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72" r:id="rId4"/>
    <p:sldId id="261" r:id="rId5"/>
    <p:sldId id="260" r:id="rId6"/>
    <p:sldId id="275" r:id="rId7"/>
    <p:sldId id="276" r:id="rId8"/>
    <p:sldId id="277" r:id="rId9"/>
    <p:sldId id="278" r:id="rId10"/>
    <p:sldId id="279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84A65-F0C5-4EEB-8E08-5AA00C4CB6AD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C2F05-B9E6-4622-80B0-FE2B37FC2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373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373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B105-4BBC-F747-A9AB-489EBD670FC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373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5331-F81E-47B3-A36C-457BF9F5A28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5331-F81E-47B3-A36C-457BF9F5A289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B115E-EFA4-4634-8DBE-706F08BE2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Initial Set of 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Single-domain/Single-layer Use Case(s)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Multi-function access link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When C-R3 is connected with C-R1:</a:t>
            </a:r>
          </a:p>
          <a:p>
            <a:pPr lvl="1"/>
            <a:r>
              <a:rPr lang="en-US" sz="1400" dirty="0" smtClean="0"/>
              <a:t>C-R3-S9 </a:t>
            </a:r>
            <a:r>
              <a:rPr lang="en-US" sz="1400" dirty="0" smtClean="0"/>
              <a:t>access link is configured as a 10GE </a:t>
            </a:r>
            <a:r>
              <a:rPr lang="en-US" sz="1400" dirty="0" smtClean="0"/>
              <a:t>link</a:t>
            </a:r>
          </a:p>
          <a:p>
            <a:pPr lvl="1"/>
            <a:r>
              <a:rPr lang="en-US" sz="1400" dirty="0" smtClean="0"/>
              <a:t>Traffic flow from</a:t>
            </a:r>
            <a:r>
              <a:rPr lang="zh-CN" altLang="en-US" sz="1400" dirty="0" smtClean="0"/>
              <a:t> </a:t>
            </a:r>
            <a:r>
              <a:rPr lang="it-IT" altLang="zh-CN" sz="1400" dirty="0" smtClean="0"/>
              <a:t>C-R1 to C-R3:</a:t>
            </a:r>
          </a:p>
          <a:p>
            <a:pPr lvl="1">
              <a:buNone/>
            </a:pPr>
            <a:r>
              <a:rPr lang="it-IT" sz="1400" dirty="0" smtClean="0"/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C-R1 (PKT -&gt; </a:t>
            </a:r>
            <a:r>
              <a:rPr lang="en-US" sz="1400" dirty="0" smtClean="0">
                <a:solidFill>
                  <a:srgbClr val="FF0000"/>
                </a:solidFill>
              </a:rPr>
              <a:t>ETH), </a:t>
            </a:r>
            <a:r>
              <a:rPr lang="en-US" sz="1400" dirty="0" smtClean="0"/>
              <a:t>S3 </a:t>
            </a:r>
            <a:r>
              <a:rPr lang="en-US" sz="1400" dirty="0" smtClean="0"/>
              <a:t>(ETH -&gt; </a:t>
            </a:r>
            <a:r>
              <a:rPr lang="en-US" sz="1400" dirty="0" smtClean="0"/>
              <a:t>ODU2), S6 (ODU2), S9 (ODU2 -&gt; </a:t>
            </a:r>
            <a:r>
              <a:rPr lang="en-US" sz="1400" dirty="0" smtClean="0"/>
              <a:t>ETH)/, </a:t>
            </a:r>
            <a:r>
              <a:rPr lang="en-US" sz="1400" dirty="0" smtClean="0">
                <a:solidFill>
                  <a:srgbClr val="FF0000"/>
                </a:solidFill>
              </a:rPr>
              <a:t>C-R3 </a:t>
            </a:r>
            <a:r>
              <a:rPr lang="en-US" sz="1400" dirty="0" smtClean="0">
                <a:solidFill>
                  <a:srgbClr val="FF0000"/>
                </a:solidFill>
              </a:rPr>
              <a:t>(ETH -&gt; </a:t>
            </a:r>
            <a:r>
              <a:rPr lang="en-US" sz="1400" dirty="0" smtClean="0">
                <a:solidFill>
                  <a:srgbClr val="FF0000"/>
                </a:solidFill>
              </a:rPr>
              <a:t>PKT)</a:t>
            </a:r>
          </a:p>
          <a:p>
            <a:r>
              <a:rPr lang="en-US" sz="1800" dirty="0" smtClean="0"/>
              <a:t>When </a:t>
            </a:r>
            <a:r>
              <a:rPr lang="en-US" sz="1800" dirty="0" smtClean="0"/>
              <a:t>C-R3 is connected with </a:t>
            </a:r>
            <a:r>
              <a:rPr lang="en-US" sz="1800" dirty="0" smtClean="0"/>
              <a:t>C-R4:</a:t>
            </a:r>
          </a:p>
          <a:p>
            <a:pPr lvl="1"/>
            <a:r>
              <a:rPr lang="en-US" sz="1400" dirty="0" smtClean="0"/>
              <a:t>C-R3-S9 </a:t>
            </a:r>
            <a:r>
              <a:rPr lang="en-US" sz="1400" dirty="0" smtClean="0"/>
              <a:t>access link is configured as an </a:t>
            </a:r>
            <a:r>
              <a:rPr lang="en-US" sz="1400" dirty="0" err="1" smtClean="0"/>
              <a:t>ODUk</a:t>
            </a:r>
            <a:r>
              <a:rPr lang="en-US" sz="1400" dirty="0" smtClean="0"/>
              <a:t> link</a:t>
            </a:r>
          </a:p>
          <a:p>
            <a:pPr lvl="1"/>
            <a:r>
              <a:rPr lang="en-US" sz="1400" dirty="0" smtClean="0"/>
              <a:t>Traffic flow from</a:t>
            </a:r>
            <a:r>
              <a:rPr lang="zh-CN" altLang="en-US" sz="1400" dirty="0" smtClean="0"/>
              <a:t> </a:t>
            </a:r>
            <a:r>
              <a:rPr lang="it-IT" altLang="zh-CN" sz="1400" dirty="0" smtClean="0"/>
              <a:t>C-R4 </a:t>
            </a:r>
            <a:r>
              <a:rPr lang="it-IT" altLang="zh-CN" sz="1400" dirty="0" smtClean="0"/>
              <a:t>to C-R3:</a:t>
            </a:r>
          </a:p>
          <a:p>
            <a:pPr lvl="1">
              <a:buNone/>
            </a:pPr>
            <a:r>
              <a:rPr lang="it-IT" sz="1400" dirty="0" smtClean="0"/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C-R4 </a:t>
            </a:r>
            <a:r>
              <a:rPr lang="en-US" sz="1400" dirty="0" smtClean="0">
                <a:solidFill>
                  <a:srgbClr val="FF0000"/>
                </a:solidFill>
              </a:rPr>
              <a:t>(PKT -&gt; </a:t>
            </a:r>
            <a:r>
              <a:rPr lang="en-US" sz="1400" dirty="0" smtClean="0">
                <a:solidFill>
                  <a:srgbClr val="FF0000"/>
                </a:solidFill>
              </a:rPr>
              <a:t>ODU2), </a:t>
            </a:r>
            <a:r>
              <a:rPr lang="en-US" sz="1400" dirty="0" smtClean="0"/>
              <a:t>S3 </a:t>
            </a:r>
            <a:r>
              <a:rPr lang="en-US" sz="1400" dirty="0" smtClean="0"/>
              <a:t>(ODU2), </a:t>
            </a:r>
            <a:r>
              <a:rPr lang="en-US" sz="1400" dirty="0" smtClean="0"/>
              <a:t>S6 (ODU2), S9 </a:t>
            </a:r>
            <a:r>
              <a:rPr lang="en-US" sz="1400" dirty="0" smtClean="0"/>
              <a:t>(ODU2)/, </a:t>
            </a:r>
            <a:r>
              <a:rPr lang="en-US" sz="1400" dirty="0" smtClean="0">
                <a:solidFill>
                  <a:srgbClr val="FF0000"/>
                </a:solidFill>
              </a:rPr>
              <a:t>C-R3 </a:t>
            </a:r>
            <a:r>
              <a:rPr lang="en-US" sz="1400" dirty="0" smtClean="0">
                <a:solidFill>
                  <a:srgbClr val="FF0000"/>
                </a:solidFill>
              </a:rPr>
              <a:t>(ODU2 -&gt; </a:t>
            </a:r>
            <a:r>
              <a:rPr lang="en-US" sz="1400" dirty="0" smtClean="0">
                <a:solidFill>
                  <a:srgbClr val="FF0000"/>
                </a:solidFill>
              </a:rPr>
              <a:t>PKT)</a:t>
            </a:r>
          </a:p>
          <a:p>
            <a:r>
              <a:rPr lang="en-US" sz="1800" dirty="0" smtClean="0"/>
              <a:t>When </a:t>
            </a:r>
            <a:r>
              <a:rPr lang="en-US" sz="1800" dirty="0" smtClean="0"/>
              <a:t>C-R3 is connected with C-R5:</a:t>
            </a:r>
          </a:p>
          <a:p>
            <a:pPr lvl="1"/>
            <a:r>
              <a:rPr lang="en-US" sz="1400" dirty="0" smtClean="0"/>
              <a:t>C-R3-S9 </a:t>
            </a:r>
            <a:r>
              <a:rPr lang="en-US" sz="1400" dirty="0" smtClean="0"/>
              <a:t>access link is configured as a STM-64 </a:t>
            </a:r>
            <a:r>
              <a:rPr lang="en-US" sz="1400" dirty="0" smtClean="0"/>
              <a:t>link</a:t>
            </a:r>
          </a:p>
          <a:p>
            <a:pPr lvl="1"/>
            <a:r>
              <a:rPr lang="en-US" sz="1400" dirty="0" smtClean="0"/>
              <a:t>Traffic flow from</a:t>
            </a:r>
            <a:r>
              <a:rPr lang="zh-CN" altLang="en-US" sz="1400" dirty="0" smtClean="0"/>
              <a:t> </a:t>
            </a:r>
            <a:r>
              <a:rPr lang="it-IT" altLang="zh-CN" sz="1400" dirty="0" smtClean="0"/>
              <a:t>C-R1 to C-R3:</a:t>
            </a:r>
          </a:p>
          <a:p>
            <a:pPr lvl="1">
              <a:buNone/>
            </a:pPr>
            <a:r>
              <a:rPr lang="it-IT" sz="1400" dirty="0" smtClean="0"/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C-R5 </a:t>
            </a:r>
            <a:r>
              <a:rPr lang="en-US" sz="1400" dirty="0" smtClean="0">
                <a:solidFill>
                  <a:srgbClr val="FF0000"/>
                </a:solidFill>
              </a:rPr>
              <a:t>(PKT -&gt; </a:t>
            </a:r>
            <a:r>
              <a:rPr lang="en-US" sz="1400" dirty="0" smtClean="0">
                <a:solidFill>
                  <a:srgbClr val="FF0000"/>
                </a:solidFill>
              </a:rPr>
              <a:t>STM-64), </a:t>
            </a:r>
            <a:r>
              <a:rPr lang="en-US" sz="1400" dirty="0" smtClean="0"/>
              <a:t>S3 </a:t>
            </a:r>
            <a:r>
              <a:rPr lang="en-US" sz="1400" dirty="0" smtClean="0"/>
              <a:t>(STM-64-&gt; </a:t>
            </a:r>
            <a:r>
              <a:rPr lang="en-US" sz="1400" dirty="0" smtClean="0"/>
              <a:t>ODU2), S6 (ODU2), S9 (ODU2 -&gt; </a:t>
            </a:r>
            <a:r>
              <a:rPr lang="en-US" sz="1400" dirty="0" smtClean="0"/>
              <a:t>STM-64), </a:t>
            </a:r>
            <a:r>
              <a:rPr lang="en-US" sz="1400" dirty="0" smtClean="0">
                <a:solidFill>
                  <a:srgbClr val="FF0000"/>
                </a:solidFill>
              </a:rPr>
              <a:t>C-R3 (STM-64 -&gt; </a:t>
            </a:r>
            <a:r>
              <a:rPr lang="en-US" sz="1400" dirty="0" smtClean="0">
                <a:solidFill>
                  <a:srgbClr val="FF0000"/>
                </a:solidFill>
              </a:rPr>
              <a:t>PKT)</a:t>
            </a:r>
          </a:p>
          <a:p>
            <a:r>
              <a:rPr lang="it-IT" sz="1800" dirty="0" smtClean="0">
                <a:solidFill>
                  <a:srgbClr val="FF0000"/>
                </a:solidFill>
              </a:rPr>
              <a:t>Note - </a:t>
            </a:r>
            <a:r>
              <a:rPr lang="en-US" sz="1800" dirty="0" smtClean="0">
                <a:solidFill>
                  <a:srgbClr val="FF0000"/>
                </a:solidFill>
              </a:rPr>
              <a:t>C-R1 (PKT -&gt; </a:t>
            </a:r>
            <a:r>
              <a:rPr lang="en-US" sz="1800" dirty="0" smtClean="0">
                <a:solidFill>
                  <a:srgbClr val="FF0000"/>
                </a:solidFill>
              </a:rPr>
              <a:t>ETH), C-R4 </a:t>
            </a:r>
            <a:r>
              <a:rPr lang="en-US" sz="1800" dirty="0" smtClean="0">
                <a:solidFill>
                  <a:srgbClr val="FF0000"/>
                </a:solidFill>
              </a:rPr>
              <a:t>(PKT -&gt; ODU2), </a:t>
            </a:r>
            <a:r>
              <a:rPr lang="en-US" sz="1800" dirty="0" smtClean="0">
                <a:solidFill>
                  <a:srgbClr val="FF0000"/>
                </a:solidFill>
              </a:rPr>
              <a:t>C-R5 </a:t>
            </a:r>
            <a:r>
              <a:rPr lang="en-US" sz="1800" dirty="0" smtClean="0">
                <a:solidFill>
                  <a:srgbClr val="FF0000"/>
                </a:solidFill>
              </a:rPr>
              <a:t>(PKT -&gt; STM-64</a:t>
            </a:r>
            <a:r>
              <a:rPr lang="en-US" sz="1800" dirty="0" smtClean="0">
                <a:solidFill>
                  <a:srgbClr val="FF0000"/>
                </a:solidFill>
              </a:rPr>
              <a:t>), </a:t>
            </a:r>
            <a:r>
              <a:rPr lang="en-US" sz="1800" dirty="0" smtClean="0">
                <a:solidFill>
                  <a:srgbClr val="FF0000"/>
                </a:solidFill>
              </a:rPr>
              <a:t>C-R3 (ETH -&gt; PKT) , C-R3 (ODU2 -&gt; PKT</a:t>
            </a:r>
            <a:r>
              <a:rPr lang="en-US" sz="1800" dirty="0" smtClean="0">
                <a:solidFill>
                  <a:srgbClr val="FF0000"/>
                </a:solidFill>
              </a:rPr>
              <a:t>) and C-R3 (STM-64 -&gt; </a:t>
            </a:r>
            <a:r>
              <a:rPr lang="en-US" sz="1800" dirty="0" smtClean="0">
                <a:solidFill>
                  <a:srgbClr val="FF0000"/>
                </a:solidFill>
              </a:rPr>
              <a:t>PKT) adaptations not controlled by Transport PNC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2947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8489" y="27817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2450" y="81508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8381" y="997075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223" y="81452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2185" y="156192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1200" y="14859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48283" y="156026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s38</a:t>
            </a:r>
          </a:p>
        </p:txBody>
      </p:sp>
      <p:pic>
        <p:nvPicPr>
          <p:cNvPr id="1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757" y="24218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746" y="182906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723" y="113028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015" y="241563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841" y="5551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6302" y="183026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1049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158" y="243333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>
            <a:endCxn id="12" idx="1"/>
          </p:cNvCxnSpPr>
          <p:nvPr/>
        </p:nvCxnSpPr>
        <p:spPr bwMode="auto">
          <a:xfrm>
            <a:off x="533400" y="1333500"/>
            <a:ext cx="540357" cy="2538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90" idx="3"/>
            <a:endCxn id="13" idx="1"/>
          </p:cNvCxnSpPr>
          <p:nvPr/>
        </p:nvCxnSpPr>
        <p:spPr bwMode="auto">
          <a:xfrm flipV="1">
            <a:off x="608708" y="2650456"/>
            <a:ext cx="465049" cy="44186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82284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Connector 24"/>
          <p:cNvCxnSpPr>
            <a:endCxn id="14" idx="2"/>
          </p:cNvCxnSpPr>
          <p:nvPr/>
        </p:nvCxnSpPr>
        <p:spPr bwMode="auto">
          <a:xfrm flipV="1">
            <a:off x="1534523" y="101237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2393332" y="78377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1518627" y="136199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8" idx="3"/>
          </p:cNvCxnSpPr>
          <p:nvPr/>
        </p:nvCxnSpPr>
        <p:spPr bwMode="auto">
          <a:xfrm>
            <a:off x="4124041" y="783772"/>
            <a:ext cx="2503872" cy="50823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1518627" y="266503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3209193" y="265190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1"/>
          <p:cNvCxnSpPr>
            <a:endCxn id="15" idx="2"/>
          </p:cNvCxnSpPr>
          <p:nvPr/>
        </p:nvCxnSpPr>
        <p:spPr bwMode="auto">
          <a:xfrm flipV="1">
            <a:off x="1519919" y="228626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2"/>
          <p:cNvCxnSpPr>
            <a:stCxn id="12" idx="3"/>
            <a:endCxn id="15" idx="0"/>
          </p:cNvCxnSpPr>
          <p:nvPr/>
        </p:nvCxnSpPr>
        <p:spPr bwMode="auto">
          <a:xfrm>
            <a:off x="1530957" y="135888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3"/>
          <p:cNvCxnSpPr>
            <a:stCxn id="15" idx="2"/>
            <a:endCxn id="17" idx="1"/>
          </p:cNvCxnSpPr>
          <p:nvPr/>
        </p:nvCxnSpPr>
        <p:spPr bwMode="auto">
          <a:xfrm>
            <a:off x="2177346" y="228626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4"/>
          <p:cNvCxnSpPr>
            <a:stCxn id="19" idx="2"/>
            <a:endCxn id="104" idx="0"/>
          </p:cNvCxnSpPr>
          <p:nvPr/>
        </p:nvCxnSpPr>
        <p:spPr bwMode="auto">
          <a:xfrm>
            <a:off x="6134902" y="2287461"/>
            <a:ext cx="723098" cy="34143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6"/>
          <p:cNvCxnSpPr>
            <a:endCxn id="21" idx="1"/>
          </p:cNvCxnSpPr>
          <p:nvPr/>
        </p:nvCxnSpPr>
        <p:spPr bwMode="auto">
          <a:xfrm>
            <a:off x="3009143" y="155543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7"/>
          <p:cNvCxnSpPr>
            <a:stCxn id="20" idx="3"/>
          </p:cNvCxnSpPr>
          <p:nvPr/>
        </p:nvCxnSpPr>
        <p:spPr bwMode="auto">
          <a:xfrm>
            <a:off x="7010400" y="1333500"/>
            <a:ext cx="752310" cy="63554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8"/>
          <p:cNvCxnSpPr>
            <a:stCxn id="89" idx="3"/>
            <a:endCxn id="13" idx="1"/>
          </p:cNvCxnSpPr>
          <p:nvPr/>
        </p:nvCxnSpPr>
        <p:spPr bwMode="auto">
          <a:xfrm>
            <a:off x="609600" y="2254124"/>
            <a:ext cx="464157" cy="396332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9"/>
          <p:cNvCxnSpPr>
            <a:stCxn id="104" idx="0"/>
            <a:endCxn id="24" idx="1"/>
          </p:cNvCxnSpPr>
          <p:nvPr/>
        </p:nvCxnSpPr>
        <p:spPr bwMode="auto">
          <a:xfrm flipV="1">
            <a:off x="6858000" y="2051444"/>
            <a:ext cx="609600" cy="57745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40"/>
          <p:cNvSpPr txBox="1"/>
          <p:nvPr/>
        </p:nvSpPr>
        <p:spPr>
          <a:xfrm>
            <a:off x="1026815" y="294271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40" name="TextBox 41"/>
          <p:cNvSpPr txBox="1"/>
          <p:nvPr/>
        </p:nvSpPr>
        <p:spPr>
          <a:xfrm>
            <a:off x="2971800" y="294271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41" name="TextBox 42"/>
          <p:cNvSpPr txBox="1"/>
          <p:nvPr/>
        </p:nvSpPr>
        <p:spPr>
          <a:xfrm>
            <a:off x="4800600" y="28575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42" name="Rectangle 43"/>
          <p:cNvSpPr/>
          <p:nvPr/>
        </p:nvSpPr>
        <p:spPr>
          <a:xfrm>
            <a:off x="990600" y="342900"/>
            <a:ext cx="4458958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TextBox 44"/>
          <p:cNvSpPr txBox="1"/>
          <p:nvPr/>
        </p:nvSpPr>
        <p:spPr>
          <a:xfrm>
            <a:off x="990600" y="27817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Network domain 1</a:t>
            </a:r>
          </a:p>
        </p:txBody>
      </p:sp>
      <p:sp>
        <p:nvSpPr>
          <p:cNvPr id="44" name="TextBox 45"/>
          <p:cNvSpPr txBox="1"/>
          <p:nvPr/>
        </p:nvSpPr>
        <p:spPr>
          <a:xfrm>
            <a:off x="2887028" y="372595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S21</a:t>
            </a:r>
          </a:p>
        </p:txBody>
      </p:sp>
      <p:sp>
        <p:nvSpPr>
          <p:cNvPr id="45" name="TextBox 46"/>
          <p:cNvSpPr txBox="1"/>
          <p:nvPr/>
        </p:nvSpPr>
        <p:spPr>
          <a:xfrm>
            <a:off x="4495800" y="372595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S22</a:t>
            </a:r>
          </a:p>
        </p:txBody>
      </p:sp>
      <p:sp>
        <p:nvSpPr>
          <p:cNvPr id="46" name="TextBox 47"/>
          <p:cNvSpPr txBox="1"/>
          <p:nvPr/>
        </p:nvSpPr>
        <p:spPr>
          <a:xfrm>
            <a:off x="1996531" y="4262872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S23</a:t>
            </a:r>
          </a:p>
        </p:txBody>
      </p:sp>
      <p:sp>
        <p:nvSpPr>
          <p:cNvPr id="47" name="TextBox 48"/>
          <p:cNvSpPr txBox="1"/>
          <p:nvPr/>
        </p:nvSpPr>
        <p:spPr>
          <a:xfrm>
            <a:off x="5899798" y="4444859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S25</a:t>
            </a:r>
          </a:p>
        </p:txBody>
      </p:sp>
      <p:sp>
        <p:nvSpPr>
          <p:cNvPr id="48" name="TextBox 49"/>
          <p:cNvSpPr txBox="1"/>
          <p:nvPr/>
        </p:nvSpPr>
        <p:spPr>
          <a:xfrm>
            <a:off x="3645304" y="426230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S24</a:t>
            </a:r>
          </a:p>
        </p:txBody>
      </p:sp>
      <p:sp>
        <p:nvSpPr>
          <p:cNvPr id="49" name="TextBox 50"/>
          <p:cNvSpPr txBox="1"/>
          <p:nvPr/>
        </p:nvSpPr>
        <p:spPr>
          <a:xfrm>
            <a:off x="2966266" y="5009712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S26</a:t>
            </a:r>
          </a:p>
        </p:txBody>
      </p:sp>
      <p:sp>
        <p:nvSpPr>
          <p:cNvPr id="50" name="TextBox 51"/>
          <p:cNvSpPr txBox="1"/>
          <p:nvPr/>
        </p:nvSpPr>
        <p:spPr>
          <a:xfrm>
            <a:off x="4576697" y="500932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S27</a:t>
            </a:r>
          </a:p>
        </p:txBody>
      </p:sp>
      <p:sp>
        <p:nvSpPr>
          <p:cNvPr id="51" name="TextBox 52"/>
          <p:cNvSpPr txBox="1"/>
          <p:nvPr/>
        </p:nvSpPr>
        <p:spPr>
          <a:xfrm>
            <a:off x="6329700" y="5008052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S28</a:t>
            </a:r>
          </a:p>
        </p:txBody>
      </p:sp>
      <p:pic>
        <p:nvPicPr>
          <p:cNvPr id="5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7838" y="457806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7838" y="58696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2827" y="40029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2827" y="527685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804" y="457806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5096" y="586341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0922" y="400295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0922" y="527804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7582" y="459051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2239" y="588111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2" name="Straight Connector 63"/>
          <p:cNvCxnSpPr/>
          <p:nvPr/>
        </p:nvCxnSpPr>
        <p:spPr bwMode="auto">
          <a:xfrm flipV="1">
            <a:off x="5901743" y="4787542"/>
            <a:ext cx="1548980" cy="2845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4"/>
          <p:cNvCxnSpPr/>
          <p:nvPr/>
        </p:nvCxnSpPr>
        <p:spPr bwMode="auto">
          <a:xfrm>
            <a:off x="5896816" y="6102132"/>
            <a:ext cx="1772865" cy="229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9017" y="527062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5" name="Straight Connector 66"/>
          <p:cNvCxnSpPr/>
          <p:nvPr/>
        </p:nvCxnSpPr>
        <p:spPr bwMode="auto">
          <a:xfrm flipV="1">
            <a:off x="6788756" y="5487404"/>
            <a:ext cx="868552" cy="622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7"/>
          <p:cNvCxnSpPr>
            <a:stCxn id="52" idx="3"/>
          </p:cNvCxnSpPr>
          <p:nvPr/>
        </p:nvCxnSpPr>
        <p:spPr bwMode="auto">
          <a:xfrm flipV="1">
            <a:off x="2495038" y="4457700"/>
            <a:ext cx="586185" cy="348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8"/>
          <p:cNvCxnSpPr/>
          <p:nvPr/>
        </p:nvCxnSpPr>
        <p:spPr bwMode="auto">
          <a:xfrm flipV="1">
            <a:off x="3357413" y="4231556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9"/>
          <p:cNvCxnSpPr/>
          <p:nvPr/>
        </p:nvCxnSpPr>
        <p:spPr bwMode="auto">
          <a:xfrm flipV="1">
            <a:off x="4173274" y="4809776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70"/>
          <p:cNvCxnSpPr/>
          <p:nvPr/>
        </p:nvCxnSpPr>
        <p:spPr bwMode="auto">
          <a:xfrm flipV="1">
            <a:off x="2482708" y="6112814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71"/>
          <p:cNvCxnSpPr/>
          <p:nvPr/>
        </p:nvCxnSpPr>
        <p:spPr bwMode="auto">
          <a:xfrm flipV="1">
            <a:off x="4173274" y="6099691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2"/>
          <p:cNvCxnSpPr>
            <a:endCxn id="56" idx="2"/>
          </p:cNvCxnSpPr>
          <p:nvPr/>
        </p:nvCxnSpPr>
        <p:spPr bwMode="auto">
          <a:xfrm flipV="1">
            <a:off x="3276600" y="5035264"/>
            <a:ext cx="680804" cy="47454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3"/>
          <p:cNvCxnSpPr>
            <a:endCxn id="55" idx="2"/>
          </p:cNvCxnSpPr>
          <p:nvPr/>
        </p:nvCxnSpPr>
        <p:spPr bwMode="auto">
          <a:xfrm flipV="1">
            <a:off x="2484000" y="5734052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4"/>
          <p:cNvCxnSpPr>
            <a:stCxn id="52" idx="3"/>
            <a:endCxn id="55" idx="0"/>
          </p:cNvCxnSpPr>
          <p:nvPr/>
        </p:nvCxnSpPr>
        <p:spPr bwMode="auto">
          <a:xfrm>
            <a:off x="2495038" y="4806664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5"/>
          <p:cNvCxnSpPr>
            <a:stCxn id="59" idx="2"/>
          </p:cNvCxnSpPr>
          <p:nvPr/>
        </p:nvCxnSpPr>
        <p:spPr bwMode="auto">
          <a:xfrm>
            <a:off x="4859522" y="5735245"/>
            <a:ext cx="650209" cy="38397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6"/>
          <p:cNvCxnSpPr>
            <a:endCxn id="60" idx="1"/>
          </p:cNvCxnSpPr>
          <p:nvPr/>
        </p:nvCxnSpPr>
        <p:spPr bwMode="auto">
          <a:xfrm>
            <a:off x="4876694" y="4436552"/>
            <a:ext cx="570888" cy="38256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7"/>
          <p:cNvCxnSpPr/>
          <p:nvPr/>
        </p:nvCxnSpPr>
        <p:spPr bwMode="auto">
          <a:xfrm>
            <a:off x="3973224" y="5003214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8"/>
          <p:cNvCxnSpPr/>
          <p:nvPr/>
        </p:nvCxnSpPr>
        <p:spPr bwMode="auto">
          <a:xfrm>
            <a:off x="5692938" y="5022843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9"/>
          <p:cNvCxnSpPr>
            <a:stCxn id="61" idx="0"/>
            <a:endCxn id="64" idx="1"/>
          </p:cNvCxnSpPr>
          <p:nvPr/>
        </p:nvCxnSpPr>
        <p:spPr bwMode="auto">
          <a:xfrm flipV="1">
            <a:off x="5710839" y="5499228"/>
            <a:ext cx="638178" cy="38188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81"/>
          <p:cNvSpPr txBox="1"/>
          <p:nvPr/>
        </p:nvSpPr>
        <p:spPr>
          <a:xfrm>
            <a:off x="1990896" y="6390501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S29</a:t>
            </a:r>
          </a:p>
        </p:txBody>
      </p:sp>
      <p:sp>
        <p:nvSpPr>
          <p:cNvPr id="80" name="TextBox 82"/>
          <p:cNvSpPr txBox="1"/>
          <p:nvPr/>
        </p:nvSpPr>
        <p:spPr>
          <a:xfrm>
            <a:off x="3683565" y="63905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S30</a:t>
            </a:r>
          </a:p>
        </p:txBody>
      </p:sp>
      <p:sp>
        <p:nvSpPr>
          <p:cNvPr id="81" name="TextBox 83"/>
          <p:cNvSpPr txBox="1"/>
          <p:nvPr/>
        </p:nvSpPr>
        <p:spPr>
          <a:xfrm>
            <a:off x="5471822" y="6390499"/>
            <a:ext cx="700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S31</a:t>
            </a:r>
          </a:p>
        </p:txBody>
      </p:sp>
      <p:sp>
        <p:nvSpPr>
          <p:cNvPr id="82" name="Rectangle 84"/>
          <p:cNvSpPr/>
          <p:nvPr/>
        </p:nvSpPr>
        <p:spPr>
          <a:xfrm>
            <a:off x="1641428" y="3714484"/>
            <a:ext cx="5297158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3" name="TextBox 85"/>
          <p:cNvSpPr txBox="1"/>
          <p:nvPr/>
        </p:nvSpPr>
        <p:spPr>
          <a:xfrm>
            <a:off x="1752600" y="37719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Network domain 2</a:t>
            </a:r>
          </a:p>
        </p:txBody>
      </p:sp>
      <p:cxnSp>
        <p:nvCxnSpPr>
          <p:cNvPr id="84" name="Straight Connector 86"/>
          <p:cNvCxnSpPr>
            <a:stCxn id="17" idx="2"/>
          </p:cNvCxnSpPr>
          <p:nvPr/>
        </p:nvCxnSpPr>
        <p:spPr bwMode="auto">
          <a:xfrm>
            <a:off x="2999615" y="2872832"/>
            <a:ext cx="276985" cy="120386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7"/>
          <p:cNvCxnSpPr>
            <a:stCxn id="21" idx="2"/>
            <a:endCxn id="58" idx="0"/>
          </p:cNvCxnSpPr>
          <p:nvPr/>
        </p:nvCxnSpPr>
        <p:spPr bwMode="auto">
          <a:xfrm>
            <a:off x="4746758" y="2890531"/>
            <a:ext cx="112764" cy="11124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8"/>
          <p:cNvCxnSpPr>
            <a:stCxn id="52" idx="2"/>
          </p:cNvCxnSpPr>
          <p:nvPr/>
        </p:nvCxnSpPr>
        <p:spPr bwMode="auto">
          <a:xfrm>
            <a:off x="2266438" y="5035264"/>
            <a:ext cx="19562" cy="87023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9"/>
          <p:cNvSpPr txBox="1"/>
          <p:nvPr/>
        </p:nvSpPr>
        <p:spPr>
          <a:xfrm>
            <a:off x="-22679" y="80010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110490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9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848" y="20317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0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956" y="286994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1" name="TextBox 93"/>
          <p:cNvSpPr txBox="1"/>
          <p:nvPr/>
        </p:nvSpPr>
        <p:spPr>
          <a:xfrm>
            <a:off x="-22679" y="16661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2" name="TextBox 94"/>
          <p:cNvSpPr txBox="1"/>
          <p:nvPr/>
        </p:nvSpPr>
        <p:spPr>
          <a:xfrm>
            <a:off x="-22679" y="25805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sp>
        <p:nvSpPr>
          <p:cNvPr id="93" name="TextBox 95"/>
          <p:cNvSpPr txBox="1"/>
          <p:nvPr/>
        </p:nvSpPr>
        <p:spPr>
          <a:xfrm>
            <a:off x="7894171" y="4533900"/>
            <a:ext cx="565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C-R4</a:t>
            </a:r>
          </a:p>
        </p:txBody>
      </p:sp>
      <p:sp>
        <p:nvSpPr>
          <p:cNvPr id="94" name="TextBox 96"/>
          <p:cNvSpPr txBox="1"/>
          <p:nvPr/>
        </p:nvSpPr>
        <p:spPr>
          <a:xfrm>
            <a:off x="7930968" y="5018901"/>
            <a:ext cx="60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C-R5</a:t>
            </a:r>
          </a:p>
        </p:txBody>
      </p:sp>
      <p:pic>
        <p:nvPicPr>
          <p:cNvPr id="95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4567817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9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859360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7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260381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98" name="TextBox 100"/>
          <p:cNvSpPr txBox="1"/>
          <p:nvPr/>
        </p:nvSpPr>
        <p:spPr>
          <a:xfrm>
            <a:off x="8077200" y="578090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C-R6</a:t>
            </a:r>
          </a:p>
        </p:txBody>
      </p:sp>
      <p:sp>
        <p:nvSpPr>
          <p:cNvPr id="99" name="TextBox 101"/>
          <p:cNvSpPr txBox="1"/>
          <p:nvPr/>
        </p:nvSpPr>
        <p:spPr>
          <a:xfrm>
            <a:off x="-84135" y="2667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Customer domain 1</a:t>
            </a:r>
          </a:p>
        </p:txBody>
      </p:sp>
      <p:sp>
        <p:nvSpPr>
          <p:cNvPr id="100" name="TextBox 102"/>
          <p:cNvSpPr txBox="1"/>
          <p:nvPr/>
        </p:nvSpPr>
        <p:spPr>
          <a:xfrm>
            <a:off x="8145465" y="39243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Customer domain 2</a:t>
            </a:r>
          </a:p>
        </p:txBody>
      </p:sp>
      <p:sp>
        <p:nvSpPr>
          <p:cNvPr id="101" name="Rectangle 108"/>
          <p:cNvSpPr/>
          <p:nvPr/>
        </p:nvSpPr>
        <p:spPr>
          <a:xfrm>
            <a:off x="5791200" y="190500"/>
            <a:ext cx="2286000" cy="30480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102" name="TextBox 109"/>
          <p:cNvSpPr txBox="1"/>
          <p:nvPr/>
        </p:nvSpPr>
        <p:spPr>
          <a:xfrm>
            <a:off x="5867400" y="3429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Network domain 3</a:t>
            </a:r>
          </a:p>
        </p:txBody>
      </p:sp>
      <p:sp>
        <p:nvSpPr>
          <p:cNvPr id="103" name="TextBox 110"/>
          <p:cNvSpPr txBox="1"/>
          <p:nvPr/>
        </p:nvSpPr>
        <p:spPr>
          <a:xfrm>
            <a:off x="6477000" y="232410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S39</a:t>
            </a:r>
          </a:p>
        </p:txBody>
      </p:sp>
      <p:pic>
        <p:nvPicPr>
          <p:cNvPr id="10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26289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5" name="Straight Connector 115"/>
          <p:cNvCxnSpPr>
            <a:endCxn id="20" idx="1"/>
          </p:cNvCxnSpPr>
          <p:nvPr/>
        </p:nvCxnSpPr>
        <p:spPr bwMode="auto">
          <a:xfrm flipV="1">
            <a:off x="6083035" y="1333500"/>
            <a:ext cx="470165" cy="49259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18"/>
          <p:cNvCxnSpPr>
            <a:endCxn id="19" idx="1"/>
          </p:cNvCxnSpPr>
          <p:nvPr/>
        </p:nvCxnSpPr>
        <p:spPr bwMode="auto">
          <a:xfrm flipV="1">
            <a:off x="4954487" y="2058861"/>
            <a:ext cx="951815" cy="61153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20"/>
          <p:cNvCxnSpPr>
            <a:stCxn id="21" idx="0"/>
          </p:cNvCxnSpPr>
          <p:nvPr/>
        </p:nvCxnSpPr>
        <p:spPr bwMode="auto">
          <a:xfrm flipH="1" flipV="1">
            <a:off x="3886200" y="102676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23"/>
          <p:cNvCxnSpPr>
            <a:stCxn id="19" idx="2"/>
          </p:cNvCxnSpPr>
          <p:nvPr/>
        </p:nvCxnSpPr>
        <p:spPr bwMode="auto">
          <a:xfrm flipH="1">
            <a:off x="5065764" y="2287461"/>
            <a:ext cx="1069138" cy="194163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25"/>
          <p:cNvCxnSpPr>
            <a:stCxn id="104" idx="2"/>
            <a:endCxn id="60" idx="0"/>
          </p:cNvCxnSpPr>
          <p:nvPr/>
        </p:nvCxnSpPr>
        <p:spPr bwMode="auto">
          <a:xfrm flipH="1">
            <a:off x="5676182" y="3086100"/>
            <a:ext cx="1181818" cy="1504412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27"/>
          <p:cNvSpPr txBox="1"/>
          <p:nvPr/>
        </p:nvSpPr>
        <p:spPr>
          <a:xfrm>
            <a:off x="8297865" y="190500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Customer domain 3</a:t>
            </a:r>
          </a:p>
        </p:txBody>
      </p:sp>
      <p:sp>
        <p:nvSpPr>
          <p:cNvPr id="111" name="TextBox 128"/>
          <p:cNvSpPr txBox="1"/>
          <p:nvPr/>
        </p:nvSpPr>
        <p:spPr>
          <a:xfrm>
            <a:off x="8534400" y="800100"/>
            <a:ext cx="565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C-R7</a:t>
            </a:r>
          </a:p>
        </p:txBody>
      </p:sp>
      <p:sp>
        <p:nvSpPr>
          <p:cNvPr id="112" name="TextBox 129"/>
          <p:cNvSpPr txBox="1"/>
          <p:nvPr/>
        </p:nvSpPr>
        <p:spPr>
          <a:xfrm>
            <a:off x="8458200" y="1513701"/>
            <a:ext cx="60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C-R8</a:t>
            </a:r>
          </a:p>
        </p:txBody>
      </p:sp>
      <p:pic>
        <p:nvPicPr>
          <p:cNvPr id="113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958184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114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199" y="1803148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cxnSp>
        <p:nvCxnSpPr>
          <p:cNvPr id="115" name="Straight Connector 133"/>
          <p:cNvCxnSpPr>
            <a:endCxn id="113" idx="1"/>
          </p:cNvCxnSpPr>
          <p:nvPr/>
        </p:nvCxnSpPr>
        <p:spPr bwMode="auto">
          <a:xfrm flipV="1">
            <a:off x="6934200" y="1180560"/>
            <a:ext cx="1295400" cy="152940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35"/>
          <p:cNvCxnSpPr>
            <a:endCxn id="114" idx="1"/>
          </p:cNvCxnSpPr>
          <p:nvPr/>
        </p:nvCxnSpPr>
        <p:spPr bwMode="auto">
          <a:xfrm flipV="1">
            <a:off x="7747420" y="2025524"/>
            <a:ext cx="710779" cy="2223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箭头连接符 118"/>
          <p:cNvCxnSpPr/>
          <p:nvPr/>
        </p:nvCxnSpPr>
        <p:spPr>
          <a:xfrm flipH="1">
            <a:off x="609600" y="2971800"/>
            <a:ext cx="228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>
            <a:off x="838200" y="3429000"/>
            <a:ext cx="22860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6200" y="4800600"/>
            <a:ext cx="1600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ODUk</a:t>
            </a:r>
            <a:r>
              <a:rPr lang="en-US" altLang="zh-CN" sz="1400" dirty="0"/>
              <a:t> link</a:t>
            </a:r>
          </a:p>
          <a:p>
            <a:endParaRPr lang="en-US" altLang="zh-CN" sz="1400" dirty="0"/>
          </a:p>
          <a:p>
            <a:r>
              <a:rPr lang="en-US" altLang="zh-CN" sz="1400" dirty="0"/>
              <a:t>Note: </a:t>
            </a:r>
          </a:p>
          <a:p>
            <a:r>
              <a:rPr lang="en-US" altLang="zh-CN" sz="1400" dirty="0"/>
              <a:t>OTN-Optical layer</a:t>
            </a:r>
          </a:p>
          <a:p>
            <a:r>
              <a:rPr lang="en-US" altLang="zh-CN" sz="1400" dirty="0"/>
              <a:t>controlled by each domain controller </a:t>
            </a:r>
          </a:p>
          <a:p>
            <a:r>
              <a:rPr lang="en-US" altLang="zh-CN" sz="1400" dirty="0"/>
              <a:t>and not exposed</a:t>
            </a:r>
          </a:p>
          <a:p>
            <a:r>
              <a:rPr lang="en-US" altLang="zh-CN" sz="1400" dirty="0"/>
              <a:t>Via Controller NBI.</a:t>
            </a:r>
            <a:endParaRPr lang="zh-CN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162800" y="6581001"/>
            <a:ext cx="1621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provided by Igor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Controlling Hierarchy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2590800"/>
            <a:ext cx="495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MDSC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47800" y="4343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PNC1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81400" y="3810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PNC2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53000" y="4953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PNC3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362200" y="30480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343400" y="3048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715000" y="30480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05302" y="1219200"/>
            <a:ext cx="2738698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600" b="1" dirty="0"/>
          </a:p>
          <a:p>
            <a:r>
              <a:rPr lang="en-US" altLang="zh-CN" sz="1600" b="1" dirty="0"/>
              <a:t>Assumption: </a:t>
            </a:r>
          </a:p>
          <a:p>
            <a:r>
              <a:rPr lang="en-US" altLang="zh-CN" sz="1600" dirty="0"/>
              <a:t>1:  client controller knows the C-Rx and its access link information. </a:t>
            </a:r>
          </a:p>
          <a:p>
            <a:endParaRPr lang="en-US" altLang="zh-CN" sz="1600" dirty="0"/>
          </a:p>
          <a:p>
            <a:r>
              <a:rPr lang="en-US" altLang="zh-CN" sz="1600" dirty="0"/>
              <a:t>2: MDSC knows how to map C-Rx and its network side of nodes within its network domain. </a:t>
            </a:r>
          </a:p>
          <a:p>
            <a:endParaRPr lang="en-US" altLang="zh-CN" sz="1600" dirty="0"/>
          </a:p>
          <a:p>
            <a:r>
              <a:rPr lang="en-US" altLang="zh-CN" sz="1600" dirty="0"/>
              <a:t>3: MDSC has no topology information at all before each PNC reports its topology.</a:t>
            </a:r>
            <a:endParaRPr lang="zh-CN" altLang="en-US" sz="1600" dirty="0"/>
          </a:p>
        </p:txBody>
      </p:sp>
      <p:sp>
        <p:nvSpPr>
          <p:cNvPr id="27" name="云形 26"/>
          <p:cNvSpPr/>
          <p:nvPr/>
        </p:nvSpPr>
        <p:spPr>
          <a:xfrm>
            <a:off x="990600" y="4876800"/>
            <a:ext cx="22860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Domain 1</a:t>
            </a:r>
            <a:endParaRPr lang="zh-CN" altLang="en-US" dirty="0"/>
          </a:p>
        </p:txBody>
      </p:sp>
      <p:sp>
        <p:nvSpPr>
          <p:cNvPr id="28" name="云形 27"/>
          <p:cNvSpPr/>
          <p:nvPr/>
        </p:nvSpPr>
        <p:spPr>
          <a:xfrm>
            <a:off x="4800600" y="5562600"/>
            <a:ext cx="22860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domain 3</a:t>
            </a:r>
            <a:endParaRPr lang="zh-CN" altLang="en-US" dirty="0"/>
          </a:p>
        </p:txBody>
      </p:sp>
      <p:sp>
        <p:nvSpPr>
          <p:cNvPr id="29" name="云形 28"/>
          <p:cNvSpPr/>
          <p:nvPr/>
        </p:nvSpPr>
        <p:spPr>
          <a:xfrm>
            <a:off x="3352800" y="4343400"/>
            <a:ext cx="19050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Domain 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67000" y="1295400"/>
            <a:ext cx="2362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886200" y="1752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Controlling </a:t>
            </a:r>
            <a:r>
              <a:rPr lang="en-US" altLang="zh-CN" dirty="0" smtClean="0"/>
              <a:t>Hierarchy – single domain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2590800"/>
            <a:ext cx="495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MDSC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47800" y="4343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PNC1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362200" y="30480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云形 26"/>
          <p:cNvSpPr/>
          <p:nvPr/>
        </p:nvSpPr>
        <p:spPr>
          <a:xfrm>
            <a:off x="990600" y="4876800"/>
            <a:ext cx="22860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Domain 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67000" y="1295400"/>
            <a:ext cx="2362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886200" y="1752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51920" y="1988840"/>
            <a:ext cx="408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CMI: connectivity between C-R1 and C-R2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11760" y="3573016"/>
            <a:ext cx="408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MPI: connectivity between C-R1 and C-R2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63888" y="4077072"/>
            <a:ext cx="525658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Single-layer use cases can cover both cases where there is only one network domain/PNC as well as multi-domain use cases where the connectivity request at the CMI is between access links attached to the same network domain</a:t>
            </a:r>
          </a:p>
          <a:p>
            <a:r>
              <a:rPr lang="en-US" sz="1600" dirty="0" smtClean="0"/>
              <a:t>Assumptions:</a:t>
            </a:r>
          </a:p>
          <a:p>
            <a:pPr marL="266700" indent="-266700">
              <a:buFont typeface="Arial" pitchFamily="34" charset="0"/>
              <a:buChar char="•"/>
            </a:pPr>
            <a:r>
              <a:rPr lang="en-US" sz="1600" dirty="0" smtClean="0"/>
              <a:t>CMI is the same: customer is not aware of whether the network or connectivity request is single or multi domain</a:t>
            </a:r>
          </a:p>
          <a:p>
            <a:pPr marL="266700" indent="-266700">
              <a:buFont typeface="Arial" pitchFamily="34" charset="0"/>
              <a:buChar char="•"/>
            </a:pPr>
            <a:r>
              <a:rPr lang="en-US" sz="1600" dirty="0" smtClean="0"/>
              <a:t>MPI is the same: PNC is not aware of the existence of other PNCs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1653" y="2839232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7195" y="2839232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1156" y="337614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79929" y="337558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0891" y="412298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pic>
        <p:nvPicPr>
          <p:cNvPr id="1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2463" y="3691339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2463" y="498291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7452" y="311623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7452" y="439012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3429" y="3691339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9721" y="497669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5547" y="311623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6864" y="499439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>
            <a:stCxn id="88" idx="3"/>
            <a:endCxn id="12" idx="1"/>
          </p:cNvCxnSpPr>
          <p:nvPr/>
        </p:nvCxnSpPr>
        <p:spPr bwMode="auto">
          <a:xfrm>
            <a:off x="1742728" y="3888335"/>
            <a:ext cx="829735" cy="3160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90" idx="3"/>
            <a:endCxn id="13" idx="1"/>
          </p:cNvCxnSpPr>
          <p:nvPr/>
        </p:nvCxnSpPr>
        <p:spPr bwMode="auto">
          <a:xfrm flipV="1">
            <a:off x="1741836" y="5211515"/>
            <a:ext cx="830627" cy="44186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14" idx="2"/>
          </p:cNvCxnSpPr>
          <p:nvPr/>
        </p:nvCxnSpPr>
        <p:spPr bwMode="auto">
          <a:xfrm flipV="1">
            <a:off x="3033229" y="3573431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3892038" y="3344831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V="1">
            <a:off x="3017333" y="3923051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3017333" y="5226089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4707899" y="5212966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1"/>
          <p:cNvCxnSpPr>
            <a:endCxn id="15" idx="2"/>
          </p:cNvCxnSpPr>
          <p:nvPr/>
        </p:nvCxnSpPr>
        <p:spPr bwMode="auto">
          <a:xfrm flipV="1">
            <a:off x="3018625" y="4847327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2"/>
          <p:cNvCxnSpPr>
            <a:stCxn id="12" idx="3"/>
            <a:endCxn id="15" idx="0"/>
          </p:cNvCxnSpPr>
          <p:nvPr/>
        </p:nvCxnSpPr>
        <p:spPr bwMode="auto">
          <a:xfrm>
            <a:off x="3029663" y="3919939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3"/>
          <p:cNvCxnSpPr>
            <a:stCxn id="15" idx="2"/>
            <a:endCxn id="17" idx="1"/>
          </p:cNvCxnSpPr>
          <p:nvPr/>
        </p:nvCxnSpPr>
        <p:spPr bwMode="auto">
          <a:xfrm>
            <a:off x="3676052" y="4847327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6"/>
          <p:cNvCxnSpPr>
            <a:endCxn id="21" idx="1"/>
          </p:cNvCxnSpPr>
          <p:nvPr/>
        </p:nvCxnSpPr>
        <p:spPr bwMode="auto">
          <a:xfrm>
            <a:off x="4507849" y="4116489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8"/>
          <p:cNvCxnSpPr>
            <a:stCxn id="89" idx="3"/>
            <a:endCxn id="13" idx="1"/>
          </p:cNvCxnSpPr>
          <p:nvPr/>
        </p:nvCxnSpPr>
        <p:spPr bwMode="auto">
          <a:xfrm>
            <a:off x="1742728" y="4815183"/>
            <a:ext cx="829735" cy="396332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40"/>
          <p:cNvSpPr txBox="1"/>
          <p:nvPr/>
        </p:nvSpPr>
        <p:spPr>
          <a:xfrm>
            <a:off x="2525521" y="550377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40" name="TextBox 41"/>
          <p:cNvSpPr txBox="1"/>
          <p:nvPr/>
        </p:nvSpPr>
        <p:spPr>
          <a:xfrm>
            <a:off x="4470506" y="5503775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41" name="TextBox 42"/>
          <p:cNvSpPr txBox="1"/>
          <p:nvPr/>
        </p:nvSpPr>
        <p:spPr>
          <a:xfrm>
            <a:off x="6299306" y="5418559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42" name="Rectangle 43"/>
          <p:cNvSpPr/>
          <p:nvPr/>
        </p:nvSpPr>
        <p:spPr>
          <a:xfrm>
            <a:off x="2339752" y="2903959"/>
            <a:ext cx="4608512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TextBox 44"/>
          <p:cNvSpPr txBox="1"/>
          <p:nvPr/>
        </p:nvSpPr>
        <p:spPr>
          <a:xfrm>
            <a:off x="2489306" y="2839232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</a:t>
            </a:r>
            <a:r>
              <a:rPr lang="en-US" sz="1200" b="1" dirty="0" smtClean="0"/>
              <a:t>Transport domain</a:t>
            </a:r>
            <a:endParaRPr lang="en-US" sz="1200" b="1" dirty="0"/>
          </a:p>
        </p:txBody>
      </p:sp>
      <p:sp>
        <p:nvSpPr>
          <p:cNvPr id="87" name="TextBox 89"/>
          <p:cNvSpPr txBox="1"/>
          <p:nvPr/>
        </p:nvSpPr>
        <p:spPr>
          <a:xfrm>
            <a:off x="1110449" y="3361159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7976" y="3665959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9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7976" y="4592807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0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7084" y="5431007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1" name="TextBox 93"/>
          <p:cNvSpPr txBox="1"/>
          <p:nvPr/>
        </p:nvSpPr>
        <p:spPr>
          <a:xfrm>
            <a:off x="1110449" y="422716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2" name="TextBox 94"/>
          <p:cNvSpPr txBox="1"/>
          <p:nvPr/>
        </p:nvSpPr>
        <p:spPr>
          <a:xfrm>
            <a:off x="1110449" y="514156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sp>
        <p:nvSpPr>
          <p:cNvPr id="99" name="TextBox 101"/>
          <p:cNvSpPr txBox="1"/>
          <p:nvPr/>
        </p:nvSpPr>
        <p:spPr>
          <a:xfrm>
            <a:off x="971600" y="1895847"/>
            <a:ext cx="12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</a:t>
            </a:r>
            <a:r>
              <a:rPr lang="en-US" sz="1200" b="1" dirty="0" smtClean="0"/>
              <a:t>IP domain</a:t>
            </a:r>
            <a:endParaRPr lang="en-US" sz="1200" b="1" dirty="0"/>
          </a:p>
        </p:txBody>
      </p:sp>
      <p:cxnSp>
        <p:nvCxnSpPr>
          <p:cNvPr id="107" name="Straight Connector 120"/>
          <p:cNvCxnSpPr>
            <a:stCxn id="21" idx="0"/>
          </p:cNvCxnSpPr>
          <p:nvPr/>
        </p:nvCxnSpPr>
        <p:spPr bwMode="auto">
          <a:xfrm flipH="1" flipV="1">
            <a:off x="5384906" y="3587823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54" idx="1"/>
            <a:endCxn id="21" idx="3"/>
          </p:cNvCxnSpPr>
          <p:nvPr/>
        </p:nvCxnSpPr>
        <p:spPr bwMode="auto">
          <a:xfrm flipH="1" flipV="1">
            <a:off x="6474064" y="5222990"/>
            <a:ext cx="1078954" cy="3856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4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3018" y="5039180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55" name="TextBox 94"/>
          <p:cNvSpPr txBox="1"/>
          <p:nvPr/>
        </p:nvSpPr>
        <p:spPr>
          <a:xfrm>
            <a:off x="7366383" y="4749733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C-R5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1010" y="3094964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58" name="TextBox 94"/>
          <p:cNvSpPr txBox="1"/>
          <p:nvPr/>
        </p:nvSpPr>
        <p:spPr>
          <a:xfrm>
            <a:off x="7294375" y="2805517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0" name="Straight Connector 59"/>
          <p:cNvCxnSpPr>
            <a:stCxn id="56" idx="1"/>
            <a:endCxn id="18" idx="3"/>
          </p:cNvCxnSpPr>
          <p:nvPr/>
        </p:nvCxnSpPr>
        <p:spPr bwMode="auto">
          <a:xfrm flipH="1">
            <a:off x="5622747" y="3317340"/>
            <a:ext cx="1858263" cy="2749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itle 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Network Scenario</a:t>
            </a:r>
            <a:endParaRPr lang="en-US" dirty="0"/>
          </a:p>
        </p:txBody>
      </p:sp>
      <p:sp>
        <p:nvSpPr>
          <p:cNvPr id="108" name="Freeform 107"/>
          <p:cNvSpPr/>
          <p:nvPr/>
        </p:nvSpPr>
        <p:spPr>
          <a:xfrm>
            <a:off x="904875" y="1820763"/>
            <a:ext cx="7419975" cy="4200525"/>
          </a:xfrm>
          <a:custGeom>
            <a:avLst/>
            <a:gdLst>
              <a:gd name="connsiteX0" fmla="*/ 6334125 w 7419975"/>
              <a:gd name="connsiteY0" fmla="*/ 581025 h 4200525"/>
              <a:gd name="connsiteX1" fmla="*/ 6343650 w 7419975"/>
              <a:gd name="connsiteY1" fmla="*/ 4200525 h 4200525"/>
              <a:gd name="connsiteX2" fmla="*/ 7419975 w 7419975"/>
              <a:gd name="connsiteY2" fmla="*/ 4191000 h 4200525"/>
              <a:gd name="connsiteX3" fmla="*/ 7410450 w 7419975"/>
              <a:gd name="connsiteY3" fmla="*/ 0 h 4200525"/>
              <a:gd name="connsiteX4" fmla="*/ 0 w 7419975"/>
              <a:gd name="connsiteY4" fmla="*/ 9525 h 4200525"/>
              <a:gd name="connsiteX5" fmla="*/ 9525 w 7419975"/>
              <a:gd name="connsiteY5" fmla="*/ 4191000 h 4200525"/>
              <a:gd name="connsiteX6" fmla="*/ 1076325 w 7419975"/>
              <a:gd name="connsiteY6" fmla="*/ 4181475 h 4200525"/>
              <a:gd name="connsiteX7" fmla="*/ 1076325 w 7419975"/>
              <a:gd name="connsiteY7" fmla="*/ 590550 h 4200525"/>
              <a:gd name="connsiteX0" fmla="*/ 6334125 w 7419975"/>
              <a:gd name="connsiteY0" fmla="*/ 581025 h 4200525"/>
              <a:gd name="connsiteX1" fmla="*/ 6343650 w 7419975"/>
              <a:gd name="connsiteY1" fmla="*/ 4200525 h 4200525"/>
              <a:gd name="connsiteX2" fmla="*/ 7419975 w 7419975"/>
              <a:gd name="connsiteY2" fmla="*/ 4191000 h 4200525"/>
              <a:gd name="connsiteX3" fmla="*/ 7410450 w 7419975"/>
              <a:gd name="connsiteY3" fmla="*/ 0 h 4200525"/>
              <a:gd name="connsiteX4" fmla="*/ 0 w 7419975"/>
              <a:gd name="connsiteY4" fmla="*/ 9525 h 4200525"/>
              <a:gd name="connsiteX5" fmla="*/ 9525 w 7419975"/>
              <a:gd name="connsiteY5" fmla="*/ 4191000 h 4200525"/>
              <a:gd name="connsiteX6" fmla="*/ 1076325 w 7419975"/>
              <a:gd name="connsiteY6" fmla="*/ 4181475 h 4200525"/>
              <a:gd name="connsiteX7" fmla="*/ 1076325 w 7419975"/>
              <a:gd name="connsiteY7" fmla="*/ 590550 h 4200525"/>
              <a:gd name="connsiteX8" fmla="*/ 6334125 w 7419975"/>
              <a:gd name="connsiteY8" fmla="*/ 581025 h 420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9975" h="4200525">
                <a:moveTo>
                  <a:pt x="6334125" y="581025"/>
                </a:moveTo>
                <a:lnTo>
                  <a:pt x="6343650" y="4200525"/>
                </a:lnTo>
                <a:lnTo>
                  <a:pt x="7419975" y="4191000"/>
                </a:lnTo>
                <a:lnTo>
                  <a:pt x="7410450" y="0"/>
                </a:lnTo>
                <a:lnTo>
                  <a:pt x="0" y="9525"/>
                </a:lnTo>
                <a:lnTo>
                  <a:pt x="9525" y="4191000"/>
                </a:lnTo>
                <a:lnTo>
                  <a:pt x="1076325" y="4181475"/>
                </a:lnTo>
                <a:lnTo>
                  <a:pt x="1076325" y="590550"/>
                </a:lnTo>
                <a:lnTo>
                  <a:pt x="6334125" y="581025"/>
                </a:lnTo>
                <a:close/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/>
          <a:p>
            <a:pPr algn="ctr"/>
            <a:endParaRPr lang="en-US" sz="1400" dirty="0">
              <a:solidFill>
                <a:schemeClr val="lt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Controlling </a:t>
            </a:r>
            <a:r>
              <a:rPr lang="en-US" altLang="zh-CN" dirty="0" smtClean="0"/>
              <a:t>Hierarchy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2590800"/>
            <a:ext cx="495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MDSC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47800" y="4343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IP PNC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362200" y="30480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云形 26"/>
          <p:cNvSpPr/>
          <p:nvPr/>
        </p:nvSpPr>
        <p:spPr>
          <a:xfrm>
            <a:off x="990600" y="4876800"/>
            <a:ext cx="22860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IP Network Domain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67000" y="1295400"/>
            <a:ext cx="2362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 Controller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886200" y="1752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4"/>
          <p:cNvSpPr/>
          <p:nvPr/>
        </p:nvSpPr>
        <p:spPr>
          <a:xfrm>
            <a:off x="4669160" y="4343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Transport PNC</a:t>
            </a:r>
            <a:endParaRPr lang="zh-CN" altLang="en-US" dirty="0"/>
          </a:p>
        </p:txBody>
      </p:sp>
      <p:cxnSp>
        <p:nvCxnSpPr>
          <p:cNvPr id="13" name="直接连接符 15"/>
          <p:cNvCxnSpPr/>
          <p:nvPr/>
        </p:nvCxnSpPr>
        <p:spPr>
          <a:xfrm>
            <a:off x="5583560" y="30480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云形 26"/>
          <p:cNvSpPr/>
          <p:nvPr/>
        </p:nvSpPr>
        <p:spPr>
          <a:xfrm>
            <a:off x="4211960" y="4876800"/>
            <a:ext cx="2736304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Transport Network Domain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23928" y="1916832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CMI </a:t>
            </a:r>
            <a:r>
              <a:rPr lang="en-US" dirty="0" smtClean="0"/>
              <a:t>(initially out </a:t>
            </a:r>
            <a:r>
              <a:rPr lang="en-US" dirty="0" smtClean="0"/>
              <a:t>of </a:t>
            </a:r>
            <a:r>
              <a:rPr lang="en-US" dirty="0" smtClean="0"/>
              <a:t>scope)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11760" y="3429000"/>
            <a:ext cx="1489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 MPI</a:t>
            </a:r>
          </a:p>
          <a:p>
            <a:r>
              <a:rPr lang="en-US" dirty="0" smtClean="0"/>
              <a:t>(out of scope)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52120" y="3429000"/>
            <a:ext cx="150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Transport MPI</a:t>
            </a:r>
          </a:p>
          <a:p>
            <a:r>
              <a:rPr lang="en-US" dirty="0" smtClean="0"/>
              <a:t>(in the scope)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Comments/Questions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Single-domain assumption: only one PNC</a:t>
            </a:r>
          </a:p>
          <a:p>
            <a:r>
              <a:rPr lang="en-US" dirty="0" smtClean="0"/>
              <a:t>Single-layer assumptions:</a:t>
            </a:r>
          </a:p>
          <a:p>
            <a:pPr lvl="1"/>
            <a:r>
              <a:rPr lang="en-US" dirty="0" smtClean="0"/>
              <a:t>All NEs are switching at the LO ODU level</a:t>
            </a:r>
          </a:p>
          <a:p>
            <a:pPr lvl="2"/>
            <a:r>
              <a:rPr lang="en-US" dirty="0" smtClean="0"/>
              <a:t>LO ODU multiplexing into HO ODU is not used or pre-configured (and not controlled at the MPI)</a:t>
            </a:r>
          </a:p>
          <a:p>
            <a:r>
              <a:rPr lang="en-US" dirty="0" smtClean="0"/>
              <a:t>What type of topology abstraction? White, black or grey?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Start assuming a white topology abstraction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 can think later if we need also to analyze black or grey topology abstractions</a:t>
            </a:r>
          </a:p>
          <a:p>
            <a:r>
              <a:rPr lang="en-US" dirty="0" smtClean="0"/>
              <a:t>What about client layer services?</a:t>
            </a:r>
          </a:p>
          <a:p>
            <a:pPr lvl="1"/>
            <a:r>
              <a:rPr lang="en-US" dirty="0" smtClean="0"/>
              <a:t>ODU transit service</a:t>
            </a:r>
          </a:p>
          <a:p>
            <a:pPr lvl="1"/>
            <a:r>
              <a:rPr lang="en-US" dirty="0" smtClean="0"/>
              <a:t>Other (non ETH) OTN client services (e.g., STM-N, FC, </a:t>
            </a:r>
            <a:r>
              <a:rPr lang="en-US" dirty="0" err="1" smtClean="0"/>
              <a:t>InfiniBand</a:t>
            </a:r>
            <a:r>
              <a:rPr lang="en-US" dirty="0" smtClean="0"/>
              <a:t>, </a:t>
            </a:r>
            <a:r>
              <a:rPr lang="en-US" dirty="0" smtClean="0"/>
              <a:t>…): single-layer or multi-layer?</a:t>
            </a:r>
            <a:endParaRPr lang="en-US" dirty="0" smtClean="0"/>
          </a:p>
          <a:p>
            <a:pPr lvl="1"/>
            <a:r>
              <a:rPr lang="en-US" dirty="0" smtClean="0"/>
              <a:t>EPL </a:t>
            </a:r>
            <a:r>
              <a:rPr lang="en-US" dirty="0" smtClean="0"/>
              <a:t>over ODU: single-layer or multi-layer?</a:t>
            </a:r>
          </a:p>
          <a:p>
            <a:pPr lvl="2"/>
            <a:r>
              <a:rPr lang="en-US" dirty="0" smtClean="0"/>
              <a:t>Transparent </a:t>
            </a:r>
            <a:r>
              <a:rPr lang="en-US" dirty="0" smtClean="0"/>
              <a:t>versus frame-based </a:t>
            </a:r>
            <a:r>
              <a:rPr lang="en-US" dirty="0" smtClean="0"/>
              <a:t>mapping?</a:t>
            </a:r>
            <a:endParaRPr lang="en-US" dirty="0" smtClean="0"/>
          </a:p>
          <a:p>
            <a:pPr lvl="1"/>
            <a:r>
              <a:rPr lang="en-US" dirty="0" smtClean="0"/>
              <a:t>EVPL over ODU: single-layer or </a:t>
            </a:r>
            <a:r>
              <a:rPr lang="en-US" dirty="0" smtClean="0"/>
              <a:t>multi-layer?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Assumption</a:t>
            </a:r>
            <a:r>
              <a:rPr lang="en-US" dirty="0" smtClean="0">
                <a:solidFill>
                  <a:srgbClr val="FF0000"/>
                </a:solidFill>
              </a:rPr>
              <a:t>: single-layer (no multiplexing/switching)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about multi-function access link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To be addressed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Assumption: single-layer (no multiplexing/switching)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ODU </a:t>
            </a:r>
            <a:r>
              <a:rPr lang="en-US" dirty="0" smtClean="0"/>
              <a:t>Transit (ODU2)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634732" y="137448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60274" y="137448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44235" y="191139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93008" y="191083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13970" y="265823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pic>
        <p:nvPicPr>
          <p:cNvPr id="59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542" y="222659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542" y="351816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531" y="165148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531" y="292537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508" y="222659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2800" y="351194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8626" y="165148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9943" y="352964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7" name="Straight Connector 66"/>
          <p:cNvCxnSpPr>
            <a:stCxn id="85" idx="3"/>
            <a:endCxn id="59" idx="1"/>
          </p:cNvCxnSpPr>
          <p:nvPr/>
        </p:nvCxnSpPr>
        <p:spPr bwMode="auto">
          <a:xfrm>
            <a:off x="955807" y="2423586"/>
            <a:ext cx="829735" cy="3160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3" idx="3"/>
            <a:endCxn id="60" idx="1"/>
          </p:cNvCxnSpPr>
          <p:nvPr/>
        </p:nvCxnSpPr>
        <p:spPr bwMode="auto">
          <a:xfrm flipV="1">
            <a:off x="954915" y="3746766"/>
            <a:ext cx="830627" cy="44186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endCxn id="61" idx="2"/>
          </p:cNvCxnSpPr>
          <p:nvPr/>
        </p:nvCxnSpPr>
        <p:spPr bwMode="auto">
          <a:xfrm flipV="1">
            <a:off x="2246308" y="210868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flipV="1">
            <a:off x="3105117" y="188008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V="1">
            <a:off x="2230412" y="245830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flipV="1">
            <a:off x="2230412" y="376134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flipV="1">
            <a:off x="3920978" y="374821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31"/>
          <p:cNvCxnSpPr>
            <a:endCxn id="62" idx="2"/>
          </p:cNvCxnSpPr>
          <p:nvPr/>
        </p:nvCxnSpPr>
        <p:spPr bwMode="auto">
          <a:xfrm flipV="1">
            <a:off x="2231704" y="338257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32"/>
          <p:cNvCxnSpPr>
            <a:stCxn id="59" idx="3"/>
            <a:endCxn id="62" idx="0"/>
          </p:cNvCxnSpPr>
          <p:nvPr/>
        </p:nvCxnSpPr>
        <p:spPr bwMode="auto">
          <a:xfrm>
            <a:off x="2242742" y="245519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33"/>
          <p:cNvCxnSpPr>
            <a:stCxn id="62" idx="2"/>
            <a:endCxn id="64" idx="1"/>
          </p:cNvCxnSpPr>
          <p:nvPr/>
        </p:nvCxnSpPr>
        <p:spPr bwMode="auto">
          <a:xfrm>
            <a:off x="2889131" y="338257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36"/>
          <p:cNvCxnSpPr>
            <a:endCxn id="66" idx="1"/>
          </p:cNvCxnSpPr>
          <p:nvPr/>
        </p:nvCxnSpPr>
        <p:spPr bwMode="auto">
          <a:xfrm>
            <a:off x="3720928" y="265174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38"/>
          <p:cNvCxnSpPr>
            <a:stCxn id="86" idx="3"/>
            <a:endCxn id="60" idx="1"/>
          </p:cNvCxnSpPr>
          <p:nvPr/>
        </p:nvCxnSpPr>
        <p:spPr bwMode="auto">
          <a:xfrm>
            <a:off x="955807" y="3350434"/>
            <a:ext cx="829735" cy="396332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40"/>
          <p:cNvSpPr txBox="1"/>
          <p:nvPr/>
        </p:nvSpPr>
        <p:spPr>
          <a:xfrm>
            <a:off x="1738600" y="403902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80" name="TextBox 41"/>
          <p:cNvSpPr txBox="1"/>
          <p:nvPr/>
        </p:nvSpPr>
        <p:spPr>
          <a:xfrm>
            <a:off x="3683585" y="403902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81" name="TextBox 42"/>
          <p:cNvSpPr txBox="1"/>
          <p:nvPr/>
        </p:nvSpPr>
        <p:spPr>
          <a:xfrm>
            <a:off x="5512385" y="395381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82" name="Rectangle 43"/>
          <p:cNvSpPr/>
          <p:nvPr/>
        </p:nvSpPr>
        <p:spPr>
          <a:xfrm>
            <a:off x="1552831" y="1439210"/>
            <a:ext cx="4608512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3" name="TextBox 44"/>
          <p:cNvSpPr txBox="1"/>
          <p:nvPr/>
        </p:nvSpPr>
        <p:spPr>
          <a:xfrm>
            <a:off x="1702385" y="137448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</a:t>
            </a:r>
            <a:r>
              <a:rPr lang="en-US" sz="1200" b="1" dirty="0" smtClean="0"/>
              <a:t>Transport domain</a:t>
            </a:r>
            <a:endParaRPr lang="en-US" sz="1200" b="1" dirty="0"/>
          </a:p>
        </p:txBody>
      </p:sp>
      <p:sp>
        <p:nvSpPr>
          <p:cNvPr id="84" name="TextBox 89"/>
          <p:cNvSpPr txBox="1"/>
          <p:nvPr/>
        </p:nvSpPr>
        <p:spPr>
          <a:xfrm>
            <a:off x="323528" y="189641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5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220121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31280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3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163" y="39662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4" name="TextBox 93"/>
          <p:cNvSpPr txBox="1"/>
          <p:nvPr/>
        </p:nvSpPr>
        <p:spPr>
          <a:xfrm>
            <a:off x="323528" y="27624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23528" y="36768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cxnSp>
        <p:nvCxnSpPr>
          <p:cNvPr id="96" name="Straight Connector 120"/>
          <p:cNvCxnSpPr>
            <a:stCxn id="66" idx="0"/>
          </p:cNvCxnSpPr>
          <p:nvPr/>
        </p:nvCxnSpPr>
        <p:spPr bwMode="auto">
          <a:xfrm flipH="1" flipV="1">
            <a:off x="4597985" y="212307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98" idx="1"/>
            <a:endCxn id="66" idx="3"/>
          </p:cNvCxnSpPr>
          <p:nvPr/>
        </p:nvCxnSpPr>
        <p:spPr bwMode="auto">
          <a:xfrm flipH="1" flipV="1">
            <a:off x="5687143" y="3758241"/>
            <a:ext cx="1078954" cy="3856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6097" y="3574431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0" name="TextBox 94"/>
          <p:cNvSpPr txBox="1"/>
          <p:nvPr/>
        </p:nvSpPr>
        <p:spPr>
          <a:xfrm>
            <a:off x="6579462" y="3284984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C-R5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1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4089" y="1630215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2" name="TextBox 94"/>
          <p:cNvSpPr txBox="1"/>
          <p:nvPr/>
        </p:nvSpPr>
        <p:spPr>
          <a:xfrm>
            <a:off x="6507454" y="1340768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3" name="Straight Connector 102"/>
          <p:cNvCxnSpPr>
            <a:stCxn id="101" idx="1"/>
            <a:endCxn id="65" idx="3"/>
          </p:cNvCxnSpPr>
          <p:nvPr/>
        </p:nvCxnSpPr>
        <p:spPr bwMode="auto">
          <a:xfrm flipH="1">
            <a:off x="4835826" y="1852591"/>
            <a:ext cx="1858263" cy="2749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箭头连接符 118"/>
          <p:cNvCxnSpPr>
            <a:endCxn id="105" idx="0"/>
          </p:cNvCxnSpPr>
          <p:nvPr/>
        </p:nvCxnSpPr>
        <p:spPr>
          <a:xfrm>
            <a:off x="1259633" y="4005064"/>
            <a:ext cx="1764195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99592" y="4725144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ODUk</a:t>
            </a:r>
            <a:r>
              <a:rPr lang="en-US" altLang="zh-CN" sz="1400" dirty="0"/>
              <a:t> link</a:t>
            </a:r>
          </a:p>
          <a:p>
            <a:endParaRPr lang="en-US" altLang="zh-CN" sz="1400" dirty="0"/>
          </a:p>
          <a:p>
            <a:r>
              <a:rPr lang="en-US" altLang="zh-CN" sz="1400" dirty="0"/>
              <a:t>Note: </a:t>
            </a:r>
            <a:r>
              <a:rPr lang="en-US" altLang="zh-CN" sz="1400" dirty="0" smtClean="0"/>
              <a:t> OTN-Optical layer controlled </a:t>
            </a:r>
            <a:r>
              <a:rPr lang="en-US" altLang="zh-CN" sz="1400" dirty="0"/>
              <a:t>by each domain controller </a:t>
            </a:r>
            <a:r>
              <a:rPr lang="en-US" altLang="zh-CN" sz="1400" dirty="0" smtClean="0"/>
              <a:t>and </a:t>
            </a:r>
            <a:r>
              <a:rPr lang="en-US" altLang="zh-CN" sz="1400" dirty="0"/>
              <a:t>not </a:t>
            </a:r>
            <a:r>
              <a:rPr lang="en-US" altLang="zh-CN" sz="1400" dirty="0" smtClean="0"/>
              <a:t>exposed Via </a:t>
            </a:r>
            <a:r>
              <a:rPr lang="en-US" altLang="zh-CN" sz="1400" dirty="0"/>
              <a:t>Controller NBI.</a:t>
            </a:r>
            <a:endParaRPr lang="zh-CN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95536" y="5733256"/>
            <a:ext cx="7105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Traffic flow from</a:t>
            </a:r>
            <a:r>
              <a:rPr lang="zh-CN" altLang="en-US" sz="1600" u="sng" dirty="0" smtClean="0"/>
              <a:t> </a:t>
            </a:r>
            <a:r>
              <a:rPr lang="it-IT" altLang="zh-CN" sz="1600" u="sng" dirty="0" smtClean="0"/>
              <a:t>C-R1 to C-R3</a:t>
            </a:r>
            <a:r>
              <a:rPr lang="it-IT" altLang="zh-CN" sz="1600" dirty="0" smtClean="0"/>
              <a:t>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C-R1 </a:t>
            </a:r>
            <a:r>
              <a:rPr lang="en-US" sz="1600" dirty="0" smtClean="0">
                <a:solidFill>
                  <a:srgbClr val="FF0000"/>
                </a:solidFill>
              </a:rPr>
              <a:t>(PKT -&gt; </a:t>
            </a:r>
            <a:r>
              <a:rPr lang="en-US" sz="1600" dirty="0" smtClean="0">
                <a:solidFill>
                  <a:srgbClr val="FF0000"/>
                </a:solidFill>
              </a:rPr>
              <a:t>ODU2</a:t>
            </a:r>
            <a:r>
              <a:rPr lang="en-US" sz="1600" dirty="0" smtClean="0">
                <a:solidFill>
                  <a:srgbClr val="FF0000"/>
                </a:solidFill>
              </a:rPr>
              <a:t>), </a:t>
            </a:r>
            <a:r>
              <a:rPr lang="en-US" sz="1600" dirty="0" smtClean="0"/>
              <a:t>S3 </a:t>
            </a:r>
            <a:r>
              <a:rPr lang="en-US" sz="1600" dirty="0" smtClean="0"/>
              <a:t>(ODU2), </a:t>
            </a:r>
            <a:r>
              <a:rPr lang="en-US" sz="1600" dirty="0" smtClean="0"/>
              <a:t>S6 (ODU2), S9 </a:t>
            </a:r>
            <a:r>
              <a:rPr lang="en-US" sz="1600" dirty="0" smtClean="0"/>
              <a:t>(ODU2), </a:t>
            </a:r>
            <a:r>
              <a:rPr lang="en-US" sz="1600" dirty="0" smtClean="0">
                <a:solidFill>
                  <a:srgbClr val="FF0000"/>
                </a:solidFill>
              </a:rPr>
              <a:t>C-R3 </a:t>
            </a:r>
            <a:r>
              <a:rPr lang="en-US" sz="1600" dirty="0" smtClean="0">
                <a:solidFill>
                  <a:srgbClr val="FF0000"/>
                </a:solidFill>
              </a:rPr>
              <a:t>(ODU2 -&gt; </a:t>
            </a:r>
            <a:r>
              <a:rPr lang="en-US" sz="1600" dirty="0" smtClean="0">
                <a:solidFill>
                  <a:srgbClr val="FF0000"/>
                </a:solidFill>
              </a:rPr>
              <a:t>PKT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</a:p>
          <a:p>
            <a:endParaRPr lang="it-IT" sz="1400" dirty="0" smtClean="0">
              <a:solidFill>
                <a:srgbClr val="FF0000"/>
              </a:solidFill>
            </a:endParaRPr>
          </a:p>
          <a:p>
            <a:r>
              <a:rPr lang="it-IT" sz="1400" dirty="0" smtClean="0">
                <a:solidFill>
                  <a:srgbClr val="FF0000"/>
                </a:solidFill>
              </a:rPr>
              <a:t>Note - </a:t>
            </a:r>
            <a:r>
              <a:rPr lang="en-US" sz="1400" dirty="0" smtClean="0">
                <a:solidFill>
                  <a:srgbClr val="FF0000"/>
                </a:solidFill>
              </a:rPr>
              <a:t>C-R1 (PKT -&gt; </a:t>
            </a:r>
            <a:r>
              <a:rPr lang="en-US" sz="1400" dirty="0" smtClean="0">
                <a:solidFill>
                  <a:srgbClr val="FF0000"/>
                </a:solidFill>
              </a:rPr>
              <a:t>ODU2) and </a:t>
            </a:r>
            <a:r>
              <a:rPr lang="en-US" sz="1400" dirty="0" smtClean="0">
                <a:solidFill>
                  <a:srgbClr val="FF0000"/>
                </a:solidFill>
              </a:rPr>
              <a:t>C-R3 </a:t>
            </a:r>
            <a:r>
              <a:rPr lang="en-US" sz="1400" dirty="0" smtClean="0">
                <a:solidFill>
                  <a:srgbClr val="FF0000"/>
                </a:solidFill>
              </a:rPr>
              <a:t>(ODU2 </a:t>
            </a:r>
            <a:r>
              <a:rPr lang="en-US" sz="1400" dirty="0" smtClean="0">
                <a:solidFill>
                  <a:srgbClr val="FF0000"/>
                </a:solidFill>
              </a:rPr>
              <a:t>-&gt; PKT</a:t>
            </a:r>
            <a:r>
              <a:rPr lang="en-US" sz="1400" dirty="0" smtClean="0">
                <a:solidFill>
                  <a:srgbClr val="FF0000"/>
                </a:solidFill>
              </a:rPr>
              <a:t>) adaptations not controlled by Transport PNC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OTN client </a:t>
            </a:r>
            <a:r>
              <a:rPr lang="en-US" dirty="0" smtClean="0"/>
              <a:t>services (STM-64)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634732" y="137448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60274" y="137448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44235" y="191139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93008" y="191083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13970" y="265823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pic>
        <p:nvPicPr>
          <p:cNvPr id="59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542" y="222659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542" y="351816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531" y="165148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531" y="292537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508" y="222659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2800" y="351194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8626" y="165148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9943" y="352964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7" name="Straight Connector 66"/>
          <p:cNvCxnSpPr>
            <a:stCxn id="85" idx="3"/>
            <a:endCxn id="59" idx="1"/>
          </p:cNvCxnSpPr>
          <p:nvPr/>
        </p:nvCxnSpPr>
        <p:spPr bwMode="auto">
          <a:xfrm>
            <a:off x="955807" y="2423586"/>
            <a:ext cx="829735" cy="31604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3" idx="3"/>
            <a:endCxn id="60" idx="1"/>
          </p:cNvCxnSpPr>
          <p:nvPr/>
        </p:nvCxnSpPr>
        <p:spPr bwMode="auto">
          <a:xfrm flipV="1">
            <a:off x="954915" y="3746766"/>
            <a:ext cx="830627" cy="441868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endCxn id="61" idx="2"/>
          </p:cNvCxnSpPr>
          <p:nvPr/>
        </p:nvCxnSpPr>
        <p:spPr bwMode="auto">
          <a:xfrm flipV="1">
            <a:off x="2246308" y="210868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flipV="1">
            <a:off x="3105117" y="188008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V="1">
            <a:off x="2230412" y="245830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flipV="1">
            <a:off x="2230412" y="376134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flipV="1">
            <a:off x="3920978" y="374821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31"/>
          <p:cNvCxnSpPr>
            <a:endCxn id="62" idx="2"/>
          </p:cNvCxnSpPr>
          <p:nvPr/>
        </p:nvCxnSpPr>
        <p:spPr bwMode="auto">
          <a:xfrm flipV="1">
            <a:off x="2231704" y="338257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32"/>
          <p:cNvCxnSpPr>
            <a:stCxn id="59" idx="3"/>
            <a:endCxn id="62" idx="0"/>
          </p:cNvCxnSpPr>
          <p:nvPr/>
        </p:nvCxnSpPr>
        <p:spPr bwMode="auto">
          <a:xfrm>
            <a:off x="2242742" y="245519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33"/>
          <p:cNvCxnSpPr>
            <a:stCxn id="62" idx="2"/>
            <a:endCxn id="64" idx="1"/>
          </p:cNvCxnSpPr>
          <p:nvPr/>
        </p:nvCxnSpPr>
        <p:spPr bwMode="auto">
          <a:xfrm>
            <a:off x="2889131" y="338257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36"/>
          <p:cNvCxnSpPr>
            <a:endCxn id="66" idx="1"/>
          </p:cNvCxnSpPr>
          <p:nvPr/>
        </p:nvCxnSpPr>
        <p:spPr bwMode="auto">
          <a:xfrm>
            <a:off x="3720928" y="265174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38"/>
          <p:cNvCxnSpPr>
            <a:stCxn id="86" idx="3"/>
            <a:endCxn id="60" idx="1"/>
          </p:cNvCxnSpPr>
          <p:nvPr/>
        </p:nvCxnSpPr>
        <p:spPr bwMode="auto">
          <a:xfrm>
            <a:off x="955807" y="3350434"/>
            <a:ext cx="829735" cy="396332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40"/>
          <p:cNvSpPr txBox="1"/>
          <p:nvPr/>
        </p:nvSpPr>
        <p:spPr>
          <a:xfrm>
            <a:off x="1738600" y="403902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80" name="TextBox 41"/>
          <p:cNvSpPr txBox="1"/>
          <p:nvPr/>
        </p:nvSpPr>
        <p:spPr>
          <a:xfrm>
            <a:off x="3683585" y="403902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81" name="TextBox 42"/>
          <p:cNvSpPr txBox="1"/>
          <p:nvPr/>
        </p:nvSpPr>
        <p:spPr>
          <a:xfrm>
            <a:off x="5512385" y="395381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82" name="Rectangle 43"/>
          <p:cNvSpPr/>
          <p:nvPr/>
        </p:nvSpPr>
        <p:spPr>
          <a:xfrm>
            <a:off x="1552831" y="1439210"/>
            <a:ext cx="4608512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3" name="TextBox 44"/>
          <p:cNvSpPr txBox="1"/>
          <p:nvPr/>
        </p:nvSpPr>
        <p:spPr>
          <a:xfrm>
            <a:off x="1702385" y="137448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</a:t>
            </a:r>
            <a:r>
              <a:rPr lang="en-US" sz="1200" b="1" dirty="0" smtClean="0"/>
              <a:t>Transport domain</a:t>
            </a:r>
            <a:endParaRPr lang="en-US" sz="1200" b="1" dirty="0"/>
          </a:p>
        </p:txBody>
      </p:sp>
      <p:sp>
        <p:nvSpPr>
          <p:cNvPr id="84" name="TextBox 89"/>
          <p:cNvSpPr txBox="1"/>
          <p:nvPr/>
        </p:nvSpPr>
        <p:spPr>
          <a:xfrm>
            <a:off x="323528" y="189641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5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220121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31280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3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163" y="39662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4" name="TextBox 93"/>
          <p:cNvSpPr txBox="1"/>
          <p:nvPr/>
        </p:nvSpPr>
        <p:spPr>
          <a:xfrm>
            <a:off x="323528" y="27624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23528" y="36768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cxnSp>
        <p:nvCxnSpPr>
          <p:cNvPr id="96" name="Straight Connector 120"/>
          <p:cNvCxnSpPr>
            <a:stCxn id="66" idx="0"/>
          </p:cNvCxnSpPr>
          <p:nvPr/>
        </p:nvCxnSpPr>
        <p:spPr bwMode="auto">
          <a:xfrm flipH="1" flipV="1">
            <a:off x="4597985" y="212307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98" idx="1"/>
            <a:endCxn id="66" idx="3"/>
          </p:cNvCxnSpPr>
          <p:nvPr/>
        </p:nvCxnSpPr>
        <p:spPr bwMode="auto">
          <a:xfrm flipH="1" flipV="1">
            <a:off x="5687143" y="3758241"/>
            <a:ext cx="1078954" cy="3856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6097" y="3574431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0" name="TextBox 94"/>
          <p:cNvSpPr txBox="1"/>
          <p:nvPr/>
        </p:nvSpPr>
        <p:spPr>
          <a:xfrm>
            <a:off x="6579462" y="3284984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C-R5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1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4089" y="1630215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2" name="TextBox 94"/>
          <p:cNvSpPr txBox="1"/>
          <p:nvPr/>
        </p:nvSpPr>
        <p:spPr>
          <a:xfrm>
            <a:off x="6507454" y="1340768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3" name="Straight Connector 102"/>
          <p:cNvCxnSpPr>
            <a:stCxn id="101" idx="1"/>
            <a:endCxn id="65" idx="3"/>
          </p:cNvCxnSpPr>
          <p:nvPr/>
        </p:nvCxnSpPr>
        <p:spPr bwMode="auto">
          <a:xfrm flipH="1">
            <a:off x="4835826" y="1852591"/>
            <a:ext cx="1858263" cy="2749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箭头连接符 118"/>
          <p:cNvCxnSpPr>
            <a:endCxn id="105" idx="0"/>
          </p:cNvCxnSpPr>
          <p:nvPr/>
        </p:nvCxnSpPr>
        <p:spPr>
          <a:xfrm>
            <a:off x="1264799" y="4005064"/>
            <a:ext cx="75350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04758" y="4725144"/>
            <a:ext cx="222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STM-N/FC/IB/… link</a:t>
            </a:r>
          </a:p>
          <a:p>
            <a:endParaRPr lang="en-US" altLang="zh-CN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95536" y="5733256"/>
            <a:ext cx="8511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Traffic flow from</a:t>
            </a:r>
            <a:r>
              <a:rPr lang="zh-CN" altLang="en-US" sz="1600" u="sng" dirty="0" smtClean="0"/>
              <a:t> </a:t>
            </a:r>
            <a:r>
              <a:rPr lang="it-IT" altLang="zh-CN" sz="1600" u="sng" dirty="0" smtClean="0"/>
              <a:t>C-R1 to C-R3</a:t>
            </a:r>
            <a:r>
              <a:rPr lang="it-IT" altLang="zh-CN" sz="1600" dirty="0" smtClean="0"/>
              <a:t>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C-R1 </a:t>
            </a:r>
            <a:r>
              <a:rPr lang="en-US" sz="1600" dirty="0" smtClean="0">
                <a:solidFill>
                  <a:srgbClr val="FF0000"/>
                </a:solidFill>
              </a:rPr>
              <a:t>(PKT -&gt; STM-64), </a:t>
            </a:r>
            <a:r>
              <a:rPr lang="en-US" sz="1600" dirty="0" smtClean="0"/>
              <a:t>S3 (STM-64 -&gt; ODU2), S6 (ODU2), S9 (ODU2 -&gt; STM-64), </a:t>
            </a:r>
            <a:r>
              <a:rPr lang="en-US" sz="1600" dirty="0" smtClean="0">
                <a:solidFill>
                  <a:srgbClr val="FF0000"/>
                </a:solidFill>
              </a:rPr>
              <a:t>C-R3 (STM-64 -&gt; PKT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</a:p>
          <a:p>
            <a:endParaRPr lang="it-IT" sz="1400" dirty="0" smtClean="0">
              <a:solidFill>
                <a:srgbClr val="FF0000"/>
              </a:solidFill>
            </a:endParaRPr>
          </a:p>
          <a:p>
            <a:r>
              <a:rPr lang="it-IT" sz="1400" dirty="0" smtClean="0">
                <a:solidFill>
                  <a:srgbClr val="FF0000"/>
                </a:solidFill>
              </a:rPr>
              <a:t>Note - </a:t>
            </a:r>
            <a:r>
              <a:rPr lang="en-US" sz="1400" dirty="0" smtClean="0">
                <a:solidFill>
                  <a:srgbClr val="FF0000"/>
                </a:solidFill>
              </a:rPr>
              <a:t>C-R1 (PKT -&gt; STM-64</a:t>
            </a:r>
            <a:r>
              <a:rPr lang="en-US" sz="1400" dirty="0" smtClean="0">
                <a:solidFill>
                  <a:srgbClr val="FF0000"/>
                </a:solidFill>
              </a:rPr>
              <a:t>) and </a:t>
            </a:r>
            <a:r>
              <a:rPr lang="en-US" sz="1400" dirty="0" smtClean="0">
                <a:solidFill>
                  <a:srgbClr val="FF0000"/>
                </a:solidFill>
              </a:rPr>
              <a:t>C-R3 (STM-64 -&gt; PKT</a:t>
            </a:r>
            <a:r>
              <a:rPr lang="en-US" sz="1400" dirty="0" smtClean="0">
                <a:solidFill>
                  <a:srgbClr val="FF0000"/>
                </a:solidFill>
              </a:rPr>
              <a:t>) adaptations not controlled by Transport PNC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EPL </a:t>
            </a:r>
            <a:r>
              <a:rPr lang="en-US" dirty="0" smtClean="0"/>
              <a:t>over ODU </a:t>
            </a:r>
            <a:r>
              <a:rPr lang="en-US" dirty="0" smtClean="0"/>
              <a:t>Services (10GE)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634732" y="137448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60274" y="137448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44235" y="191139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93008" y="191083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13970" y="265823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pic>
        <p:nvPicPr>
          <p:cNvPr id="59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542" y="222659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542" y="351816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531" y="165148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531" y="292537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508" y="222659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2800" y="351194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8626" y="165148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9943" y="352964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7" name="Straight Connector 66"/>
          <p:cNvCxnSpPr>
            <a:stCxn id="85" idx="3"/>
            <a:endCxn id="59" idx="1"/>
          </p:cNvCxnSpPr>
          <p:nvPr/>
        </p:nvCxnSpPr>
        <p:spPr bwMode="auto">
          <a:xfrm>
            <a:off x="955807" y="2423586"/>
            <a:ext cx="829735" cy="31604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3" idx="3"/>
            <a:endCxn id="60" idx="1"/>
          </p:cNvCxnSpPr>
          <p:nvPr/>
        </p:nvCxnSpPr>
        <p:spPr bwMode="auto">
          <a:xfrm flipV="1">
            <a:off x="954915" y="3746766"/>
            <a:ext cx="830627" cy="441868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endCxn id="61" idx="2"/>
          </p:cNvCxnSpPr>
          <p:nvPr/>
        </p:nvCxnSpPr>
        <p:spPr bwMode="auto">
          <a:xfrm flipV="1">
            <a:off x="2246308" y="210868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flipV="1">
            <a:off x="3105117" y="188008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V="1">
            <a:off x="2230412" y="245830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flipV="1">
            <a:off x="2230412" y="376134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flipV="1">
            <a:off x="3920978" y="374821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31"/>
          <p:cNvCxnSpPr>
            <a:endCxn id="62" idx="2"/>
          </p:cNvCxnSpPr>
          <p:nvPr/>
        </p:nvCxnSpPr>
        <p:spPr bwMode="auto">
          <a:xfrm flipV="1">
            <a:off x="2231704" y="338257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32"/>
          <p:cNvCxnSpPr>
            <a:stCxn id="59" idx="3"/>
            <a:endCxn id="62" idx="0"/>
          </p:cNvCxnSpPr>
          <p:nvPr/>
        </p:nvCxnSpPr>
        <p:spPr bwMode="auto">
          <a:xfrm>
            <a:off x="2242742" y="245519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33"/>
          <p:cNvCxnSpPr>
            <a:stCxn id="62" idx="2"/>
            <a:endCxn id="64" idx="1"/>
          </p:cNvCxnSpPr>
          <p:nvPr/>
        </p:nvCxnSpPr>
        <p:spPr bwMode="auto">
          <a:xfrm>
            <a:off x="2889131" y="338257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36"/>
          <p:cNvCxnSpPr>
            <a:endCxn id="66" idx="1"/>
          </p:cNvCxnSpPr>
          <p:nvPr/>
        </p:nvCxnSpPr>
        <p:spPr bwMode="auto">
          <a:xfrm>
            <a:off x="3720928" y="265174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38"/>
          <p:cNvCxnSpPr>
            <a:stCxn id="86" idx="3"/>
            <a:endCxn id="60" idx="1"/>
          </p:cNvCxnSpPr>
          <p:nvPr/>
        </p:nvCxnSpPr>
        <p:spPr bwMode="auto">
          <a:xfrm>
            <a:off x="955807" y="3350434"/>
            <a:ext cx="829735" cy="396332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40"/>
          <p:cNvSpPr txBox="1"/>
          <p:nvPr/>
        </p:nvSpPr>
        <p:spPr>
          <a:xfrm>
            <a:off x="1738600" y="403902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80" name="TextBox 41"/>
          <p:cNvSpPr txBox="1"/>
          <p:nvPr/>
        </p:nvSpPr>
        <p:spPr>
          <a:xfrm>
            <a:off x="3683585" y="403902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81" name="TextBox 42"/>
          <p:cNvSpPr txBox="1"/>
          <p:nvPr/>
        </p:nvSpPr>
        <p:spPr>
          <a:xfrm>
            <a:off x="5512385" y="395381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82" name="Rectangle 43"/>
          <p:cNvSpPr/>
          <p:nvPr/>
        </p:nvSpPr>
        <p:spPr>
          <a:xfrm>
            <a:off x="1552831" y="1439210"/>
            <a:ext cx="4608512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3" name="TextBox 44"/>
          <p:cNvSpPr txBox="1"/>
          <p:nvPr/>
        </p:nvSpPr>
        <p:spPr>
          <a:xfrm>
            <a:off x="1702385" y="137448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</a:t>
            </a:r>
            <a:r>
              <a:rPr lang="en-US" sz="1200" b="1" dirty="0" smtClean="0"/>
              <a:t>Transport domain</a:t>
            </a:r>
            <a:endParaRPr lang="en-US" sz="1200" b="1" dirty="0"/>
          </a:p>
        </p:txBody>
      </p:sp>
      <p:sp>
        <p:nvSpPr>
          <p:cNvPr id="84" name="TextBox 89"/>
          <p:cNvSpPr txBox="1"/>
          <p:nvPr/>
        </p:nvSpPr>
        <p:spPr>
          <a:xfrm>
            <a:off x="323528" y="189641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5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220121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31280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3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163" y="39662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4" name="TextBox 93"/>
          <p:cNvSpPr txBox="1"/>
          <p:nvPr/>
        </p:nvSpPr>
        <p:spPr>
          <a:xfrm>
            <a:off x="323528" y="27624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23528" y="36768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cxnSp>
        <p:nvCxnSpPr>
          <p:cNvPr id="96" name="Straight Connector 120"/>
          <p:cNvCxnSpPr>
            <a:stCxn id="66" idx="0"/>
          </p:cNvCxnSpPr>
          <p:nvPr/>
        </p:nvCxnSpPr>
        <p:spPr bwMode="auto">
          <a:xfrm flipH="1" flipV="1">
            <a:off x="4597985" y="212307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98" idx="1"/>
            <a:endCxn id="66" idx="3"/>
          </p:cNvCxnSpPr>
          <p:nvPr/>
        </p:nvCxnSpPr>
        <p:spPr bwMode="auto">
          <a:xfrm flipH="1" flipV="1">
            <a:off x="5687143" y="3758241"/>
            <a:ext cx="1078954" cy="3856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6097" y="3574431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0" name="TextBox 94"/>
          <p:cNvSpPr txBox="1"/>
          <p:nvPr/>
        </p:nvSpPr>
        <p:spPr>
          <a:xfrm>
            <a:off x="6579462" y="3284984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C-R5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1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4089" y="1630215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2" name="TextBox 94"/>
          <p:cNvSpPr txBox="1"/>
          <p:nvPr/>
        </p:nvSpPr>
        <p:spPr>
          <a:xfrm>
            <a:off x="6507454" y="1340768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3" name="Straight Connector 102"/>
          <p:cNvCxnSpPr>
            <a:stCxn id="101" idx="1"/>
            <a:endCxn id="65" idx="3"/>
          </p:cNvCxnSpPr>
          <p:nvPr/>
        </p:nvCxnSpPr>
        <p:spPr bwMode="auto">
          <a:xfrm flipH="1">
            <a:off x="4835826" y="1852591"/>
            <a:ext cx="1858263" cy="2749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箭头连接符 118"/>
          <p:cNvCxnSpPr>
            <a:endCxn id="105" idx="0"/>
          </p:cNvCxnSpPr>
          <p:nvPr/>
        </p:nvCxnSpPr>
        <p:spPr>
          <a:xfrm>
            <a:off x="1264799" y="4005064"/>
            <a:ext cx="75350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04758" y="4725144"/>
            <a:ext cx="222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10GE link</a:t>
            </a:r>
            <a:endParaRPr lang="en-US" altLang="zh-CN" sz="1400" dirty="0" smtClean="0"/>
          </a:p>
          <a:p>
            <a:endParaRPr lang="en-US" altLang="zh-CN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95536" y="5733256"/>
            <a:ext cx="7180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Traffic flow from</a:t>
            </a:r>
            <a:r>
              <a:rPr lang="zh-CN" altLang="en-US" sz="1600" u="sng" dirty="0" smtClean="0"/>
              <a:t> </a:t>
            </a:r>
            <a:r>
              <a:rPr lang="it-IT" altLang="zh-CN" sz="1600" u="sng" dirty="0" smtClean="0"/>
              <a:t>C-R1 to C-R3</a:t>
            </a:r>
            <a:r>
              <a:rPr lang="it-IT" altLang="zh-CN" sz="1600" dirty="0" smtClean="0"/>
              <a:t>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C-R1 </a:t>
            </a:r>
            <a:r>
              <a:rPr lang="en-US" sz="1600" dirty="0" smtClean="0">
                <a:solidFill>
                  <a:srgbClr val="FF0000"/>
                </a:solidFill>
              </a:rPr>
              <a:t>(PKT -&gt; </a:t>
            </a:r>
            <a:r>
              <a:rPr lang="en-US" sz="1600" dirty="0" smtClean="0">
                <a:solidFill>
                  <a:srgbClr val="FF0000"/>
                </a:solidFill>
              </a:rPr>
              <a:t>ETH), </a:t>
            </a:r>
            <a:r>
              <a:rPr lang="en-US" sz="1600" dirty="0" smtClean="0"/>
              <a:t>S3 </a:t>
            </a:r>
            <a:r>
              <a:rPr lang="en-US" sz="1600" dirty="0" smtClean="0"/>
              <a:t>(ETH-</a:t>
            </a:r>
            <a:r>
              <a:rPr lang="en-US" sz="1600" dirty="0" smtClean="0"/>
              <a:t>&gt; ODU2), S6 (ODU2), S9 (ODU2 -&gt; </a:t>
            </a:r>
            <a:r>
              <a:rPr lang="en-US" sz="1600" dirty="0" smtClean="0"/>
              <a:t>ETH), </a:t>
            </a:r>
            <a:r>
              <a:rPr lang="en-US" sz="1600" dirty="0" smtClean="0">
                <a:solidFill>
                  <a:srgbClr val="FF0000"/>
                </a:solidFill>
              </a:rPr>
              <a:t>C-R3 </a:t>
            </a:r>
            <a:r>
              <a:rPr lang="en-US" sz="1600" dirty="0" smtClean="0">
                <a:solidFill>
                  <a:srgbClr val="FF0000"/>
                </a:solidFill>
              </a:rPr>
              <a:t>(ETH-</a:t>
            </a:r>
            <a:r>
              <a:rPr lang="en-US" sz="1600" dirty="0" smtClean="0">
                <a:solidFill>
                  <a:srgbClr val="FF0000"/>
                </a:solidFill>
              </a:rPr>
              <a:t>&gt; PKT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</a:p>
          <a:p>
            <a:endParaRPr lang="it-IT" sz="1400" dirty="0" smtClean="0">
              <a:solidFill>
                <a:srgbClr val="FF0000"/>
              </a:solidFill>
            </a:endParaRPr>
          </a:p>
          <a:p>
            <a:r>
              <a:rPr lang="it-IT" sz="1400" dirty="0" smtClean="0">
                <a:solidFill>
                  <a:srgbClr val="FF0000"/>
                </a:solidFill>
              </a:rPr>
              <a:t>Note - </a:t>
            </a:r>
            <a:r>
              <a:rPr lang="en-US" sz="1400" dirty="0" smtClean="0">
                <a:solidFill>
                  <a:srgbClr val="FF0000"/>
                </a:solidFill>
              </a:rPr>
              <a:t>C-R1 (PKT -&gt; </a:t>
            </a:r>
            <a:r>
              <a:rPr lang="en-US" sz="1400" dirty="0" smtClean="0">
                <a:solidFill>
                  <a:srgbClr val="FF0000"/>
                </a:solidFill>
              </a:rPr>
              <a:t>ETH) and </a:t>
            </a:r>
            <a:r>
              <a:rPr lang="en-US" sz="1400" dirty="0" smtClean="0">
                <a:solidFill>
                  <a:srgbClr val="FF0000"/>
                </a:solidFill>
              </a:rPr>
              <a:t>C-R3 </a:t>
            </a:r>
            <a:r>
              <a:rPr lang="en-US" sz="1400" dirty="0" smtClean="0">
                <a:solidFill>
                  <a:srgbClr val="FF0000"/>
                </a:solidFill>
              </a:rPr>
              <a:t>(ETH-</a:t>
            </a:r>
            <a:r>
              <a:rPr lang="en-US" sz="1400" dirty="0" smtClean="0">
                <a:solidFill>
                  <a:srgbClr val="FF0000"/>
                </a:solidFill>
              </a:rPr>
              <a:t>&gt; PKT</a:t>
            </a:r>
            <a:r>
              <a:rPr lang="en-US" sz="1400" dirty="0" smtClean="0">
                <a:solidFill>
                  <a:srgbClr val="FF0000"/>
                </a:solidFill>
              </a:rPr>
              <a:t>) adaptations not controlled by Transport PNC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EVPL </a:t>
            </a:r>
            <a:r>
              <a:rPr lang="en-US" dirty="0" smtClean="0"/>
              <a:t>over ODU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634732" y="137448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60274" y="137448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44235" y="191139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93008" y="191083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13970" y="265823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pic>
        <p:nvPicPr>
          <p:cNvPr id="59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542" y="222659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542" y="351816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531" y="165148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531" y="292537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508" y="222659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2800" y="351194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8626" y="165148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9943" y="352964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7" name="Straight Connector 66"/>
          <p:cNvCxnSpPr>
            <a:stCxn id="85" idx="3"/>
            <a:endCxn id="59" idx="1"/>
          </p:cNvCxnSpPr>
          <p:nvPr/>
        </p:nvCxnSpPr>
        <p:spPr bwMode="auto">
          <a:xfrm>
            <a:off x="955807" y="2423586"/>
            <a:ext cx="829735" cy="31604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3" idx="3"/>
            <a:endCxn id="60" idx="1"/>
          </p:cNvCxnSpPr>
          <p:nvPr/>
        </p:nvCxnSpPr>
        <p:spPr bwMode="auto">
          <a:xfrm flipV="1">
            <a:off x="954915" y="3746766"/>
            <a:ext cx="830627" cy="441868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endCxn id="61" idx="2"/>
          </p:cNvCxnSpPr>
          <p:nvPr/>
        </p:nvCxnSpPr>
        <p:spPr bwMode="auto">
          <a:xfrm flipV="1">
            <a:off x="2246308" y="210868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flipV="1">
            <a:off x="3105117" y="188008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V="1">
            <a:off x="2230412" y="245830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flipV="1">
            <a:off x="2230412" y="376134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flipV="1">
            <a:off x="3920978" y="374821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31"/>
          <p:cNvCxnSpPr>
            <a:endCxn id="62" idx="2"/>
          </p:cNvCxnSpPr>
          <p:nvPr/>
        </p:nvCxnSpPr>
        <p:spPr bwMode="auto">
          <a:xfrm flipV="1">
            <a:off x="2231704" y="338257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32"/>
          <p:cNvCxnSpPr>
            <a:stCxn id="59" idx="3"/>
            <a:endCxn id="62" idx="0"/>
          </p:cNvCxnSpPr>
          <p:nvPr/>
        </p:nvCxnSpPr>
        <p:spPr bwMode="auto">
          <a:xfrm>
            <a:off x="2242742" y="245519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33"/>
          <p:cNvCxnSpPr>
            <a:stCxn id="62" idx="2"/>
            <a:endCxn id="64" idx="1"/>
          </p:cNvCxnSpPr>
          <p:nvPr/>
        </p:nvCxnSpPr>
        <p:spPr bwMode="auto">
          <a:xfrm>
            <a:off x="2889131" y="338257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36"/>
          <p:cNvCxnSpPr>
            <a:endCxn id="66" idx="1"/>
          </p:cNvCxnSpPr>
          <p:nvPr/>
        </p:nvCxnSpPr>
        <p:spPr bwMode="auto">
          <a:xfrm>
            <a:off x="3720928" y="265174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38"/>
          <p:cNvCxnSpPr>
            <a:stCxn id="86" idx="3"/>
            <a:endCxn id="60" idx="1"/>
          </p:cNvCxnSpPr>
          <p:nvPr/>
        </p:nvCxnSpPr>
        <p:spPr bwMode="auto">
          <a:xfrm>
            <a:off x="955807" y="3350434"/>
            <a:ext cx="829735" cy="396332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40"/>
          <p:cNvSpPr txBox="1"/>
          <p:nvPr/>
        </p:nvSpPr>
        <p:spPr>
          <a:xfrm>
            <a:off x="1738600" y="403902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80" name="TextBox 41"/>
          <p:cNvSpPr txBox="1"/>
          <p:nvPr/>
        </p:nvSpPr>
        <p:spPr>
          <a:xfrm>
            <a:off x="3683585" y="403902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81" name="TextBox 42"/>
          <p:cNvSpPr txBox="1"/>
          <p:nvPr/>
        </p:nvSpPr>
        <p:spPr>
          <a:xfrm>
            <a:off x="5512385" y="395381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82" name="Rectangle 43"/>
          <p:cNvSpPr/>
          <p:nvPr/>
        </p:nvSpPr>
        <p:spPr>
          <a:xfrm>
            <a:off x="1552831" y="1439210"/>
            <a:ext cx="4608512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3" name="TextBox 44"/>
          <p:cNvSpPr txBox="1"/>
          <p:nvPr/>
        </p:nvSpPr>
        <p:spPr>
          <a:xfrm>
            <a:off x="1702385" y="137448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</a:t>
            </a:r>
            <a:r>
              <a:rPr lang="en-US" sz="1200" b="1" dirty="0" smtClean="0"/>
              <a:t>Transport domain</a:t>
            </a:r>
            <a:endParaRPr lang="en-US" sz="1200" b="1" dirty="0"/>
          </a:p>
        </p:txBody>
      </p:sp>
      <p:sp>
        <p:nvSpPr>
          <p:cNvPr id="84" name="TextBox 89"/>
          <p:cNvSpPr txBox="1"/>
          <p:nvPr/>
        </p:nvSpPr>
        <p:spPr>
          <a:xfrm>
            <a:off x="323528" y="189641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5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220121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31280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3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163" y="39662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4" name="TextBox 93"/>
          <p:cNvSpPr txBox="1"/>
          <p:nvPr/>
        </p:nvSpPr>
        <p:spPr>
          <a:xfrm>
            <a:off x="323528" y="27624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23528" y="36768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cxnSp>
        <p:nvCxnSpPr>
          <p:cNvPr id="96" name="Straight Connector 120"/>
          <p:cNvCxnSpPr>
            <a:stCxn id="66" idx="0"/>
          </p:cNvCxnSpPr>
          <p:nvPr/>
        </p:nvCxnSpPr>
        <p:spPr bwMode="auto">
          <a:xfrm flipH="1" flipV="1">
            <a:off x="4597985" y="212307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98" idx="1"/>
            <a:endCxn id="66" idx="3"/>
          </p:cNvCxnSpPr>
          <p:nvPr/>
        </p:nvCxnSpPr>
        <p:spPr bwMode="auto">
          <a:xfrm flipH="1" flipV="1">
            <a:off x="5687143" y="3758241"/>
            <a:ext cx="1078954" cy="3856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6097" y="3574431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0" name="TextBox 94"/>
          <p:cNvSpPr txBox="1"/>
          <p:nvPr/>
        </p:nvSpPr>
        <p:spPr>
          <a:xfrm>
            <a:off x="6579462" y="3284984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C-R5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1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4089" y="1630215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2" name="TextBox 94"/>
          <p:cNvSpPr txBox="1"/>
          <p:nvPr/>
        </p:nvSpPr>
        <p:spPr>
          <a:xfrm>
            <a:off x="6507454" y="1340768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3" name="Straight Connector 102"/>
          <p:cNvCxnSpPr>
            <a:stCxn id="101" idx="1"/>
            <a:endCxn id="65" idx="3"/>
          </p:cNvCxnSpPr>
          <p:nvPr/>
        </p:nvCxnSpPr>
        <p:spPr bwMode="auto">
          <a:xfrm flipH="1">
            <a:off x="4835826" y="1852591"/>
            <a:ext cx="1858263" cy="2749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箭头连接符 118"/>
          <p:cNvCxnSpPr>
            <a:endCxn id="105" idx="0"/>
          </p:cNvCxnSpPr>
          <p:nvPr/>
        </p:nvCxnSpPr>
        <p:spPr>
          <a:xfrm>
            <a:off x="1264799" y="4005064"/>
            <a:ext cx="75350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04758" y="4725144"/>
            <a:ext cx="222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10GE link</a:t>
            </a:r>
            <a:endParaRPr lang="en-US" altLang="zh-CN" sz="1400" dirty="0" smtClean="0"/>
          </a:p>
          <a:p>
            <a:endParaRPr lang="en-US" altLang="zh-CN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95536" y="5733256"/>
            <a:ext cx="7811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Traffic flow from</a:t>
            </a:r>
            <a:r>
              <a:rPr lang="zh-CN" altLang="en-US" sz="1600" u="sng" dirty="0" smtClean="0"/>
              <a:t> </a:t>
            </a:r>
            <a:r>
              <a:rPr lang="it-IT" altLang="zh-CN" sz="1600" u="sng" dirty="0" smtClean="0"/>
              <a:t>C-R1 to C-R3</a:t>
            </a:r>
            <a:r>
              <a:rPr lang="it-IT" altLang="zh-CN" sz="1600" dirty="0" smtClean="0"/>
              <a:t>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C-R1 </a:t>
            </a:r>
            <a:r>
              <a:rPr lang="en-US" sz="1600" dirty="0" smtClean="0">
                <a:solidFill>
                  <a:srgbClr val="FF0000"/>
                </a:solidFill>
              </a:rPr>
              <a:t>(PKT -&gt; </a:t>
            </a:r>
            <a:r>
              <a:rPr lang="en-US" sz="1600" dirty="0" smtClean="0">
                <a:solidFill>
                  <a:srgbClr val="FF0000"/>
                </a:solidFill>
              </a:rPr>
              <a:t>VLAN), </a:t>
            </a:r>
            <a:r>
              <a:rPr lang="en-US" sz="1600" dirty="0" smtClean="0"/>
              <a:t>S3 </a:t>
            </a:r>
            <a:r>
              <a:rPr lang="en-US" sz="1600" dirty="0" smtClean="0"/>
              <a:t>(VLAN -&gt; </a:t>
            </a:r>
            <a:r>
              <a:rPr lang="en-US" sz="1600" dirty="0" smtClean="0"/>
              <a:t>ODU2), S6 (ODU2), S9 (ODU2 </a:t>
            </a:r>
            <a:r>
              <a:rPr lang="en-US" sz="1600" dirty="0" smtClean="0"/>
              <a:t>-&gt; VLAN)/, </a:t>
            </a:r>
            <a:r>
              <a:rPr lang="en-US" sz="1600" dirty="0" smtClean="0">
                <a:solidFill>
                  <a:srgbClr val="FF0000"/>
                </a:solidFill>
              </a:rPr>
              <a:t>C-R3 </a:t>
            </a:r>
            <a:r>
              <a:rPr lang="en-US" sz="1600" dirty="0" smtClean="0">
                <a:solidFill>
                  <a:srgbClr val="FF0000"/>
                </a:solidFill>
              </a:rPr>
              <a:t>(VLAN-&gt; </a:t>
            </a:r>
            <a:r>
              <a:rPr lang="en-US" sz="1600" dirty="0" smtClean="0">
                <a:solidFill>
                  <a:srgbClr val="FF0000"/>
                </a:solidFill>
              </a:rPr>
              <a:t>PKT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</a:p>
          <a:p>
            <a:endParaRPr lang="it-IT" sz="1400" dirty="0" smtClean="0">
              <a:solidFill>
                <a:srgbClr val="FF0000"/>
              </a:solidFill>
            </a:endParaRPr>
          </a:p>
          <a:p>
            <a:r>
              <a:rPr lang="it-IT" sz="1400" dirty="0" smtClean="0">
                <a:solidFill>
                  <a:srgbClr val="FF0000"/>
                </a:solidFill>
              </a:rPr>
              <a:t>Note - </a:t>
            </a:r>
            <a:r>
              <a:rPr lang="en-US" sz="1400" dirty="0" smtClean="0">
                <a:solidFill>
                  <a:srgbClr val="FF0000"/>
                </a:solidFill>
              </a:rPr>
              <a:t>C-R1 (PKT -&gt; </a:t>
            </a:r>
            <a:r>
              <a:rPr lang="en-US" sz="1400" dirty="0" smtClean="0">
                <a:solidFill>
                  <a:srgbClr val="FF0000"/>
                </a:solidFill>
              </a:rPr>
              <a:t>VLAN ) and </a:t>
            </a:r>
            <a:r>
              <a:rPr lang="en-US" sz="1400" dirty="0" smtClean="0">
                <a:solidFill>
                  <a:srgbClr val="FF0000"/>
                </a:solidFill>
              </a:rPr>
              <a:t>C-R3 </a:t>
            </a:r>
            <a:r>
              <a:rPr lang="en-US" sz="1400" dirty="0" smtClean="0">
                <a:solidFill>
                  <a:srgbClr val="FF0000"/>
                </a:solidFill>
              </a:rPr>
              <a:t>(VLAN -&gt; </a:t>
            </a:r>
            <a:r>
              <a:rPr lang="en-US" sz="1400" dirty="0" smtClean="0">
                <a:solidFill>
                  <a:srgbClr val="FF0000"/>
                </a:solidFill>
              </a:rPr>
              <a:t>PKT</a:t>
            </a:r>
            <a:r>
              <a:rPr lang="en-US" sz="1400" dirty="0" smtClean="0">
                <a:solidFill>
                  <a:srgbClr val="FF0000"/>
                </a:solidFill>
              </a:rPr>
              <a:t>) adaptations not controlled by Transport PNC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Multi-function access link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634732" y="137448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60274" y="1374483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44235" y="191139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93008" y="1910834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13970" y="2658238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S6</a:t>
            </a:r>
          </a:p>
        </p:txBody>
      </p:sp>
      <p:pic>
        <p:nvPicPr>
          <p:cNvPr id="59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542" y="222659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542" y="351816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531" y="165148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531" y="292537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508" y="222659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2800" y="351194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8626" y="165148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41" descr="DWDM Switch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9943" y="3529641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7" name="Straight Connector 66"/>
          <p:cNvCxnSpPr>
            <a:stCxn id="85" idx="3"/>
            <a:endCxn id="59" idx="1"/>
          </p:cNvCxnSpPr>
          <p:nvPr/>
        </p:nvCxnSpPr>
        <p:spPr bwMode="auto">
          <a:xfrm>
            <a:off x="955807" y="2423586"/>
            <a:ext cx="829735" cy="31604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3" idx="3"/>
            <a:endCxn id="60" idx="1"/>
          </p:cNvCxnSpPr>
          <p:nvPr/>
        </p:nvCxnSpPr>
        <p:spPr bwMode="auto">
          <a:xfrm flipV="1">
            <a:off x="954915" y="3746766"/>
            <a:ext cx="830627" cy="441868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endCxn id="61" idx="2"/>
          </p:cNvCxnSpPr>
          <p:nvPr/>
        </p:nvCxnSpPr>
        <p:spPr bwMode="auto">
          <a:xfrm flipV="1">
            <a:off x="2246308" y="2108682"/>
            <a:ext cx="642823" cy="327386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 flipV="1">
            <a:off x="3105117" y="188008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V="1">
            <a:off x="2230412" y="2458302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flipV="1">
            <a:off x="2230412" y="3761340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flipV="1">
            <a:off x="3920978" y="3748217"/>
            <a:ext cx="1280948" cy="3125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31"/>
          <p:cNvCxnSpPr>
            <a:endCxn id="62" idx="2"/>
          </p:cNvCxnSpPr>
          <p:nvPr/>
        </p:nvCxnSpPr>
        <p:spPr bwMode="auto">
          <a:xfrm flipV="1">
            <a:off x="2231704" y="3382578"/>
            <a:ext cx="657427" cy="369019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32"/>
          <p:cNvCxnSpPr>
            <a:stCxn id="59" idx="3"/>
            <a:endCxn id="62" idx="0"/>
          </p:cNvCxnSpPr>
          <p:nvPr/>
        </p:nvCxnSpPr>
        <p:spPr bwMode="auto">
          <a:xfrm>
            <a:off x="2242742" y="2455190"/>
            <a:ext cx="646389" cy="470188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33"/>
          <p:cNvCxnSpPr>
            <a:stCxn id="62" idx="2"/>
            <a:endCxn id="64" idx="1"/>
          </p:cNvCxnSpPr>
          <p:nvPr/>
        </p:nvCxnSpPr>
        <p:spPr bwMode="auto">
          <a:xfrm>
            <a:off x="2889131" y="3382578"/>
            <a:ext cx="593669" cy="357964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36"/>
          <p:cNvCxnSpPr>
            <a:endCxn id="66" idx="1"/>
          </p:cNvCxnSpPr>
          <p:nvPr/>
        </p:nvCxnSpPr>
        <p:spPr bwMode="auto">
          <a:xfrm>
            <a:off x="3720928" y="2651740"/>
            <a:ext cx="1509015" cy="110650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38"/>
          <p:cNvCxnSpPr>
            <a:stCxn id="86" idx="3"/>
            <a:endCxn id="60" idx="1"/>
          </p:cNvCxnSpPr>
          <p:nvPr/>
        </p:nvCxnSpPr>
        <p:spPr bwMode="auto">
          <a:xfrm>
            <a:off x="955807" y="3350434"/>
            <a:ext cx="829735" cy="396332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40"/>
          <p:cNvSpPr txBox="1"/>
          <p:nvPr/>
        </p:nvSpPr>
        <p:spPr>
          <a:xfrm>
            <a:off x="1738600" y="4039027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S9</a:t>
            </a:r>
          </a:p>
        </p:txBody>
      </p:sp>
      <p:sp>
        <p:nvSpPr>
          <p:cNvPr id="80" name="TextBox 41"/>
          <p:cNvSpPr txBox="1"/>
          <p:nvPr/>
        </p:nvSpPr>
        <p:spPr>
          <a:xfrm>
            <a:off x="3683585" y="4039026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S10</a:t>
            </a:r>
          </a:p>
        </p:txBody>
      </p:sp>
      <p:sp>
        <p:nvSpPr>
          <p:cNvPr id="81" name="TextBox 42"/>
          <p:cNvSpPr txBox="1"/>
          <p:nvPr/>
        </p:nvSpPr>
        <p:spPr>
          <a:xfrm>
            <a:off x="5512385" y="3953810"/>
            <a:ext cx="4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S11</a:t>
            </a:r>
          </a:p>
        </p:txBody>
      </p:sp>
      <p:sp>
        <p:nvSpPr>
          <p:cNvPr id="82" name="Rectangle 43"/>
          <p:cNvSpPr/>
          <p:nvPr/>
        </p:nvSpPr>
        <p:spPr>
          <a:xfrm>
            <a:off x="1552831" y="1439210"/>
            <a:ext cx="4608512" cy="29530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3" rIns="91425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3" name="TextBox 44"/>
          <p:cNvSpPr txBox="1"/>
          <p:nvPr/>
        </p:nvSpPr>
        <p:spPr>
          <a:xfrm>
            <a:off x="1702385" y="1374483"/>
            <a:ext cx="12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 </a:t>
            </a:r>
            <a:r>
              <a:rPr lang="en-US" sz="1200" b="1" dirty="0" smtClean="0"/>
              <a:t>Transport domain</a:t>
            </a:r>
            <a:endParaRPr lang="en-US" sz="1200" b="1" dirty="0"/>
          </a:p>
        </p:txBody>
      </p:sp>
      <p:sp>
        <p:nvSpPr>
          <p:cNvPr id="84" name="TextBox 89"/>
          <p:cNvSpPr txBox="1"/>
          <p:nvPr/>
        </p:nvSpPr>
        <p:spPr>
          <a:xfrm>
            <a:off x="323528" y="1896410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C-R1</a:t>
            </a:r>
          </a:p>
        </p:txBody>
      </p:sp>
      <p:pic>
        <p:nvPicPr>
          <p:cNvPr id="85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2201210"/>
            <a:ext cx="444752" cy="44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86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55" y="31280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93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163" y="3966258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94" name="TextBox 93"/>
          <p:cNvSpPr txBox="1"/>
          <p:nvPr/>
        </p:nvSpPr>
        <p:spPr>
          <a:xfrm>
            <a:off x="323528" y="27624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23528" y="3676811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C-R3</a:t>
            </a:r>
          </a:p>
        </p:txBody>
      </p:sp>
      <p:cxnSp>
        <p:nvCxnSpPr>
          <p:cNvPr id="96" name="Straight Connector 120"/>
          <p:cNvCxnSpPr>
            <a:stCxn id="66" idx="0"/>
          </p:cNvCxnSpPr>
          <p:nvPr/>
        </p:nvCxnSpPr>
        <p:spPr bwMode="auto">
          <a:xfrm flipH="1" flipV="1">
            <a:off x="4597985" y="2123074"/>
            <a:ext cx="860558" cy="1406567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98" idx="1"/>
            <a:endCxn id="66" idx="3"/>
          </p:cNvCxnSpPr>
          <p:nvPr/>
        </p:nvCxnSpPr>
        <p:spPr bwMode="auto">
          <a:xfrm flipH="1" flipV="1">
            <a:off x="5687143" y="3758241"/>
            <a:ext cx="1078954" cy="38566"/>
          </a:xfrm>
          <a:prstGeom prst="line">
            <a:avLst/>
          </a:prstGeom>
          <a:solidFill>
            <a:srgbClr val="D9D9D9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8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6097" y="3574431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0" name="TextBox 94"/>
          <p:cNvSpPr txBox="1"/>
          <p:nvPr/>
        </p:nvSpPr>
        <p:spPr>
          <a:xfrm>
            <a:off x="6579462" y="3284984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C-R5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1" name="Picture 45" descr="Generic Router 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4089" y="1630215"/>
            <a:ext cx="444752" cy="4447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50800" dir="5400000" algn="ctr" rotWithShape="0">
              <a:srgbClr val="C00000"/>
            </a:outerShdw>
          </a:effectLst>
        </p:spPr>
      </p:pic>
      <p:sp>
        <p:nvSpPr>
          <p:cNvPr id="102" name="TextBox 94"/>
          <p:cNvSpPr txBox="1"/>
          <p:nvPr/>
        </p:nvSpPr>
        <p:spPr>
          <a:xfrm>
            <a:off x="6507454" y="1340768"/>
            <a:ext cx="556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C-R4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3" name="Straight Connector 102"/>
          <p:cNvCxnSpPr>
            <a:stCxn id="101" idx="1"/>
            <a:endCxn id="65" idx="3"/>
          </p:cNvCxnSpPr>
          <p:nvPr/>
        </p:nvCxnSpPr>
        <p:spPr bwMode="auto">
          <a:xfrm flipH="1">
            <a:off x="4835826" y="1852591"/>
            <a:ext cx="1858263" cy="27491"/>
          </a:xfrm>
          <a:prstGeom prst="line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箭头连接符 118"/>
          <p:cNvCxnSpPr>
            <a:endCxn id="105" idx="0"/>
          </p:cNvCxnSpPr>
          <p:nvPr/>
        </p:nvCxnSpPr>
        <p:spPr>
          <a:xfrm>
            <a:off x="1264799" y="4005064"/>
            <a:ext cx="75350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04758" y="4725144"/>
            <a:ext cx="222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Multi-function access </a:t>
            </a:r>
            <a:r>
              <a:rPr lang="en-US" altLang="zh-CN" sz="1400" dirty="0" smtClean="0"/>
              <a:t>link</a:t>
            </a:r>
            <a:endParaRPr lang="en-US" altLang="zh-CN" sz="14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395536" y="1484784"/>
            <a:ext cx="222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10GE link</a:t>
            </a:r>
            <a:endParaRPr lang="en-US" altLang="zh-CN" sz="1400" dirty="0" smtClean="0"/>
          </a:p>
        </p:txBody>
      </p:sp>
      <p:cxnSp>
        <p:nvCxnSpPr>
          <p:cNvPr id="52" name="直接箭头连接符 118"/>
          <p:cNvCxnSpPr/>
          <p:nvPr/>
        </p:nvCxnSpPr>
        <p:spPr>
          <a:xfrm flipH="1" flipV="1">
            <a:off x="1043608" y="1772816"/>
            <a:ext cx="21602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118"/>
          <p:cNvCxnSpPr/>
          <p:nvPr/>
        </p:nvCxnSpPr>
        <p:spPr>
          <a:xfrm>
            <a:off x="6300192" y="3789040"/>
            <a:ext cx="3600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156176" y="4581128"/>
            <a:ext cx="222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STM-64 link</a:t>
            </a:r>
            <a:endParaRPr lang="en-US" altLang="zh-CN" sz="1400" dirty="0" smtClean="0"/>
          </a:p>
        </p:txBody>
      </p:sp>
      <p:cxnSp>
        <p:nvCxnSpPr>
          <p:cNvPr id="90" name="直接箭头连接符 118"/>
          <p:cNvCxnSpPr/>
          <p:nvPr/>
        </p:nvCxnSpPr>
        <p:spPr>
          <a:xfrm>
            <a:off x="5436096" y="1844824"/>
            <a:ext cx="122413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228184" y="2852936"/>
            <a:ext cx="2227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ODUk</a:t>
            </a:r>
            <a:r>
              <a:rPr lang="en-US" altLang="zh-CN" sz="1400" dirty="0" smtClean="0"/>
              <a:t> link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846</Words>
  <Application>Microsoft Office PowerPoint</Application>
  <PresentationFormat>On-screen Show (4:3)</PresentationFormat>
  <Paragraphs>239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Initial Set of Questions</vt:lpstr>
      <vt:lpstr>Reference Network Scenario</vt:lpstr>
      <vt:lpstr>Controlling Hierarchy</vt:lpstr>
      <vt:lpstr>Comments/Questions</vt:lpstr>
      <vt:lpstr>ODU Transit (ODU2)</vt:lpstr>
      <vt:lpstr>Other OTN client services (STM-64)</vt:lpstr>
      <vt:lpstr>EPL over ODU Services (10GE)</vt:lpstr>
      <vt:lpstr>EVPL over ODU Services</vt:lpstr>
      <vt:lpstr>Multi-function access link</vt:lpstr>
      <vt:lpstr>Multi-function access link</vt:lpstr>
      <vt:lpstr>Backup</vt:lpstr>
      <vt:lpstr>Slide 12</vt:lpstr>
      <vt:lpstr>Controlling Hierarchy</vt:lpstr>
      <vt:lpstr>Controlling Hierarchy – single domain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Set of Questions</dc:title>
  <dc:creator>Italo Busi</dc:creator>
  <cp:lastModifiedBy>Italo Busi</cp:lastModifiedBy>
  <cp:revision>12</cp:revision>
  <dcterms:created xsi:type="dcterms:W3CDTF">2017-01-10T12:10:34Z</dcterms:created>
  <dcterms:modified xsi:type="dcterms:W3CDTF">2017-01-12T18:45:53Z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1484240628</vt:lpwstr>
  </property>
</Properties>
</file>