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38"/>
  </p:notesMasterIdLst>
  <p:sldIdLst>
    <p:sldId id="265" r:id="rId4"/>
    <p:sldId id="297" r:id="rId5"/>
    <p:sldId id="257" r:id="rId6"/>
    <p:sldId id="267" r:id="rId7"/>
    <p:sldId id="304" r:id="rId8"/>
    <p:sldId id="269" r:id="rId9"/>
    <p:sldId id="270" r:id="rId10"/>
    <p:sldId id="271" r:id="rId11"/>
    <p:sldId id="284" r:id="rId12"/>
    <p:sldId id="285" r:id="rId13"/>
    <p:sldId id="286" r:id="rId14"/>
    <p:sldId id="301" r:id="rId15"/>
    <p:sldId id="288" r:id="rId16"/>
    <p:sldId id="289" r:id="rId17"/>
    <p:sldId id="290" r:id="rId18"/>
    <p:sldId id="291" r:id="rId19"/>
    <p:sldId id="292" r:id="rId20"/>
    <p:sldId id="293" r:id="rId21"/>
    <p:sldId id="294" r:id="rId22"/>
    <p:sldId id="295" r:id="rId23"/>
    <p:sldId id="296" r:id="rId24"/>
    <p:sldId id="302" r:id="rId25"/>
    <p:sldId id="272" r:id="rId26"/>
    <p:sldId id="274" r:id="rId27"/>
    <p:sldId id="275" r:id="rId28"/>
    <p:sldId id="276" r:id="rId29"/>
    <p:sldId id="299" r:id="rId30"/>
    <p:sldId id="278" r:id="rId31"/>
    <p:sldId id="279" r:id="rId32"/>
    <p:sldId id="298" r:id="rId33"/>
    <p:sldId id="300" r:id="rId34"/>
    <p:sldId id="280" r:id="rId35"/>
    <p:sldId id="281" r:id="rId36"/>
    <p:sldId id="28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belotti"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24" autoAdjust="0"/>
    <p:restoredTop sz="94660"/>
  </p:normalViewPr>
  <p:slideViewPr>
    <p:cSldViewPr>
      <p:cViewPr>
        <p:scale>
          <a:sx n="100" d="100"/>
          <a:sy n="100" d="100"/>
        </p:scale>
        <p:origin x="504" y="-15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9-06T17:09:31.913" idx="1">
    <p:pos x="10" y="10"/>
    <p:text>link-id:Link1 and &lt;source&gt; and &lt;destination&gt; are taken by i2rs-yang-network-topo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601FE1-F12A-4575-B1E6-F631C08DA182}" type="datetimeFigureOut">
              <a:rPr lang="zh-CN" altLang="en-US" smtClean="0"/>
              <a:t>2016/12/14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9B6E43-8358-4FC6-A952-98A6E4CA43A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MEF 26.2</a:t>
            </a:r>
          </a:p>
          <a:p>
            <a:r>
              <a:rPr lang="en-US" sz="1200" kern="1200" dirty="0">
                <a:solidFill>
                  <a:schemeClr val="tx1"/>
                </a:solidFill>
                <a:latin typeface="+mn-lt"/>
                <a:ea typeface="+mn-ea"/>
                <a:cs typeface="+mn-cs"/>
              </a:rPr>
              <a:t>It is also possible that a single OVC in an Operator CEN can support more than one EVC. This can occur when an OVC End Point Map Service Attribute value has Bundling.</a:t>
            </a:r>
          </a:p>
          <a:p>
            <a:endParaRPr lang="en-U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It is important to note that the Operator UNI Service Attributes are different from the UNI Service Attributes detailed in MEF 10.3. They are different because the value of each Operator UNI Service Attribute is agreed to by the SP/SO and the Operator while the value of each UNI Service Attribute described MEF 10.3 is agreed to by the Subscriber and the Service Provider.</a:t>
            </a:r>
          </a:p>
          <a:p>
            <a:endParaRPr lang="en-US" dirty="0"/>
          </a:p>
        </p:txBody>
      </p:sp>
      <p:sp>
        <p:nvSpPr>
          <p:cNvPr id="4" name="Slide Number Placeholder 3"/>
          <p:cNvSpPr>
            <a:spLocks noGrp="1"/>
          </p:cNvSpPr>
          <p:nvPr>
            <p:ph type="sldNum" sz="quarter" idx="10"/>
          </p:nvPr>
        </p:nvSpPr>
        <p:spPr/>
        <p:txBody>
          <a:bodyPr/>
          <a:lstStyle/>
          <a:p>
            <a:fld id="{E92D1416-86FD-433A-977A-C69D465E07C1}" type="slidenum">
              <a:rPr lang="en-US" smtClean="0"/>
              <a:pPr/>
              <a:t>5</a:t>
            </a:fld>
            <a:endParaRPr lang="en-US"/>
          </a:p>
        </p:txBody>
      </p:sp>
    </p:spTree>
    <p:extLst>
      <p:ext uri="{BB962C8B-B14F-4D97-AF65-F5344CB8AC3E}">
        <p14:creationId xmlns:p14="http://schemas.microsoft.com/office/powerpoint/2010/main" val="1107326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Confusing</a:t>
            </a:r>
            <a:r>
              <a:rPr lang="en-US" baseline="0" dirty="0"/>
              <a:t> with repetition of NE-A, and node names for PNC3 do not match to those in slide 3.</a:t>
            </a:r>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26</a:t>
            </a:fld>
            <a:endParaRPr lang="en-US"/>
          </a:p>
        </p:txBody>
      </p:sp>
    </p:spTree>
    <p:extLst>
      <p:ext uri="{BB962C8B-B14F-4D97-AF65-F5344CB8AC3E}">
        <p14:creationId xmlns:p14="http://schemas.microsoft.com/office/powerpoint/2010/main" val="2271381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A24B105-4BBC-F747-A9AB-489EBD670FC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46960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a:t>
            </a:r>
            <a:r>
              <a:rPr lang="en-US" dirty="0" err="1"/>
              <a:t>interdomain</a:t>
            </a:r>
            <a:r>
              <a:rPr lang="en-US" dirty="0"/>
              <a:t> links might be provisioned</a:t>
            </a:r>
            <a:r>
              <a:rPr lang="en-US" baseline="0" dirty="0"/>
              <a:t> top down, rather that bottom-up discovery.</a:t>
            </a:r>
          </a:p>
          <a:p>
            <a:pPr marL="171450" indent="-171450">
              <a:buFontTx/>
              <a:buChar char="-"/>
            </a:pPr>
            <a:endParaRPr lang="en-US" baseline="0" dirty="0"/>
          </a:p>
          <a:p>
            <a:pPr marL="171450" indent="-171450">
              <a:buFontTx/>
              <a:buChar char="-"/>
            </a:pPr>
            <a:r>
              <a:rPr lang="en-US" dirty="0"/>
              <a:t>What are domain controllers</a:t>
            </a:r>
            <a:r>
              <a:rPr lang="en-US" baseline="0" dirty="0"/>
              <a:t> sending?</a:t>
            </a:r>
          </a:p>
          <a:p>
            <a:pPr marL="171450" indent="-171450">
              <a:buFontTx/>
              <a:buChar char="-"/>
            </a:pPr>
            <a:r>
              <a:rPr lang="en-US" baseline="0" dirty="0"/>
              <a:t>How does MDSC stitch different domain controller topologies?</a:t>
            </a:r>
          </a:p>
          <a:p>
            <a:pPr marL="171450" indent="-171450">
              <a:buFontTx/>
              <a:buChar char="-"/>
            </a:pPr>
            <a:r>
              <a:rPr lang="en-US" baseline="0" dirty="0"/>
              <a:t>Different ways MDSC can persist and expose network?</a:t>
            </a:r>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28</a:t>
            </a:fld>
            <a:endParaRPr lang="en-US"/>
          </a:p>
        </p:txBody>
      </p:sp>
    </p:spTree>
    <p:extLst>
      <p:ext uri="{BB962C8B-B14F-4D97-AF65-F5344CB8AC3E}">
        <p14:creationId xmlns:p14="http://schemas.microsoft.com/office/powerpoint/2010/main" val="2843952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MDSC should have the correct</a:t>
            </a:r>
            <a:r>
              <a:rPr lang="en-US" baseline="0" dirty="0"/>
              <a:t> info and should fix the info in PNC.</a:t>
            </a:r>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29</a:t>
            </a:fld>
            <a:endParaRPr lang="en-US"/>
          </a:p>
        </p:txBody>
      </p:sp>
    </p:spTree>
    <p:extLst>
      <p:ext uri="{BB962C8B-B14F-4D97-AF65-F5344CB8AC3E}">
        <p14:creationId xmlns:p14="http://schemas.microsoft.com/office/powerpoint/2010/main" val="910544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connectivity matrix inside the NE.</a:t>
            </a:r>
          </a:p>
          <a:p>
            <a:r>
              <a:rPr lang="en-US" dirty="0"/>
              <a:t>Individual</a:t>
            </a:r>
            <a:r>
              <a:rPr lang="en-US" baseline="0" dirty="0"/>
              <a:t> request coming down using the TE Tunnel model.</a:t>
            </a:r>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33</a:t>
            </a:fld>
            <a:endParaRPr lang="en-US"/>
          </a:p>
        </p:txBody>
      </p:sp>
    </p:spTree>
    <p:extLst>
      <p:ext uri="{BB962C8B-B14F-4D97-AF65-F5344CB8AC3E}">
        <p14:creationId xmlns:p14="http://schemas.microsoft.com/office/powerpoint/2010/main" val="2663980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a:buChar char="•"/>
            </a:pPr>
            <a:r>
              <a:rPr lang="en-US" baseline="0" dirty="0"/>
              <a:t>How to model the TP endpoint for the tunnel / Segment-tunnel? Segment tunnel depends </a:t>
            </a:r>
            <a:r>
              <a:rPr lang="en-US" baseline="0"/>
              <a:t>on the view.</a:t>
            </a:r>
            <a:endParaRPr lang="en-US" baseline="0" dirty="0"/>
          </a:p>
          <a:p>
            <a:pPr marL="228600" indent="-228600">
              <a:buFont typeface="Arial"/>
              <a:buChar char="•"/>
            </a:pPr>
            <a:endParaRPr lang="en-US" baseline="0" dirty="0"/>
          </a:p>
          <a:p>
            <a:pPr marL="228600" indent="-228600">
              <a:buFont typeface="Arial"/>
              <a:buChar char="•"/>
            </a:pPr>
            <a:r>
              <a:rPr lang="en-US" baseline="0" dirty="0"/>
              <a:t>How is this different from single layer, single domain use case?</a:t>
            </a:r>
          </a:p>
          <a:p>
            <a:pPr marL="228600" indent="-228600">
              <a:buFont typeface="Arial"/>
              <a:buChar char="•"/>
            </a:pPr>
            <a:r>
              <a:rPr lang="en-US" baseline="0" dirty="0"/>
              <a:t>Why does topology need to be specified? The endpoints must be within the same topology, as this request is coming to PNC.</a:t>
            </a:r>
          </a:p>
          <a:p>
            <a:pPr marL="228600" indent="-228600">
              <a:buFont typeface="Arial"/>
              <a:buChar char="•"/>
            </a:pPr>
            <a:r>
              <a:rPr lang="en-US" baseline="0" dirty="0"/>
              <a:t>ODU augmentation example is part of single layer, single domain use case.</a:t>
            </a:r>
          </a:p>
          <a:p>
            <a:pPr marL="228600" indent="-228600">
              <a:buFont typeface="Arial"/>
              <a:buChar char="•"/>
            </a:pPr>
            <a:r>
              <a:rPr lang="en-US" baseline="0" dirty="0"/>
              <a:t>Link index, etc. for ERO can be augmented in the </a:t>
            </a:r>
            <a:r>
              <a:rPr lang="en-US" baseline="0" dirty="0" err="1"/>
              <a:t>te</a:t>
            </a:r>
            <a:r>
              <a:rPr lang="en-US" baseline="0" dirty="0"/>
              <a:t>-transport-model</a:t>
            </a:r>
          </a:p>
        </p:txBody>
      </p:sp>
      <p:sp>
        <p:nvSpPr>
          <p:cNvPr id="4" name="Slide Number Placeholder 3"/>
          <p:cNvSpPr>
            <a:spLocks noGrp="1"/>
          </p:cNvSpPr>
          <p:nvPr>
            <p:ph type="sldNum" sz="quarter" idx="10"/>
          </p:nvPr>
        </p:nvSpPr>
        <p:spPr/>
        <p:txBody>
          <a:bodyPr/>
          <a:lstStyle/>
          <a:p>
            <a:fld id="{4A24B105-4BBC-F747-A9AB-489EBD670FC0}" type="slidenum">
              <a:rPr lang="en-US" smtClean="0"/>
              <a:pPr/>
              <a:t>34</a:t>
            </a:fld>
            <a:endParaRPr lang="en-US"/>
          </a:p>
        </p:txBody>
      </p:sp>
    </p:spTree>
    <p:extLst>
      <p:ext uri="{BB962C8B-B14F-4D97-AF65-F5344CB8AC3E}">
        <p14:creationId xmlns:p14="http://schemas.microsoft.com/office/powerpoint/2010/main" val="2005964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What should be Node Id: NE Id, IP Address? Something that does not change.</a:t>
            </a:r>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7</a:t>
            </a:fld>
            <a:endParaRPr lang="en-US"/>
          </a:p>
        </p:txBody>
      </p:sp>
    </p:spTree>
    <p:extLst>
      <p:ext uri="{BB962C8B-B14F-4D97-AF65-F5344CB8AC3E}">
        <p14:creationId xmlns:p14="http://schemas.microsoft.com/office/powerpoint/2010/main" val="2005964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a:t>Refs not used for tunnel ids. That is, tunnel id value is duplicated at multiple places like </a:t>
            </a:r>
            <a:r>
              <a:rPr lang="en-US" baseline="0" dirty="0" err="1"/>
              <a:t>lsp</a:t>
            </a:r>
            <a:r>
              <a:rPr lang="en-US" baseline="0" dirty="0"/>
              <a:t>.</a:t>
            </a:r>
          </a:p>
          <a:p>
            <a:pPr marL="228600" indent="-228600">
              <a:buAutoNum type="arabicPeriod"/>
            </a:pPr>
            <a:r>
              <a:rPr lang="en-US" baseline="0" dirty="0"/>
              <a:t>What is the purpose of having ERO under the primary path state?</a:t>
            </a:r>
          </a:p>
        </p:txBody>
      </p:sp>
      <p:sp>
        <p:nvSpPr>
          <p:cNvPr id="4" name="Slide Number Placeholder 3"/>
          <p:cNvSpPr>
            <a:spLocks noGrp="1"/>
          </p:cNvSpPr>
          <p:nvPr>
            <p:ph type="sldNum" sz="quarter" idx="10"/>
          </p:nvPr>
        </p:nvSpPr>
        <p:spPr/>
        <p:txBody>
          <a:bodyPr/>
          <a:lstStyle/>
          <a:p>
            <a:fld id="{4A24B105-4BBC-F747-A9AB-489EBD670FC0}" type="slidenum">
              <a:rPr lang="en-US" smtClean="0"/>
              <a:pPr/>
              <a:t>8</a:t>
            </a:fld>
            <a:endParaRPr lang="en-US"/>
          </a:p>
        </p:txBody>
      </p:sp>
    </p:spTree>
    <p:extLst>
      <p:ext uri="{BB962C8B-B14F-4D97-AF65-F5344CB8AC3E}">
        <p14:creationId xmlns:p14="http://schemas.microsoft.com/office/powerpoint/2010/main" val="2005964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17</a:t>
            </a:fld>
            <a:endParaRPr lang="en-US"/>
          </a:p>
        </p:txBody>
      </p:sp>
    </p:spTree>
    <p:extLst>
      <p:ext uri="{BB962C8B-B14F-4D97-AF65-F5344CB8AC3E}">
        <p14:creationId xmlns:p14="http://schemas.microsoft.com/office/powerpoint/2010/main" val="2005964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18</a:t>
            </a:fld>
            <a:endParaRPr lang="en-US"/>
          </a:p>
        </p:txBody>
      </p:sp>
    </p:spTree>
    <p:extLst>
      <p:ext uri="{BB962C8B-B14F-4D97-AF65-F5344CB8AC3E}">
        <p14:creationId xmlns:p14="http://schemas.microsoft.com/office/powerpoint/2010/main" val="2005964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228584" indent="-228584">
              <a:buAutoNum type="arabicPeriod"/>
            </a:pPr>
            <a:endParaRPr lang="en-US" baseline="0"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19</a:t>
            </a:fld>
            <a:endParaRPr lang="en-US"/>
          </a:p>
        </p:txBody>
      </p:sp>
    </p:spTree>
    <p:extLst>
      <p:ext uri="{BB962C8B-B14F-4D97-AF65-F5344CB8AC3E}">
        <p14:creationId xmlns:p14="http://schemas.microsoft.com/office/powerpoint/2010/main" val="2005964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20</a:t>
            </a:fld>
            <a:endParaRPr lang="en-US"/>
          </a:p>
        </p:txBody>
      </p:sp>
    </p:spTree>
    <p:extLst>
      <p:ext uri="{BB962C8B-B14F-4D97-AF65-F5344CB8AC3E}">
        <p14:creationId xmlns:p14="http://schemas.microsoft.com/office/powerpoint/2010/main" val="2005964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228584" indent="-228584">
              <a:buAutoNum type="arabicPeriod"/>
            </a:pPr>
            <a:endParaRPr lang="en-US" baseline="0"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21</a:t>
            </a:fld>
            <a:endParaRPr lang="en-US"/>
          </a:p>
        </p:txBody>
      </p:sp>
    </p:spTree>
    <p:extLst>
      <p:ext uri="{BB962C8B-B14F-4D97-AF65-F5344CB8AC3E}">
        <p14:creationId xmlns:p14="http://schemas.microsoft.com/office/powerpoint/2010/main" val="2005964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MDSC know #2?</a:t>
            </a:r>
          </a:p>
        </p:txBody>
      </p:sp>
      <p:sp>
        <p:nvSpPr>
          <p:cNvPr id="4" name="Slide Number Placeholder 3"/>
          <p:cNvSpPr>
            <a:spLocks noGrp="1"/>
          </p:cNvSpPr>
          <p:nvPr>
            <p:ph type="sldNum" sz="quarter" idx="10"/>
          </p:nvPr>
        </p:nvSpPr>
        <p:spPr/>
        <p:txBody>
          <a:bodyPr/>
          <a:lstStyle/>
          <a:p>
            <a:fld id="{4A24B105-4BBC-F747-A9AB-489EBD670FC0}" type="slidenum">
              <a:rPr lang="en-US" smtClean="0"/>
              <a:pPr/>
              <a:t>25</a:t>
            </a:fld>
            <a:endParaRPr lang="en-US"/>
          </a:p>
        </p:txBody>
      </p:sp>
    </p:spTree>
    <p:extLst>
      <p:ext uri="{BB962C8B-B14F-4D97-AF65-F5344CB8AC3E}">
        <p14:creationId xmlns:p14="http://schemas.microsoft.com/office/powerpoint/2010/main" val="1413738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EF89E99-491C-4273-9BAE-9AA450F71B41}"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p14="http://schemas.microsoft.com/office/powerpoint/2010/main" val="3788000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F89E99-491C-4273-9BAE-9AA450F71B41}"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p14="http://schemas.microsoft.com/office/powerpoint/2010/main" val="1415688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F89E99-491C-4273-9BAE-9AA450F71B41}"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p14="http://schemas.microsoft.com/office/powerpoint/2010/main" val="470452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F89E99-491C-4273-9BAE-9AA450F71B41}" type="datetimeFigureOut">
              <a:rPr lang="en-US" smtClean="0"/>
              <a:pPr/>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p14="http://schemas.microsoft.com/office/powerpoint/2010/main" val="1426583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F89E99-491C-4273-9BAE-9AA450F71B41}" type="datetimeFigureOut">
              <a:rPr lang="en-US" smtClean="0"/>
              <a:pPr/>
              <a:t>12/14/2016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p14="http://schemas.microsoft.com/office/powerpoint/2010/main" val="523457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F89E99-491C-4273-9BAE-9AA450F71B41}" type="datetimeFigureOut">
              <a:rPr lang="en-US" smtClean="0"/>
              <a:pPr/>
              <a:t>12/14/2016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p14="http://schemas.microsoft.com/office/powerpoint/2010/main" val="29469642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F89E99-491C-4273-9BAE-9AA450F71B41}" type="datetimeFigureOut">
              <a:rPr lang="en-US" smtClean="0"/>
              <a:pPr/>
              <a:t>12/14/2016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p14="http://schemas.microsoft.com/office/powerpoint/2010/main" val="38044184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F89E99-491C-4273-9BAE-9AA450F71B41}" type="datetimeFigureOut">
              <a:rPr lang="en-US" smtClean="0"/>
              <a:pPr/>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p14="http://schemas.microsoft.com/office/powerpoint/2010/main" val="772715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F89E99-491C-4273-9BAE-9AA450F71B41}" type="datetimeFigureOut">
              <a:rPr lang="en-US" smtClean="0"/>
              <a:pPr/>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p14="http://schemas.microsoft.com/office/powerpoint/2010/main" val="3114940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F89E99-491C-4273-9BAE-9AA450F71B41}"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p14="http://schemas.microsoft.com/office/powerpoint/2010/main" val="22339522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F89E99-491C-4273-9BAE-9AA450F71B41}"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p14="http://schemas.microsoft.com/office/powerpoint/2010/main" val="41576506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925805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150133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163909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33276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413808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645043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71600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670631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31272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868718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62990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pic>
        <p:nvPicPr>
          <p:cNvPr id="4" name="Picture 12" descr="MEF-logo-for-PowerPoint-wh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668" y="6529954"/>
            <a:ext cx="839267" cy="2830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ectangle 8"/>
          <p:cNvSpPr>
            <a:spLocks noChangeArrowheads="1"/>
          </p:cNvSpPr>
          <p:nvPr/>
        </p:nvSpPr>
        <p:spPr bwMode="auto">
          <a:xfrm>
            <a:off x="8594435" y="6540695"/>
            <a:ext cx="369887"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r"/>
            <a:fld id="{137707FA-DA0D-44A4-94B1-8EAC83670A87}" type="slidenum">
              <a:rPr lang="zh-CN" altLang="en-US" sz="1200">
                <a:solidFill>
                  <a:srgbClr val="1F497D">
                    <a:lumMod val="20000"/>
                    <a:lumOff val="80000"/>
                  </a:srgbClr>
                </a:solidFill>
              </a:rPr>
              <a:pPr algn="r"/>
              <a:t>‹#›</a:t>
            </a:fld>
            <a:endParaRPr lang="en-US" altLang="zh-CN" sz="1200" dirty="0">
              <a:solidFill>
                <a:srgbClr val="1F497D">
                  <a:lumMod val="20000"/>
                  <a:lumOff val="80000"/>
                </a:srgbClr>
              </a:solidFill>
            </a:endParaRPr>
          </a:p>
        </p:txBody>
      </p:sp>
      <p:cxnSp>
        <p:nvCxnSpPr>
          <p:cNvPr id="10" name="Straight Connector 9"/>
          <p:cNvCxnSpPr/>
          <p:nvPr/>
        </p:nvCxnSpPr>
        <p:spPr>
          <a:xfrm>
            <a:off x="0" y="772675"/>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12" descr="MEF-logo-for-PowerPoint-wh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668" y="6529954"/>
            <a:ext cx="839267" cy="2830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8594435" y="6540695"/>
            <a:ext cx="369887"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r"/>
            <a:fld id="{137707FA-DA0D-44A4-94B1-8EAC83670A87}" type="slidenum">
              <a:rPr lang="zh-CN" altLang="en-US" sz="1200">
                <a:solidFill>
                  <a:srgbClr val="1F497D">
                    <a:lumMod val="20000"/>
                    <a:lumOff val="80000"/>
                  </a:srgbClr>
                </a:solidFill>
              </a:rPr>
              <a:pPr algn="r"/>
              <a:t>‹#›</a:t>
            </a:fld>
            <a:endParaRPr lang="en-US" altLang="zh-CN" sz="1200" dirty="0">
              <a:solidFill>
                <a:srgbClr val="1F497D">
                  <a:lumMod val="20000"/>
                  <a:lumOff val="80000"/>
                </a:srgbClr>
              </a:solidFill>
            </a:endParaRPr>
          </a:p>
        </p:txBody>
      </p:sp>
      <p:cxnSp>
        <p:nvCxnSpPr>
          <p:cNvPr id="8" name="Straight Connector 7"/>
          <p:cNvCxnSpPr/>
          <p:nvPr/>
        </p:nvCxnSpPr>
        <p:spPr>
          <a:xfrm>
            <a:off x="0" y="772675"/>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a:effectLst>
            <a:outerShdw blurRad="50800" dist="38100" dir="2700000" algn="tl" rotWithShape="0">
              <a:prstClr val="black">
                <a:alpha val="40000"/>
              </a:prstClr>
            </a:outerShdw>
          </a:effectLst>
        </p:spPr>
        <p:txBody>
          <a:bodyPr vert="horz" lIns="91440" tIns="45720" rIns="91440" bIns="45720" rtlCol="0" anchor="ctr">
            <a:normAutofit/>
          </a:bodyPr>
          <a:lstStyle>
            <a:lvl1pPr algn="r" defTabSz="914400" rtl="0" eaLnBrk="1" latinLnBrk="0" hangingPunct="1">
              <a:spcBef>
                <a:spcPct val="0"/>
              </a:spcBef>
              <a:buNone/>
              <a:defRPr lang="en-US" sz="2500" b="1" kern="1200" dirty="0">
                <a:solidFill>
                  <a:schemeClr val="tx1"/>
                </a:solidFill>
                <a:latin typeface="+mn-lt"/>
                <a:ea typeface="+mj-ea"/>
                <a:cs typeface="+mj-cs"/>
              </a:defRPr>
            </a:lvl1pPr>
          </a:lstStyle>
          <a:p>
            <a:r>
              <a:rPr lang="en-US" dirty="0"/>
              <a:t>Click to edit Master title style</a:t>
            </a:r>
          </a:p>
        </p:txBody>
      </p:sp>
    </p:spTree>
    <p:extLst>
      <p:ext uri="{BB962C8B-B14F-4D97-AF65-F5344CB8AC3E}">
        <p14:creationId xmlns:p14="http://schemas.microsoft.com/office/powerpoint/2010/main" val="418933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F89E99-491C-4273-9BAE-9AA450F71B41}" type="datetimeFigureOut">
              <a:rPr lang="en-US" smtClean="0"/>
              <a:pPr/>
              <a:t>12/14/2016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DBB02-5F0E-4B81-BC35-0732C9418A0F}" type="slidenum">
              <a:rPr lang="en-US" smtClean="0"/>
              <a:pPr/>
              <a:t>‹#›</a:t>
            </a:fld>
            <a:endParaRPr lang="en-US"/>
          </a:p>
        </p:txBody>
      </p:sp>
    </p:spTree>
    <p:extLst>
      <p:ext uri="{BB962C8B-B14F-4D97-AF65-F5344CB8AC3E}">
        <p14:creationId xmlns:p14="http://schemas.microsoft.com/office/powerpoint/2010/main" val="3065913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157402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3400" y="990600"/>
            <a:ext cx="7772400" cy="1470025"/>
          </a:xfrm>
        </p:spPr>
        <p:txBody>
          <a:bodyPr/>
          <a:lstStyle/>
          <a:p>
            <a:r>
              <a:rPr lang="en-US" altLang="zh-CN" dirty="0"/>
              <a:t>Recap of the unofficial gap analysis group work</a:t>
            </a:r>
            <a:endParaRPr lang="zh-CN" altLang="en-US" dirty="0"/>
          </a:p>
        </p:txBody>
      </p:sp>
      <p:sp>
        <p:nvSpPr>
          <p:cNvPr id="3" name="副标题 2"/>
          <p:cNvSpPr>
            <a:spLocks noGrp="1"/>
          </p:cNvSpPr>
          <p:nvPr>
            <p:ph type="subTitle" idx="1"/>
          </p:nvPr>
        </p:nvSpPr>
        <p:spPr>
          <a:xfrm>
            <a:off x="990600" y="3657600"/>
            <a:ext cx="7315200" cy="2895600"/>
          </a:xfrm>
        </p:spPr>
        <p:txBody>
          <a:bodyPr>
            <a:normAutofit fontScale="85000" lnSpcReduction="10000"/>
          </a:bodyPr>
          <a:lstStyle/>
          <a:p>
            <a:r>
              <a:rPr lang="en-US" altLang="zh-CN" dirty="0"/>
              <a:t>Presenter: Sergio Belotti</a:t>
            </a:r>
          </a:p>
          <a:p>
            <a:pPr algn="l"/>
            <a:endParaRPr lang="en-US" altLang="zh-CN" dirty="0"/>
          </a:p>
          <a:p>
            <a:pPr algn="l"/>
            <a:r>
              <a:rPr lang="en-US" altLang="zh-CN" dirty="0"/>
              <a:t>Draft: https://tools.ietf.org/html/draft-zhang-ccamp-transport-yang-gap-analysis-01</a:t>
            </a:r>
          </a:p>
          <a:p>
            <a:pPr algn="l"/>
            <a:r>
              <a:rPr lang="en-US" altLang="zh-CN" dirty="0" err="1"/>
              <a:t>Github</a:t>
            </a:r>
            <a:r>
              <a:rPr lang="en-US" altLang="zh-CN" dirty="0"/>
              <a:t>: https://github.com/TransportModels/IETF-Transport-Modeling</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E2E Service in ML Topology</a:t>
            </a:r>
          </a:p>
        </p:txBody>
      </p:sp>
      <p:sp>
        <p:nvSpPr>
          <p:cNvPr id="7" name="TextBox 6"/>
          <p:cNvSpPr txBox="1"/>
          <p:nvPr/>
        </p:nvSpPr>
        <p:spPr>
          <a:xfrm>
            <a:off x="6400801" y="6324600"/>
            <a:ext cx="1818126" cy="369332"/>
          </a:xfrm>
          <a:prstGeom prst="rect">
            <a:avLst/>
          </a:prstGeom>
          <a:noFill/>
        </p:spPr>
        <p:txBody>
          <a:bodyPr wrap="none" rtlCol="0">
            <a:spAutoFit/>
          </a:bodyPr>
          <a:lstStyle/>
          <a:p>
            <a:r>
              <a:rPr lang="en-US" dirty="0"/>
              <a:t>Source: T-API FRS</a:t>
            </a:r>
          </a:p>
        </p:txBody>
      </p:sp>
      <p:pic>
        <p:nvPicPr>
          <p:cNvPr id="3" name="Picture 2"/>
          <p:cNvPicPr>
            <a:picLocks noChangeAspect="1"/>
          </p:cNvPicPr>
          <p:nvPr/>
        </p:nvPicPr>
        <p:blipFill>
          <a:blip r:embed="rId2" cstate="print"/>
          <a:stretch>
            <a:fillRect/>
          </a:stretch>
        </p:blipFill>
        <p:spPr>
          <a:xfrm>
            <a:off x="838200" y="1676400"/>
            <a:ext cx="7467600" cy="4572000"/>
          </a:xfrm>
          <a:prstGeom prst="rect">
            <a:avLst/>
          </a:prstGeom>
        </p:spPr>
      </p:pic>
      <p:sp>
        <p:nvSpPr>
          <p:cNvPr id="5" name="TextBox 4"/>
          <p:cNvSpPr txBox="1"/>
          <p:nvPr/>
        </p:nvSpPr>
        <p:spPr>
          <a:xfrm>
            <a:off x="2287178" y="3505200"/>
            <a:ext cx="406200" cy="207749"/>
          </a:xfrm>
          <a:prstGeom prst="rect">
            <a:avLst/>
          </a:prstGeom>
          <a:noFill/>
        </p:spPr>
        <p:txBody>
          <a:bodyPr wrap="none" lIns="68580" tIns="34290" rIns="68580" bIns="34290" rtlCol="0">
            <a:spAutoFit/>
          </a:bodyPr>
          <a:lstStyle/>
          <a:p>
            <a:pPr algn="ctr"/>
            <a:r>
              <a:rPr lang="en-US" sz="900" b="1" dirty="0">
                <a:solidFill>
                  <a:srgbClr val="5F5F5F"/>
                </a:solidFill>
              </a:rPr>
              <a:t>PE1-1</a:t>
            </a:r>
          </a:p>
        </p:txBody>
      </p:sp>
      <p:sp>
        <p:nvSpPr>
          <p:cNvPr id="6" name="TextBox 5"/>
          <p:cNvSpPr txBox="1"/>
          <p:nvPr/>
        </p:nvSpPr>
        <p:spPr>
          <a:xfrm>
            <a:off x="5944778" y="3526053"/>
            <a:ext cx="406200" cy="207749"/>
          </a:xfrm>
          <a:prstGeom prst="rect">
            <a:avLst/>
          </a:prstGeom>
          <a:noFill/>
        </p:spPr>
        <p:txBody>
          <a:bodyPr wrap="none" lIns="68580" tIns="34290" rIns="68580" bIns="34290" rtlCol="0">
            <a:spAutoFit/>
          </a:bodyPr>
          <a:lstStyle/>
          <a:p>
            <a:pPr algn="ctr"/>
            <a:r>
              <a:rPr lang="en-US" sz="900" b="1" dirty="0">
                <a:solidFill>
                  <a:srgbClr val="5F5F5F"/>
                </a:solidFill>
              </a:rPr>
              <a:t>PE2-1</a:t>
            </a:r>
          </a:p>
        </p:txBody>
      </p:sp>
      <p:sp>
        <p:nvSpPr>
          <p:cNvPr id="8" name="TextBox 7"/>
          <p:cNvSpPr txBox="1"/>
          <p:nvPr/>
        </p:nvSpPr>
        <p:spPr>
          <a:xfrm>
            <a:off x="1713678" y="3373653"/>
            <a:ext cx="494366" cy="207749"/>
          </a:xfrm>
          <a:prstGeom prst="rect">
            <a:avLst/>
          </a:prstGeom>
          <a:noFill/>
        </p:spPr>
        <p:txBody>
          <a:bodyPr wrap="none" lIns="68580" tIns="34290" rIns="68580" bIns="34290" rtlCol="0">
            <a:spAutoFit/>
          </a:bodyPr>
          <a:lstStyle/>
          <a:p>
            <a:pPr algn="ctr"/>
            <a:r>
              <a:rPr lang="en-US" sz="900" b="1" dirty="0">
                <a:solidFill>
                  <a:srgbClr val="5F5F5F"/>
                </a:solidFill>
              </a:rPr>
              <a:t>PE1-1.1</a:t>
            </a:r>
          </a:p>
        </p:txBody>
      </p:sp>
      <p:sp>
        <p:nvSpPr>
          <p:cNvPr id="9" name="TextBox 8"/>
          <p:cNvSpPr txBox="1"/>
          <p:nvPr/>
        </p:nvSpPr>
        <p:spPr>
          <a:xfrm>
            <a:off x="6554957" y="3373653"/>
            <a:ext cx="494366" cy="207749"/>
          </a:xfrm>
          <a:prstGeom prst="rect">
            <a:avLst/>
          </a:prstGeom>
          <a:noFill/>
        </p:spPr>
        <p:txBody>
          <a:bodyPr wrap="none" lIns="68580" tIns="34290" rIns="68580" bIns="34290" rtlCol="0">
            <a:spAutoFit/>
          </a:bodyPr>
          <a:lstStyle/>
          <a:p>
            <a:pPr algn="ctr"/>
            <a:r>
              <a:rPr lang="en-US" sz="900" b="1" dirty="0">
                <a:solidFill>
                  <a:srgbClr val="5F5F5F"/>
                </a:solidFill>
              </a:rPr>
              <a:t>PE2-1.1</a:t>
            </a:r>
          </a:p>
        </p:txBody>
      </p:sp>
      <p:sp>
        <p:nvSpPr>
          <p:cNvPr id="10" name="TextBox 9"/>
          <p:cNvSpPr txBox="1"/>
          <p:nvPr/>
        </p:nvSpPr>
        <p:spPr>
          <a:xfrm>
            <a:off x="2592557" y="3373653"/>
            <a:ext cx="494366" cy="207749"/>
          </a:xfrm>
          <a:prstGeom prst="rect">
            <a:avLst/>
          </a:prstGeom>
          <a:noFill/>
        </p:spPr>
        <p:txBody>
          <a:bodyPr wrap="none" lIns="68580" tIns="34290" rIns="68580" bIns="34290" rtlCol="0">
            <a:spAutoFit/>
          </a:bodyPr>
          <a:lstStyle/>
          <a:p>
            <a:pPr algn="ctr"/>
            <a:r>
              <a:rPr lang="en-US" sz="900" b="1" dirty="0">
                <a:solidFill>
                  <a:srgbClr val="5F5F5F"/>
                </a:solidFill>
              </a:rPr>
              <a:t>PE1-1.2</a:t>
            </a:r>
          </a:p>
        </p:txBody>
      </p:sp>
      <p:sp>
        <p:nvSpPr>
          <p:cNvPr id="11" name="TextBox 10"/>
          <p:cNvSpPr txBox="1"/>
          <p:nvPr/>
        </p:nvSpPr>
        <p:spPr>
          <a:xfrm>
            <a:off x="5488157" y="3429001"/>
            <a:ext cx="494366" cy="207749"/>
          </a:xfrm>
          <a:prstGeom prst="rect">
            <a:avLst/>
          </a:prstGeom>
          <a:noFill/>
        </p:spPr>
        <p:txBody>
          <a:bodyPr wrap="none" lIns="68580" tIns="34290" rIns="68580" bIns="34290" rtlCol="0">
            <a:spAutoFit/>
          </a:bodyPr>
          <a:lstStyle/>
          <a:p>
            <a:pPr algn="ctr"/>
            <a:r>
              <a:rPr lang="en-US" sz="900" b="1" dirty="0">
                <a:solidFill>
                  <a:srgbClr val="5F5F5F"/>
                </a:solidFill>
              </a:rPr>
              <a:t>PE2-1.2</a:t>
            </a:r>
          </a:p>
        </p:txBody>
      </p:sp>
      <p:sp>
        <p:nvSpPr>
          <p:cNvPr id="12" name="CasellaDiTesto 11"/>
          <p:cNvSpPr txBox="1"/>
          <p:nvPr/>
        </p:nvSpPr>
        <p:spPr>
          <a:xfrm>
            <a:off x="7162800" y="3505200"/>
            <a:ext cx="1766702" cy="369332"/>
          </a:xfrm>
          <a:prstGeom prst="rect">
            <a:avLst/>
          </a:prstGeom>
          <a:noFill/>
        </p:spPr>
        <p:txBody>
          <a:bodyPr wrap="none" rtlCol="0" anchor="ctr">
            <a:spAutoFit/>
          </a:bodyPr>
          <a:lstStyle/>
          <a:p>
            <a:r>
              <a:rPr lang="it-IT" dirty="0"/>
              <a:t>ETH</a:t>
            </a:r>
            <a:r>
              <a:rPr lang="it-IT" dirty="0">
                <a:sym typeface="Wingdings" pitchFamily="2" charset="2"/>
              </a:rPr>
              <a:t></a:t>
            </a:r>
            <a:r>
              <a:rPr lang="it-IT" dirty="0"/>
              <a:t>Network B</a:t>
            </a:r>
            <a:endParaRPr lang="en-US" dirty="0"/>
          </a:p>
        </p:txBody>
      </p:sp>
      <p:sp>
        <p:nvSpPr>
          <p:cNvPr id="13" name="CasellaDiTesto 12"/>
          <p:cNvSpPr txBox="1"/>
          <p:nvPr/>
        </p:nvSpPr>
        <p:spPr>
          <a:xfrm>
            <a:off x="7239000" y="4876800"/>
            <a:ext cx="1813382" cy="369332"/>
          </a:xfrm>
          <a:prstGeom prst="rect">
            <a:avLst/>
          </a:prstGeom>
          <a:noFill/>
        </p:spPr>
        <p:txBody>
          <a:bodyPr wrap="none" rtlCol="0" anchor="ctr">
            <a:spAutoFit/>
          </a:bodyPr>
          <a:lstStyle/>
          <a:p>
            <a:r>
              <a:rPr lang="it-IT" dirty="0">
                <a:sym typeface="Wingdings" pitchFamily="2" charset="2"/>
              </a:rPr>
              <a:t>OTN</a:t>
            </a:r>
            <a:r>
              <a:rPr lang="it-IT" dirty="0"/>
              <a:t>Network A</a:t>
            </a:r>
            <a:endParaRPr lang="en-US" dirty="0"/>
          </a:p>
        </p:txBody>
      </p:sp>
      <p:cxnSp>
        <p:nvCxnSpPr>
          <p:cNvPr id="15" name="Connettore 1 14"/>
          <p:cNvCxnSpPr>
            <a:stCxn id="8" idx="3"/>
          </p:cNvCxnSpPr>
          <p:nvPr/>
        </p:nvCxnSpPr>
        <p:spPr>
          <a:xfrm flipH="1">
            <a:off x="609600" y="3477528"/>
            <a:ext cx="1598444" cy="256272"/>
          </a:xfrm>
          <a:prstGeom prst="line">
            <a:avLst/>
          </a:prstGeom>
          <a:ln w="25400" cmpd="sng">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 name="CasellaDiTesto 15"/>
          <p:cNvSpPr txBox="1"/>
          <p:nvPr/>
        </p:nvSpPr>
        <p:spPr>
          <a:xfrm>
            <a:off x="1066800" y="3581400"/>
            <a:ext cx="625492" cy="246221"/>
          </a:xfrm>
          <a:prstGeom prst="rect">
            <a:avLst/>
          </a:prstGeom>
          <a:noFill/>
        </p:spPr>
        <p:txBody>
          <a:bodyPr wrap="none" rtlCol="0">
            <a:spAutoFit/>
          </a:bodyPr>
          <a:lstStyle/>
          <a:p>
            <a:r>
              <a:rPr lang="it-IT" sz="1000" dirty="0"/>
              <a:t>ETH-UNI</a:t>
            </a:r>
            <a:endParaRPr lang="en-US" sz="1000" dirty="0"/>
          </a:p>
        </p:txBody>
      </p:sp>
      <p:sp>
        <p:nvSpPr>
          <p:cNvPr id="17" name="CasellaDiTesto 16"/>
          <p:cNvSpPr txBox="1"/>
          <p:nvPr/>
        </p:nvSpPr>
        <p:spPr>
          <a:xfrm>
            <a:off x="1981200" y="4876800"/>
            <a:ext cx="609600" cy="276999"/>
          </a:xfrm>
          <a:prstGeom prst="rect">
            <a:avLst/>
          </a:prstGeom>
          <a:noFill/>
        </p:spPr>
        <p:txBody>
          <a:bodyPr wrap="square" rtlCol="0">
            <a:spAutoFit/>
          </a:bodyPr>
          <a:lstStyle/>
          <a:p>
            <a:r>
              <a:rPr lang="it-IT" sz="1200" dirty="0"/>
              <a:t>TTP 2</a:t>
            </a:r>
            <a:endParaRPr lang="en-US" sz="1200" dirty="0"/>
          </a:p>
        </p:txBody>
      </p:sp>
      <p:sp>
        <p:nvSpPr>
          <p:cNvPr id="18" name="CasellaDiTesto 17"/>
          <p:cNvSpPr txBox="1"/>
          <p:nvPr/>
        </p:nvSpPr>
        <p:spPr>
          <a:xfrm>
            <a:off x="6172200" y="4953000"/>
            <a:ext cx="531428" cy="276999"/>
          </a:xfrm>
          <a:prstGeom prst="rect">
            <a:avLst/>
          </a:prstGeom>
          <a:noFill/>
        </p:spPr>
        <p:txBody>
          <a:bodyPr wrap="none" rtlCol="0">
            <a:spAutoFit/>
          </a:bodyPr>
          <a:lstStyle/>
          <a:p>
            <a:r>
              <a:rPr lang="it-IT" sz="1200" dirty="0"/>
              <a:t>TTP 4</a:t>
            </a:r>
            <a:endParaRPr lang="en-US" sz="1200" dirty="0"/>
          </a:p>
        </p:txBody>
      </p:sp>
      <p:cxnSp>
        <p:nvCxnSpPr>
          <p:cNvPr id="20" name="Connettore 2 19"/>
          <p:cNvCxnSpPr>
            <a:stCxn id="17" idx="0"/>
          </p:cNvCxnSpPr>
          <p:nvPr/>
        </p:nvCxnSpPr>
        <p:spPr>
          <a:xfrm flipV="1">
            <a:off x="2286000" y="4724400"/>
            <a:ext cx="152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a:stCxn id="18" idx="0"/>
          </p:cNvCxnSpPr>
          <p:nvPr/>
        </p:nvCxnSpPr>
        <p:spPr>
          <a:xfrm flipH="1" flipV="1">
            <a:off x="6324600" y="4800600"/>
            <a:ext cx="113314"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onnettore 1 23"/>
          <p:cNvCxnSpPr/>
          <p:nvPr/>
        </p:nvCxnSpPr>
        <p:spPr>
          <a:xfrm>
            <a:off x="2514600" y="4724400"/>
            <a:ext cx="3810000" cy="0"/>
          </a:xfrm>
          <a:prstGeom prst="line">
            <a:avLst/>
          </a:prstGeom>
          <a:ln w="25400" cmpd="sng"/>
        </p:spPr>
        <p:style>
          <a:lnRef idx="1">
            <a:schemeClr val="accent1"/>
          </a:lnRef>
          <a:fillRef idx="0">
            <a:schemeClr val="accent1"/>
          </a:fillRef>
          <a:effectRef idx="0">
            <a:schemeClr val="accent1"/>
          </a:effectRef>
          <a:fontRef idx="minor">
            <a:schemeClr val="tx1"/>
          </a:fontRef>
        </p:style>
      </p:cxnSp>
      <p:cxnSp>
        <p:nvCxnSpPr>
          <p:cNvPr id="26" name="Connettore 2 25"/>
          <p:cNvCxnSpPr/>
          <p:nvPr/>
        </p:nvCxnSpPr>
        <p:spPr>
          <a:xfrm flipH="1">
            <a:off x="2819400" y="4724400"/>
            <a:ext cx="6096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2438400" y="6248400"/>
            <a:ext cx="1265924" cy="369332"/>
          </a:xfrm>
          <a:prstGeom prst="rect">
            <a:avLst/>
          </a:prstGeom>
          <a:noFill/>
        </p:spPr>
        <p:txBody>
          <a:bodyPr wrap="none" rtlCol="0">
            <a:spAutoFit/>
          </a:bodyPr>
          <a:lstStyle/>
          <a:p>
            <a:r>
              <a:rPr lang="it-IT" dirty="0"/>
              <a:t>Tun-id-1-fw</a:t>
            </a:r>
            <a:endParaRPr lang="en-US" dirty="0"/>
          </a:p>
        </p:txBody>
      </p:sp>
      <p:sp>
        <p:nvSpPr>
          <p:cNvPr id="28" name="Line 10"/>
          <p:cNvSpPr>
            <a:spLocks noChangeShapeType="1"/>
          </p:cNvSpPr>
          <p:nvPr/>
        </p:nvSpPr>
        <p:spPr bwMode="auto">
          <a:xfrm>
            <a:off x="4419600" y="4648200"/>
            <a:ext cx="304801"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9" name="Line 10"/>
          <p:cNvSpPr>
            <a:spLocks noChangeShapeType="1"/>
          </p:cNvSpPr>
          <p:nvPr/>
        </p:nvSpPr>
        <p:spPr bwMode="auto">
          <a:xfrm flipH="1">
            <a:off x="3581400" y="4800600"/>
            <a:ext cx="304801" cy="0"/>
          </a:xfrm>
          <a:prstGeom prst="line">
            <a:avLst/>
          </a:prstGeom>
          <a:noFill/>
          <a:ln w="9525">
            <a:solidFill>
              <a:schemeClr val="tx1"/>
            </a:solidFill>
            <a:round/>
            <a:headEnd/>
            <a:tailEnd type="triangle" w="med" len="med"/>
          </a:ln>
          <a:effectLst/>
        </p:spPr>
        <p:txBody>
          <a:bodyPr wrap="none" anchor="ctr"/>
          <a:lstStyle/>
          <a:p>
            <a:endParaRPr lang="en-US"/>
          </a:p>
        </p:txBody>
      </p:sp>
    </p:spTree>
    <p:extLst>
      <p:ext uri="{BB962C8B-B14F-4D97-AF65-F5344CB8AC3E}">
        <p14:creationId xmlns:p14="http://schemas.microsoft.com/office/powerpoint/2010/main" val="1618432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4000" dirty="0"/>
              <a:t>TL </a:t>
            </a:r>
            <a:r>
              <a:rPr lang="it-IT" sz="4000" dirty="0" err="1"/>
              <a:t>implications</a:t>
            </a:r>
            <a:r>
              <a:rPr lang="it-IT" sz="4000" dirty="0"/>
              <a:t> </a:t>
            </a:r>
            <a:endParaRPr lang="en-US" sz="4000" dirty="0"/>
          </a:p>
        </p:txBody>
      </p:sp>
      <p:sp>
        <p:nvSpPr>
          <p:cNvPr id="3" name="Segnaposto contenuto 2"/>
          <p:cNvSpPr>
            <a:spLocks noGrp="1"/>
          </p:cNvSpPr>
          <p:nvPr>
            <p:ph idx="1"/>
          </p:nvPr>
        </p:nvSpPr>
        <p:spPr/>
        <p:txBody>
          <a:bodyPr>
            <a:normAutofit fontScale="92500" lnSpcReduction="10000"/>
          </a:bodyPr>
          <a:lstStyle/>
          <a:p>
            <a:r>
              <a:rPr lang="it-IT" sz="2400" dirty="0"/>
              <a:t>ETH link in </a:t>
            </a:r>
            <a:r>
              <a:rPr lang="it-IT" sz="2400" dirty="0" err="1"/>
              <a:t>red</a:t>
            </a:r>
            <a:r>
              <a:rPr lang="it-IT" sz="2400" dirty="0"/>
              <a:t> </a:t>
            </a:r>
            <a:r>
              <a:rPr lang="it-IT" sz="2400" dirty="0" err="1"/>
              <a:t>dashed</a:t>
            </a:r>
            <a:r>
              <a:rPr lang="it-IT" sz="2400" dirty="0"/>
              <a:t> </a:t>
            </a:r>
            <a:r>
              <a:rPr lang="it-IT" sz="2400" dirty="0" err="1"/>
              <a:t>line</a:t>
            </a:r>
            <a:r>
              <a:rPr lang="it-IT" sz="2400" dirty="0"/>
              <a:t> </a:t>
            </a:r>
            <a:r>
              <a:rPr lang="it-IT" sz="2400" dirty="0" err="1"/>
              <a:t>does</a:t>
            </a:r>
            <a:r>
              <a:rPr lang="it-IT" sz="2400" dirty="0"/>
              <a:t> </a:t>
            </a:r>
            <a:r>
              <a:rPr lang="it-IT" sz="2400" dirty="0" err="1"/>
              <a:t>not</a:t>
            </a:r>
            <a:r>
              <a:rPr lang="it-IT" sz="2400" dirty="0"/>
              <a:t> </a:t>
            </a:r>
            <a:r>
              <a:rPr lang="it-IT" sz="2400" dirty="0" err="1"/>
              <a:t>exist</a:t>
            </a:r>
            <a:r>
              <a:rPr lang="it-IT" sz="2400" dirty="0"/>
              <a:t> </a:t>
            </a:r>
            <a:r>
              <a:rPr lang="it-IT" sz="2400" dirty="0" err="1"/>
              <a:t>until</a:t>
            </a:r>
            <a:r>
              <a:rPr lang="it-IT" sz="2400" dirty="0"/>
              <a:t> OTN server </a:t>
            </a:r>
            <a:r>
              <a:rPr lang="it-IT" sz="2400" dirty="0" err="1"/>
              <a:t>trail</a:t>
            </a:r>
            <a:r>
              <a:rPr lang="it-IT" sz="2400" dirty="0"/>
              <a:t> (ODU2 connection) </a:t>
            </a:r>
            <a:r>
              <a:rPr lang="it-IT" sz="2400" dirty="0" err="1"/>
              <a:t>is</a:t>
            </a:r>
            <a:r>
              <a:rPr lang="it-IT" sz="2400" dirty="0"/>
              <a:t> </a:t>
            </a:r>
            <a:r>
              <a:rPr lang="it-IT" sz="2400" dirty="0" err="1"/>
              <a:t>created</a:t>
            </a:r>
            <a:r>
              <a:rPr lang="it-IT" dirty="0"/>
              <a:t>. </a:t>
            </a:r>
          </a:p>
          <a:p>
            <a:r>
              <a:rPr lang="it-IT" sz="2400" dirty="0" err="1"/>
              <a:t>From</a:t>
            </a:r>
            <a:r>
              <a:rPr lang="it-IT" sz="2400" dirty="0"/>
              <a:t> </a:t>
            </a:r>
            <a:r>
              <a:rPr lang="it-IT" sz="2400" dirty="0" err="1"/>
              <a:t>topology</a:t>
            </a:r>
            <a:r>
              <a:rPr lang="it-IT" sz="2400" dirty="0"/>
              <a:t> </a:t>
            </a:r>
            <a:r>
              <a:rPr lang="it-IT" sz="2400" dirty="0" err="1"/>
              <a:t>prospective</a:t>
            </a:r>
            <a:r>
              <a:rPr lang="it-IT" sz="2400" dirty="0"/>
              <a:t> TL </a:t>
            </a:r>
            <a:r>
              <a:rPr lang="it-IT" sz="2400" dirty="0" err="1"/>
              <a:t>exist</a:t>
            </a:r>
            <a:r>
              <a:rPr lang="it-IT" sz="2400" dirty="0"/>
              <a:t> </a:t>
            </a:r>
            <a:r>
              <a:rPr lang="it-IT" sz="2400" dirty="0" err="1"/>
              <a:t>to</a:t>
            </a:r>
            <a:r>
              <a:rPr lang="it-IT" sz="2400" dirty="0"/>
              <a:t> indicate “</a:t>
            </a:r>
            <a:r>
              <a:rPr lang="it-IT" sz="2400" dirty="0" err="1"/>
              <a:t>potential</a:t>
            </a:r>
            <a:r>
              <a:rPr lang="it-IT" sz="2400" dirty="0"/>
              <a:t>” </a:t>
            </a:r>
            <a:r>
              <a:rPr lang="it-IT" sz="2400" dirty="0" err="1"/>
              <a:t>layer</a:t>
            </a:r>
            <a:r>
              <a:rPr lang="it-IT" sz="2400" dirty="0"/>
              <a:t> </a:t>
            </a:r>
            <a:r>
              <a:rPr lang="it-IT" sz="2400" dirty="0" err="1"/>
              <a:t>transition</a:t>
            </a:r>
            <a:r>
              <a:rPr lang="it-IT" sz="2400" dirty="0"/>
              <a:t> and </a:t>
            </a:r>
            <a:r>
              <a:rPr lang="it-IT" sz="2400" dirty="0" err="1"/>
              <a:t>connectivity</a:t>
            </a:r>
            <a:endParaRPr lang="it-IT" sz="2400" dirty="0"/>
          </a:p>
          <a:p>
            <a:r>
              <a:rPr lang="it-IT" sz="2400" dirty="0" err="1"/>
              <a:t>When</a:t>
            </a:r>
            <a:r>
              <a:rPr lang="it-IT" sz="2400" dirty="0"/>
              <a:t> server </a:t>
            </a:r>
            <a:r>
              <a:rPr lang="it-IT" sz="2400" dirty="0" err="1"/>
              <a:t>trail</a:t>
            </a:r>
            <a:r>
              <a:rPr lang="it-IT" sz="2400" dirty="0"/>
              <a:t> </a:t>
            </a:r>
            <a:r>
              <a:rPr lang="it-IT" sz="2400" dirty="0" err="1"/>
              <a:t>is</a:t>
            </a:r>
            <a:r>
              <a:rPr lang="it-IT" sz="2400" dirty="0"/>
              <a:t> </a:t>
            </a:r>
            <a:r>
              <a:rPr lang="it-IT" sz="2400" dirty="0" err="1"/>
              <a:t>created</a:t>
            </a:r>
            <a:r>
              <a:rPr lang="it-IT" sz="2400" dirty="0"/>
              <a:t> , ETH network </a:t>
            </a:r>
            <a:r>
              <a:rPr lang="it-IT" sz="2400" dirty="0" err="1"/>
              <a:t>will</a:t>
            </a:r>
            <a:r>
              <a:rPr lang="it-IT" sz="2400" dirty="0"/>
              <a:t> </a:t>
            </a:r>
            <a:r>
              <a:rPr lang="it-IT" sz="2400" dirty="0" err="1"/>
              <a:t>add</a:t>
            </a:r>
            <a:r>
              <a:rPr lang="it-IT" sz="2400" dirty="0"/>
              <a:t> the ETH link in the ETH </a:t>
            </a:r>
            <a:r>
              <a:rPr lang="it-IT" sz="2400" dirty="0" err="1"/>
              <a:t>topology</a:t>
            </a:r>
            <a:endParaRPr lang="it-IT" sz="2400" dirty="0"/>
          </a:p>
          <a:p>
            <a:r>
              <a:rPr lang="it-IT" sz="2400" dirty="0"/>
              <a:t>ETH link </a:t>
            </a:r>
            <a:r>
              <a:rPr lang="it-IT" sz="2400" dirty="0" err="1"/>
              <a:t>is</a:t>
            </a:r>
            <a:r>
              <a:rPr lang="it-IT" sz="2400" dirty="0"/>
              <a:t> </a:t>
            </a:r>
            <a:r>
              <a:rPr lang="it-IT" sz="2400" dirty="0" err="1"/>
              <a:t>supported</a:t>
            </a:r>
            <a:r>
              <a:rPr lang="it-IT" sz="2400" dirty="0"/>
              <a:t> </a:t>
            </a:r>
            <a:r>
              <a:rPr lang="it-IT" sz="2400" dirty="0" err="1"/>
              <a:t>by</a:t>
            </a:r>
            <a:r>
              <a:rPr lang="it-IT" sz="2400" dirty="0"/>
              <a:t> the OTN tunnel (ODU2 connection) </a:t>
            </a:r>
          </a:p>
          <a:p>
            <a:r>
              <a:rPr lang="it-IT" sz="2400" dirty="0" err="1"/>
              <a:t>Until</a:t>
            </a:r>
            <a:r>
              <a:rPr lang="it-IT" sz="2400" dirty="0"/>
              <a:t> TL </a:t>
            </a:r>
            <a:r>
              <a:rPr lang="it-IT" sz="2400" dirty="0" err="1"/>
              <a:t>is</a:t>
            </a:r>
            <a:r>
              <a:rPr lang="it-IT" sz="2400" dirty="0"/>
              <a:t> </a:t>
            </a:r>
            <a:r>
              <a:rPr lang="it-IT" sz="2400" dirty="0" err="1"/>
              <a:t>not</a:t>
            </a:r>
            <a:r>
              <a:rPr lang="it-IT" sz="2400" dirty="0"/>
              <a:t> </a:t>
            </a:r>
            <a:r>
              <a:rPr lang="it-IT" sz="2400" dirty="0" err="1"/>
              <a:t>used</a:t>
            </a:r>
            <a:r>
              <a:rPr lang="it-IT" sz="2400" dirty="0"/>
              <a:t>, </a:t>
            </a:r>
            <a:r>
              <a:rPr lang="it-IT" sz="2400" dirty="0" err="1"/>
              <a:t>does</a:t>
            </a:r>
            <a:r>
              <a:rPr lang="it-IT" sz="2400" dirty="0"/>
              <a:t> </a:t>
            </a:r>
            <a:r>
              <a:rPr lang="it-IT" sz="2400" dirty="0" err="1"/>
              <a:t>not</a:t>
            </a:r>
            <a:r>
              <a:rPr lang="it-IT" sz="2400" dirty="0"/>
              <a:t> </a:t>
            </a:r>
            <a:r>
              <a:rPr lang="it-IT" sz="2400" dirty="0" err="1"/>
              <a:t>exists</a:t>
            </a:r>
            <a:r>
              <a:rPr lang="it-IT" sz="2400" dirty="0"/>
              <a:t> </a:t>
            </a:r>
            <a:r>
              <a:rPr lang="it-IT" sz="2400" dirty="0" err="1"/>
              <a:t>any</a:t>
            </a:r>
            <a:r>
              <a:rPr lang="it-IT" sz="2400" dirty="0"/>
              <a:t> I2RS Link </a:t>
            </a:r>
            <a:r>
              <a:rPr lang="it-IT" sz="2400" dirty="0" err="1"/>
              <a:t>related</a:t>
            </a:r>
            <a:r>
              <a:rPr lang="it-IT" sz="2400" dirty="0"/>
              <a:t> .</a:t>
            </a:r>
          </a:p>
          <a:p>
            <a:r>
              <a:rPr lang="it-IT" sz="2400" dirty="0"/>
              <a:t>As </a:t>
            </a:r>
            <a:r>
              <a:rPr lang="it-IT" sz="2400" dirty="0" err="1"/>
              <a:t>soon</a:t>
            </a:r>
            <a:r>
              <a:rPr lang="it-IT" sz="2400" dirty="0"/>
              <a:t> </a:t>
            </a:r>
            <a:r>
              <a:rPr lang="it-IT" sz="2400" dirty="0" err="1"/>
              <a:t>as</a:t>
            </a:r>
            <a:r>
              <a:rPr lang="it-IT" sz="2400" dirty="0"/>
              <a:t> ODU2 tunnel </a:t>
            </a:r>
            <a:r>
              <a:rPr lang="it-IT" sz="2400" dirty="0" err="1"/>
              <a:t>is</a:t>
            </a:r>
            <a:r>
              <a:rPr lang="it-IT" sz="2400" dirty="0"/>
              <a:t> </a:t>
            </a:r>
            <a:r>
              <a:rPr lang="it-IT" sz="2400" dirty="0" err="1"/>
              <a:t>created</a:t>
            </a:r>
            <a:r>
              <a:rPr lang="it-IT" sz="2400" dirty="0"/>
              <a:t> (</a:t>
            </a:r>
            <a:r>
              <a:rPr lang="it-IT" sz="2400" dirty="0" err="1"/>
              <a:t>with</a:t>
            </a:r>
            <a:r>
              <a:rPr lang="it-IT" sz="2400" dirty="0"/>
              <a:t> </a:t>
            </a:r>
            <a:r>
              <a:rPr lang="en-US" sz="2400" dirty="0"/>
              <a:t>teas-yang-</a:t>
            </a:r>
            <a:r>
              <a:rPr lang="en-US" sz="2400" dirty="0" err="1"/>
              <a:t>te</a:t>
            </a:r>
            <a:r>
              <a:rPr lang="en-US" sz="2400" dirty="0"/>
              <a:t> draft), ETH link is appearing in the ETH topology.</a:t>
            </a:r>
          </a:p>
          <a:p>
            <a:r>
              <a:rPr lang="it-IT" sz="2400" dirty="0"/>
              <a:t>TL </a:t>
            </a:r>
            <a:r>
              <a:rPr lang="it-IT" sz="2400" dirty="0" err="1"/>
              <a:t>permits</a:t>
            </a:r>
            <a:r>
              <a:rPr lang="it-IT" sz="2400" dirty="0"/>
              <a:t> </a:t>
            </a:r>
            <a:r>
              <a:rPr lang="it-IT" sz="2400" dirty="0" err="1"/>
              <a:t>multi-layer</a:t>
            </a:r>
            <a:r>
              <a:rPr lang="it-IT" sz="2400" dirty="0"/>
              <a:t> </a:t>
            </a:r>
            <a:r>
              <a:rPr lang="it-IT" sz="2400" dirty="0" err="1"/>
              <a:t>topology</a:t>
            </a:r>
            <a:r>
              <a:rPr lang="it-IT" sz="2400" dirty="0"/>
              <a:t> </a:t>
            </a:r>
            <a:r>
              <a:rPr lang="it-IT" sz="2400" dirty="0" err="1"/>
              <a:t>representation</a:t>
            </a:r>
            <a:r>
              <a:rPr lang="it-IT" sz="2400" dirty="0"/>
              <a:t> </a:t>
            </a:r>
            <a:r>
              <a:rPr lang="it-IT" sz="2400" dirty="0" err="1"/>
              <a:t>for</a:t>
            </a:r>
            <a:r>
              <a:rPr lang="it-IT" sz="2400" dirty="0"/>
              <a:t> </a:t>
            </a:r>
            <a:r>
              <a:rPr lang="it-IT" sz="2400" dirty="0" err="1"/>
              <a:t>path</a:t>
            </a:r>
            <a:r>
              <a:rPr lang="it-IT" sz="2400" dirty="0"/>
              <a:t> </a:t>
            </a:r>
            <a:r>
              <a:rPr lang="it-IT" sz="2400" dirty="0" err="1"/>
              <a:t>computation</a:t>
            </a:r>
            <a:r>
              <a:rPr lang="it-IT" sz="2400" dirty="0"/>
              <a:t>, so </a:t>
            </a:r>
            <a:r>
              <a:rPr lang="it-IT" sz="2400" dirty="0" err="1"/>
              <a:t>should</a:t>
            </a:r>
            <a:r>
              <a:rPr lang="it-IT" sz="2400" dirty="0"/>
              <a:t> </a:t>
            </a:r>
            <a:r>
              <a:rPr lang="it-IT" sz="2400" dirty="0" err="1"/>
              <a:t>belongs</a:t>
            </a:r>
            <a:r>
              <a:rPr lang="it-IT" sz="2400" dirty="0"/>
              <a:t> </a:t>
            </a:r>
            <a:r>
              <a:rPr lang="it-IT" sz="2400" dirty="0" err="1"/>
              <a:t>to</a:t>
            </a:r>
            <a:r>
              <a:rPr lang="it-IT" sz="2400" dirty="0"/>
              <a:t> 1 </a:t>
            </a:r>
            <a:r>
              <a:rPr lang="it-IT" sz="2400" dirty="0" err="1"/>
              <a:t>topology</a:t>
            </a:r>
            <a:r>
              <a:rPr lang="it-IT" sz="2400" dirty="0"/>
              <a:t>. </a:t>
            </a:r>
            <a:endParaRPr lang="en-US" sz="2400" dirty="0"/>
          </a:p>
          <a:p>
            <a:pPr>
              <a:buNone/>
            </a:pP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Oval 88"/>
          <p:cNvSpPr/>
          <p:nvPr/>
        </p:nvSpPr>
        <p:spPr>
          <a:xfrm flipV="1">
            <a:off x="7672813" y="1916832"/>
            <a:ext cx="189735" cy="432048"/>
          </a:xfrm>
          <a:prstGeom prst="ellipse">
            <a:avLst/>
          </a:prstGeom>
          <a:solidFill>
            <a:schemeClr val="bg1"/>
          </a:solid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sysClr val="windowText" lastClr="000000"/>
              </a:solidFill>
              <a:effectLst/>
              <a:uLnTx/>
              <a:uFillTx/>
            </a:endParaRPr>
          </a:p>
        </p:txBody>
      </p:sp>
      <p:sp>
        <p:nvSpPr>
          <p:cNvPr id="106" name="Rounded Rectangle 105"/>
          <p:cNvSpPr/>
          <p:nvPr/>
        </p:nvSpPr>
        <p:spPr>
          <a:xfrm>
            <a:off x="6456388" y="3573016"/>
            <a:ext cx="648072" cy="6480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 name="Title 1"/>
          <p:cNvSpPr>
            <a:spLocks noGrp="1"/>
          </p:cNvSpPr>
          <p:nvPr>
            <p:ph type="title"/>
          </p:nvPr>
        </p:nvSpPr>
        <p:spPr>
          <a:xfrm>
            <a:off x="457200" y="0"/>
            <a:ext cx="8229600" cy="1143000"/>
          </a:xfrm>
        </p:spPr>
        <p:txBody>
          <a:bodyPr>
            <a:normAutofit fontScale="90000"/>
          </a:bodyPr>
          <a:lstStyle/>
          <a:p>
            <a:r>
              <a:rPr lang="en-US" sz="3600" dirty="0"/>
              <a:t>Multi-layer node decomposition</a:t>
            </a:r>
            <a:br>
              <a:rPr lang="en-US" sz="3600" dirty="0"/>
            </a:br>
            <a:r>
              <a:rPr lang="en-US" sz="3600" dirty="0"/>
              <a:t>Example: L1+L0 OTN switch</a:t>
            </a:r>
          </a:p>
        </p:txBody>
      </p:sp>
      <p:sp>
        <p:nvSpPr>
          <p:cNvPr id="6" name="TextBox 5"/>
          <p:cNvSpPr txBox="1"/>
          <p:nvPr/>
        </p:nvSpPr>
        <p:spPr>
          <a:xfrm>
            <a:off x="1091254" y="2126607"/>
            <a:ext cx="360040" cy="257369"/>
          </a:xfrm>
          <a:prstGeom prst="rect">
            <a:avLst/>
          </a:prstGeom>
          <a:noFill/>
        </p:spPr>
        <p:txBody>
          <a:bodyPr wrap="square" lIns="36000" tIns="36000" rIns="36000" bIns="3600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TP</a:t>
            </a:r>
            <a:r>
              <a:rPr kumimoji="0" lang="en-US" sz="1200" b="0" i="0" u="none" strike="noStrike" kern="0" cap="none" spc="0" normalizeH="0" baseline="-25000" noProof="0" dirty="0">
                <a:ln>
                  <a:noFill/>
                </a:ln>
                <a:solidFill>
                  <a:sysClr val="windowText" lastClr="000000"/>
                </a:solidFill>
                <a:effectLst/>
                <a:uLnTx/>
                <a:uFillTx/>
              </a:rPr>
              <a:t>1</a:t>
            </a:r>
          </a:p>
        </p:txBody>
      </p:sp>
      <p:grpSp>
        <p:nvGrpSpPr>
          <p:cNvPr id="8" name="Group 7"/>
          <p:cNvGrpSpPr/>
          <p:nvPr/>
        </p:nvGrpSpPr>
        <p:grpSpPr>
          <a:xfrm>
            <a:off x="1475656" y="1988840"/>
            <a:ext cx="1649411" cy="2160240"/>
            <a:chOff x="1547664" y="1628800"/>
            <a:chExt cx="1649411" cy="2160240"/>
          </a:xfrm>
        </p:grpSpPr>
        <p:grpSp>
          <p:nvGrpSpPr>
            <p:cNvPr id="10" name="Group 9"/>
            <p:cNvGrpSpPr/>
            <p:nvPr/>
          </p:nvGrpSpPr>
          <p:grpSpPr>
            <a:xfrm>
              <a:off x="1547664" y="1628800"/>
              <a:ext cx="1649411" cy="2160240"/>
              <a:chOff x="42269" y="1988840"/>
              <a:chExt cx="1649411" cy="2160240"/>
            </a:xfrm>
          </p:grpSpPr>
          <p:sp>
            <p:nvSpPr>
              <p:cNvPr id="15" name="Rounded Rectangle 14"/>
              <p:cNvSpPr/>
              <p:nvPr/>
            </p:nvSpPr>
            <p:spPr>
              <a:xfrm>
                <a:off x="42269" y="1988840"/>
                <a:ext cx="1649411" cy="2160240"/>
              </a:xfrm>
              <a:prstGeom prst="roundRect">
                <a:avLst>
                  <a:gd name="adj" fmla="val 10270"/>
                </a:avLst>
              </a:prstGeom>
              <a:gradFill>
                <a:gsLst>
                  <a:gs pos="0">
                    <a:schemeClr val="tx2"/>
                  </a:gs>
                  <a:gs pos="50000">
                    <a:schemeClr val="accent1">
                      <a:tint val="44500"/>
                      <a:satMod val="160000"/>
                    </a:schemeClr>
                  </a:gs>
                  <a:gs pos="100000">
                    <a:schemeClr val="accent6"/>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N2</a:t>
                </a:r>
              </a:p>
            </p:txBody>
          </p:sp>
          <p:cxnSp>
            <p:nvCxnSpPr>
              <p:cNvPr id="18" name="Elbow Connector 17"/>
              <p:cNvCxnSpPr/>
              <p:nvPr/>
            </p:nvCxnSpPr>
            <p:spPr>
              <a:xfrm>
                <a:off x="690343" y="2672704"/>
                <a:ext cx="605293" cy="252241"/>
              </a:xfrm>
              <a:prstGeom prst="bentConnector3">
                <a:avLst>
                  <a:gd name="adj1" fmla="val 101131"/>
                </a:avLst>
              </a:prstGeom>
            </p:spPr>
            <p:style>
              <a:lnRef idx="2">
                <a:schemeClr val="dk1"/>
              </a:lnRef>
              <a:fillRef idx="0">
                <a:schemeClr val="dk1"/>
              </a:fillRef>
              <a:effectRef idx="1">
                <a:schemeClr val="dk1"/>
              </a:effectRef>
              <a:fontRef idx="minor">
                <a:schemeClr val="tx1"/>
              </a:fontRef>
            </p:style>
          </p:cxnSp>
          <p:cxnSp>
            <p:nvCxnSpPr>
              <p:cNvPr id="50" name="Elbow Connector 49"/>
              <p:cNvCxnSpPr/>
              <p:nvPr/>
            </p:nvCxnSpPr>
            <p:spPr>
              <a:xfrm>
                <a:off x="618333" y="2420461"/>
                <a:ext cx="853938" cy="504483"/>
              </a:xfrm>
              <a:prstGeom prst="bentConnector2">
                <a:avLst/>
              </a:prstGeom>
            </p:spPr>
            <p:style>
              <a:lnRef idx="2">
                <a:schemeClr val="dk1"/>
              </a:lnRef>
              <a:fillRef idx="0">
                <a:schemeClr val="dk1"/>
              </a:fillRef>
              <a:effectRef idx="1">
                <a:schemeClr val="dk1"/>
              </a:effectRef>
              <a:fontRef idx="minor">
                <a:schemeClr val="tx1"/>
              </a:fontRef>
            </p:style>
          </p:cxnSp>
          <p:sp>
            <p:nvSpPr>
              <p:cNvPr id="20" name="Isosceles Triangle 19"/>
              <p:cNvSpPr/>
              <p:nvPr/>
            </p:nvSpPr>
            <p:spPr>
              <a:xfrm flipV="1">
                <a:off x="1191009" y="2924944"/>
                <a:ext cx="353270" cy="25736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 name="Rounded Rectangle 15"/>
              <p:cNvSpPr/>
              <p:nvPr/>
            </p:nvSpPr>
            <p:spPr>
              <a:xfrm>
                <a:off x="1043608" y="3429000"/>
                <a:ext cx="648072" cy="6480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11" name="Group 10"/>
            <p:cNvGrpSpPr/>
            <p:nvPr/>
          </p:nvGrpSpPr>
          <p:grpSpPr>
            <a:xfrm>
              <a:off x="1547664" y="1850168"/>
              <a:ext cx="648072" cy="648072"/>
              <a:chOff x="2468328" y="4725144"/>
              <a:chExt cx="648072" cy="648072"/>
            </a:xfrm>
          </p:grpSpPr>
          <p:sp>
            <p:nvSpPr>
              <p:cNvPr id="12" name="Rounded Rectangle 11"/>
              <p:cNvSpPr/>
              <p:nvPr/>
            </p:nvSpPr>
            <p:spPr>
              <a:xfrm>
                <a:off x="2468328" y="4725144"/>
                <a:ext cx="64807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3" name="Freeform 12"/>
              <p:cNvSpPr/>
              <p:nvPr/>
            </p:nvSpPr>
            <p:spPr>
              <a:xfrm>
                <a:off x="2555471" y="4935397"/>
                <a:ext cx="379827" cy="295422"/>
              </a:xfrm>
              <a:custGeom>
                <a:avLst/>
                <a:gdLst>
                  <a:gd name="connsiteX0" fmla="*/ 0 w 379827"/>
                  <a:gd name="connsiteY0" fmla="*/ 0 h 295422"/>
                  <a:gd name="connsiteX1" fmla="*/ 126609 w 379827"/>
                  <a:gd name="connsiteY1" fmla="*/ 0 h 295422"/>
                  <a:gd name="connsiteX2" fmla="*/ 379827 w 379827"/>
                  <a:gd name="connsiteY2" fmla="*/ 295422 h 295422"/>
                </a:gdLst>
                <a:ahLst/>
                <a:cxnLst>
                  <a:cxn ang="0">
                    <a:pos x="connsiteX0" y="connsiteY0"/>
                  </a:cxn>
                  <a:cxn ang="0">
                    <a:pos x="connsiteX1" y="connsiteY1"/>
                  </a:cxn>
                  <a:cxn ang="0">
                    <a:pos x="connsiteX2" y="connsiteY2"/>
                  </a:cxn>
                </a:cxnLst>
                <a:rect l="l" t="t" r="r" b="b"/>
                <a:pathLst>
                  <a:path w="379827" h="295422">
                    <a:moveTo>
                      <a:pt x="0" y="0"/>
                    </a:moveTo>
                    <a:lnTo>
                      <a:pt x="126609" y="0"/>
                    </a:lnTo>
                    <a:lnTo>
                      <a:pt x="379827" y="295422"/>
                    </a:lnTo>
                  </a:path>
                </a:pathLst>
              </a:custGeom>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 name="Freeform 13"/>
              <p:cNvSpPr/>
              <p:nvPr/>
            </p:nvSpPr>
            <p:spPr>
              <a:xfrm flipH="1">
                <a:off x="2664565" y="4935397"/>
                <a:ext cx="379827" cy="295422"/>
              </a:xfrm>
              <a:custGeom>
                <a:avLst/>
                <a:gdLst>
                  <a:gd name="connsiteX0" fmla="*/ 0 w 379827"/>
                  <a:gd name="connsiteY0" fmla="*/ 0 h 295422"/>
                  <a:gd name="connsiteX1" fmla="*/ 126609 w 379827"/>
                  <a:gd name="connsiteY1" fmla="*/ 0 h 295422"/>
                  <a:gd name="connsiteX2" fmla="*/ 379827 w 379827"/>
                  <a:gd name="connsiteY2" fmla="*/ 295422 h 295422"/>
                </a:gdLst>
                <a:ahLst/>
                <a:cxnLst>
                  <a:cxn ang="0">
                    <a:pos x="connsiteX0" y="connsiteY0"/>
                  </a:cxn>
                  <a:cxn ang="0">
                    <a:pos x="connsiteX1" y="connsiteY1"/>
                  </a:cxn>
                  <a:cxn ang="0">
                    <a:pos x="connsiteX2" y="connsiteY2"/>
                  </a:cxn>
                </a:cxnLst>
                <a:rect l="l" t="t" r="r" b="b"/>
                <a:pathLst>
                  <a:path w="379827" h="295422">
                    <a:moveTo>
                      <a:pt x="0" y="0"/>
                    </a:moveTo>
                    <a:lnTo>
                      <a:pt x="126609" y="0"/>
                    </a:lnTo>
                    <a:lnTo>
                      <a:pt x="379827" y="295422"/>
                    </a:lnTo>
                  </a:path>
                </a:pathLst>
              </a:custGeom>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cxnSp>
        <p:nvCxnSpPr>
          <p:cNvPr id="25" name="Straight Connector 24"/>
          <p:cNvCxnSpPr/>
          <p:nvPr/>
        </p:nvCxnSpPr>
        <p:spPr>
          <a:xfrm>
            <a:off x="1043608" y="3896147"/>
            <a:ext cx="1433387" cy="0"/>
          </a:xfrm>
          <a:prstGeom prst="line">
            <a:avLst/>
          </a:prstGeom>
          <a:ln w="76200">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ln>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1043608" y="2383976"/>
            <a:ext cx="432048" cy="3"/>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a:off x="3125067" y="3634669"/>
            <a:ext cx="580533" cy="0"/>
          </a:xfrm>
          <a:prstGeom prst="line">
            <a:avLst/>
          </a:prstGeom>
          <a:ln w="76200">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1091254" y="2702674"/>
            <a:ext cx="360040" cy="257369"/>
          </a:xfrm>
          <a:prstGeom prst="rect">
            <a:avLst/>
          </a:prstGeom>
          <a:noFill/>
        </p:spPr>
        <p:txBody>
          <a:bodyPr wrap="square" lIns="36000" tIns="36000" rIns="36000" bIns="3600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ysClr val="windowText" lastClr="000000"/>
                </a:solidFill>
                <a:effectLst/>
                <a:uLnTx/>
                <a:uFillTx/>
              </a:rPr>
              <a:t>TP</a:t>
            </a:r>
            <a:r>
              <a:rPr kumimoji="0" lang="en-US" sz="1200" b="0" i="0" u="none" strike="noStrike" kern="0" cap="none" spc="0" normalizeH="0" baseline="-25000" noProof="0" dirty="0" err="1">
                <a:ln>
                  <a:noFill/>
                </a:ln>
                <a:solidFill>
                  <a:sysClr val="windowText" lastClr="000000"/>
                </a:solidFill>
                <a:effectLst/>
                <a:uLnTx/>
                <a:uFillTx/>
              </a:rPr>
              <a:t>n</a:t>
            </a:r>
            <a:endParaRPr kumimoji="0" lang="en-US" sz="1200" b="0" i="0" u="none" strike="noStrike" kern="0" cap="none" spc="0" normalizeH="0" baseline="-25000" noProof="0" dirty="0">
              <a:ln>
                <a:noFill/>
              </a:ln>
              <a:solidFill>
                <a:sysClr val="windowText" lastClr="000000"/>
              </a:solidFill>
              <a:effectLst/>
              <a:uLnTx/>
              <a:uFillTx/>
            </a:endParaRPr>
          </a:p>
        </p:txBody>
      </p:sp>
      <p:cxnSp>
        <p:nvCxnSpPr>
          <p:cNvPr id="30" name="Straight Connector 29"/>
          <p:cNvCxnSpPr/>
          <p:nvPr/>
        </p:nvCxnSpPr>
        <p:spPr>
          <a:xfrm>
            <a:off x="1043608" y="2715883"/>
            <a:ext cx="432048" cy="3"/>
          </a:xfrm>
          <a:prstGeom prst="line">
            <a:avLst/>
          </a:prstGeom>
        </p:spPr>
        <p:style>
          <a:lnRef idx="3">
            <a:schemeClr val="dk1"/>
          </a:lnRef>
          <a:fillRef idx="0">
            <a:schemeClr val="dk1"/>
          </a:fillRef>
          <a:effectRef idx="2">
            <a:schemeClr val="dk1"/>
          </a:effectRef>
          <a:fontRef idx="minor">
            <a:schemeClr val="tx1"/>
          </a:fontRef>
        </p:style>
      </p:cxnSp>
      <p:sp>
        <p:nvSpPr>
          <p:cNvPr id="31" name="TextBox 30"/>
          <p:cNvSpPr txBox="1"/>
          <p:nvPr/>
        </p:nvSpPr>
        <p:spPr>
          <a:xfrm rot="16200000">
            <a:off x="1081500" y="2487799"/>
            <a:ext cx="331904" cy="124264"/>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rPr>
              <a:t>● ● ●</a:t>
            </a:r>
          </a:p>
        </p:txBody>
      </p:sp>
      <p:cxnSp>
        <p:nvCxnSpPr>
          <p:cNvPr id="57" name="Straight Connector 56"/>
          <p:cNvCxnSpPr/>
          <p:nvPr/>
        </p:nvCxnSpPr>
        <p:spPr>
          <a:xfrm>
            <a:off x="3125067" y="3896147"/>
            <a:ext cx="580533" cy="0"/>
          </a:xfrm>
          <a:prstGeom prst="line">
            <a:avLst/>
          </a:prstGeom>
          <a:ln w="76200">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ln>
        </p:spPr>
        <p:style>
          <a:lnRef idx="3">
            <a:schemeClr val="dk1"/>
          </a:lnRef>
          <a:fillRef idx="0">
            <a:schemeClr val="dk1"/>
          </a:fillRef>
          <a:effectRef idx="2">
            <a:schemeClr val="dk1"/>
          </a:effectRef>
          <a:fontRef idx="minor">
            <a:schemeClr val="tx1"/>
          </a:fontRef>
        </p:style>
      </p:cxnSp>
      <p:cxnSp>
        <p:nvCxnSpPr>
          <p:cNvPr id="59" name="Straight Connector 58"/>
          <p:cNvCxnSpPr>
            <a:stCxn id="20" idx="0"/>
            <a:endCxn id="16" idx="0"/>
          </p:cNvCxnSpPr>
          <p:nvPr/>
        </p:nvCxnSpPr>
        <p:spPr>
          <a:xfrm>
            <a:off x="2801031" y="3182313"/>
            <a:ext cx="0" cy="246687"/>
          </a:xfrm>
          <a:prstGeom prst="line">
            <a:avLst/>
          </a:prstGeom>
        </p:spPr>
        <p:style>
          <a:lnRef idx="2">
            <a:schemeClr val="accent2"/>
          </a:lnRef>
          <a:fillRef idx="0">
            <a:schemeClr val="accent2"/>
          </a:fillRef>
          <a:effectRef idx="1">
            <a:schemeClr val="accent2"/>
          </a:effectRef>
          <a:fontRef idx="minor">
            <a:schemeClr val="tx1"/>
          </a:fontRef>
        </p:style>
      </p:cxnSp>
      <p:sp>
        <p:nvSpPr>
          <p:cNvPr id="65" name="Freeform 64"/>
          <p:cNvSpPr/>
          <p:nvPr/>
        </p:nvSpPr>
        <p:spPr>
          <a:xfrm>
            <a:off x="2570911" y="3637634"/>
            <a:ext cx="379827" cy="295422"/>
          </a:xfrm>
          <a:custGeom>
            <a:avLst/>
            <a:gdLst>
              <a:gd name="connsiteX0" fmla="*/ 0 w 379827"/>
              <a:gd name="connsiteY0" fmla="*/ 0 h 295422"/>
              <a:gd name="connsiteX1" fmla="*/ 126609 w 379827"/>
              <a:gd name="connsiteY1" fmla="*/ 0 h 295422"/>
              <a:gd name="connsiteX2" fmla="*/ 379827 w 379827"/>
              <a:gd name="connsiteY2" fmla="*/ 295422 h 295422"/>
            </a:gdLst>
            <a:ahLst/>
            <a:cxnLst>
              <a:cxn ang="0">
                <a:pos x="connsiteX0" y="connsiteY0"/>
              </a:cxn>
              <a:cxn ang="0">
                <a:pos x="connsiteX1" y="connsiteY1"/>
              </a:cxn>
              <a:cxn ang="0">
                <a:pos x="connsiteX2" y="connsiteY2"/>
              </a:cxn>
            </a:cxnLst>
            <a:rect l="l" t="t" r="r" b="b"/>
            <a:pathLst>
              <a:path w="379827" h="295422">
                <a:moveTo>
                  <a:pt x="0" y="0"/>
                </a:moveTo>
                <a:lnTo>
                  <a:pt x="126609" y="0"/>
                </a:lnTo>
                <a:lnTo>
                  <a:pt x="379827" y="295422"/>
                </a:lnTo>
              </a:path>
            </a:pathLst>
          </a:custGeom>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6" name="Freeform 65"/>
          <p:cNvSpPr/>
          <p:nvPr/>
        </p:nvSpPr>
        <p:spPr>
          <a:xfrm flipH="1">
            <a:off x="2680005" y="3637634"/>
            <a:ext cx="379827" cy="295422"/>
          </a:xfrm>
          <a:custGeom>
            <a:avLst/>
            <a:gdLst>
              <a:gd name="connsiteX0" fmla="*/ 0 w 379827"/>
              <a:gd name="connsiteY0" fmla="*/ 0 h 295422"/>
              <a:gd name="connsiteX1" fmla="*/ 126609 w 379827"/>
              <a:gd name="connsiteY1" fmla="*/ 0 h 295422"/>
              <a:gd name="connsiteX2" fmla="*/ 379827 w 379827"/>
              <a:gd name="connsiteY2" fmla="*/ 295422 h 295422"/>
            </a:gdLst>
            <a:ahLst/>
            <a:cxnLst>
              <a:cxn ang="0">
                <a:pos x="connsiteX0" y="connsiteY0"/>
              </a:cxn>
              <a:cxn ang="0">
                <a:pos x="connsiteX1" y="connsiteY1"/>
              </a:cxn>
              <a:cxn ang="0">
                <a:pos x="connsiteX2" y="connsiteY2"/>
              </a:cxn>
            </a:cxnLst>
            <a:rect l="l" t="t" r="r" b="b"/>
            <a:pathLst>
              <a:path w="379827" h="295422">
                <a:moveTo>
                  <a:pt x="0" y="0"/>
                </a:moveTo>
                <a:lnTo>
                  <a:pt x="126609" y="0"/>
                </a:lnTo>
                <a:lnTo>
                  <a:pt x="379827" y="295422"/>
                </a:lnTo>
              </a:path>
            </a:pathLst>
          </a:custGeom>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72" name="Group 71"/>
          <p:cNvGrpSpPr/>
          <p:nvPr/>
        </p:nvGrpSpPr>
        <p:grpSpPr>
          <a:xfrm>
            <a:off x="6456388" y="1854752"/>
            <a:ext cx="648072" cy="648072"/>
            <a:chOff x="5796136" y="2528473"/>
            <a:chExt cx="648072" cy="648072"/>
          </a:xfrm>
        </p:grpSpPr>
        <p:sp>
          <p:nvSpPr>
            <p:cNvPr id="69" name="Rounded Rectangle 68"/>
            <p:cNvSpPr/>
            <p:nvPr/>
          </p:nvSpPr>
          <p:spPr>
            <a:xfrm>
              <a:off x="5796136" y="2528473"/>
              <a:ext cx="64807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0" name="Freeform 69"/>
            <p:cNvSpPr/>
            <p:nvPr/>
          </p:nvSpPr>
          <p:spPr>
            <a:xfrm>
              <a:off x="5883279" y="2738726"/>
              <a:ext cx="379827" cy="295422"/>
            </a:xfrm>
            <a:custGeom>
              <a:avLst/>
              <a:gdLst>
                <a:gd name="connsiteX0" fmla="*/ 0 w 379827"/>
                <a:gd name="connsiteY0" fmla="*/ 0 h 295422"/>
                <a:gd name="connsiteX1" fmla="*/ 126609 w 379827"/>
                <a:gd name="connsiteY1" fmla="*/ 0 h 295422"/>
                <a:gd name="connsiteX2" fmla="*/ 379827 w 379827"/>
                <a:gd name="connsiteY2" fmla="*/ 295422 h 295422"/>
              </a:gdLst>
              <a:ahLst/>
              <a:cxnLst>
                <a:cxn ang="0">
                  <a:pos x="connsiteX0" y="connsiteY0"/>
                </a:cxn>
                <a:cxn ang="0">
                  <a:pos x="connsiteX1" y="connsiteY1"/>
                </a:cxn>
                <a:cxn ang="0">
                  <a:pos x="connsiteX2" y="connsiteY2"/>
                </a:cxn>
              </a:cxnLst>
              <a:rect l="l" t="t" r="r" b="b"/>
              <a:pathLst>
                <a:path w="379827" h="295422">
                  <a:moveTo>
                    <a:pt x="0" y="0"/>
                  </a:moveTo>
                  <a:lnTo>
                    <a:pt x="126609" y="0"/>
                  </a:lnTo>
                  <a:lnTo>
                    <a:pt x="379827" y="295422"/>
                  </a:lnTo>
                </a:path>
              </a:pathLst>
            </a:custGeom>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1" name="Freeform 70"/>
            <p:cNvSpPr/>
            <p:nvPr/>
          </p:nvSpPr>
          <p:spPr>
            <a:xfrm flipH="1">
              <a:off x="5992373" y="2738726"/>
              <a:ext cx="379827" cy="295422"/>
            </a:xfrm>
            <a:custGeom>
              <a:avLst/>
              <a:gdLst>
                <a:gd name="connsiteX0" fmla="*/ 0 w 379827"/>
                <a:gd name="connsiteY0" fmla="*/ 0 h 295422"/>
                <a:gd name="connsiteX1" fmla="*/ 126609 w 379827"/>
                <a:gd name="connsiteY1" fmla="*/ 0 h 295422"/>
                <a:gd name="connsiteX2" fmla="*/ 379827 w 379827"/>
                <a:gd name="connsiteY2" fmla="*/ 295422 h 295422"/>
              </a:gdLst>
              <a:ahLst/>
              <a:cxnLst>
                <a:cxn ang="0">
                  <a:pos x="connsiteX0" y="connsiteY0"/>
                </a:cxn>
                <a:cxn ang="0">
                  <a:pos x="connsiteX1" y="connsiteY1"/>
                </a:cxn>
                <a:cxn ang="0">
                  <a:pos x="connsiteX2" y="connsiteY2"/>
                </a:cxn>
              </a:cxnLst>
              <a:rect l="l" t="t" r="r" b="b"/>
              <a:pathLst>
                <a:path w="379827" h="295422">
                  <a:moveTo>
                    <a:pt x="0" y="0"/>
                  </a:moveTo>
                  <a:lnTo>
                    <a:pt x="126609" y="0"/>
                  </a:lnTo>
                  <a:lnTo>
                    <a:pt x="379827" y="295422"/>
                  </a:lnTo>
                </a:path>
              </a:pathLst>
            </a:custGeom>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73" name="TextBox 72"/>
          <p:cNvSpPr txBox="1"/>
          <p:nvPr/>
        </p:nvSpPr>
        <p:spPr>
          <a:xfrm>
            <a:off x="6071986" y="1772816"/>
            <a:ext cx="360040" cy="257369"/>
          </a:xfrm>
          <a:prstGeom prst="rect">
            <a:avLst/>
          </a:prstGeom>
          <a:noFill/>
        </p:spPr>
        <p:txBody>
          <a:bodyPr wrap="square" lIns="36000" tIns="36000" rIns="36000" bIns="3600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TP</a:t>
            </a:r>
            <a:r>
              <a:rPr kumimoji="0" lang="en-US" sz="1200" b="0" i="0" u="none" strike="noStrike" kern="0" cap="none" spc="0" normalizeH="0" baseline="-25000" noProof="0" dirty="0">
                <a:ln>
                  <a:noFill/>
                </a:ln>
                <a:solidFill>
                  <a:sysClr val="windowText" lastClr="000000"/>
                </a:solidFill>
                <a:effectLst/>
                <a:uLnTx/>
                <a:uFillTx/>
              </a:rPr>
              <a:t>21</a:t>
            </a:r>
          </a:p>
        </p:txBody>
      </p:sp>
      <p:cxnSp>
        <p:nvCxnSpPr>
          <p:cNvPr id="74" name="Straight Connector 73"/>
          <p:cNvCxnSpPr/>
          <p:nvPr/>
        </p:nvCxnSpPr>
        <p:spPr>
          <a:xfrm>
            <a:off x="6024340" y="2030185"/>
            <a:ext cx="432048" cy="3"/>
          </a:xfrm>
          <a:prstGeom prst="line">
            <a:avLst/>
          </a:prstGeom>
        </p:spPr>
        <p:style>
          <a:lnRef idx="3">
            <a:schemeClr val="dk1"/>
          </a:lnRef>
          <a:fillRef idx="0">
            <a:schemeClr val="dk1"/>
          </a:fillRef>
          <a:effectRef idx="2">
            <a:schemeClr val="dk1"/>
          </a:effectRef>
          <a:fontRef idx="minor">
            <a:schemeClr val="tx1"/>
          </a:fontRef>
        </p:style>
      </p:cxnSp>
      <p:sp>
        <p:nvSpPr>
          <p:cNvPr id="75" name="TextBox 74"/>
          <p:cNvSpPr txBox="1"/>
          <p:nvPr/>
        </p:nvSpPr>
        <p:spPr>
          <a:xfrm>
            <a:off x="6071986" y="2348880"/>
            <a:ext cx="360040" cy="257369"/>
          </a:xfrm>
          <a:prstGeom prst="rect">
            <a:avLst/>
          </a:prstGeom>
          <a:noFill/>
        </p:spPr>
        <p:txBody>
          <a:bodyPr wrap="square" lIns="36000" tIns="36000" rIns="36000" bIns="3600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TP</a:t>
            </a:r>
            <a:r>
              <a:rPr kumimoji="0" lang="en-US" sz="1200" b="0" i="0" u="none" strike="noStrike" kern="0" cap="none" spc="0" normalizeH="0" baseline="-25000" noProof="0" dirty="0">
                <a:ln>
                  <a:noFill/>
                </a:ln>
                <a:solidFill>
                  <a:sysClr val="windowText" lastClr="000000"/>
                </a:solidFill>
                <a:effectLst/>
                <a:uLnTx/>
                <a:uFillTx/>
              </a:rPr>
              <a:t>2n</a:t>
            </a:r>
          </a:p>
        </p:txBody>
      </p:sp>
      <p:cxnSp>
        <p:nvCxnSpPr>
          <p:cNvPr id="76" name="Straight Connector 75"/>
          <p:cNvCxnSpPr/>
          <p:nvPr/>
        </p:nvCxnSpPr>
        <p:spPr>
          <a:xfrm>
            <a:off x="6024340" y="2362092"/>
            <a:ext cx="432048" cy="3"/>
          </a:xfrm>
          <a:prstGeom prst="line">
            <a:avLst/>
          </a:prstGeom>
        </p:spPr>
        <p:style>
          <a:lnRef idx="3">
            <a:schemeClr val="dk1"/>
          </a:lnRef>
          <a:fillRef idx="0">
            <a:schemeClr val="dk1"/>
          </a:fillRef>
          <a:effectRef idx="2">
            <a:schemeClr val="dk1"/>
          </a:effectRef>
          <a:fontRef idx="minor">
            <a:schemeClr val="tx1"/>
          </a:fontRef>
        </p:style>
      </p:cxnSp>
      <p:sp>
        <p:nvSpPr>
          <p:cNvPr id="77" name="TextBox 76"/>
          <p:cNvSpPr txBox="1"/>
          <p:nvPr/>
        </p:nvSpPr>
        <p:spPr>
          <a:xfrm rot="16200000">
            <a:off x="6062232" y="2134008"/>
            <a:ext cx="331904" cy="124264"/>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rPr>
              <a:t>● ● ●</a:t>
            </a:r>
          </a:p>
        </p:txBody>
      </p:sp>
      <p:grpSp>
        <p:nvGrpSpPr>
          <p:cNvPr id="107" name="Group 106"/>
          <p:cNvGrpSpPr/>
          <p:nvPr/>
        </p:nvGrpSpPr>
        <p:grpSpPr>
          <a:xfrm>
            <a:off x="6535964" y="3781650"/>
            <a:ext cx="488921" cy="295422"/>
            <a:chOff x="5751551" y="4069682"/>
            <a:chExt cx="488921" cy="295422"/>
          </a:xfrm>
        </p:grpSpPr>
        <p:sp>
          <p:nvSpPr>
            <p:cNvPr id="104" name="Freeform 103"/>
            <p:cNvSpPr/>
            <p:nvPr/>
          </p:nvSpPr>
          <p:spPr>
            <a:xfrm>
              <a:off x="5751551" y="4069682"/>
              <a:ext cx="379827" cy="295422"/>
            </a:xfrm>
            <a:custGeom>
              <a:avLst/>
              <a:gdLst>
                <a:gd name="connsiteX0" fmla="*/ 0 w 379827"/>
                <a:gd name="connsiteY0" fmla="*/ 0 h 295422"/>
                <a:gd name="connsiteX1" fmla="*/ 126609 w 379827"/>
                <a:gd name="connsiteY1" fmla="*/ 0 h 295422"/>
                <a:gd name="connsiteX2" fmla="*/ 379827 w 379827"/>
                <a:gd name="connsiteY2" fmla="*/ 295422 h 295422"/>
              </a:gdLst>
              <a:ahLst/>
              <a:cxnLst>
                <a:cxn ang="0">
                  <a:pos x="connsiteX0" y="connsiteY0"/>
                </a:cxn>
                <a:cxn ang="0">
                  <a:pos x="connsiteX1" y="connsiteY1"/>
                </a:cxn>
                <a:cxn ang="0">
                  <a:pos x="connsiteX2" y="connsiteY2"/>
                </a:cxn>
              </a:cxnLst>
              <a:rect l="l" t="t" r="r" b="b"/>
              <a:pathLst>
                <a:path w="379827" h="295422">
                  <a:moveTo>
                    <a:pt x="0" y="0"/>
                  </a:moveTo>
                  <a:lnTo>
                    <a:pt x="126609" y="0"/>
                  </a:lnTo>
                  <a:lnTo>
                    <a:pt x="379827" y="295422"/>
                  </a:lnTo>
                </a:path>
              </a:pathLst>
            </a:custGeom>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5" name="Freeform 104"/>
            <p:cNvSpPr/>
            <p:nvPr/>
          </p:nvSpPr>
          <p:spPr>
            <a:xfrm flipH="1">
              <a:off x="5860645" y="4069682"/>
              <a:ext cx="379827" cy="295422"/>
            </a:xfrm>
            <a:custGeom>
              <a:avLst/>
              <a:gdLst>
                <a:gd name="connsiteX0" fmla="*/ 0 w 379827"/>
                <a:gd name="connsiteY0" fmla="*/ 0 h 295422"/>
                <a:gd name="connsiteX1" fmla="*/ 126609 w 379827"/>
                <a:gd name="connsiteY1" fmla="*/ 0 h 295422"/>
                <a:gd name="connsiteX2" fmla="*/ 379827 w 379827"/>
                <a:gd name="connsiteY2" fmla="*/ 295422 h 295422"/>
              </a:gdLst>
              <a:ahLst/>
              <a:cxnLst>
                <a:cxn ang="0">
                  <a:pos x="connsiteX0" y="connsiteY0"/>
                </a:cxn>
                <a:cxn ang="0">
                  <a:pos x="connsiteX1" y="connsiteY1"/>
                </a:cxn>
                <a:cxn ang="0">
                  <a:pos x="connsiteX2" y="connsiteY2"/>
                </a:cxn>
              </a:cxnLst>
              <a:rect l="l" t="t" r="r" b="b"/>
              <a:pathLst>
                <a:path w="379827" h="295422">
                  <a:moveTo>
                    <a:pt x="0" y="0"/>
                  </a:moveTo>
                  <a:lnTo>
                    <a:pt x="126609" y="0"/>
                  </a:lnTo>
                  <a:lnTo>
                    <a:pt x="379827" y="295422"/>
                  </a:lnTo>
                </a:path>
              </a:pathLst>
            </a:custGeom>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cxnSp>
        <p:nvCxnSpPr>
          <p:cNvPr id="108" name="Straight Connector 107"/>
          <p:cNvCxnSpPr/>
          <p:nvPr/>
        </p:nvCxnSpPr>
        <p:spPr>
          <a:xfrm>
            <a:off x="7092280" y="3743586"/>
            <a:ext cx="580533" cy="0"/>
          </a:xfrm>
          <a:prstGeom prst="line">
            <a:avLst/>
          </a:prstGeom>
          <a:ln w="76200">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ln>
        </p:spPr>
        <p:style>
          <a:lnRef idx="3">
            <a:schemeClr val="dk1"/>
          </a:lnRef>
          <a:fillRef idx="0">
            <a:schemeClr val="dk1"/>
          </a:fillRef>
          <a:effectRef idx="2">
            <a:schemeClr val="dk1"/>
          </a:effectRef>
          <a:fontRef idx="minor">
            <a:schemeClr val="tx1"/>
          </a:fontRef>
        </p:style>
      </p:cxnSp>
      <p:cxnSp>
        <p:nvCxnSpPr>
          <p:cNvPr id="110" name="Straight Connector 109"/>
          <p:cNvCxnSpPr/>
          <p:nvPr/>
        </p:nvCxnSpPr>
        <p:spPr>
          <a:xfrm>
            <a:off x="5023001" y="4005064"/>
            <a:ext cx="1433387" cy="0"/>
          </a:xfrm>
          <a:prstGeom prst="line">
            <a:avLst/>
          </a:prstGeom>
          <a:ln w="76200">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ln>
        </p:spPr>
        <p:style>
          <a:lnRef idx="3">
            <a:schemeClr val="dk1"/>
          </a:lnRef>
          <a:fillRef idx="0">
            <a:schemeClr val="dk1"/>
          </a:fillRef>
          <a:effectRef idx="2">
            <a:schemeClr val="dk1"/>
          </a:effectRef>
          <a:fontRef idx="minor">
            <a:schemeClr val="tx1"/>
          </a:fontRef>
        </p:style>
      </p:cxnSp>
      <p:cxnSp>
        <p:nvCxnSpPr>
          <p:cNvPr id="113" name="Straight Connector 112"/>
          <p:cNvCxnSpPr>
            <a:stCxn id="69" idx="2"/>
            <a:endCxn id="111" idx="3"/>
          </p:cNvCxnSpPr>
          <p:nvPr/>
        </p:nvCxnSpPr>
        <p:spPr>
          <a:xfrm>
            <a:off x="6780424" y="2502824"/>
            <a:ext cx="3385" cy="422119"/>
          </a:xfrm>
          <a:prstGeom prst="line">
            <a:avLst/>
          </a:prstGeom>
        </p:spPr>
        <p:style>
          <a:lnRef idx="3">
            <a:schemeClr val="dk1"/>
          </a:lnRef>
          <a:fillRef idx="0">
            <a:schemeClr val="dk1"/>
          </a:fillRef>
          <a:effectRef idx="2">
            <a:schemeClr val="dk1"/>
          </a:effectRef>
          <a:fontRef idx="minor">
            <a:schemeClr val="tx1"/>
          </a:fontRef>
        </p:style>
      </p:cxnSp>
      <p:cxnSp>
        <p:nvCxnSpPr>
          <p:cNvPr id="114" name="Straight Connector 113"/>
          <p:cNvCxnSpPr>
            <a:stCxn id="111" idx="0"/>
            <a:endCxn id="106" idx="0"/>
          </p:cNvCxnSpPr>
          <p:nvPr/>
        </p:nvCxnSpPr>
        <p:spPr>
          <a:xfrm flipH="1">
            <a:off x="6780424" y="3182312"/>
            <a:ext cx="3385" cy="390704"/>
          </a:xfrm>
          <a:prstGeom prst="line">
            <a:avLst/>
          </a:prstGeom>
        </p:spPr>
        <p:style>
          <a:lnRef idx="2">
            <a:schemeClr val="accent2"/>
          </a:lnRef>
          <a:fillRef idx="0">
            <a:schemeClr val="accent2"/>
          </a:fillRef>
          <a:effectRef idx="1">
            <a:schemeClr val="accent2"/>
          </a:effectRef>
          <a:fontRef idx="minor">
            <a:schemeClr val="tx1"/>
          </a:fontRef>
        </p:style>
      </p:cxnSp>
      <p:sp>
        <p:nvSpPr>
          <p:cNvPr id="45" name="Line Callout 1 44"/>
          <p:cNvSpPr/>
          <p:nvPr/>
        </p:nvSpPr>
        <p:spPr>
          <a:xfrm>
            <a:off x="7180937" y="1052736"/>
            <a:ext cx="1656184" cy="648072"/>
          </a:xfrm>
          <a:prstGeom prst="borderCallout1">
            <a:avLst>
              <a:gd name="adj1" fmla="val 111004"/>
              <a:gd name="adj2" fmla="val 7239"/>
              <a:gd name="adj3" fmla="val 133664"/>
              <a:gd name="adj4" fmla="val -1859"/>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1"/>
                </a:solidFill>
                <a:effectLst/>
                <a:uLnTx/>
                <a:uFillTx/>
              </a:rPr>
              <a:t>Logical</a:t>
            </a:r>
            <a:br>
              <a:rPr kumimoji="0" lang="en-US" sz="1800" b="0" i="0" u="none" strike="noStrike" kern="0" cap="none" spc="0" normalizeH="0" baseline="0" noProof="0" dirty="0">
                <a:ln>
                  <a:noFill/>
                </a:ln>
                <a:solidFill>
                  <a:schemeClr val="tx1"/>
                </a:solidFill>
                <a:effectLst/>
                <a:uLnTx/>
                <a:uFillTx/>
              </a:rPr>
            </a:br>
            <a:r>
              <a:rPr kumimoji="0" lang="en-US" sz="1800" b="0" i="0" u="none" strike="noStrike" kern="0" cap="none" spc="0" normalizeH="0" baseline="0" noProof="0" dirty="0">
                <a:ln>
                  <a:noFill/>
                </a:ln>
                <a:solidFill>
                  <a:schemeClr val="tx1"/>
                </a:solidFill>
                <a:effectLst/>
                <a:uLnTx/>
                <a:uFillTx/>
              </a:rPr>
              <a:t>sub-node N2_L1</a:t>
            </a:r>
          </a:p>
        </p:txBody>
      </p:sp>
      <p:sp>
        <p:nvSpPr>
          <p:cNvPr id="46" name="Line Callout 1 45"/>
          <p:cNvSpPr/>
          <p:nvPr/>
        </p:nvSpPr>
        <p:spPr>
          <a:xfrm>
            <a:off x="7180937" y="3140968"/>
            <a:ext cx="991463" cy="360040"/>
          </a:xfrm>
          <a:prstGeom prst="borderCallout1">
            <a:avLst>
              <a:gd name="adj1" fmla="val 51661"/>
              <a:gd name="adj2" fmla="val -3294"/>
              <a:gd name="adj3" fmla="val 101700"/>
              <a:gd name="adj4" fmla="val -21778"/>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tx1"/>
                </a:solidFill>
                <a:effectLst/>
                <a:uLnTx/>
                <a:uFillTx/>
              </a:rPr>
              <a:t>OCh</a:t>
            </a:r>
            <a:r>
              <a:rPr kumimoji="0" lang="en-US" sz="1800" b="0" i="0" u="none" strike="noStrike" kern="0" cap="none" spc="0" normalizeH="0" baseline="0" noProof="0" dirty="0">
                <a:ln>
                  <a:noFill/>
                </a:ln>
                <a:solidFill>
                  <a:schemeClr val="tx1"/>
                </a:solidFill>
                <a:effectLst/>
                <a:uLnTx/>
                <a:uFillTx/>
              </a:rPr>
              <a:t> TP</a:t>
            </a:r>
          </a:p>
        </p:txBody>
      </p:sp>
      <p:sp>
        <p:nvSpPr>
          <p:cNvPr id="47" name="Line Callout 1 46"/>
          <p:cNvSpPr/>
          <p:nvPr/>
        </p:nvSpPr>
        <p:spPr>
          <a:xfrm>
            <a:off x="4788024" y="4437112"/>
            <a:ext cx="1656184" cy="648072"/>
          </a:xfrm>
          <a:prstGeom prst="borderCallout1">
            <a:avLst>
              <a:gd name="adj1" fmla="val -6214"/>
              <a:gd name="adj2" fmla="val 86233"/>
              <a:gd name="adj3" fmla="val -34565"/>
              <a:gd name="adj4" fmla="val 98795"/>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1"/>
                </a:solidFill>
                <a:effectLst/>
                <a:uLnTx/>
                <a:uFillTx/>
              </a:rPr>
              <a:t>Logical</a:t>
            </a:r>
            <a:br>
              <a:rPr kumimoji="0" lang="en-US" sz="1800" b="0" i="0" u="none" strike="noStrike" kern="0" cap="none" spc="0" normalizeH="0" baseline="0" noProof="0" dirty="0">
                <a:ln>
                  <a:noFill/>
                </a:ln>
                <a:solidFill>
                  <a:schemeClr val="tx1"/>
                </a:solidFill>
                <a:effectLst/>
                <a:uLnTx/>
                <a:uFillTx/>
              </a:rPr>
            </a:br>
            <a:r>
              <a:rPr kumimoji="0" lang="en-US" sz="1800" b="0" i="0" u="none" strike="noStrike" kern="0" cap="none" spc="0" normalizeH="0" baseline="0" noProof="0" dirty="0">
                <a:ln>
                  <a:noFill/>
                </a:ln>
                <a:solidFill>
                  <a:schemeClr val="tx1"/>
                </a:solidFill>
                <a:effectLst/>
                <a:uLnTx/>
                <a:uFillTx/>
              </a:rPr>
              <a:t>sub-node N2_L0</a:t>
            </a:r>
          </a:p>
        </p:txBody>
      </p:sp>
      <p:sp>
        <p:nvSpPr>
          <p:cNvPr id="48" name="Line Callout 1 47"/>
          <p:cNvSpPr/>
          <p:nvPr/>
        </p:nvSpPr>
        <p:spPr>
          <a:xfrm>
            <a:off x="7180937" y="2513393"/>
            <a:ext cx="991463" cy="360040"/>
          </a:xfrm>
          <a:prstGeom prst="borderCallout1">
            <a:avLst>
              <a:gd name="adj1" fmla="val 49707"/>
              <a:gd name="adj2" fmla="val -3294"/>
              <a:gd name="adj3" fmla="val 15740"/>
              <a:gd name="adj4" fmla="val -22712"/>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tx1"/>
                </a:solidFill>
                <a:effectLst/>
                <a:uLnTx/>
                <a:uFillTx/>
              </a:rPr>
              <a:t>ODUk</a:t>
            </a:r>
            <a:r>
              <a:rPr kumimoji="0" lang="en-US" sz="1800" b="0" i="0" u="none" strike="noStrike" kern="0" cap="none" spc="0" normalizeH="0" baseline="0" noProof="0" dirty="0">
                <a:ln>
                  <a:noFill/>
                </a:ln>
                <a:solidFill>
                  <a:schemeClr val="tx1"/>
                </a:solidFill>
                <a:effectLst/>
                <a:uLnTx/>
                <a:uFillTx/>
              </a:rPr>
              <a:t> TPs </a:t>
            </a:r>
          </a:p>
        </p:txBody>
      </p:sp>
      <p:sp>
        <p:nvSpPr>
          <p:cNvPr id="111" name="Isosceles Triangle 110"/>
          <p:cNvSpPr/>
          <p:nvPr/>
        </p:nvSpPr>
        <p:spPr>
          <a:xfrm flipV="1">
            <a:off x="6607174" y="2924943"/>
            <a:ext cx="353270" cy="25736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 name="TextBox 53"/>
          <p:cNvSpPr txBox="1"/>
          <p:nvPr/>
        </p:nvSpPr>
        <p:spPr>
          <a:xfrm>
            <a:off x="683568" y="5157192"/>
            <a:ext cx="7920880" cy="1440160"/>
          </a:xfrm>
          <a:prstGeom prst="rect">
            <a:avLst/>
          </a:prstGeom>
          <a:noFill/>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Dual-layer node N2 is decomposed into 2 logical sub-nodes: N2_L1 and N2_L0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Transitional link between N2_L1 and N2_L0 with following TPs on the link ends:</a:t>
            </a:r>
            <a:br>
              <a:rPr kumimoji="0" lang="en-US" sz="1800" b="0" i="0" u="none" strike="noStrike" kern="0" cap="none" spc="0" normalizeH="0" baseline="0" noProof="0" dirty="0">
                <a:ln>
                  <a:noFill/>
                </a:ln>
                <a:solidFill>
                  <a:sysClr val="windowText" lastClr="000000"/>
                </a:solidFill>
                <a:effectLst/>
                <a:uLnTx/>
                <a:uFillTx/>
              </a:rPr>
            </a:br>
            <a:r>
              <a:rPr kumimoji="0" lang="en-US" sz="1800" b="0" i="0" u="none" strike="noStrike" kern="0" cap="none" spc="0" normalizeH="0" baseline="0" noProof="0" dirty="0">
                <a:ln>
                  <a:noFill/>
                </a:ln>
                <a:solidFill>
                  <a:sysClr val="windowText" lastClr="000000"/>
                </a:solidFill>
                <a:effectLst/>
                <a:uLnTx/>
                <a:uFillTx/>
              </a:rPr>
              <a:t>N2_L1 side: set of </a:t>
            </a:r>
            <a:r>
              <a:rPr kumimoji="0" lang="en-US" sz="1800" b="0" i="0" u="none" strike="noStrike" kern="0" cap="none" spc="0" normalizeH="0" baseline="0" noProof="0" dirty="0" err="1">
                <a:ln>
                  <a:noFill/>
                </a:ln>
                <a:solidFill>
                  <a:sysClr val="windowText" lastClr="000000"/>
                </a:solidFill>
                <a:effectLst/>
                <a:uLnTx/>
                <a:uFillTx/>
              </a:rPr>
              <a:t>ODUk</a:t>
            </a:r>
            <a:r>
              <a:rPr kumimoji="0" lang="en-US" sz="1800" b="0" i="0" u="none" strike="noStrike" kern="0" cap="none" spc="0" normalizeH="0" baseline="0" noProof="0" dirty="0">
                <a:ln>
                  <a:noFill/>
                </a:ln>
                <a:solidFill>
                  <a:sysClr val="windowText" lastClr="000000"/>
                </a:solidFill>
                <a:effectLst/>
                <a:uLnTx/>
                <a:uFillTx/>
              </a:rPr>
              <a:t> TPs, N2_L0 side:  </a:t>
            </a:r>
            <a:r>
              <a:rPr kumimoji="0" lang="en-US" sz="1800" b="0" i="0" u="none" strike="noStrike" kern="0" cap="none" spc="0" normalizeH="0" baseline="0" noProof="0" dirty="0" err="1">
                <a:ln>
                  <a:noFill/>
                </a:ln>
                <a:solidFill>
                  <a:sysClr val="windowText" lastClr="000000"/>
                </a:solidFill>
                <a:effectLst/>
                <a:uLnTx/>
                <a:uFillTx/>
              </a:rPr>
              <a:t>OCh</a:t>
            </a:r>
            <a:r>
              <a:rPr kumimoji="0" lang="en-US" sz="1800" b="0" i="0" u="none" strike="noStrike" kern="0" cap="none" spc="0" normalizeH="0" baseline="0" noProof="0" dirty="0">
                <a:ln>
                  <a:noFill/>
                </a:ln>
                <a:solidFill>
                  <a:sysClr val="windowText" lastClr="000000"/>
                </a:solidFill>
                <a:effectLst/>
                <a:uLnTx/>
                <a:uFillTx/>
              </a:rPr>
              <a:t> TP </a:t>
            </a:r>
            <a:r>
              <a:rPr kumimoji="0" lang="en-US" sz="1800" b="0" i="0" u="none" strike="noStrike" kern="0" cap="none" spc="0" normalizeH="0" baseline="0" noProof="0" dirty="0">
                <a:ln>
                  <a:noFill/>
                </a:ln>
                <a:solidFill>
                  <a:sysClr val="windowText" lastClr="000000"/>
                </a:solidFill>
                <a:effectLst/>
                <a:uLnTx/>
                <a:uFillTx/>
                <a:sym typeface="Wingdings" pitchFamily="2" charset="2"/>
              </a:rPr>
              <a:t> server trail TP</a:t>
            </a:r>
            <a:endParaRPr kumimoji="0" lang="en-US" sz="18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Example: 100G </a:t>
            </a:r>
            <a:r>
              <a:rPr kumimoji="0" lang="en-US" sz="1800" b="0" i="0" u="none" strike="noStrike" kern="0" cap="none" spc="0" normalizeH="0" baseline="0" noProof="0" dirty="0" err="1">
                <a:ln>
                  <a:noFill/>
                </a:ln>
                <a:solidFill>
                  <a:sysClr val="windowText" lastClr="000000"/>
                </a:solidFill>
                <a:effectLst/>
                <a:uLnTx/>
                <a:uFillTx/>
              </a:rPr>
              <a:t>OCh</a:t>
            </a:r>
            <a:r>
              <a:rPr kumimoji="0" lang="en-US" sz="1800" b="0" i="0" u="none" strike="noStrike" kern="0" cap="none" spc="0" normalizeH="0" baseline="0" noProof="0" dirty="0">
                <a:ln>
                  <a:noFill/>
                </a:ln>
                <a:solidFill>
                  <a:sysClr val="windowText" lastClr="000000"/>
                </a:solidFill>
                <a:effectLst/>
                <a:uLnTx/>
                <a:uFillTx/>
              </a:rPr>
              <a:t> TP  </a:t>
            </a:r>
            <a:r>
              <a:rPr kumimoji="0" lang="en-US" sz="1800" b="0" i="0" u="none" strike="noStrike" kern="0" cap="none" spc="0" normalizeH="0" baseline="0" noProof="0" dirty="0">
                <a:ln>
                  <a:noFill/>
                </a:ln>
                <a:solidFill>
                  <a:sysClr val="windowText" lastClr="000000"/>
                </a:solidFill>
                <a:effectLst/>
                <a:uLnTx/>
                <a:uFillTx/>
                <a:sym typeface="Wingdings" panose="05000000000000000000" pitchFamily="2" charset="2"/>
              </a:rPr>
              <a:t> </a:t>
            </a:r>
            <a:r>
              <a:rPr kumimoji="0" lang="en-US" sz="1800" b="0" i="0" u="none" strike="noStrike" kern="0" cap="none" spc="0" normalizeH="0" baseline="0" noProof="0" dirty="0" err="1">
                <a:ln>
                  <a:noFill/>
                </a:ln>
                <a:solidFill>
                  <a:sysClr val="windowText" lastClr="000000"/>
                </a:solidFill>
                <a:effectLst/>
                <a:uLnTx/>
                <a:uFillTx/>
                <a:sym typeface="Wingdings" panose="05000000000000000000" pitchFamily="2" charset="2"/>
              </a:rPr>
              <a:t>ODUk</a:t>
            </a:r>
            <a:r>
              <a:rPr kumimoji="0" lang="en-US" sz="1800" b="0" i="0" u="none" strike="noStrike" kern="0" cap="none" spc="0" normalizeH="0" baseline="0" noProof="0" dirty="0">
                <a:ln>
                  <a:noFill/>
                </a:ln>
                <a:solidFill>
                  <a:sysClr val="windowText" lastClr="000000"/>
                </a:solidFill>
                <a:effectLst/>
                <a:uLnTx/>
                <a:uFillTx/>
                <a:sym typeface="Wingdings" panose="05000000000000000000" pitchFamily="2" charset="2"/>
              </a:rPr>
              <a:t> TPs {80 x ODU0, 40 x ODU1, 10 x ODU2, 2 x ODU3, 1 x ODU4}</a:t>
            </a:r>
            <a:endParaRPr kumimoji="0" lang="en-US" sz="1800" b="0" i="0" u="none" strike="noStrike" kern="0" cap="none" spc="0" normalizeH="0" baseline="0" noProof="0" dirty="0">
              <a:ln>
                <a:noFill/>
              </a:ln>
              <a:solidFill>
                <a:sysClr val="windowText" lastClr="000000"/>
              </a:solidFill>
              <a:effectLst/>
              <a:uLnTx/>
              <a:uFillTx/>
            </a:endParaRPr>
          </a:p>
        </p:txBody>
      </p:sp>
      <p:cxnSp>
        <p:nvCxnSpPr>
          <p:cNvPr id="55" name="Straight Connector 54"/>
          <p:cNvCxnSpPr/>
          <p:nvPr/>
        </p:nvCxnSpPr>
        <p:spPr>
          <a:xfrm>
            <a:off x="835262" y="2996952"/>
            <a:ext cx="7992884" cy="0"/>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44" name="Line Callout 1 43"/>
          <p:cNvSpPr/>
          <p:nvPr/>
        </p:nvSpPr>
        <p:spPr>
          <a:xfrm>
            <a:off x="4572000" y="2812454"/>
            <a:ext cx="1656184" cy="793740"/>
          </a:xfrm>
          <a:prstGeom prst="borderCallout1">
            <a:avLst>
              <a:gd name="adj1" fmla="val 51916"/>
              <a:gd name="adj2" fmla="val 105264"/>
              <a:gd name="adj3" fmla="val 30290"/>
              <a:gd name="adj4" fmla="val 121905"/>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solidFill>
                <a:effectLst/>
                <a:uLnTx/>
                <a:uFillTx/>
              </a:rPr>
              <a:t>transitional link with client/server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solidFill>
                <a:effectLst/>
                <a:uLnTx/>
                <a:uFillTx/>
              </a:rPr>
              <a:t>adapt./term.</a:t>
            </a:r>
          </a:p>
        </p:txBody>
      </p:sp>
      <p:sp>
        <p:nvSpPr>
          <p:cNvPr id="56" name="TextBox 55"/>
          <p:cNvSpPr txBox="1"/>
          <p:nvPr/>
        </p:nvSpPr>
        <p:spPr>
          <a:xfrm>
            <a:off x="3131840" y="2617439"/>
            <a:ext cx="129614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Layer 1</a:t>
            </a:r>
          </a:p>
        </p:txBody>
      </p:sp>
      <p:sp>
        <p:nvSpPr>
          <p:cNvPr id="58" name="TextBox 57"/>
          <p:cNvSpPr txBox="1"/>
          <p:nvPr/>
        </p:nvSpPr>
        <p:spPr>
          <a:xfrm>
            <a:off x="3131840" y="2987660"/>
            <a:ext cx="129614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Layer 0</a:t>
            </a:r>
          </a:p>
        </p:txBody>
      </p:sp>
      <p:sp>
        <p:nvSpPr>
          <p:cNvPr id="19" name="Right Arrow 18"/>
          <p:cNvSpPr/>
          <p:nvPr/>
        </p:nvSpPr>
        <p:spPr>
          <a:xfrm>
            <a:off x="3347864" y="1476431"/>
            <a:ext cx="2452811" cy="1088473"/>
          </a:xfrm>
          <a:prstGeom prst="rightArrow">
            <a:avLst>
              <a:gd name="adj1" fmla="val 68093"/>
              <a:gd name="adj2" fmla="val 4676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Transformation:</a:t>
            </a:r>
            <a:br>
              <a:rPr kumimoji="0" lang="en-US" sz="1400" b="0" i="0" u="none" strike="noStrike" kern="0" cap="none" spc="0" normalizeH="0" baseline="0" noProof="0" dirty="0">
                <a:ln>
                  <a:noFill/>
                </a:ln>
                <a:solidFill>
                  <a:sysClr val="windowText" lastClr="000000"/>
                </a:solidFill>
                <a:effectLst/>
                <a:uLnTx/>
                <a:uFillTx/>
              </a:rPr>
            </a:br>
            <a:r>
              <a:rPr kumimoji="0" lang="en-US" sz="1400" b="0" i="0" u="none" strike="noStrike" kern="0" cap="none" spc="0" normalizeH="0" baseline="0" noProof="0" dirty="0">
                <a:ln>
                  <a:noFill/>
                </a:ln>
                <a:solidFill>
                  <a:sysClr val="windowText" lastClr="000000"/>
                </a:solidFill>
                <a:effectLst/>
                <a:uLnTx/>
                <a:uFillTx/>
              </a:rPr>
              <a:t>physical view to topological view</a:t>
            </a:r>
          </a:p>
        </p:txBody>
      </p:sp>
      <p:cxnSp>
        <p:nvCxnSpPr>
          <p:cNvPr id="64" name="Straight Connector 63"/>
          <p:cNvCxnSpPr>
            <a:stCxn id="106" idx="0"/>
          </p:cNvCxnSpPr>
          <p:nvPr/>
        </p:nvCxnSpPr>
        <p:spPr>
          <a:xfrm>
            <a:off x="6780424" y="3573016"/>
            <a:ext cx="324036" cy="504056"/>
          </a:xfrm>
          <a:prstGeom prst="line">
            <a:avLst/>
          </a:prstGeom>
          <a:ln w="22225" cmpd="sng">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8130721" y="4090176"/>
            <a:ext cx="27786" cy="423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7236296" y="1753186"/>
            <a:ext cx="1940531"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200" b="0" i="0" u="none" strike="noStrike" kern="0" cap="none" spc="0" normalizeH="0" baseline="0" noProof="0" dirty="0" err="1">
                <a:ln>
                  <a:noFill/>
                </a:ln>
                <a:solidFill>
                  <a:sysClr val="windowText" lastClr="000000"/>
                </a:solidFill>
                <a:effectLst/>
                <a:uLnTx/>
                <a:uFillTx/>
              </a:rPr>
              <a:t>Potential</a:t>
            </a:r>
            <a:r>
              <a:rPr kumimoji="0" lang="it-IT" sz="1200" b="0" i="0" u="none" strike="noStrike" kern="0" cap="none" spc="0" normalizeH="0" baseline="0" noProof="0" dirty="0">
                <a:ln>
                  <a:noFill/>
                </a:ln>
                <a:solidFill>
                  <a:sysClr val="windowText" lastClr="000000"/>
                </a:solidFill>
                <a:effectLst/>
                <a:uLnTx/>
                <a:uFillTx/>
              </a:rPr>
              <a:t> </a:t>
            </a:r>
            <a:r>
              <a:rPr kumimoji="0" lang="it-IT" sz="1200" b="0" i="0" u="none" strike="noStrike" kern="0" cap="none" spc="0" normalizeH="0" baseline="0" noProof="0" dirty="0" err="1">
                <a:ln>
                  <a:noFill/>
                </a:ln>
                <a:solidFill>
                  <a:sysClr val="windowText" lastClr="000000"/>
                </a:solidFill>
                <a:effectLst/>
                <a:uLnTx/>
                <a:uFillTx/>
              </a:rPr>
              <a:t>ODUk</a:t>
            </a:r>
            <a:r>
              <a:rPr kumimoji="0" lang="it-IT" sz="1200" b="0" i="0" u="none" strike="noStrike" kern="0" cap="none" spc="0" normalizeH="0" baseline="0" noProof="0" dirty="0">
                <a:ln>
                  <a:noFill/>
                </a:ln>
                <a:solidFill>
                  <a:sysClr val="windowText" lastClr="000000"/>
                </a:solidFill>
                <a:effectLst/>
                <a:uLnTx/>
                <a:uFillTx/>
              </a:rPr>
              <a:t> </a:t>
            </a:r>
            <a:r>
              <a:rPr kumimoji="0" lang="it-IT" sz="1200" b="0" i="0" u="none" strike="noStrike" kern="0" cap="none" spc="0" normalizeH="0" baseline="0" noProof="0" dirty="0" err="1">
                <a:ln>
                  <a:noFill/>
                </a:ln>
                <a:solidFill>
                  <a:sysClr val="windowText" lastClr="000000"/>
                </a:solidFill>
                <a:effectLst/>
                <a:uLnTx/>
                <a:uFillTx/>
              </a:rPr>
              <a:t>connections</a:t>
            </a:r>
            <a:endParaRPr kumimoji="0" lang="it-IT" sz="1200" b="0" i="0" u="none" strike="noStrike" kern="0" cap="none" spc="0" normalizeH="0" baseline="0" noProof="0" dirty="0">
              <a:ln>
                <a:noFill/>
              </a:ln>
              <a:solidFill>
                <a:sysClr val="windowText" lastClr="000000"/>
              </a:solidFill>
              <a:effectLst/>
              <a:uLnTx/>
              <a:uFillTx/>
            </a:endParaRPr>
          </a:p>
        </p:txBody>
      </p:sp>
      <p:cxnSp>
        <p:nvCxnSpPr>
          <p:cNvPr id="68" name="Straight Connector 67"/>
          <p:cNvCxnSpPr/>
          <p:nvPr/>
        </p:nvCxnSpPr>
        <p:spPr>
          <a:xfrm>
            <a:off x="7092280" y="4077072"/>
            <a:ext cx="1732661" cy="0"/>
          </a:xfrm>
          <a:prstGeom prst="line">
            <a:avLst/>
          </a:prstGeom>
          <a:ln w="31750" cmpd="sng"/>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092280" y="4005064"/>
            <a:ext cx="580533" cy="0"/>
          </a:xfrm>
          <a:prstGeom prst="line">
            <a:avLst/>
          </a:prstGeom>
          <a:ln w="76200">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ln>
        </p:spPr>
        <p:style>
          <a:lnRef idx="3">
            <a:schemeClr val="dk1"/>
          </a:lnRef>
          <a:fillRef idx="0">
            <a:schemeClr val="dk1"/>
          </a:fillRef>
          <a:effectRef idx="2">
            <a:schemeClr val="dk1"/>
          </a:effectRef>
          <a:fontRef idx="minor">
            <a:schemeClr val="tx1"/>
          </a:fontRef>
        </p:style>
      </p:cxnSp>
      <p:cxnSp>
        <p:nvCxnSpPr>
          <p:cNvPr id="85" name="Straight Connector 84"/>
          <p:cNvCxnSpPr>
            <a:endCxn id="69" idx="3"/>
          </p:cNvCxnSpPr>
          <p:nvPr/>
        </p:nvCxnSpPr>
        <p:spPr>
          <a:xfrm flipV="1">
            <a:off x="6753773" y="2178788"/>
            <a:ext cx="350687" cy="277199"/>
          </a:xfrm>
          <a:prstGeom prst="line">
            <a:avLst/>
          </a:prstGeom>
          <a:ln w="22225" cmpd="sng">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116334" y="2210208"/>
            <a:ext cx="1732661" cy="0"/>
          </a:xfrm>
          <a:prstGeom prst="line">
            <a:avLst/>
          </a:prstGeom>
          <a:ln w="19050" cmpd="sng">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092280" y="2138200"/>
            <a:ext cx="1732661" cy="0"/>
          </a:xfrm>
          <a:prstGeom prst="line">
            <a:avLst/>
          </a:prstGeom>
          <a:ln w="19050" cmpd="sng">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7417097" y="4513488"/>
            <a:ext cx="151060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200" b="0" i="0" u="none" strike="noStrike" kern="0" cap="none" spc="0" normalizeH="0" baseline="0" noProof="0" dirty="0" err="1">
                <a:ln>
                  <a:noFill/>
                </a:ln>
                <a:solidFill>
                  <a:sysClr val="windowText" lastClr="000000"/>
                </a:solidFill>
                <a:effectLst/>
                <a:uLnTx/>
                <a:uFillTx/>
              </a:rPr>
              <a:t>Potential</a:t>
            </a:r>
            <a:r>
              <a:rPr kumimoji="0" lang="it-IT" sz="1200" b="0" i="0" u="none" strike="noStrike" kern="0" cap="none" spc="0" normalizeH="0" baseline="0" noProof="0" dirty="0">
                <a:ln>
                  <a:noFill/>
                </a:ln>
                <a:solidFill>
                  <a:sysClr val="windowText" lastClr="000000"/>
                </a:solidFill>
                <a:effectLst/>
                <a:uLnTx/>
                <a:uFillTx/>
              </a:rPr>
              <a:t> server </a:t>
            </a:r>
            <a:r>
              <a:rPr kumimoji="0" lang="it-IT" sz="1200" b="0" i="0" u="none" strike="noStrike" kern="0" cap="none" spc="0" normalizeH="0" baseline="0" noProof="0" dirty="0" err="1">
                <a:ln>
                  <a:noFill/>
                </a:ln>
                <a:solidFill>
                  <a:sysClr val="windowText" lastClr="000000"/>
                </a:solidFill>
                <a:effectLst/>
                <a:uLnTx/>
                <a:uFillTx/>
              </a:rPr>
              <a:t>trails</a:t>
            </a:r>
            <a:endParaRPr kumimoji="0" lang="it-IT" sz="1200" b="0" i="0" u="none" strike="noStrike" kern="0" cap="none" spc="0" normalizeH="0" baseline="0" noProof="0" dirty="0">
              <a:ln>
                <a:noFill/>
              </a:ln>
              <a:solidFill>
                <a:sysClr val="windowText" lastClr="000000"/>
              </a:solidFill>
              <a:effectLst/>
              <a:uLnTx/>
              <a:uFillTx/>
            </a:endParaRPr>
          </a:p>
        </p:txBody>
      </p:sp>
      <p:sp>
        <p:nvSpPr>
          <p:cNvPr id="91" name="Rectangle 90"/>
          <p:cNvSpPr/>
          <p:nvPr/>
        </p:nvSpPr>
        <p:spPr>
          <a:xfrm>
            <a:off x="0" y="4437112"/>
            <a:ext cx="4572000" cy="646331"/>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chemeClr val="accent5"/>
                </a:solidFill>
                <a:effectLst/>
                <a:uLnTx/>
                <a:uFillTx/>
              </a:rPr>
              <a:t>Note:only</a:t>
            </a:r>
            <a:r>
              <a:rPr kumimoji="0" lang="en-US" sz="1200" b="0" i="0" u="none" strike="noStrike" kern="0" cap="none" spc="0" normalizeH="0" baseline="0" noProof="0" dirty="0">
                <a:ln>
                  <a:noFill/>
                </a:ln>
                <a:solidFill>
                  <a:schemeClr val="accent5"/>
                </a:solidFill>
                <a:effectLst/>
                <a:uLnTx/>
                <a:uFillTx/>
              </a:rPr>
              <a:t> one OCH trail is represented. This trail can support “</a:t>
            </a:r>
            <a:r>
              <a:rPr kumimoji="0" lang="en-US" sz="1200" b="0" i="0" u="none" strike="noStrike" kern="0" cap="none" spc="0" normalizeH="0" baseline="0" noProof="0" dirty="0" err="1">
                <a:ln>
                  <a:noFill/>
                </a:ln>
                <a:solidFill>
                  <a:schemeClr val="accent5"/>
                </a:solidFill>
                <a:effectLst/>
                <a:uLnTx/>
                <a:uFillTx/>
              </a:rPr>
              <a:t>many”ODUk</a:t>
            </a:r>
            <a:r>
              <a:rPr kumimoji="0" lang="en-US" sz="1200" b="0" i="0" u="none" strike="noStrike" kern="0" cap="none" spc="0" normalizeH="0" baseline="0" noProof="0" dirty="0">
                <a:ln>
                  <a:noFill/>
                </a:ln>
                <a:solidFill>
                  <a:schemeClr val="accent5"/>
                </a:solidFill>
                <a:effectLst/>
                <a:uLnTx/>
                <a:uFillTx/>
              </a:rPr>
              <a:t> connections of which </a:t>
            </a:r>
            <a:r>
              <a:rPr kumimoji="0" lang="en-US" sz="1200" b="0" i="0" u="none" strike="noStrike" kern="0" cap="none" spc="0" normalizeH="0" baseline="0" noProof="0" dirty="0" err="1">
                <a:ln>
                  <a:noFill/>
                </a:ln>
                <a:solidFill>
                  <a:schemeClr val="accent5"/>
                </a:solidFill>
                <a:effectLst/>
                <a:uLnTx/>
                <a:uFillTx/>
              </a:rPr>
              <a:t>ODUk</a:t>
            </a:r>
            <a:r>
              <a:rPr kumimoji="0" lang="en-US" sz="1200" b="0" i="0" u="none" strike="noStrike" kern="0" cap="none" spc="0" normalizeH="0" baseline="0" noProof="0" dirty="0">
                <a:ln>
                  <a:noFill/>
                </a:ln>
                <a:solidFill>
                  <a:schemeClr val="accent5"/>
                </a:solidFill>
                <a:effectLst/>
                <a:uLnTx/>
                <a:uFillTx/>
              </a:rPr>
              <a:t> TPs are the connection points of the potential </a:t>
            </a:r>
            <a:r>
              <a:rPr kumimoji="0" lang="en-US" sz="1200" b="0" i="0" u="none" strike="noStrike" kern="0" cap="none" spc="0" normalizeH="0" baseline="0" noProof="0" dirty="0" err="1">
                <a:ln>
                  <a:noFill/>
                </a:ln>
                <a:solidFill>
                  <a:schemeClr val="accent5"/>
                </a:solidFill>
                <a:effectLst/>
                <a:uLnTx/>
                <a:uFillTx/>
              </a:rPr>
              <a:t>ODUk</a:t>
            </a:r>
            <a:r>
              <a:rPr kumimoji="0" lang="en-US" sz="1200" b="0" i="0" u="none" strike="noStrike" kern="0" cap="none" spc="0" normalizeH="0" baseline="0" noProof="0" dirty="0">
                <a:ln>
                  <a:noFill/>
                </a:ln>
                <a:solidFill>
                  <a:schemeClr val="accent5"/>
                </a:solidFill>
                <a:effectLst/>
                <a:uLnTx/>
                <a:uFillTx/>
              </a:rPr>
              <a:t> connections supported</a:t>
            </a:r>
            <a:endParaRPr kumimoji="0" lang="it-IT" sz="1200" b="0" i="0" u="none" strike="noStrike" kern="0" cap="none" spc="0" normalizeH="0" baseline="0" noProof="0" dirty="0">
              <a:ln>
                <a:noFill/>
              </a:ln>
              <a:solidFill>
                <a:schemeClr val="accent5"/>
              </a:solidFill>
              <a:effectLst/>
              <a:uLnTx/>
              <a:uFillTx/>
            </a:endParaRPr>
          </a:p>
        </p:txBody>
      </p:sp>
    </p:spTree>
    <p:extLst>
      <p:ext uri="{BB962C8B-B14F-4D97-AF65-F5344CB8AC3E}">
        <p14:creationId xmlns:p14="http://schemas.microsoft.com/office/powerpoint/2010/main" val="1170986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ounded Rectangle 119"/>
          <p:cNvSpPr/>
          <p:nvPr/>
        </p:nvSpPr>
        <p:spPr>
          <a:xfrm>
            <a:off x="5670988" y="2187344"/>
            <a:ext cx="2955314" cy="900189"/>
          </a:xfrm>
          <a:prstGeom prst="roundRect">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0" y="440236"/>
            <a:ext cx="9144000" cy="783913"/>
          </a:xfrm>
        </p:spPr>
        <p:txBody>
          <a:bodyPr>
            <a:normAutofit/>
          </a:bodyPr>
          <a:lstStyle/>
          <a:p>
            <a:pPr algn="ctr"/>
            <a:r>
              <a:rPr lang="en-US" dirty="0"/>
              <a:t>Transitional Link</a:t>
            </a:r>
          </a:p>
        </p:txBody>
      </p:sp>
      <p:sp>
        <p:nvSpPr>
          <p:cNvPr id="4" name="Slide Number Placeholder 5"/>
          <p:cNvSpPr>
            <a:spLocks noGrp="1"/>
          </p:cNvSpPr>
          <p:nvPr>
            <p:ph type="sldNum" sz="quarter" idx="12"/>
          </p:nvPr>
        </p:nvSpPr>
        <p:spPr>
          <a:xfrm>
            <a:off x="6644273" y="6425587"/>
            <a:ext cx="2133600" cy="36512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FCD9563-417C-4C34-859E-99CF9B85FB2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41" name="Rectangle 1"/>
          <p:cNvSpPr>
            <a:spLocks noChangeArrowheads="1"/>
          </p:cNvSpPr>
          <p:nvPr/>
        </p:nvSpPr>
        <p:spPr bwMode="auto">
          <a:xfrm>
            <a:off x="2" y="-9140"/>
            <a:ext cx="1879041" cy="2462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Arial Unicode MS" pitchFamily="34" charset="-128"/>
              </a:rPr>
              <a:t>draft-ietf-teas-yang-te-topo-05</a:t>
            </a:r>
            <a:endParaRPr kumimoji="0" lang="en-US" sz="1800" b="0" i="0" u="none" strike="noStrike" kern="0" cap="none" spc="0" normalizeH="0" baseline="0" noProof="0" dirty="0">
              <a:ln>
                <a:noFill/>
              </a:ln>
              <a:solidFill>
                <a:schemeClr val="tx1"/>
              </a:solidFill>
              <a:effectLst/>
              <a:uLnTx/>
              <a:uFillTx/>
              <a:latin typeface="Arial" pitchFamily="34" charset="0"/>
            </a:endParaRPr>
          </a:p>
        </p:txBody>
      </p:sp>
      <p:grpSp>
        <p:nvGrpSpPr>
          <p:cNvPr id="3" name="Group 22"/>
          <p:cNvGrpSpPr/>
          <p:nvPr/>
        </p:nvGrpSpPr>
        <p:grpSpPr>
          <a:xfrm>
            <a:off x="264235" y="1369849"/>
            <a:ext cx="4095892" cy="1003070"/>
            <a:chOff x="264235" y="1369849"/>
            <a:chExt cx="4095892" cy="1003069"/>
          </a:xfrm>
        </p:grpSpPr>
        <p:sp>
          <p:nvSpPr>
            <p:cNvPr id="59" name="TextBox 58"/>
            <p:cNvSpPr txBox="1"/>
            <p:nvPr/>
          </p:nvSpPr>
          <p:spPr>
            <a:xfrm>
              <a:off x="651493" y="1369849"/>
              <a:ext cx="3183819"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a:solidFill>
                    <a:sysClr val="windowText" lastClr="000000"/>
                  </a:solidFill>
                  <a:latin typeface="Courier New" pitchFamily="49" charset="0"/>
                  <a:cs typeface="Courier New" pitchFamily="49" charset="0"/>
                </a:rPr>
                <a:t>Tunnel Termination Point (TTP)</a:t>
              </a:r>
              <a:endParaRPr kumimoji="0" lang="en-US" sz="1200" b="1" i="0" u="none" strike="noStrike" kern="0" cap="none" spc="0" normalizeH="0" baseline="0" noProof="0" dirty="0">
                <a:ln>
                  <a:noFill/>
                </a:ln>
                <a:solidFill>
                  <a:sysClr val="windowText" lastClr="000000"/>
                </a:solidFill>
                <a:effectLst/>
                <a:uLnTx/>
                <a:uFillTx/>
                <a:latin typeface="Courier New" pitchFamily="49" charset="0"/>
                <a:cs typeface="Courier New" pitchFamily="49" charset="0"/>
              </a:endParaRPr>
            </a:p>
          </p:txBody>
        </p:sp>
        <p:sp>
          <p:nvSpPr>
            <p:cNvPr id="196" name="Isosceles Triangle 195"/>
            <p:cNvSpPr/>
            <p:nvPr/>
          </p:nvSpPr>
          <p:spPr>
            <a:xfrm rot="10800000">
              <a:off x="264235" y="1387310"/>
              <a:ext cx="284571" cy="245919"/>
            </a:xfrm>
            <a:prstGeom prst="triangle">
              <a:avLst>
                <a:gd name="adj" fmla="val 539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319384" y="1787467"/>
              <a:ext cx="172231" cy="157435"/>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9" name="TextBox 198"/>
            <p:cNvSpPr txBox="1"/>
            <p:nvPr/>
          </p:nvSpPr>
          <p:spPr>
            <a:xfrm>
              <a:off x="657729" y="1757989"/>
              <a:ext cx="3702398"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a:solidFill>
                    <a:sysClr val="windowText" lastClr="000000"/>
                  </a:solidFill>
                  <a:latin typeface="Courier New" pitchFamily="49" charset="0"/>
                  <a:cs typeface="Courier New" pitchFamily="49" charset="0"/>
                </a:rPr>
                <a:t>Server Link Termination Point (S-LTP)</a:t>
              </a:r>
              <a:endParaRPr kumimoji="0" lang="en-US" sz="1200" b="1" i="0" u="none" strike="noStrike" kern="0" cap="none" spc="0" normalizeH="0" baseline="0" noProof="0" dirty="0">
                <a:ln>
                  <a:noFill/>
                </a:ln>
                <a:solidFill>
                  <a:sysClr val="windowText" lastClr="000000"/>
                </a:solidFill>
                <a:effectLst/>
                <a:uLnTx/>
                <a:uFillTx/>
                <a:latin typeface="Courier New" pitchFamily="49" charset="0"/>
                <a:cs typeface="Courier New" pitchFamily="49" charset="0"/>
              </a:endParaRPr>
            </a:p>
          </p:txBody>
        </p:sp>
        <p:sp>
          <p:nvSpPr>
            <p:cNvPr id="298" name="Oval 297"/>
            <p:cNvSpPr/>
            <p:nvPr/>
          </p:nvSpPr>
          <p:spPr>
            <a:xfrm>
              <a:off x="329735" y="2117434"/>
              <a:ext cx="172231" cy="157435"/>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329" name="TextBox 328"/>
            <p:cNvSpPr txBox="1"/>
            <p:nvPr/>
          </p:nvSpPr>
          <p:spPr>
            <a:xfrm>
              <a:off x="663966" y="2095919"/>
              <a:ext cx="359580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a:solidFill>
                    <a:sysClr val="windowText" lastClr="000000"/>
                  </a:solidFill>
                  <a:latin typeface="Courier New" pitchFamily="49" charset="0"/>
                  <a:cs typeface="Courier New" pitchFamily="49" charset="0"/>
                </a:rPr>
                <a:t>Client Link Termination Point (C-LTP)</a:t>
              </a:r>
              <a:endParaRPr kumimoji="0" lang="en-US" sz="1200" b="1" i="0" u="none" strike="noStrike" kern="0" cap="none" spc="0" normalizeH="0" baseline="0" noProof="0" dirty="0">
                <a:ln>
                  <a:noFill/>
                </a:ln>
                <a:solidFill>
                  <a:sysClr val="windowText" lastClr="000000"/>
                </a:solidFill>
                <a:effectLst/>
                <a:uLnTx/>
                <a:uFillTx/>
                <a:latin typeface="Courier New" pitchFamily="49" charset="0"/>
                <a:cs typeface="Courier New" pitchFamily="49" charset="0"/>
              </a:endParaRPr>
            </a:p>
          </p:txBody>
        </p:sp>
      </p:grpSp>
      <p:sp>
        <p:nvSpPr>
          <p:cNvPr id="142" name="Rounded Rectangle 141"/>
          <p:cNvSpPr/>
          <p:nvPr/>
        </p:nvSpPr>
        <p:spPr>
          <a:xfrm>
            <a:off x="466529" y="2965010"/>
            <a:ext cx="2956875" cy="3546599"/>
          </a:xfrm>
          <a:prstGeom prst="roundRect">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154" name="Straight Connector 153"/>
          <p:cNvCxnSpPr>
            <a:stCxn id="323" idx="0"/>
            <a:endCxn id="168" idx="0"/>
          </p:cNvCxnSpPr>
          <p:nvPr/>
        </p:nvCxnSpPr>
        <p:spPr bwMode="auto">
          <a:xfrm>
            <a:off x="1299574" y="3876816"/>
            <a:ext cx="13646" cy="25508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56" name="Straight Connector 155"/>
          <p:cNvCxnSpPr>
            <a:stCxn id="324" idx="0"/>
            <a:endCxn id="170" idx="1"/>
          </p:cNvCxnSpPr>
          <p:nvPr/>
        </p:nvCxnSpPr>
        <p:spPr bwMode="auto">
          <a:xfrm>
            <a:off x="2541282" y="3884358"/>
            <a:ext cx="814255" cy="1622879"/>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57" name="Straight Connector 156"/>
          <p:cNvCxnSpPr>
            <a:stCxn id="167" idx="6"/>
            <a:endCxn id="324" idx="0"/>
          </p:cNvCxnSpPr>
          <p:nvPr/>
        </p:nvCxnSpPr>
        <p:spPr bwMode="auto">
          <a:xfrm flipV="1">
            <a:off x="569853" y="3884358"/>
            <a:ext cx="1971429" cy="1624724"/>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58" name="Straight Connector 157"/>
          <p:cNvCxnSpPr>
            <a:stCxn id="323" idx="0"/>
            <a:endCxn id="169" idx="0"/>
          </p:cNvCxnSpPr>
          <p:nvPr/>
        </p:nvCxnSpPr>
        <p:spPr bwMode="auto">
          <a:xfrm>
            <a:off x="1299574" y="3876816"/>
            <a:ext cx="1200398" cy="2540861"/>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61" name="Straight Connector 160"/>
          <p:cNvCxnSpPr>
            <a:stCxn id="166" idx="6"/>
            <a:endCxn id="165" idx="2"/>
          </p:cNvCxnSpPr>
          <p:nvPr/>
        </p:nvCxnSpPr>
        <p:spPr bwMode="auto">
          <a:xfrm>
            <a:off x="560071" y="4668693"/>
            <a:ext cx="2761582" cy="6220"/>
          </a:xfrm>
          <a:prstGeom prst="line">
            <a:avLst/>
          </a:prstGeom>
          <a:ln w="25400">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65" name="Oval 164"/>
          <p:cNvSpPr/>
          <p:nvPr/>
        </p:nvSpPr>
        <p:spPr>
          <a:xfrm>
            <a:off x="3321654" y="4584152"/>
            <a:ext cx="189167" cy="181520"/>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6" name="Oval 165"/>
          <p:cNvSpPr/>
          <p:nvPr/>
        </p:nvSpPr>
        <p:spPr>
          <a:xfrm>
            <a:off x="374914" y="4586345"/>
            <a:ext cx="185159" cy="164697"/>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7" name="Oval 166"/>
          <p:cNvSpPr/>
          <p:nvPr/>
        </p:nvSpPr>
        <p:spPr>
          <a:xfrm>
            <a:off x="380686" y="5418321"/>
            <a:ext cx="189167" cy="181520"/>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8" name="Oval 167"/>
          <p:cNvSpPr/>
          <p:nvPr/>
        </p:nvSpPr>
        <p:spPr>
          <a:xfrm>
            <a:off x="1218638" y="6427616"/>
            <a:ext cx="189167" cy="181520"/>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9" name="Oval 168"/>
          <p:cNvSpPr/>
          <p:nvPr/>
        </p:nvSpPr>
        <p:spPr>
          <a:xfrm>
            <a:off x="2405390" y="6417677"/>
            <a:ext cx="189167" cy="181520"/>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0" name="Oval 169"/>
          <p:cNvSpPr/>
          <p:nvPr/>
        </p:nvSpPr>
        <p:spPr>
          <a:xfrm>
            <a:off x="3327834" y="5480653"/>
            <a:ext cx="189167" cy="181520"/>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76" name="Straight Connector 175"/>
          <p:cNvCxnSpPr>
            <a:endCxn id="170" idx="2"/>
          </p:cNvCxnSpPr>
          <p:nvPr/>
        </p:nvCxnSpPr>
        <p:spPr bwMode="auto">
          <a:xfrm>
            <a:off x="569853" y="5535007"/>
            <a:ext cx="2757981" cy="36407"/>
          </a:xfrm>
          <a:prstGeom prst="line">
            <a:avLst/>
          </a:prstGeom>
          <a:ln w="25400">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60" name="TextBox 59"/>
          <p:cNvSpPr txBox="1"/>
          <p:nvPr/>
        </p:nvSpPr>
        <p:spPr>
          <a:xfrm>
            <a:off x="529092" y="3594120"/>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TTP-1</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209" name="TextBox 208"/>
          <p:cNvSpPr txBox="1"/>
          <p:nvPr/>
        </p:nvSpPr>
        <p:spPr>
          <a:xfrm>
            <a:off x="2695823" y="3614000"/>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TTP-2</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210" name="TextBox 209"/>
          <p:cNvSpPr txBox="1"/>
          <p:nvPr/>
        </p:nvSpPr>
        <p:spPr>
          <a:xfrm>
            <a:off x="474926" y="4664237"/>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LTP-6</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211" name="TextBox 210"/>
          <p:cNvSpPr txBox="1"/>
          <p:nvPr/>
        </p:nvSpPr>
        <p:spPr>
          <a:xfrm>
            <a:off x="2779251" y="4288656"/>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LTP-1</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212" name="TextBox 211"/>
          <p:cNvSpPr txBox="1"/>
          <p:nvPr/>
        </p:nvSpPr>
        <p:spPr>
          <a:xfrm>
            <a:off x="499784" y="5499060"/>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LTP-5</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213" name="TextBox 212"/>
          <p:cNvSpPr txBox="1"/>
          <p:nvPr/>
        </p:nvSpPr>
        <p:spPr>
          <a:xfrm>
            <a:off x="619410" y="6100133"/>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LTP-4</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214" name="TextBox 213"/>
          <p:cNvSpPr txBox="1"/>
          <p:nvPr/>
        </p:nvSpPr>
        <p:spPr>
          <a:xfrm>
            <a:off x="2577804" y="6095822"/>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LTP-3</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215" name="TextBox 214"/>
          <p:cNvSpPr txBox="1"/>
          <p:nvPr/>
        </p:nvSpPr>
        <p:spPr>
          <a:xfrm>
            <a:off x="2655663" y="5515780"/>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LTP-2</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295" name="Oval 294"/>
          <p:cNvSpPr/>
          <p:nvPr/>
        </p:nvSpPr>
        <p:spPr>
          <a:xfrm>
            <a:off x="1197041" y="2881856"/>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296" name="Oval 295"/>
          <p:cNvSpPr/>
          <p:nvPr/>
        </p:nvSpPr>
        <p:spPr>
          <a:xfrm>
            <a:off x="1484741" y="2881856"/>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297" name="Oval 296"/>
          <p:cNvSpPr/>
          <p:nvPr/>
        </p:nvSpPr>
        <p:spPr>
          <a:xfrm>
            <a:off x="906956" y="2881856"/>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299" name="Oval 298"/>
          <p:cNvSpPr/>
          <p:nvPr/>
        </p:nvSpPr>
        <p:spPr>
          <a:xfrm>
            <a:off x="2081516" y="2881856"/>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300" name="Oval 299"/>
          <p:cNvSpPr/>
          <p:nvPr/>
        </p:nvSpPr>
        <p:spPr>
          <a:xfrm>
            <a:off x="2886410" y="2881856"/>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301" name="Oval 300"/>
          <p:cNvSpPr/>
          <p:nvPr/>
        </p:nvSpPr>
        <p:spPr>
          <a:xfrm>
            <a:off x="2424635" y="2881856"/>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cxnSp>
        <p:nvCxnSpPr>
          <p:cNvPr id="303" name="Straight Connector 302"/>
          <p:cNvCxnSpPr>
            <a:stCxn id="295" idx="4"/>
            <a:endCxn id="323" idx="3"/>
          </p:cNvCxnSpPr>
          <p:nvPr/>
        </p:nvCxnSpPr>
        <p:spPr bwMode="auto">
          <a:xfrm>
            <a:off x="1291625" y="3063377"/>
            <a:ext cx="7951" cy="5299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306" name="Straight Connector 305"/>
          <p:cNvCxnSpPr>
            <a:stCxn id="301" idx="4"/>
            <a:endCxn id="324" idx="3"/>
          </p:cNvCxnSpPr>
          <p:nvPr/>
        </p:nvCxnSpPr>
        <p:spPr bwMode="auto">
          <a:xfrm>
            <a:off x="2519219" y="3063377"/>
            <a:ext cx="22063" cy="537441"/>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308" name="Straight Connector 307"/>
          <p:cNvCxnSpPr>
            <a:stCxn id="296" idx="3"/>
            <a:endCxn id="323" idx="3"/>
          </p:cNvCxnSpPr>
          <p:nvPr/>
        </p:nvCxnSpPr>
        <p:spPr bwMode="auto">
          <a:xfrm flipH="1">
            <a:off x="1299574" y="3036793"/>
            <a:ext cx="212868" cy="556483"/>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309" name="Straight Connector 308"/>
          <p:cNvCxnSpPr>
            <a:stCxn id="297" idx="5"/>
            <a:endCxn id="323" idx="3"/>
          </p:cNvCxnSpPr>
          <p:nvPr/>
        </p:nvCxnSpPr>
        <p:spPr bwMode="auto">
          <a:xfrm>
            <a:off x="1068418" y="3036793"/>
            <a:ext cx="231156" cy="556483"/>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310" name="Straight Connector 309"/>
          <p:cNvCxnSpPr>
            <a:stCxn id="299" idx="5"/>
            <a:endCxn id="324" idx="3"/>
          </p:cNvCxnSpPr>
          <p:nvPr/>
        </p:nvCxnSpPr>
        <p:spPr bwMode="auto">
          <a:xfrm>
            <a:off x="2242978" y="3036793"/>
            <a:ext cx="298302" cy="564024"/>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311" name="Straight Connector 310"/>
          <p:cNvCxnSpPr>
            <a:stCxn id="300" idx="3"/>
            <a:endCxn id="324" idx="3"/>
          </p:cNvCxnSpPr>
          <p:nvPr/>
        </p:nvCxnSpPr>
        <p:spPr bwMode="auto">
          <a:xfrm flipH="1">
            <a:off x="2541282" y="3036793"/>
            <a:ext cx="372831" cy="564024"/>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323" name="Isosceles Triangle 322"/>
          <p:cNvSpPr/>
          <p:nvPr/>
        </p:nvSpPr>
        <p:spPr>
          <a:xfrm rot="10800000">
            <a:off x="1155683" y="3593277"/>
            <a:ext cx="312553" cy="283540"/>
          </a:xfrm>
          <a:prstGeom prst="triangle">
            <a:avLst>
              <a:gd name="adj" fmla="val 539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Isosceles Triangle 323"/>
          <p:cNvSpPr/>
          <p:nvPr/>
        </p:nvSpPr>
        <p:spPr>
          <a:xfrm rot="10800000">
            <a:off x="2397389" y="3600818"/>
            <a:ext cx="312553" cy="283540"/>
          </a:xfrm>
          <a:prstGeom prst="triangle">
            <a:avLst>
              <a:gd name="adj" fmla="val 539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Isosceles Triangle 96"/>
          <p:cNvSpPr/>
          <p:nvPr/>
        </p:nvSpPr>
        <p:spPr>
          <a:xfrm rot="10800000">
            <a:off x="2027078" y="3596825"/>
            <a:ext cx="312553" cy="283540"/>
          </a:xfrm>
          <a:prstGeom prst="triangle">
            <a:avLst>
              <a:gd name="adj" fmla="val 539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166" idx="7"/>
            <a:endCxn id="97" idx="0"/>
          </p:cNvCxnSpPr>
          <p:nvPr/>
        </p:nvCxnSpPr>
        <p:spPr bwMode="auto">
          <a:xfrm flipV="1">
            <a:off x="532955" y="3880364"/>
            <a:ext cx="1638014" cy="730099"/>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02" name="Straight Connector 101"/>
          <p:cNvCxnSpPr>
            <a:stCxn id="97" idx="0"/>
            <a:endCxn id="169" idx="0"/>
          </p:cNvCxnSpPr>
          <p:nvPr/>
        </p:nvCxnSpPr>
        <p:spPr bwMode="auto">
          <a:xfrm>
            <a:off x="2170971" y="3880365"/>
            <a:ext cx="329003" cy="2537313"/>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05" name="Straight Connector 104"/>
          <p:cNvCxnSpPr>
            <a:stCxn id="299" idx="4"/>
            <a:endCxn id="97" idx="3"/>
          </p:cNvCxnSpPr>
          <p:nvPr/>
        </p:nvCxnSpPr>
        <p:spPr bwMode="auto">
          <a:xfrm flipH="1">
            <a:off x="2170971" y="3063376"/>
            <a:ext cx="5129" cy="533448"/>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09" name="Straight Connector 108"/>
          <p:cNvCxnSpPr>
            <a:stCxn id="301" idx="4"/>
            <a:endCxn id="97" idx="3"/>
          </p:cNvCxnSpPr>
          <p:nvPr/>
        </p:nvCxnSpPr>
        <p:spPr bwMode="auto">
          <a:xfrm flipH="1">
            <a:off x="2170969" y="3063376"/>
            <a:ext cx="348248" cy="533448"/>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74" name="TextBox 73"/>
          <p:cNvSpPr txBox="1"/>
          <p:nvPr/>
        </p:nvSpPr>
        <p:spPr>
          <a:xfrm>
            <a:off x="1410731" y="3663529"/>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TTP-3</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80" name="TextBox 79"/>
          <p:cNvSpPr txBox="1"/>
          <p:nvPr/>
        </p:nvSpPr>
        <p:spPr>
          <a:xfrm>
            <a:off x="546538" y="2587788"/>
            <a:ext cx="1493199"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C-LTP-1,2,3</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81" name="TextBox 80"/>
          <p:cNvSpPr txBox="1"/>
          <p:nvPr/>
        </p:nvSpPr>
        <p:spPr>
          <a:xfrm>
            <a:off x="1987497" y="2584332"/>
            <a:ext cx="1918351"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C-LTP-4,5,6 </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61" name="Rounded Rectangle 60"/>
          <p:cNvSpPr/>
          <p:nvPr/>
        </p:nvSpPr>
        <p:spPr>
          <a:xfrm>
            <a:off x="5670989" y="3876816"/>
            <a:ext cx="2956875" cy="2638603"/>
          </a:xfrm>
          <a:prstGeom prst="roundRect">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62" name="Straight Connector 61"/>
          <p:cNvCxnSpPr>
            <a:endCxn id="70" idx="0"/>
          </p:cNvCxnSpPr>
          <p:nvPr/>
        </p:nvCxnSpPr>
        <p:spPr bwMode="auto">
          <a:xfrm>
            <a:off x="6504034" y="3880627"/>
            <a:ext cx="13646" cy="25508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63" name="Straight Connector 62"/>
          <p:cNvCxnSpPr>
            <a:endCxn id="72" idx="1"/>
          </p:cNvCxnSpPr>
          <p:nvPr/>
        </p:nvCxnSpPr>
        <p:spPr bwMode="auto">
          <a:xfrm>
            <a:off x="7788774" y="3888169"/>
            <a:ext cx="771223" cy="1622879"/>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64" name="Straight Connector 63"/>
          <p:cNvCxnSpPr>
            <a:stCxn id="69" idx="6"/>
          </p:cNvCxnSpPr>
          <p:nvPr/>
        </p:nvCxnSpPr>
        <p:spPr bwMode="auto">
          <a:xfrm flipV="1">
            <a:off x="5774313" y="3888167"/>
            <a:ext cx="2014461" cy="1624724"/>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65" name="Straight Connector 64"/>
          <p:cNvCxnSpPr>
            <a:endCxn id="71" idx="0"/>
          </p:cNvCxnSpPr>
          <p:nvPr/>
        </p:nvCxnSpPr>
        <p:spPr bwMode="auto">
          <a:xfrm>
            <a:off x="6504034" y="3880627"/>
            <a:ext cx="1200398" cy="2540861"/>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66" name="Straight Connector 65"/>
          <p:cNvCxnSpPr>
            <a:stCxn id="68" idx="6"/>
            <a:endCxn id="67" idx="2"/>
          </p:cNvCxnSpPr>
          <p:nvPr/>
        </p:nvCxnSpPr>
        <p:spPr bwMode="auto">
          <a:xfrm flipV="1">
            <a:off x="5764531" y="4678723"/>
            <a:ext cx="2761582" cy="16640"/>
          </a:xfrm>
          <a:prstGeom prst="line">
            <a:avLst/>
          </a:prstGeom>
          <a:ln w="25400">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67" name="Oval 66"/>
          <p:cNvSpPr/>
          <p:nvPr/>
        </p:nvSpPr>
        <p:spPr>
          <a:xfrm>
            <a:off x="8526115" y="4587963"/>
            <a:ext cx="189167" cy="181520"/>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8" name="Oval 67"/>
          <p:cNvSpPr/>
          <p:nvPr/>
        </p:nvSpPr>
        <p:spPr>
          <a:xfrm>
            <a:off x="5579374" y="4613014"/>
            <a:ext cx="185159" cy="164697"/>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9" name="Oval 68"/>
          <p:cNvSpPr/>
          <p:nvPr/>
        </p:nvSpPr>
        <p:spPr>
          <a:xfrm>
            <a:off x="5585146" y="5422131"/>
            <a:ext cx="189167" cy="181520"/>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0" name="Oval 69"/>
          <p:cNvSpPr/>
          <p:nvPr/>
        </p:nvSpPr>
        <p:spPr>
          <a:xfrm>
            <a:off x="6423098" y="6431427"/>
            <a:ext cx="189167" cy="181520"/>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1" name="Oval 70"/>
          <p:cNvSpPr/>
          <p:nvPr/>
        </p:nvSpPr>
        <p:spPr>
          <a:xfrm>
            <a:off x="7609850" y="6421487"/>
            <a:ext cx="189167" cy="181520"/>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2" name="Oval 71"/>
          <p:cNvSpPr/>
          <p:nvPr/>
        </p:nvSpPr>
        <p:spPr>
          <a:xfrm>
            <a:off x="8532294" y="5484463"/>
            <a:ext cx="189167" cy="181520"/>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73" name="Straight Connector 72"/>
          <p:cNvCxnSpPr>
            <a:endCxn id="72" idx="2"/>
          </p:cNvCxnSpPr>
          <p:nvPr/>
        </p:nvCxnSpPr>
        <p:spPr bwMode="auto">
          <a:xfrm>
            <a:off x="5774313" y="5538818"/>
            <a:ext cx="2757981" cy="36407"/>
          </a:xfrm>
          <a:prstGeom prst="line">
            <a:avLst/>
          </a:prstGeom>
          <a:ln w="25400">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75" name="TextBox 74"/>
          <p:cNvSpPr txBox="1"/>
          <p:nvPr/>
        </p:nvSpPr>
        <p:spPr>
          <a:xfrm>
            <a:off x="5733552" y="3609360"/>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TTP-1</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76" name="TextBox 75"/>
          <p:cNvSpPr txBox="1"/>
          <p:nvPr/>
        </p:nvSpPr>
        <p:spPr>
          <a:xfrm>
            <a:off x="7900283" y="3617809"/>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TTP-2</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77" name="TextBox 76"/>
          <p:cNvSpPr txBox="1"/>
          <p:nvPr/>
        </p:nvSpPr>
        <p:spPr>
          <a:xfrm>
            <a:off x="5679386" y="4668048"/>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LTP-6</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78" name="TextBox 77"/>
          <p:cNvSpPr txBox="1"/>
          <p:nvPr/>
        </p:nvSpPr>
        <p:spPr>
          <a:xfrm>
            <a:off x="7983711" y="4292465"/>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LTP-1</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79" name="TextBox 78"/>
          <p:cNvSpPr txBox="1"/>
          <p:nvPr/>
        </p:nvSpPr>
        <p:spPr>
          <a:xfrm>
            <a:off x="5704244" y="5502869"/>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LTP-5</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82" name="TextBox 81"/>
          <p:cNvSpPr txBox="1"/>
          <p:nvPr/>
        </p:nvSpPr>
        <p:spPr>
          <a:xfrm>
            <a:off x="5823870" y="6103944"/>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LTP-4</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83" name="TextBox 82"/>
          <p:cNvSpPr txBox="1"/>
          <p:nvPr/>
        </p:nvSpPr>
        <p:spPr>
          <a:xfrm>
            <a:off x="7782264" y="6099633"/>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LTP-3</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84" name="TextBox 83"/>
          <p:cNvSpPr txBox="1"/>
          <p:nvPr/>
        </p:nvSpPr>
        <p:spPr>
          <a:xfrm>
            <a:off x="7860123" y="5519589"/>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LTP-2</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85" name="Oval 84"/>
          <p:cNvSpPr/>
          <p:nvPr/>
        </p:nvSpPr>
        <p:spPr>
          <a:xfrm>
            <a:off x="6401501" y="2105732"/>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86" name="Oval 85"/>
          <p:cNvSpPr/>
          <p:nvPr/>
        </p:nvSpPr>
        <p:spPr>
          <a:xfrm>
            <a:off x="6689201" y="2105732"/>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87" name="Oval 86"/>
          <p:cNvSpPr/>
          <p:nvPr/>
        </p:nvSpPr>
        <p:spPr>
          <a:xfrm>
            <a:off x="6111416" y="2105732"/>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88" name="Oval 87"/>
          <p:cNvSpPr/>
          <p:nvPr/>
        </p:nvSpPr>
        <p:spPr>
          <a:xfrm>
            <a:off x="7350524" y="2105732"/>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89" name="Oval 88"/>
          <p:cNvSpPr/>
          <p:nvPr/>
        </p:nvSpPr>
        <p:spPr>
          <a:xfrm>
            <a:off x="8069347" y="2105732"/>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90" name="Oval 89"/>
          <p:cNvSpPr/>
          <p:nvPr/>
        </p:nvSpPr>
        <p:spPr>
          <a:xfrm>
            <a:off x="7661368" y="2105732"/>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cxnSp>
        <p:nvCxnSpPr>
          <p:cNvPr id="91" name="Straight Connector 90"/>
          <p:cNvCxnSpPr>
            <a:stCxn id="85" idx="4"/>
          </p:cNvCxnSpPr>
          <p:nvPr/>
        </p:nvCxnSpPr>
        <p:spPr bwMode="auto">
          <a:xfrm>
            <a:off x="6496085" y="2287253"/>
            <a:ext cx="7951" cy="646015"/>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92" name="Straight Connector 91"/>
          <p:cNvCxnSpPr>
            <a:stCxn id="90" idx="4"/>
            <a:endCxn id="124" idx="0"/>
          </p:cNvCxnSpPr>
          <p:nvPr/>
        </p:nvCxnSpPr>
        <p:spPr bwMode="auto">
          <a:xfrm flipH="1">
            <a:off x="7751523" y="2287252"/>
            <a:ext cx="4428" cy="706211"/>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93" name="Straight Connector 92"/>
          <p:cNvCxnSpPr>
            <a:stCxn id="86" idx="3"/>
          </p:cNvCxnSpPr>
          <p:nvPr/>
        </p:nvCxnSpPr>
        <p:spPr bwMode="auto">
          <a:xfrm flipH="1">
            <a:off x="6512272" y="2260670"/>
            <a:ext cx="204630" cy="672597"/>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94" name="Straight Connector 93"/>
          <p:cNvCxnSpPr>
            <a:stCxn id="87" idx="5"/>
            <a:endCxn id="122" idx="0"/>
          </p:cNvCxnSpPr>
          <p:nvPr/>
        </p:nvCxnSpPr>
        <p:spPr bwMode="auto">
          <a:xfrm>
            <a:off x="6272880" y="2260669"/>
            <a:ext cx="244205" cy="721363"/>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96" name="Straight Connector 95"/>
          <p:cNvCxnSpPr>
            <a:stCxn id="88" idx="5"/>
            <a:endCxn id="124" idx="0"/>
          </p:cNvCxnSpPr>
          <p:nvPr/>
        </p:nvCxnSpPr>
        <p:spPr bwMode="auto">
          <a:xfrm>
            <a:off x="7511988" y="2260670"/>
            <a:ext cx="239537" cy="732793"/>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99" name="Straight Connector 98"/>
          <p:cNvCxnSpPr>
            <a:stCxn id="89" idx="4"/>
            <a:endCxn id="126" idx="0"/>
          </p:cNvCxnSpPr>
          <p:nvPr/>
        </p:nvCxnSpPr>
        <p:spPr bwMode="auto">
          <a:xfrm flipH="1">
            <a:off x="8011500" y="2287253"/>
            <a:ext cx="152431" cy="707999"/>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04" name="Straight Connector 103"/>
          <p:cNvCxnSpPr>
            <a:stCxn id="68" idx="7"/>
          </p:cNvCxnSpPr>
          <p:nvPr/>
        </p:nvCxnSpPr>
        <p:spPr bwMode="auto">
          <a:xfrm flipV="1">
            <a:off x="5737415" y="3884174"/>
            <a:ext cx="1681046" cy="752959"/>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06" name="Straight Connector 105"/>
          <p:cNvCxnSpPr>
            <a:endCxn id="71" idx="0"/>
          </p:cNvCxnSpPr>
          <p:nvPr/>
        </p:nvCxnSpPr>
        <p:spPr bwMode="auto">
          <a:xfrm>
            <a:off x="7418463" y="3884176"/>
            <a:ext cx="285971" cy="2537313"/>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07" name="Straight Connector 106"/>
          <p:cNvCxnSpPr>
            <a:stCxn id="88" idx="4"/>
            <a:endCxn id="123" idx="0"/>
          </p:cNvCxnSpPr>
          <p:nvPr/>
        </p:nvCxnSpPr>
        <p:spPr bwMode="auto">
          <a:xfrm flipH="1">
            <a:off x="7431484" y="2287253"/>
            <a:ext cx="13623" cy="729071"/>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08" name="Straight Connector 107"/>
          <p:cNvCxnSpPr>
            <a:stCxn id="90" idx="4"/>
            <a:endCxn id="123" idx="0"/>
          </p:cNvCxnSpPr>
          <p:nvPr/>
        </p:nvCxnSpPr>
        <p:spPr bwMode="auto">
          <a:xfrm flipH="1">
            <a:off x="7431483" y="2287253"/>
            <a:ext cx="324468" cy="729071"/>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111" name="TextBox 110"/>
          <p:cNvSpPr txBox="1"/>
          <p:nvPr/>
        </p:nvSpPr>
        <p:spPr>
          <a:xfrm>
            <a:off x="6658223" y="3621620"/>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TTP-3</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113" name="TextBox 112"/>
          <p:cNvSpPr txBox="1"/>
          <p:nvPr/>
        </p:nvSpPr>
        <p:spPr>
          <a:xfrm>
            <a:off x="5750999" y="1811663"/>
            <a:ext cx="1493199"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C-LTP-1,2,3</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114" name="TextBox 113"/>
          <p:cNvSpPr txBox="1"/>
          <p:nvPr/>
        </p:nvSpPr>
        <p:spPr>
          <a:xfrm>
            <a:off x="7191957" y="1808208"/>
            <a:ext cx="1438063"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C-LTP-4,5,6</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115" name="Notched Right Arrow 114"/>
          <p:cNvSpPr/>
          <p:nvPr/>
        </p:nvSpPr>
        <p:spPr>
          <a:xfrm>
            <a:off x="3645670" y="4255913"/>
            <a:ext cx="1842670" cy="859235"/>
          </a:xfrm>
          <a:prstGeom prst="notchedRightArrow">
            <a:avLst>
              <a:gd name="adj1" fmla="val 62113"/>
              <a:gd name="adj2"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Transformation</a:t>
            </a:r>
          </a:p>
        </p:txBody>
      </p:sp>
      <p:sp>
        <p:nvSpPr>
          <p:cNvPr id="117" name="Oval 116"/>
          <p:cNvSpPr/>
          <p:nvPr/>
        </p:nvSpPr>
        <p:spPr>
          <a:xfrm>
            <a:off x="7675991" y="3792447"/>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118" name="Oval 117"/>
          <p:cNvSpPr/>
          <p:nvPr/>
        </p:nvSpPr>
        <p:spPr>
          <a:xfrm>
            <a:off x="7344519" y="3781016"/>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119" name="Oval 118"/>
          <p:cNvSpPr/>
          <p:nvPr/>
        </p:nvSpPr>
        <p:spPr>
          <a:xfrm>
            <a:off x="6407261" y="3792447"/>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122" name="Oval 121"/>
          <p:cNvSpPr/>
          <p:nvPr/>
        </p:nvSpPr>
        <p:spPr>
          <a:xfrm>
            <a:off x="6422501" y="2982032"/>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123" name="Oval 122"/>
          <p:cNvSpPr/>
          <p:nvPr/>
        </p:nvSpPr>
        <p:spPr>
          <a:xfrm>
            <a:off x="7336901" y="3016323"/>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124" name="Oval 123"/>
          <p:cNvSpPr/>
          <p:nvPr/>
        </p:nvSpPr>
        <p:spPr>
          <a:xfrm>
            <a:off x="7656941" y="2993463"/>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cxnSp>
        <p:nvCxnSpPr>
          <p:cNvPr id="125" name="Straight Connector 124"/>
          <p:cNvCxnSpPr>
            <a:stCxn id="122" idx="4"/>
            <a:endCxn id="119" idx="0"/>
          </p:cNvCxnSpPr>
          <p:nvPr/>
        </p:nvCxnSpPr>
        <p:spPr bwMode="auto">
          <a:xfrm flipH="1">
            <a:off x="6501843" y="3163553"/>
            <a:ext cx="15240" cy="628895"/>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27" name="Straight Connector 126"/>
          <p:cNvCxnSpPr>
            <a:stCxn id="123" idx="4"/>
            <a:endCxn id="118" idx="0"/>
          </p:cNvCxnSpPr>
          <p:nvPr/>
        </p:nvCxnSpPr>
        <p:spPr bwMode="auto">
          <a:xfrm>
            <a:off x="7431483" y="3197842"/>
            <a:ext cx="7620" cy="583175"/>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30" name="Straight Connector 129"/>
          <p:cNvCxnSpPr>
            <a:stCxn id="124" idx="4"/>
            <a:endCxn id="117" idx="0"/>
          </p:cNvCxnSpPr>
          <p:nvPr/>
        </p:nvCxnSpPr>
        <p:spPr bwMode="auto">
          <a:xfrm>
            <a:off x="7751523" y="3174983"/>
            <a:ext cx="19050" cy="617464"/>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134" name="Line Callout 1 133"/>
          <p:cNvSpPr/>
          <p:nvPr/>
        </p:nvSpPr>
        <p:spPr>
          <a:xfrm>
            <a:off x="6320790" y="1362359"/>
            <a:ext cx="1898728" cy="400907"/>
          </a:xfrm>
          <a:prstGeom prst="borderCallout1">
            <a:avLst>
              <a:gd name="adj1" fmla="val 104913"/>
              <a:gd name="adj2" fmla="val 48500"/>
              <a:gd name="adj3" fmla="val 235455"/>
              <a:gd name="adj4" fmla="val 44250"/>
            </a:avLst>
          </a:prstGeom>
          <a:solidFill>
            <a:srgbClr val="FFFF99"/>
          </a:solidFill>
          <a:ln w="127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black"/>
                </a:solidFill>
                <a:latin typeface="Calibri"/>
              </a:rPr>
              <a:t>Logical Sub-node</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135" name="Line Callout 1 134"/>
          <p:cNvSpPr/>
          <p:nvPr/>
        </p:nvSpPr>
        <p:spPr>
          <a:xfrm>
            <a:off x="3905846" y="3589836"/>
            <a:ext cx="1768285" cy="450883"/>
          </a:xfrm>
          <a:prstGeom prst="borderCallout1">
            <a:avLst>
              <a:gd name="adj1" fmla="val 48060"/>
              <a:gd name="adj2" fmla="val 100824"/>
              <a:gd name="adj3" fmla="val -4403"/>
              <a:gd name="adj4" fmla="val 147585"/>
            </a:avLst>
          </a:prstGeom>
          <a:solidFill>
            <a:srgbClr val="FFFF99"/>
          </a:solidFill>
          <a:ln w="127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kern="0" noProof="0" dirty="0">
                <a:solidFill>
                  <a:prstClr val="black"/>
                </a:solidFill>
                <a:latin typeface="Calibri"/>
              </a:rPr>
              <a:t>Transitional Link</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136" name="Line Callout 1 135"/>
          <p:cNvSpPr/>
          <p:nvPr/>
        </p:nvSpPr>
        <p:spPr>
          <a:xfrm>
            <a:off x="4174563" y="3067865"/>
            <a:ext cx="1434799" cy="450883"/>
          </a:xfrm>
          <a:prstGeom prst="borderCallout1">
            <a:avLst>
              <a:gd name="adj1" fmla="val 48060"/>
              <a:gd name="adj2" fmla="val 100824"/>
              <a:gd name="adj3" fmla="val 10211"/>
              <a:gd name="adj4" fmla="val 157098"/>
            </a:avLst>
          </a:prstGeom>
          <a:solidFill>
            <a:srgbClr val="FFFF99"/>
          </a:solidFill>
          <a:ln w="127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black"/>
                </a:solidFill>
                <a:latin typeface="Calibri"/>
              </a:rPr>
              <a:t> TTP client</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126" name="Oval 125"/>
          <p:cNvSpPr/>
          <p:nvPr/>
        </p:nvSpPr>
        <p:spPr>
          <a:xfrm>
            <a:off x="7916916" y="2995251"/>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cxnSp>
        <p:nvCxnSpPr>
          <p:cNvPr id="128" name="Straight Connector 127"/>
          <p:cNvCxnSpPr>
            <a:stCxn id="126" idx="3"/>
            <a:endCxn id="117" idx="0"/>
          </p:cNvCxnSpPr>
          <p:nvPr/>
        </p:nvCxnSpPr>
        <p:spPr bwMode="auto">
          <a:xfrm flipH="1">
            <a:off x="7770573" y="3150188"/>
            <a:ext cx="174044" cy="642259"/>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129" name="Line Callout 1 128"/>
          <p:cNvSpPr/>
          <p:nvPr/>
        </p:nvSpPr>
        <p:spPr>
          <a:xfrm>
            <a:off x="6604525" y="3167777"/>
            <a:ext cx="689959" cy="299263"/>
          </a:xfrm>
          <a:prstGeom prst="borderCallout1">
            <a:avLst>
              <a:gd name="adj1" fmla="val 48060"/>
              <a:gd name="adj2" fmla="val 100824"/>
              <a:gd name="adj3" fmla="val -1909"/>
              <a:gd name="adj4" fmla="val 156348"/>
            </a:avLst>
          </a:prstGeom>
          <a:solidFill>
            <a:srgbClr val="FFFF99"/>
          </a:solidFill>
          <a:ln w="127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prstClr val="black"/>
                </a:solidFill>
                <a:latin typeface="Calibri"/>
              </a:rPr>
              <a:t>Layer 2</a:t>
            </a:r>
            <a:endParaRPr kumimoji="0" lang="en-US" sz="1200" b="0" i="0" u="none" strike="noStrike" kern="0" cap="none" spc="0" normalizeH="0" baseline="0" noProof="0" dirty="0">
              <a:ln>
                <a:noFill/>
              </a:ln>
              <a:solidFill>
                <a:prstClr val="black"/>
              </a:solidFill>
              <a:effectLst/>
              <a:uLnTx/>
              <a:uFillTx/>
              <a:latin typeface="Calibri"/>
            </a:endParaRPr>
          </a:p>
        </p:txBody>
      </p:sp>
      <p:sp>
        <p:nvSpPr>
          <p:cNvPr id="132" name="Line Callout 1 131"/>
          <p:cNvSpPr/>
          <p:nvPr/>
        </p:nvSpPr>
        <p:spPr>
          <a:xfrm>
            <a:off x="8176615" y="3195485"/>
            <a:ext cx="655413" cy="307697"/>
          </a:xfrm>
          <a:prstGeom prst="borderCallout1">
            <a:avLst>
              <a:gd name="adj1" fmla="val -18271"/>
              <a:gd name="adj2" fmla="val -20249"/>
              <a:gd name="adj3" fmla="val 8876"/>
              <a:gd name="adj4" fmla="val -1128"/>
            </a:avLst>
          </a:prstGeom>
          <a:solidFill>
            <a:srgbClr val="FFFF99"/>
          </a:solidFill>
          <a:ln w="127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prstClr val="black"/>
                </a:solidFill>
                <a:latin typeface="Calibri"/>
              </a:rPr>
              <a:t>Layer 3</a:t>
            </a:r>
            <a:endParaRPr kumimoji="0" lang="en-US" sz="1200" b="0" i="0" u="none" strike="noStrike" kern="0" cap="none" spc="0" normalizeH="0" baseline="0" noProof="0" dirty="0">
              <a:ln>
                <a:noFill/>
              </a:ln>
              <a:solidFill>
                <a:prstClr val="black"/>
              </a:solidFill>
              <a:effectLst/>
              <a:uLnTx/>
              <a:uFillTx/>
              <a:latin typeface="Calibri"/>
            </a:endParaRPr>
          </a:p>
        </p:txBody>
      </p:sp>
      <p:sp>
        <p:nvSpPr>
          <p:cNvPr id="116" name="Line Callout 1 115"/>
          <p:cNvSpPr/>
          <p:nvPr/>
        </p:nvSpPr>
        <p:spPr>
          <a:xfrm>
            <a:off x="8075015" y="3967645"/>
            <a:ext cx="655413" cy="307697"/>
          </a:xfrm>
          <a:prstGeom prst="borderCallout1">
            <a:avLst>
              <a:gd name="adj1" fmla="val -28177"/>
              <a:gd name="adj2" fmla="val -32650"/>
              <a:gd name="adj3" fmla="val 8876"/>
              <a:gd name="adj4" fmla="val -1128"/>
            </a:avLst>
          </a:prstGeom>
          <a:solidFill>
            <a:srgbClr val="FFFF99"/>
          </a:solidFill>
          <a:ln w="127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prstClr val="black"/>
                </a:solidFill>
                <a:latin typeface="Calibri"/>
              </a:rPr>
              <a:t>Layer 1</a:t>
            </a:r>
            <a:endParaRPr kumimoji="0" lang="en-US" sz="1200" b="0" i="0" u="none" strike="noStrike" kern="0" cap="none" spc="0" normalizeH="0" baseline="0" noProof="0" dirty="0">
              <a:ln>
                <a:noFill/>
              </a:ln>
              <a:solidFill>
                <a:prstClr val="black"/>
              </a:solidFill>
              <a:effectLst/>
              <a:uLnTx/>
              <a:uFillTx/>
              <a:latin typeface="Calibri"/>
            </a:endParaRPr>
          </a:p>
        </p:txBody>
      </p:sp>
      <p:sp>
        <p:nvSpPr>
          <p:cNvPr id="131" name="Oval 296"/>
          <p:cNvSpPr/>
          <p:nvPr/>
        </p:nvSpPr>
        <p:spPr>
          <a:xfrm>
            <a:off x="914400" y="2895600"/>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Tree>
    <p:extLst>
      <p:ext uri="{BB962C8B-B14F-4D97-AF65-F5344CB8AC3E}">
        <p14:creationId xmlns:p14="http://schemas.microsoft.com/office/powerpoint/2010/main" val="2930059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Logical</a:t>
            </a:r>
            <a:r>
              <a:rPr lang="it-IT" dirty="0"/>
              <a:t> </a:t>
            </a:r>
            <a:r>
              <a:rPr lang="it-IT" dirty="0" err="1"/>
              <a:t>nodes</a:t>
            </a:r>
            <a:r>
              <a:rPr lang="it-IT" dirty="0"/>
              <a:t> </a:t>
            </a:r>
            <a:r>
              <a:rPr lang="it-IT" dirty="0" err="1"/>
              <a:t>separation</a:t>
            </a:r>
            <a:r>
              <a:rPr lang="it-IT" dirty="0"/>
              <a:t> </a:t>
            </a:r>
            <a:endParaRPr lang="en-US" dirty="0"/>
          </a:p>
        </p:txBody>
      </p:sp>
      <p:sp>
        <p:nvSpPr>
          <p:cNvPr id="5" name="Rectangle 83"/>
          <p:cNvSpPr/>
          <p:nvPr/>
        </p:nvSpPr>
        <p:spPr>
          <a:xfrm>
            <a:off x="2422859" y="2170963"/>
            <a:ext cx="3581399" cy="3825756"/>
          </a:xfrm>
          <a:prstGeom prst="rect">
            <a:avLst/>
          </a:prstGeom>
          <a:solidFill>
            <a:srgbClr val="0A3161">
              <a:lumMod val="20000"/>
              <a:lumOff val="80000"/>
            </a:srgbClr>
          </a:solidFill>
          <a:ln w="9525" cap="flat" cmpd="sng" algn="ctr">
            <a:solidFill>
              <a:srgbClr val="00B8D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it-IT" sz="1000" b="1" i="0" u="none" strike="noStrike" kern="0" cap="none" spc="0" normalizeH="0" baseline="0" noProof="0" dirty="0">
                <a:ln>
                  <a:noFill/>
                </a:ln>
                <a:solidFill>
                  <a:srgbClr val="141313"/>
                </a:solidFill>
                <a:effectLst/>
                <a:uLnTx/>
                <a:uFillTx/>
                <a:latin typeface="Arial"/>
                <a:ea typeface="+mn-ea"/>
                <a:cs typeface="+mn-cs"/>
              </a:rPr>
              <a:t>Link 1-2</a:t>
            </a:r>
            <a:endParaRPr kumimoji="0" lang="en-US" sz="1000" b="1" i="0" u="none" strike="noStrike" kern="0" cap="none" spc="0" normalizeH="0" baseline="0" noProof="0" dirty="0">
              <a:ln>
                <a:noFill/>
              </a:ln>
              <a:solidFill>
                <a:srgbClr val="141313"/>
              </a:solidFill>
              <a:effectLst/>
              <a:uLnTx/>
              <a:uFillTx/>
              <a:latin typeface="Arial"/>
              <a:ea typeface="+mn-ea"/>
              <a:cs typeface="+mn-cs"/>
            </a:endParaRPr>
          </a:p>
        </p:txBody>
      </p:sp>
      <p:sp>
        <p:nvSpPr>
          <p:cNvPr id="8" name="Ovale 7"/>
          <p:cNvSpPr/>
          <p:nvPr/>
        </p:nvSpPr>
        <p:spPr>
          <a:xfrm>
            <a:off x="3200400" y="2743200"/>
            <a:ext cx="1524000" cy="6858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e 8"/>
          <p:cNvSpPr/>
          <p:nvPr/>
        </p:nvSpPr>
        <p:spPr>
          <a:xfrm>
            <a:off x="3200400" y="4572000"/>
            <a:ext cx="1524000" cy="6858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296"/>
          <p:cNvSpPr/>
          <p:nvPr/>
        </p:nvSpPr>
        <p:spPr>
          <a:xfrm>
            <a:off x="3810000" y="3352800"/>
            <a:ext cx="189167" cy="181520"/>
          </a:xfrm>
          <a:prstGeom prst="ellipse">
            <a:avLst/>
          </a:prstGeom>
          <a:solidFill>
            <a:schemeClr val="accent2"/>
          </a:solidFill>
          <a:ln w="25400">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13" name="Oval 296"/>
          <p:cNvSpPr/>
          <p:nvPr/>
        </p:nvSpPr>
        <p:spPr>
          <a:xfrm>
            <a:off x="3200400" y="2895600"/>
            <a:ext cx="189167" cy="181520"/>
          </a:xfrm>
          <a:prstGeom prst="ellipse">
            <a:avLst/>
          </a:prstGeom>
          <a:solidFill>
            <a:schemeClr val="accent1"/>
          </a:solidFill>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14" name="Oval 296"/>
          <p:cNvSpPr/>
          <p:nvPr/>
        </p:nvSpPr>
        <p:spPr>
          <a:xfrm>
            <a:off x="4572000" y="3048000"/>
            <a:ext cx="189167" cy="181520"/>
          </a:xfrm>
          <a:prstGeom prst="ellipse">
            <a:avLst/>
          </a:prstGeom>
          <a:solidFill>
            <a:schemeClr val="accent1"/>
          </a:solidFill>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15" name="Oval 296"/>
          <p:cNvSpPr/>
          <p:nvPr/>
        </p:nvSpPr>
        <p:spPr>
          <a:xfrm>
            <a:off x="152400" y="2057400"/>
            <a:ext cx="189167" cy="181520"/>
          </a:xfrm>
          <a:prstGeom prst="ellipse">
            <a:avLst/>
          </a:prstGeom>
          <a:solidFill>
            <a:schemeClr val="accent1"/>
          </a:solidFill>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16" name="Oval 296"/>
          <p:cNvSpPr/>
          <p:nvPr/>
        </p:nvSpPr>
        <p:spPr>
          <a:xfrm>
            <a:off x="152400" y="2514600"/>
            <a:ext cx="189167" cy="181520"/>
          </a:xfrm>
          <a:prstGeom prst="ellipse">
            <a:avLst/>
          </a:prstGeom>
          <a:solidFill>
            <a:schemeClr val="accent2"/>
          </a:solidFill>
          <a:ln w="25400">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17" name="TextBox 118"/>
          <p:cNvSpPr txBox="1"/>
          <p:nvPr/>
        </p:nvSpPr>
        <p:spPr>
          <a:xfrm>
            <a:off x="457200" y="2039779"/>
            <a:ext cx="1707794" cy="276999"/>
          </a:xfrm>
          <a:prstGeom prst="rect">
            <a:avLst/>
          </a:prstGeom>
          <a:noFill/>
        </p:spPr>
        <p:txBody>
          <a:bodyPr wrap="square" rtlCol="0">
            <a:spAutoFit/>
          </a:bodyPr>
          <a:lstStyle/>
          <a:p>
            <a:pPr defTabSz="457200">
              <a:defRPr/>
            </a:pPr>
            <a:r>
              <a:rPr lang="it-IT" sz="1200" kern="0" dirty="0">
                <a:solidFill>
                  <a:srgbClr val="000000"/>
                </a:solidFill>
              </a:rPr>
              <a:t>LTP</a:t>
            </a:r>
            <a:endParaRPr lang="en-US" sz="1200" kern="0" dirty="0">
              <a:solidFill>
                <a:srgbClr val="000000"/>
              </a:solidFill>
            </a:endParaRPr>
          </a:p>
        </p:txBody>
      </p:sp>
      <p:sp>
        <p:nvSpPr>
          <p:cNvPr id="18" name="TextBox 118"/>
          <p:cNvSpPr txBox="1"/>
          <p:nvPr/>
        </p:nvSpPr>
        <p:spPr>
          <a:xfrm>
            <a:off x="457200" y="2466201"/>
            <a:ext cx="1707794" cy="276999"/>
          </a:xfrm>
          <a:prstGeom prst="rect">
            <a:avLst/>
          </a:prstGeom>
          <a:noFill/>
        </p:spPr>
        <p:txBody>
          <a:bodyPr wrap="square" rtlCol="0">
            <a:spAutoFit/>
          </a:bodyPr>
          <a:lstStyle/>
          <a:p>
            <a:pPr defTabSz="457200">
              <a:defRPr/>
            </a:pPr>
            <a:r>
              <a:rPr lang="it-IT" sz="1200" kern="0" dirty="0">
                <a:solidFill>
                  <a:srgbClr val="000000"/>
                </a:solidFill>
              </a:rPr>
              <a:t>TTP</a:t>
            </a:r>
            <a:endParaRPr lang="en-US" sz="1200" kern="0" dirty="0">
              <a:solidFill>
                <a:srgbClr val="000000"/>
              </a:solidFill>
            </a:endParaRPr>
          </a:p>
        </p:txBody>
      </p:sp>
      <p:sp>
        <p:nvSpPr>
          <p:cNvPr id="19" name="CasellaDiTesto 18"/>
          <p:cNvSpPr txBox="1"/>
          <p:nvPr/>
        </p:nvSpPr>
        <p:spPr>
          <a:xfrm>
            <a:off x="5410200" y="2209800"/>
            <a:ext cx="585417" cy="369332"/>
          </a:xfrm>
          <a:prstGeom prst="rect">
            <a:avLst/>
          </a:prstGeom>
          <a:noFill/>
        </p:spPr>
        <p:txBody>
          <a:bodyPr wrap="none" rtlCol="0">
            <a:spAutoFit/>
          </a:bodyPr>
          <a:lstStyle/>
          <a:p>
            <a:r>
              <a:rPr lang="it-IT" dirty="0"/>
              <a:t>PE1 </a:t>
            </a:r>
            <a:endParaRPr lang="en-US" dirty="0"/>
          </a:p>
        </p:txBody>
      </p:sp>
      <p:sp>
        <p:nvSpPr>
          <p:cNvPr id="20" name="CasellaDiTesto 19"/>
          <p:cNvSpPr txBox="1"/>
          <p:nvPr/>
        </p:nvSpPr>
        <p:spPr>
          <a:xfrm>
            <a:off x="4495800" y="2362200"/>
            <a:ext cx="768159" cy="369332"/>
          </a:xfrm>
          <a:prstGeom prst="rect">
            <a:avLst/>
          </a:prstGeom>
          <a:noFill/>
        </p:spPr>
        <p:txBody>
          <a:bodyPr wrap="none" rtlCol="0">
            <a:spAutoFit/>
          </a:bodyPr>
          <a:lstStyle/>
          <a:p>
            <a:r>
              <a:rPr lang="it-IT" dirty="0"/>
              <a:t>PE1-E </a:t>
            </a:r>
            <a:endParaRPr lang="en-US" dirty="0"/>
          </a:p>
        </p:txBody>
      </p:sp>
      <p:sp>
        <p:nvSpPr>
          <p:cNvPr id="21" name="CasellaDiTesto 20"/>
          <p:cNvSpPr txBox="1"/>
          <p:nvPr/>
        </p:nvSpPr>
        <p:spPr>
          <a:xfrm>
            <a:off x="4648200" y="3962400"/>
            <a:ext cx="808235" cy="369332"/>
          </a:xfrm>
          <a:prstGeom prst="rect">
            <a:avLst/>
          </a:prstGeom>
          <a:noFill/>
        </p:spPr>
        <p:txBody>
          <a:bodyPr wrap="none" rtlCol="0">
            <a:spAutoFit/>
          </a:bodyPr>
          <a:lstStyle/>
          <a:p>
            <a:r>
              <a:rPr lang="it-IT" dirty="0"/>
              <a:t>PE1-O </a:t>
            </a:r>
            <a:endParaRPr lang="en-US" dirty="0"/>
          </a:p>
        </p:txBody>
      </p:sp>
      <p:sp>
        <p:nvSpPr>
          <p:cNvPr id="22" name="Oval 296"/>
          <p:cNvSpPr/>
          <p:nvPr/>
        </p:nvSpPr>
        <p:spPr>
          <a:xfrm>
            <a:off x="3810000" y="4495800"/>
            <a:ext cx="189167" cy="181520"/>
          </a:xfrm>
          <a:prstGeom prst="ellipse">
            <a:avLst/>
          </a:prstGeom>
          <a:solidFill>
            <a:schemeClr val="accent2"/>
          </a:solidFill>
          <a:ln w="25400">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23" name="Oval 296"/>
          <p:cNvSpPr/>
          <p:nvPr/>
        </p:nvSpPr>
        <p:spPr>
          <a:xfrm>
            <a:off x="3124200" y="4800600"/>
            <a:ext cx="189167" cy="181520"/>
          </a:xfrm>
          <a:prstGeom prst="ellipse">
            <a:avLst/>
          </a:prstGeom>
          <a:solidFill>
            <a:schemeClr val="accent1"/>
          </a:solidFill>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24" name="Oval 296"/>
          <p:cNvSpPr/>
          <p:nvPr/>
        </p:nvSpPr>
        <p:spPr>
          <a:xfrm>
            <a:off x="4343400" y="5105400"/>
            <a:ext cx="189167" cy="181520"/>
          </a:xfrm>
          <a:prstGeom prst="ellipse">
            <a:avLst/>
          </a:prstGeom>
          <a:solidFill>
            <a:schemeClr val="accent1"/>
          </a:solidFill>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25" name="Oval 296"/>
          <p:cNvSpPr/>
          <p:nvPr/>
        </p:nvSpPr>
        <p:spPr>
          <a:xfrm>
            <a:off x="4572000" y="4648200"/>
            <a:ext cx="189167" cy="181520"/>
          </a:xfrm>
          <a:prstGeom prst="ellipse">
            <a:avLst/>
          </a:prstGeom>
          <a:solidFill>
            <a:schemeClr val="accent1"/>
          </a:solidFill>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grpSp>
        <p:nvGrpSpPr>
          <p:cNvPr id="3" name="Group 172"/>
          <p:cNvGrpSpPr/>
          <p:nvPr/>
        </p:nvGrpSpPr>
        <p:grpSpPr>
          <a:xfrm>
            <a:off x="152400" y="2895599"/>
            <a:ext cx="1662608" cy="864310"/>
            <a:chOff x="310974" y="2542532"/>
            <a:chExt cx="1738808" cy="896739"/>
          </a:xfrm>
        </p:grpSpPr>
        <p:cxnSp>
          <p:nvCxnSpPr>
            <p:cNvPr id="33" name="Straight Connector 119"/>
            <p:cNvCxnSpPr/>
            <p:nvPr/>
          </p:nvCxnSpPr>
          <p:spPr>
            <a:xfrm flipH="1">
              <a:off x="352534" y="2593449"/>
              <a:ext cx="216024" cy="142240"/>
            </a:xfrm>
            <a:prstGeom prst="line">
              <a:avLst/>
            </a:prstGeom>
            <a:noFill/>
            <a:ln w="28575" cap="flat" cmpd="sng" algn="ctr">
              <a:solidFill>
                <a:srgbClr val="0033CC"/>
              </a:solidFill>
              <a:prstDash val="solid"/>
              <a:headEnd type="none" w="med" len="sm"/>
              <a:tailEnd type="none" w="med" len="sm"/>
            </a:ln>
            <a:effectLst/>
          </p:spPr>
        </p:cxnSp>
        <p:sp>
          <p:nvSpPr>
            <p:cNvPr id="34" name="TextBox 120"/>
            <p:cNvSpPr txBox="1"/>
            <p:nvPr/>
          </p:nvSpPr>
          <p:spPr>
            <a:xfrm>
              <a:off x="687477" y="2542532"/>
              <a:ext cx="842882" cy="287392"/>
            </a:xfrm>
            <a:prstGeom prst="rect">
              <a:avLst/>
            </a:prstGeom>
            <a:noFill/>
          </p:spPr>
          <p:txBody>
            <a:bodyPr wrap="square" rtlCol="0">
              <a:spAutoFit/>
            </a:bodyPr>
            <a:lstStyle/>
            <a:p>
              <a:pPr defTabSz="457200">
                <a:defRPr/>
              </a:pPr>
              <a:r>
                <a:rPr lang="it-IT" sz="1200" kern="0" dirty="0">
                  <a:solidFill>
                    <a:srgbClr val="000000"/>
                  </a:solidFill>
                </a:rPr>
                <a:t>Link</a:t>
              </a:r>
              <a:endParaRPr lang="en-US" sz="1200" kern="0" dirty="0">
                <a:solidFill>
                  <a:srgbClr val="000000"/>
                </a:solidFill>
              </a:endParaRPr>
            </a:p>
          </p:txBody>
        </p:sp>
        <p:cxnSp>
          <p:nvCxnSpPr>
            <p:cNvPr id="35" name="Straight Connector 121"/>
            <p:cNvCxnSpPr/>
            <p:nvPr/>
          </p:nvCxnSpPr>
          <p:spPr>
            <a:xfrm flipH="1">
              <a:off x="310974" y="2885867"/>
              <a:ext cx="216024" cy="142240"/>
            </a:xfrm>
            <a:prstGeom prst="line">
              <a:avLst/>
            </a:prstGeom>
            <a:noFill/>
            <a:ln w="28575" cap="flat" cmpd="sng" algn="ctr">
              <a:solidFill>
                <a:srgbClr val="153276">
                  <a:lumMod val="40000"/>
                  <a:lumOff val="60000"/>
                </a:srgbClr>
              </a:solidFill>
              <a:prstDash val="solid"/>
              <a:headEnd type="none" w="med" len="sm"/>
              <a:tailEnd type="none" w="med" len="sm"/>
            </a:ln>
            <a:effectLst/>
          </p:spPr>
        </p:cxnSp>
        <p:sp>
          <p:nvSpPr>
            <p:cNvPr id="36" name="TextBox 122"/>
            <p:cNvSpPr txBox="1"/>
            <p:nvPr/>
          </p:nvSpPr>
          <p:spPr>
            <a:xfrm>
              <a:off x="653809" y="2834950"/>
              <a:ext cx="1395973" cy="287392"/>
            </a:xfrm>
            <a:prstGeom prst="rect">
              <a:avLst/>
            </a:prstGeom>
            <a:noFill/>
          </p:spPr>
          <p:txBody>
            <a:bodyPr wrap="square" rtlCol="0">
              <a:spAutoFit/>
            </a:bodyPr>
            <a:lstStyle/>
            <a:p>
              <a:pPr defTabSz="457200">
                <a:defRPr/>
              </a:pPr>
              <a:r>
                <a:rPr lang="it-IT" sz="1200" kern="0" dirty="0">
                  <a:solidFill>
                    <a:srgbClr val="000000"/>
                  </a:solidFill>
                </a:rPr>
                <a:t>Transitional</a:t>
              </a:r>
              <a:r>
                <a:rPr lang="it-IT" sz="1000" kern="0" dirty="0">
                  <a:solidFill>
                    <a:srgbClr val="000000"/>
                  </a:solidFill>
                </a:rPr>
                <a:t> Link</a:t>
              </a:r>
              <a:endParaRPr lang="en-US" sz="1000" kern="0" dirty="0">
                <a:solidFill>
                  <a:srgbClr val="000000"/>
                </a:solidFill>
              </a:endParaRPr>
            </a:p>
          </p:txBody>
        </p:sp>
        <p:cxnSp>
          <p:nvCxnSpPr>
            <p:cNvPr id="46" name="Straight Connector 132"/>
            <p:cNvCxnSpPr/>
            <p:nvPr/>
          </p:nvCxnSpPr>
          <p:spPr>
            <a:xfrm>
              <a:off x="324322" y="3300624"/>
              <a:ext cx="287696" cy="66813"/>
            </a:xfrm>
            <a:prstGeom prst="line">
              <a:avLst/>
            </a:prstGeom>
            <a:noFill/>
            <a:ln w="38100" cap="flat" cmpd="sng" algn="ctr">
              <a:solidFill>
                <a:srgbClr val="00B050"/>
              </a:solidFill>
              <a:prstDash val="solid"/>
            </a:ln>
            <a:effectLst>
              <a:outerShdw blurRad="40000" dist="20000" dir="5400000" rotWithShape="0">
                <a:srgbClr val="000000">
                  <a:alpha val="38000"/>
                </a:srgbClr>
              </a:outerShdw>
            </a:effectLst>
          </p:spPr>
        </p:cxnSp>
        <p:sp>
          <p:nvSpPr>
            <p:cNvPr id="47" name="TextBox 133"/>
            <p:cNvSpPr txBox="1"/>
            <p:nvPr/>
          </p:nvSpPr>
          <p:spPr>
            <a:xfrm>
              <a:off x="670866" y="3151879"/>
              <a:ext cx="1022502" cy="287392"/>
            </a:xfrm>
            <a:prstGeom prst="rect">
              <a:avLst/>
            </a:prstGeom>
            <a:noFill/>
          </p:spPr>
          <p:txBody>
            <a:bodyPr wrap="square" rtlCol="0">
              <a:spAutoFit/>
            </a:bodyPr>
            <a:lstStyle/>
            <a:p>
              <a:pPr defTabSz="457200">
                <a:defRPr/>
              </a:pPr>
              <a:r>
                <a:rPr lang="it-IT" sz="1200" kern="0" dirty="0">
                  <a:solidFill>
                    <a:srgbClr val="000000"/>
                  </a:solidFill>
                </a:rPr>
                <a:t>Connection</a:t>
              </a:r>
              <a:endParaRPr lang="en-US" sz="1200" kern="0" dirty="0">
                <a:solidFill>
                  <a:srgbClr val="000000"/>
                </a:solidFill>
              </a:endParaRPr>
            </a:p>
          </p:txBody>
        </p:sp>
      </p:grpSp>
      <p:cxnSp>
        <p:nvCxnSpPr>
          <p:cNvPr id="48" name="Straight Connector 119"/>
          <p:cNvCxnSpPr/>
          <p:nvPr/>
        </p:nvCxnSpPr>
        <p:spPr>
          <a:xfrm flipH="1">
            <a:off x="2286000" y="2971800"/>
            <a:ext cx="901824" cy="0"/>
          </a:xfrm>
          <a:prstGeom prst="line">
            <a:avLst/>
          </a:prstGeom>
          <a:noFill/>
          <a:ln w="28575" cap="flat" cmpd="sng" algn="ctr">
            <a:solidFill>
              <a:srgbClr val="0033CC"/>
            </a:solidFill>
            <a:prstDash val="solid"/>
            <a:headEnd type="none" w="med" len="sm"/>
            <a:tailEnd type="none" w="med" len="sm"/>
          </a:ln>
          <a:effectLst/>
        </p:spPr>
      </p:cxnSp>
      <p:cxnSp>
        <p:nvCxnSpPr>
          <p:cNvPr id="50" name="Straight Connector 154"/>
          <p:cNvCxnSpPr>
            <a:stCxn id="12" idx="4"/>
            <a:endCxn id="22" idx="0"/>
          </p:cNvCxnSpPr>
          <p:nvPr/>
        </p:nvCxnSpPr>
        <p:spPr>
          <a:xfrm>
            <a:off x="3904584" y="3534320"/>
            <a:ext cx="0" cy="961480"/>
          </a:xfrm>
          <a:prstGeom prst="line">
            <a:avLst/>
          </a:prstGeom>
          <a:noFill/>
          <a:ln w="28575" cap="flat" cmpd="sng" algn="ctr">
            <a:solidFill>
              <a:srgbClr val="153276">
                <a:lumMod val="40000"/>
                <a:lumOff val="60000"/>
              </a:srgbClr>
            </a:solidFill>
            <a:prstDash val="solid"/>
            <a:headEnd type="none" w="med" len="sm"/>
            <a:tailEnd type="none" w="med" len="sm"/>
          </a:ln>
          <a:effectLst/>
        </p:spPr>
      </p:cxnSp>
      <p:cxnSp>
        <p:nvCxnSpPr>
          <p:cNvPr id="53" name="Straight Connector 119"/>
          <p:cNvCxnSpPr/>
          <p:nvPr/>
        </p:nvCxnSpPr>
        <p:spPr>
          <a:xfrm flipH="1">
            <a:off x="4724400" y="4724400"/>
            <a:ext cx="1295400" cy="0"/>
          </a:xfrm>
          <a:prstGeom prst="line">
            <a:avLst/>
          </a:prstGeom>
          <a:noFill/>
          <a:ln w="28575" cap="flat" cmpd="sng" algn="ctr">
            <a:solidFill>
              <a:srgbClr val="0033CC"/>
            </a:solidFill>
            <a:prstDash val="solid"/>
            <a:headEnd type="none" w="med" len="sm"/>
            <a:tailEnd type="none" w="med" len="sm"/>
          </a:ln>
          <a:effectLst/>
        </p:spPr>
      </p:cxnSp>
      <p:sp>
        <p:nvSpPr>
          <p:cNvPr id="55" name="CasellaDiTesto 54"/>
          <p:cNvSpPr txBox="1"/>
          <p:nvPr/>
        </p:nvSpPr>
        <p:spPr>
          <a:xfrm>
            <a:off x="2743200" y="2667000"/>
            <a:ext cx="620683" cy="261610"/>
          </a:xfrm>
          <a:prstGeom prst="rect">
            <a:avLst/>
          </a:prstGeom>
          <a:noFill/>
        </p:spPr>
        <p:txBody>
          <a:bodyPr wrap="none" rtlCol="0">
            <a:spAutoFit/>
          </a:bodyPr>
          <a:lstStyle/>
          <a:p>
            <a:r>
              <a:rPr lang="it-IT" sz="1100" dirty="0"/>
              <a:t>PE1-1.1</a:t>
            </a:r>
            <a:endParaRPr lang="en-US" sz="1100" dirty="0"/>
          </a:p>
        </p:txBody>
      </p:sp>
      <p:sp>
        <p:nvSpPr>
          <p:cNvPr id="56" name="CasellaDiTesto 55"/>
          <p:cNvSpPr txBox="1"/>
          <p:nvPr/>
        </p:nvSpPr>
        <p:spPr>
          <a:xfrm>
            <a:off x="4038600" y="2895600"/>
            <a:ext cx="620683" cy="261610"/>
          </a:xfrm>
          <a:prstGeom prst="rect">
            <a:avLst/>
          </a:prstGeom>
          <a:noFill/>
        </p:spPr>
        <p:txBody>
          <a:bodyPr wrap="none" rtlCol="0">
            <a:spAutoFit/>
          </a:bodyPr>
          <a:lstStyle/>
          <a:p>
            <a:r>
              <a:rPr lang="it-IT" sz="1100" dirty="0"/>
              <a:t>PE1-1.2</a:t>
            </a:r>
            <a:endParaRPr lang="en-US" sz="1100" dirty="0"/>
          </a:p>
        </p:txBody>
      </p:sp>
      <p:cxnSp>
        <p:nvCxnSpPr>
          <p:cNvPr id="61" name="Connettore 1 60"/>
          <p:cNvCxnSpPr>
            <a:stCxn id="23" idx="6"/>
            <a:endCxn id="22" idx="3"/>
          </p:cNvCxnSpPr>
          <p:nvPr/>
        </p:nvCxnSpPr>
        <p:spPr>
          <a:xfrm flipV="1">
            <a:off x="3313367" y="4650737"/>
            <a:ext cx="524336" cy="240623"/>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63" name="Connettore 1 62"/>
          <p:cNvCxnSpPr>
            <a:stCxn id="25" idx="2"/>
            <a:endCxn id="22" idx="5"/>
          </p:cNvCxnSpPr>
          <p:nvPr/>
        </p:nvCxnSpPr>
        <p:spPr>
          <a:xfrm flipH="1" flipV="1">
            <a:off x="3971464" y="4650737"/>
            <a:ext cx="600536" cy="88223"/>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66" name="Connettore 1 65"/>
          <p:cNvCxnSpPr>
            <a:stCxn id="24" idx="2"/>
            <a:endCxn id="22" idx="5"/>
          </p:cNvCxnSpPr>
          <p:nvPr/>
        </p:nvCxnSpPr>
        <p:spPr>
          <a:xfrm flipH="1" flipV="1">
            <a:off x="3971464" y="4650737"/>
            <a:ext cx="371936" cy="545423"/>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119"/>
          <p:cNvCxnSpPr/>
          <p:nvPr/>
        </p:nvCxnSpPr>
        <p:spPr>
          <a:xfrm flipH="1">
            <a:off x="4495800" y="5181600"/>
            <a:ext cx="1295400" cy="0"/>
          </a:xfrm>
          <a:prstGeom prst="line">
            <a:avLst/>
          </a:prstGeom>
          <a:noFill/>
          <a:ln w="28575" cap="flat" cmpd="sng" algn="ctr">
            <a:solidFill>
              <a:srgbClr val="0033CC"/>
            </a:solidFill>
            <a:prstDash val="solid"/>
            <a:headEnd type="none" w="med" len="sm"/>
            <a:tailEnd type="none" w="med" len="sm"/>
          </a:ln>
          <a:effectLst/>
        </p:spPr>
      </p:cxnSp>
      <p:sp>
        <p:nvSpPr>
          <p:cNvPr id="70" name="CasellaDiTesto 69"/>
          <p:cNvSpPr txBox="1"/>
          <p:nvPr/>
        </p:nvSpPr>
        <p:spPr>
          <a:xfrm>
            <a:off x="5562600" y="4800600"/>
            <a:ext cx="620683" cy="307777"/>
          </a:xfrm>
          <a:prstGeom prst="rect">
            <a:avLst/>
          </a:prstGeom>
          <a:noFill/>
        </p:spPr>
        <p:txBody>
          <a:bodyPr wrap="none" rtlCol="0">
            <a:spAutoFit/>
          </a:bodyPr>
          <a:lstStyle/>
          <a:p>
            <a:r>
              <a:rPr lang="it-IT" sz="1400" dirty="0"/>
              <a:t>ODU2</a:t>
            </a:r>
            <a:endParaRPr lang="en-US" sz="1400" dirty="0"/>
          </a:p>
        </p:txBody>
      </p:sp>
      <p:sp>
        <p:nvSpPr>
          <p:cNvPr id="71" name="CasellaDiTesto 70"/>
          <p:cNvSpPr txBox="1"/>
          <p:nvPr/>
        </p:nvSpPr>
        <p:spPr>
          <a:xfrm>
            <a:off x="4495800" y="4419600"/>
            <a:ext cx="505267" cy="261610"/>
          </a:xfrm>
          <a:prstGeom prst="rect">
            <a:avLst/>
          </a:prstGeom>
          <a:noFill/>
        </p:spPr>
        <p:txBody>
          <a:bodyPr wrap="none" rtlCol="0">
            <a:spAutoFit/>
          </a:bodyPr>
          <a:lstStyle/>
          <a:p>
            <a:r>
              <a:rPr lang="it-IT" sz="1100" dirty="0"/>
              <a:t>PE1.2</a:t>
            </a:r>
            <a:endParaRPr lang="en-US" sz="1100" dirty="0"/>
          </a:p>
        </p:txBody>
      </p:sp>
      <p:sp>
        <p:nvSpPr>
          <p:cNvPr id="72" name="CasellaDiTesto 71"/>
          <p:cNvSpPr txBox="1"/>
          <p:nvPr/>
        </p:nvSpPr>
        <p:spPr>
          <a:xfrm>
            <a:off x="4495800" y="5257800"/>
            <a:ext cx="505267" cy="261610"/>
          </a:xfrm>
          <a:prstGeom prst="rect">
            <a:avLst/>
          </a:prstGeom>
          <a:noFill/>
        </p:spPr>
        <p:txBody>
          <a:bodyPr wrap="none" rtlCol="0">
            <a:spAutoFit/>
          </a:bodyPr>
          <a:lstStyle/>
          <a:p>
            <a:r>
              <a:rPr lang="it-IT" sz="1100" dirty="0"/>
              <a:t>PE1.3</a:t>
            </a:r>
            <a:endParaRPr lang="en-US" sz="1100" dirty="0"/>
          </a:p>
        </p:txBody>
      </p:sp>
      <p:sp>
        <p:nvSpPr>
          <p:cNvPr id="73" name="CasellaDiTesto 72"/>
          <p:cNvSpPr txBox="1"/>
          <p:nvPr/>
        </p:nvSpPr>
        <p:spPr>
          <a:xfrm>
            <a:off x="2743200" y="4572000"/>
            <a:ext cx="505267" cy="261610"/>
          </a:xfrm>
          <a:prstGeom prst="rect">
            <a:avLst/>
          </a:prstGeom>
          <a:noFill/>
        </p:spPr>
        <p:txBody>
          <a:bodyPr wrap="none" rtlCol="0">
            <a:spAutoFit/>
          </a:bodyPr>
          <a:lstStyle/>
          <a:p>
            <a:r>
              <a:rPr lang="it-IT" sz="1100" dirty="0"/>
              <a:t>PE1.1</a:t>
            </a:r>
            <a:endParaRPr lang="en-US" sz="1100" dirty="0"/>
          </a:p>
        </p:txBody>
      </p:sp>
      <p:sp>
        <p:nvSpPr>
          <p:cNvPr id="74" name="Figura a mano libera 73"/>
          <p:cNvSpPr/>
          <p:nvPr/>
        </p:nvSpPr>
        <p:spPr>
          <a:xfrm>
            <a:off x="3914775" y="4600575"/>
            <a:ext cx="2114550" cy="247650"/>
          </a:xfrm>
          <a:custGeom>
            <a:avLst/>
            <a:gdLst>
              <a:gd name="connsiteX0" fmla="*/ 0 w 2114550"/>
              <a:gd name="connsiteY0" fmla="*/ 0 h 247650"/>
              <a:gd name="connsiteX1" fmla="*/ 762000 w 2114550"/>
              <a:gd name="connsiteY1" fmla="*/ 209550 h 247650"/>
              <a:gd name="connsiteX2" fmla="*/ 2114550 w 2114550"/>
              <a:gd name="connsiteY2" fmla="*/ 228600 h 247650"/>
            </a:gdLst>
            <a:ahLst/>
            <a:cxnLst>
              <a:cxn ang="0">
                <a:pos x="connsiteX0" y="connsiteY0"/>
              </a:cxn>
              <a:cxn ang="0">
                <a:pos x="connsiteX1" y="connsiteY1"/>
              </a:cxn>
              <a:cxn ang="0">
                <a:pos x="connsiteX2" y="connsiteY2"/>
              </a:cxn>
            </a:cxnLst>
            <a:rect l="l" t="t" r="r" b="b"/>
            <a:pathLst>
              <a:path w="2114550" h="247650">
                <a:moveTo>
                  <a:pt x="0" y="0"/>
                </a:moveTo>
                <a:cubicBezTo>
                  <a:pt x="204787" y="85725"/>
                  <a:pt x="409575" y="171450"/>
                  <a:pt x="762000" y="209550"/>
                </a:cubicBezTo>
                <a:cubicBezTo>
                  <a:pt x="1114425" y="247650"/>
                  <a:pt x="1879600" y="225425"/>
                  <a:pt x="2114550" y="228600"/>
                </a:cubicBezTo>
              </a:path>
            </a:pathLst>
          </a:custGeom>
          <a:ln w="28575" cmpd="sng">
            <a:solidFill>
              <a:srgbClr val="00B05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5" name="Straight Connector 119"/>
          <p:cNvCxnSpPr/>
          <p:nvPr/>
        </p:nvCxnSpPr>
        <p:spPr>
          <a:xfrm flipH="1">
            <a:off x="4724400" y="3124200"/>
            <a:ext cx="2209800" cy="0"/>
          </a:xfrm>
          <a:prstGeom prst="line">
            <a:avLst/>
          </a:prstGeom>
          <a:noFill/>
          <a:ln w="28575" cap="flat" cmpd="sng" algn="ctr">
            <a:solidFill>
              <a:srgbClr val="0033CC"/>
            </a:solidFill>
            <a:prstDash val="solid"/>
            <a:headEnd type="none" w="med" len="sm"/>
            <a:tailEnd type="none" w="med" len="sm"/>
          </a:ln>
          <a:effectLst/>
        </p:spPr>
      </p:cxnSp>
      <p:sp>
        <p:nvSpPr>
          <p:cNvPr id="77" name="CasellaDiTesto 76"/>
          <p:cNvSpPr txBox="1"/>
          <p:nvPr/>
        </p:nvSpPr>
        <p:spPr>
          <a:xfrm>
            <a:off x="4038600" y="3429000"/>
            <a:ext cx="510076" cy="261610"/>
          </a:xfrm>
          <a:prstGeom prst="rect">
            <a:avLst/>
          </a:prstGeom>
          <a:noFill/>
        </p:spPr>
        <p:txBody>
          <a:bodyPr wrap="none" rtlCol="0">
            <a:spAutoFit/>
          </a:bodyPr>
          <a:lstStyle/>
          <a:p>
            <a:r>
              <a:rPr lang="it-IT" sz="1100" dirty="0"/>
              <a:t>TTP-1</a:t>
            </a:r>
            <a:endParaRPr lang="en-US" sz="1100" dirty="0"/>
          </a:p>
        </p:txBody>
      </p:sp>
      <p:sp>
        <p:nvSpPr>
          <p:cNvPr id="78" name="CasellaDiTesto 77"/>
          <p:cNvSpPr txBox="1"/>
          <p:nvPr/>
        </p:nvSpPr>
        <p:spPr>
          <a:xfrm>
            <a:off x="3962400" y="4267200"/>
            <a:ext cx="510076" cy="261610"/>
          </a:xfrm>
          <a:prstGeom prst="rect">
            <a:avLst/>
          </a:prstGeom>
          <a:noFill/>
        </p:spPr>
        <p:txBody>
          <a:bodyPr wrap="none" rtlCol="0">
            <a:spAutoFit/>
          </a:bodyPr>
          <a:lstStyle/>
          <a:p>
            <a:r>
              <a:rPr lang="it-IT" sz="1100" dirty="0"/>
              <a:t>TTP-2</a:t>
            </a:r>
            <a:endParaRPr lang="en-US" sz="11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0234"/>
            <a:ext cx="9144000" cy="783913"/>
          </a:xfrm>
        </p:spPr>
        <p:txBody>
          <a:bodyPr>
            <a:normAutofit fontScale="90000"/>
          </a:bodyPr>
          <a:lstStyle/>
          <a:p>
            <a:pPr algn="ctr"/>
            <a:r>
              <a:rPr lang="en-US" dirty="0"/>
              <a:t>Added Support for Multi-layer Topology</a:t>
            </a:r>
          </a:p>
        </p:txBody>
      </p:sp>
      <p:sp>
        <p:nvSpPr>
          <p:cNvPr id="4" name="Slide Number Placeholder 5"/>
          <p:cNvSpPr>
            <a:spLocks noGrp="1"/>
          </p:cNvSpPr>
          <p:nvPr>
            <p:ph type="sldNum" sz="quarter" idx="12"/>
          </p:nvPr>
        </p:nvSpPr>
        <p:spPr>
          <a:xfrm>
            <a:off x="6553200" y="6356350"/>
            <a:ext cx="2133600" cy="365125"/>
          </a:xfrm>
        </p:spPr>
        <p:txBody>
          <a:bodyPr/>
          <a:lstStyle/>
          <a:p>
            <a:fld id="{FFCD9563-417C-4C34-859E-99CF9B85FB23}" type="slidenum">
              <a:rPr lang="en-US" smtClean="0">
                <a:solidFill>
                  <a:prstClr val="black">
                    <a:tint val="75000"/>
                  </a:prstClr>
                </a:solidFill>
              </a:rPr>
              <a:pPr/>
              <a:t>15</a:t>
            </a:fld>
            <a:endParaRPr lang="en-US" dirty="0">
              <a:solidFill>
                <a:prstClr val="black">
                  <a:tint val="75000"/>
                </a:prstClr>
              </a:solidFill>
            </a:endParaRPr>
          </a:p>
        </p:txBody>
      </p:sp>
      <p:sp>
        <p:nvSpPr>
          <p:cNvPr id="7" name="Rectangle 1"/>
          <p:cNvSpPr>
            <a:spLocks noChangeArrowheads="1"/>
          </p:cNvSpPr>
          <p:nvPr/>
        </p:nvSpPr>
        <p:spPr bwMode="auto">
          <a:xfrm>
            <a:off x="0" y="-9142"/>
            <a:ext cx="1949573" cy="2462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spcBef>
                <a:spcPct val="0"/>
              </a:spcBef>
            </a:pPr>
            <a:r>
              <a:rPr lang="en-US" sz="1000" dirty="0">
                <a:solidFill>
                  <a:prstClr val="black"/>
                </a:solidFill>
                <a:latin typeface="Arial Unicode MS" pitchFamily="34" charset="-128"/>
              </a:rPr>
              <a:t>draft-ietf-teas-yang-te-topo-05</a:t>
            </a:r>
            <a:endParaRPr lang="en-US" dirty="0">
              <a:solidFill>
                <a:prstClr val="black"/>
              </a:solidFill>
              <a:latin typeface="Arial" pitchFamily="34" charset="0"/>
            </a:endParaRPr>
          </a:p>
        </p:txBody>
      </p:sp>
      <p:sp>
        <p:nvSpPr>
          <p:cNvPr id="8" name="Content Placeholder 2"/>
          <p:cNvSpPr txBox="1">
            <a:spLocks/>
          </p:cNvSpPr>
          <p:nvPr/>
        </p:nvSpPr>
        <p:spPr>
          <a:xfrm>
            <a:off x="538481" y="3241040"/>
            <a:ext cx="8412480" cy="3403604"/>
          </a:xfrm>
          <a:prstGeom prst="rect">
            <a:avLst/>
          </a:prstGeom>
          <a:ln>
            <a:solidFill>
              <a:schemeClr val="tx1"/>
            </a:solidFill>
            <a:prstDash val="dash"/>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augment /</a:t>
            </a:r>
            <a:r>
              <a:rPr lang="en-US" sz="1600" dirty="0" err="1">
                <a:solidFill>
                  <a:prstClr val="black"/>
                </a:solidFill>
                <a:latin typeface="Courier New" panose="02070309020205020404" pitchFamily="49" charset="0"/>
                <a:cs typeface="Courier New" panose="02070309020205020404" pitchFamily="49" charset="0"/>
              </a:rPr>
              <a:t>nw:networks</a:t>
            </a:r>
            <a:r>
              <a:rPr lang="en-US" sz="1600" dirty="0">
                <a:solidFill>
                  <a:prstClr val="black"/>
                </a:solidFill>
                <a:latin typeface="Courier New" panose="02070309020205020404" pitchFamily="49" charset="0"/>
                <a:cs typeface="Courier New" panose="02070309020205020404" pitchFamily="49" charset="0"/>
              </a:rPr>
              <a:t>/</a:t>
            </a:r>
            <a:r>
              <a:rPr lang="en-US" sz="1600" dirty="0" err="1">
                <a:solidFill>
                  <a:prstClr val="black"/>
                </a:solidFill>
                <a:latin typeface="Courier New" panose="02070309020205020404" pitchFamily="49" charset="0"/>
                <a:cs typeface="Courier New" panose="02070309020205020404" pitchFamily="49" charset="0"/>
              </a:rPr>
              <a:t>nw:network</a:t>
            </a:r>
            <a:r>
              <a:rPr lang="en-US" sz="1600" dirty="0">
                <a:solidFill>
                  <a:prstClr val="black"/>
                </a:solidFill>
                <a:latin typeface="Courier New" panose="02070309020205020404" pitchFamily="49" charset="0"/>
                <a:cs typeface="Courier New" panose="02070309020205020404" pitchFamily="49" charset="0"/>
              </a:rPr>
              <a:t>/</a:t>
            </a:r>
            <a:r>
              <a:rPr lang="en-US" sz="1600" dirty="0" err="1">
                <a:solidFill>
                  <a:prstClr val="black"/>
                </a:solidFill>
                <a:latin typeface="Courier New" panose="02070309020205020404" pitchFamily="49" charset="0"/>
                <a:cs typeface="Courier New" panose="02070309020205020404" pitchFamily="49" charset="0"/>
              </a:rPr>
              <a:t>nw:node</a:t>
            </a:r>
            <a:r>
              <a:rPr lang="en-US" sz="1600" dirty="0">
                <a:solidFill>
                  <a:prstClr val="black"/>
                </a:solidFill>
                <a:latin typeface="Courier New" panose="02070309020205020404" pitchFamily="49" charset="0"/>
                <a:cs typeface="Courier New" panose="02070309020205020404" pitchFamily="49" charset="0"/>
              </a:rPr>
              <a:t>:</a:t>
            </a: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te</a:t>
            </a:r>
            <a:r>
              <a:rPr lang="en-US" sz="1600" dirty="0">
                <a:solidFill>
                  <a:prstClr val="black"/>
                </a:solidFill>
                <a:latin typeface="Courier New" panose="02070309020205020404" pitchFamily="49" charset="0"/>
                <a:cs typeface="Courier New" panose="02070309020205020404" pitchFamily="49" charset="0"/>
              </a:rPr>
              <a:t>!</a:t>
            </a: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tunnel-termination-point* [tunnel-</a:t>
            </a:r>
            <a:r>
              <a:rPr lang="en-US" sz="1600" dirty="0" err="1">
                <a:solidFill>
                  <a:prstClr val="black"/>
                </a:solidFill>
                <a:latin typeface="Courier New" panose="02070309020205020404" pitchFamily="49" charset="0"/>
                <a:cs typeface="Courier New" panose="02070309020205020404" pitchFamily="49" charset="0"/>
              </a:rPr>
              <a:t>tp</a:t>
            </a:r>
            <a:r>
              <a:rPr lang="en-US" sz="1600" dirty="0">
                <a:solidFill>
                  <a:prstClr val="black"/>
                </a:solidFill>
                <a:latin typeface="Courier New" panose="02070309020205020404" pitchFamily="49" charset="0"/>
                <a:cs typeface="Courier New" panose="02070309020205020404" pitchFamily="49" charset="0"/>
              </a:rPr>
              <a:t>-id]</a:t>
            </a: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tunnel-</a:t>
            </a:r>
            <a:r>
              <a:rPr lang="en-US" sz="1600" dirty="0" err="1">
                <a:solidFill>
                  <a:prstClr val="black"/>
                </a:solidFill>
                <a:latin typeface="Courier New" panose="02070309020205020404" pitchFamily="49" charset="0"/>
                <a:cs typeface="Courier New" panose="02070309020205020404" pitchFamily="49" charset="0"/>
              </a:rPr>
              <a:t>tp</a:t>
            </a:r>
            <a:r>
              <a:rPr lang="en-US" sz="1600" dirty="0">
                <a:solidFill>
                  <a:prstClr val="black"/>
                </a:solidFill>
                <a:latin typeface="Courier New" panose="02070309020205020404" pitchFamily="49" charset="0"/>
                <a:cs typeface="Courier New" panose="02070309020205020404" pitchFamily="49" charset="0"/>
              </a:rPr>
              <a:t>-id    binary</a:t>
            </a: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config</a:t>
            </a:r>
            <a:endParaRPr lang="en-US" sz="1600" dirty="0">
              <a:solidFill>
                <a:prstClr val="black"/>
              </a:solidFill>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r>
              <a:rPr lang="en-US" sz="1600" b="1" dirty="0">
                <a:solidFill>
                  <a:srgbClr val="5B9BD5">
                    <a:lumMod val="75000"/>
                  </a:srgbClr>
                </a:solidFill>
                <a:latin typeface="Courier New" panose="02070309020205020404" pitchFamily="49" charset="0"/>
                <a:cs typeface="Courier New" panose="02070309020205020404" pitchFamily="49" charset="0"/>
              </a:rPr>
              <a:t>         |  +--</a:t>
            </a:r>
            <a:r>
              <a:rPr lang="en-US" sz="1600" b="1" dirty="0" err="1">
                <a:solidFill>
                  <a:srgbClr val="5B9BD5">
                    <a:lumMod val="75000"/>
                  </a:srgbClr>
                </a:solidFill>
                <a:latin typeface="Courier New" panose="02070309020205020404" pitchFamily="49" charset="0"/>
                <a:cs typeface="Courier New" panose="02070309020205020404" pitchFamily="49" charset="0"/>
              </a:rPr>
              <a:t>rw</a:t>
            </a:r>
            <a:r>
              <a:rPr lang="en-US" sz="1600" b="1" dirty="0">
                <a:solidFill>
                  <a:srgbClr val="5B9BD5">
                    <a:lumMod val="75000"/>
                  </a:srgbClr>
                </a:solidFill>
                <a:latin typeface="Courier New" panose="02070309020205020404" pitchFamily="49" charset="0"/>
                <a:cs typeface="Courier New" panose="02070309020205020404" pitchFamily="49" charset="0"/>
              </a:rPr>
              <a:t> switching-capability?     </a:t>
            </a:r>
            <a:r>
              <a:rPr lang="en-US" sz="1600" b="1" dirty="0" err="1">
                <a:solidFill>
                  <a:srgbClr val="5B9BD5">
                    <a:lumMod val="75000"/>
                  </a:srgbClr>
                </a:solidFill>
                <a:latin typeface="Courier New" panose="02070309020205020404" pitchFamily="49" charset="0"/>
                <a:cs typeface="Courier New" panose="02070309020205020404" pitchFamily="49" charset="0"/>
              </a:rPr>
              <a:t>identityref</a:t>
            </a:r>
            <a:endParaRPr lang="en-US" sz="1600" b="1" dirty="0">
              <a:solidFill>
                <a:srgbClr val="5B9BD5">
                  <a:lumMod val="75000"/>
                </a:srgbClr>
              </a:solidFill>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r>
              <a:rPr lang="en-US" sz="1600" b="1" dirty="0">
                <a:solidFill>
                  <a:srgbClr val="5B9BD5">
                    <a:lumMod val="75000"/>
                  </a:srgbClr>
                </a:solidFill>
                <a:latin typeface="Courier New" panose="02070309020205020404" pitchFamily="49" charset="0"/>
                <a:cs typeface="Courier New" panose="02070309020205020404" pitchFamily="49" charset="0"/>
              </a:rPr>
              <a:t>         |  +--</a:t>
            </a:r>
            <a:r>
              <a:rPr lang="en-US" sz="1600" b="1" dirty="0" err="1">
                <a:solidFill>
                  <a:srgbClr val="5B9BD5">
                    <a:lumMod val="75000"/>
                  </a:srgbClr>
                </a:solidFill>
                <a:latin typeface="Courier New" panose="02070309020205020404" pitchFamily="49" charset="0"/>
                <a:cs typeface="Courier New" panose="02070309020205020404" pitchFamily="49" charset="0"/>
              </a:rPr>
              <a:t>rw</a:t>
            </a:r>
            <a:r>
              <a:rPr lang="en-US" sz="1600" b="1" dirty="0">
                <a:solidFill>
                  <a:srgbClr val="5B9BD5">
                    <a:lumMod val="75000"/>
                  </a:srgbClr>
                </a:solidFill>
                <a:latin typeface="Courier New" panose="02070309020205020404" pitchFamily="49" charset="0"/>
                <a:cs typeface="Courier New" panose="02070309020205020404" pitchFamily="49" charset="0"/>
              </a:rPr>
              <a:t> encoding?                 </a:t>
            </a:r>
            <a:r>
              <a:rPr lang="en-US" sz="1600" b="1" dirty="0" err="1">
                <a:solidFill>
                  <a:srgbClr val="5B9BD5">
                    <a:lumMod val="75000"/>
                  </a:srgbClr>
                </a:solidFill>
                <a:latin typeface="Courier New" panose="02070309020205020404" pitchFamily="49" charset="0"/>
                <a:cs typeface="Courier New" panose="02070309020205020404" pitchFamily="49" charset="0"/>
              </a:rPr>
              <a:t>identityref</a:t>
            </a:r>
            <a:endParaRPr lang="en-US" sz="1600" b="1" dirty="0">
              <a:solidFill>
                <a:srgbClr val="5B9BD5">
                  <a:lumMod val="75000"/>
                </a:srgbClr>
              </a:solidFill>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ro</a:t>
            </a:r>
            <a:r>
              <a:rPr lang="en-US" sz="1600" dirty="0">
                <a:solidFill>
                  <a:prstClr val="black"/>
                </a:solidFill>
                <a:latin typeface="Courier New" panose="02070309020205020404" pitchFamily="49" charset="0"/>
                <a:cs typeface="Courier New" panose="02070309020205020404" pitchFamily="49" charset="0"/>
              </a:rPr>
              <a:t> state</a:t>
            </a:r>
          </a:p>
          <a:p>
            <a:pPr marL="0" indent="0">
              <a:spcBef>
                <a:spcPts val="0"/>
              </a:spcBef>
              <a:buFont typeface="Arial" panose="020B0604020202020204" pitchFamily="34" charset="0"/>
              <a:buNone/>
            </a:pPr>
            <a:r>
              <a:rPr lang="en-US" sz="1600" b="1" dirty="0">
                <a:solidFill>
                  <a:srgbClr val="5B9BD5">
                    <a:lumMod val="75000"/>
                  </a:srgbClr>
                </a:solidFill>
                <a:latin typeface="Courier New" panose="02070309020205020404" pitchFamily="49" charset="0"/>
                <a:cs typeface="Courier New" panose="02070309020205020404" pitchFamily="49" charset="0"/>
              </a:rPr>
              <a:t>            +--</a:t>
            </a:r>
            <a:r>
              <a:rPr lang="en-US" sz="1600" b="1" dirty="0" err="1">
                <a:solidFill>
                  <a:srgbClr val="5B9BD5">
                    <a:lumMod val="75000"/>
                  </a:srgbClr>
                </a:solidFill>
                <a:latin typeface="Courier New" panose="02070309020205020404" pitchFamily="49" charset="0"/>
                <a:cs typeface="Courier New" panose="02070309020205020404" pitchFamily="49" charset="0"/>
              </a:rPr>
              <a:t>ro</a:t>
            </a:r>
            <a:r>
              <a:rPr lang="en-US" sz="1600" b="1" dirty="0">
                <a:solidFill>
                  <a:srgbClr val="5B9BD5">
                    <a:lumMod val="75000"/>
                  </a:srgbClr>
                </a:solidFill>
                <a:latin typeface="Courier New" panose="02070309020205020404" pitchFamily="49" charset="0"/>
                <a:cs typeface="Courier New" panose="02070309020205020404" pitchFamily="49" charset="0"/>
              </a:rPr>
              <a:t> switching-capability?     </a:t>
            </a:r>
            <a:r>
              <a:rPr lang="en-US" sz="1600" b="1" dirty="0" err="1">
                <a:solidFill>
                  <a:srgbClr val="5B9BD5">
                    <a:lumMod val="75000"/>
                  </a:srgbClr>
                </a:solidFill>
                <a:latin typeface="Courier New" panose="02070309020205020404" pitchFamily="49" charset="0"/>
                <a:cs typeface="Courier New" panose="02070309020205020404" pitchFamily="49" charset="0"/>
              </a:rPr>
              <a:t>identityref</a:t>
            </a:r>
            <a:endParaRPr lang="en-US" sz="1600" b="1" dirty="0">
              <a:solidFill>
                <a:srgbClr val="5B9BD5">
                  <a:lumMod val="75000"/>
                </a:srgbClr>
              </a:solidFill>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r>
              <a:rPr lang="en-US" sz="1600" b="1" dirty="0">
                <a:solidFill>
                  <a:srgbClr val="5B9BD5">
                    <a:lumMod val="75000"/>
                  </a:srgbClr>
                </a:solidFill>
                <a:latin typeface="Courier New" panose="02070309020205020404" pitchFamily="49" charset="0"/>
                <a:cs typeface="Courier New" panose="02070309020205020404" pitchFamily="49" charset="0"/>
              </a:rPr>
              <a:t>            +--</a:t>
            </a:r>
            <a:r>
              <a:rPr lang="en-US" sz="1600" b="1" dirty="0" err="1">
                <a:solidFill>
                  <a:srgbClr val="5B9BD5">
                    <a:lumMod val="75000"/>
                  </a:srgbClr>
                </a:solidFill>
                <a:latin typeface="Courier New" panose="02070309020205020404" pitchFamily="49" charset="0"/>
                <a:cs typeface="Courier New" panose="02070309020205020404" pitchFamily="49" charset="0"/>
              </a:rPr>
              <a:t>ro</a:t>
            </a:r>
            <a:r>
              <a:rPr lang="en-US" sz="1600" b="1" dirty="0">
                <a:solidFill>
                  <a:srgbClr val="5B9BD5">
                    <a:lumMod val="75000"/>
                  </a:srgbClr>
                </a:solidFill>
                <a:latin typeface="Courier New" panose="02070309020205020404" pitchFamily="49" charset="0"/>
                <a:cs typeface="Courier New" panose="02070309020205020404" pitchFamily="49" charset="0"/>
              </a:rPr>
              <a:t> encoding?                 </a:t>
            </a:r>
            <a:r>
              <a:rPr lang="en-US" sz="1600" b="1" dirty="0" err="1">
                <a:solidFill>
                  <a:srgbClr val="5B9BD5">
                    <a:lumMod val="75000"/>
                  </a:srgbClr>
                </a:solidFill>
                <a:latin typeface="Courier New" panose="02070309020205020404" pitchFamily="49" charset="0"/>
                <a:cs typeface="Courier New" panose="02070309020205020404" pitchFamily="49" charset="0"/>
              </a:rPr>
              <a:t>identityref</a:t>
            </a:r>
            <a:endParaRPr lang="en-US" sz="1600" b="1" dirty="0">
              <a:solidFill>
                <a:srgbClr val="5B9BD5">
                  <a:lumMod val="75000"/>
                </a:srgbClr>
              </a:solidFill>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endParaRPr lang="en-US" sz="1600" dirty="0">
              <a:solidFill>
                <a:prstClr val="black"/>
              </a:solidFill>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augment /</a:t>
            </a:r>
            <a:r>
              <a:rPr lang="en-US" sz="1600" dirty="0" err="1">
                <a:solidFill>
                  <a:prstClr val="black"/>
                </a:solidFill>
                <a:latin typeface="Courier New" panose="02070309020205020404" pitchFamily="49" charset="0"/>
                <a:cs typeface="Courier New" panose="02070309020205020404" pitchFamily="49" charset="0"/>
              </a:rPr>
              <a:t>nw:networks</a:t>
            </a:r>
            <a:r>
              <a:rPr lang="en-US" sz="1600" dirty="0">
                <a:solidFill>
                  <a:prstClr val="black"/>
                </a:solidFill>
                <a:latin typeface="Courier New" panose="02070309020205020404" pitchFamily="49" charset="0"/>
                <a:cs typeface="Courier New" panose="02070309020205020404" pitchFamily="49" charset="0"/>
              </a:rPr>
              <a:t>/</a:t>
            </a:r>
            <a:r>
              <a:rPr lang="en-US" sz="1600" dirty="0" err="1">
                <a:solidFill>
                  <a:prstClr val="black"/>
                </a:solidFill>
                <a:latin typeface="Courier New" panose="02070309020205020404" pitchFamily="49" charset="0"/>
                <a:cs typeface="Courier New" panose="02070309020205020404" pitchFamily="49" charset="0"/>
              </a:rPr>
              <a:t>nw:network</a:t>
            </a:r>
            <a:r>
              <a:rPr lang="en-US" sz="1600" dirty="0">
                <a:solidFill>
                  <a:prstClr val="black"/>
                </a:solidFill>
                <a:latin typeface="Courier New" panose="02070309020205020404" pitchFamily="49" charset="0"/>
                <a:cs typeface="Courier New" panose="02070309020205020404" pitchFamily="49" charset="0"/>
              </a:rPr>
              <a:t>/</a:t>
            </a:r>
            <a:r>
              <a:rPr lang="en-US" sz="1600" dirty="0" err="1">
                <a:solidFill>
                  <a:prstClr val="black"/>
                </a:solidFill>
                <a:latin typeface="Courier New" panose="02070309020205020404" pitchFamily="49" charset="0"/>
                <a:cs typeface="Courier New" panose="02070309020205020404" pitchFamily="49" charset="0"/>
              </a:rPr>
              <a:t>nt:link</a:t>
            </a:r>
            <a:r>
              <a:rPr lang="en-US" sz="1600" dirty="0">
                <a:solidFill>
                  <a:prstClr val="black"/>
                </a:solidFill>
                <a:latin typeface="Courier New" panose="02070309020205020404" pitchFamily="49" charset="0"/>
                <a:cs typeface="Courier New" panose="02070309020205020404" pitchFamily="49" charset="0"/>
              </a:rPr>
              <a:t>:</a:t>
            </a: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te</a:t>
            </a:r>
            <a:r>
              <a:rPr lang="en-US" sz="1600" dirty="0">
                <a:solidFill>
                  <a:prstClr val="black"/>
                </a:solidFill>
                <a:latin typeface="Courier New" panose="02070309020205020404" pitchFamily="49" charset="0"/>
                <a:cs typeface="Courier New" panose="02070309020205020404" pitchFamily="49" charset="0"/>
              </a:rPr>
              <a:t>!</a:t>
            </a: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config</a:t>
            </a:r>
            <a:endParaRPr lang="en-US" sz="1600" dirty="0">
              <a:solidFill>
                <a:prstClr val="black"/>
              </a:solidFill>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te</a:t>
            </a:r>
            <a:r>
              <a:rPr lang="en-US" sz="1600" dirty="0">
                <a:solidFill>
                  <a:prstClr val="black"/>
                </a:solidFill>
                <a:latin typeface="Courier New" panose="02070309020205020404" pitchFamily="49" charset="0"/>
                <a:cs typeface="Courier New" panose="02070309020205020404" pitchFamily="49" charset="0"/>
              </a:rPr>
              <a:t>-link-attributes</a:t>
            </a: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interface-switching-capability* [switching-capability]</a:t>
            </a: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     |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switching-capability               </a:t>
            </a:r>
            <a:r>
              <a:rPr lang="en-US" sz="1600" dirty="0" err="1">
                <a:solidFill>
                  <a:prstClr val="black"/>
                </a:solidFill>
                <a:latin typeface="Courier New" panose="02070309020205020404" pitchFamily="49" charset="0"/>
                <a:cs typeface="Courier New" panose="02070309020205020404" pitchFamily="49" charset="0"/>
              </a:rPr>
              <a:t>identityref</a:t>
            </a:r>
            <a:endParaRPr lang="en-US" sz="1600" dirty="0">
              <a:solidFill>
                <a:prstClr val="black"/>
              </a:solidFill>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     |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encoding?                          </a:t>
            </a:r>
            <a:r>
              <a:rPr lang="en-US" sz="1600" dirty="0" err="1">
                <a:solidFill>
                  <a:prstClr val="black"/>
                </a:solidFill>
                <a:latin typeface="Courier New" panose="02070309020205020404" pitchFamily="49" charset="0"/>
                <a:cs typeface="Courier New" panose="02070309020205020404" pitchFamily="49" charset="0"/>
              </a:rPr>
              <a:t>identityref</a:t>
            </a:r>
            <a:endParaRPr lang="en-US" sz="1600" dirty="0">
              <a:solidFill>
                <a:prstClr val="black"/>
              </a:solidFill>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     |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max-</a:t>
            </a:r>
            <a:r>
              <a:rPr lang="en-US" sz="1600" dirty="0" err="1">
                <a:solidFill>
                  <a:prstClr val="black"/>
                </a:solidFill>
                <a:latin typeface="Courier New" panose="02070309020205020404" pitchFamily="49" charset="0"/>
                <a:cs typeface="Courier New" panose="02070309020205020404" pitchFamily="49" charset="0"/>
              </a:rPr>
              <a:t>lsp</a:t>
            </a:r>
            <a:r>
              <a:rPr lang="en-US" sz="1600" dirty="0">
                <a:solidFill>
                  <a:prstClr val="black"/>
                </a:solidFill>
                <a:latin typeface="Courier New" panose="02070309020205020404" pitchFamily="49" charset="0"/>
                <a:cs typeface="Courier New" panose="02070309020205020404" pitchFamily="49" charset="0"/>
              </a:rPr>
              <a:t>-bandwidth* [priority]</a:t>
            </a: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ro</a:t>
            </a:r>
            <a:r>
              <a:rPr lang="en-US" sz="1600" dirty="0">
                <a:solidFill>
                  <a:prstClr val="black"/>
                </a:solidFill>
                <a:latin typeface="Courier New" panose="02070309020205020404" pitchFamily="49" charset="0"/>
                <a:cs typeface="Courier New" panose="02070309020205020404" pitchFamily="49" charset="0"/>
              </a:rPr>
              <a:t> state</a:t>
            </a:r>
          </a:p>
          <a:p>
            <a:pPr marL="0" indent="0">
              <a:spcBef>
                <a:spcPts val="0"/>
              </a:spcBef>
              <a:buFont typeface="Arial" panose="020B0604020202020204" pitchFamily="34" charset="0"/>
              <a:buNone/>
            </a:pPr>
            <a:r>
              <a:rPr lang="en-US" sz="1600" b="1" dirty="0">
                <a:solidFill>
                  <a:srgbClr val="5B9BD5">
                    <a:lumMod val="75000"/>
                  </a:srgbClr>
                </a:solidFill>
                <a:latin typeface="Courier New" panose="02070309020205020404" pitchFamily="49" charset="0"/>
                <a:cs typeface="Courier New" panose="02070309020205020404" pitchFamily="49" charset="0"/>
              </a:rPr>
              <a:t>         +--</a:t>
            </a:r>
            <a:r>
              <a:rPr lang="en-US" sz="1600" b="1" dirty="0" err="1">
                <a:solidFill>
                  <a:srgbClr val="5B9BD5">
                    <a:lumMod val="75000"/>
                  </a:srgbClr>
                </a:solidFill>
                <a:latin typeface="Courier New" panose="02070309020205020404" pitchFamily="49" charset="0"/>
                <a:cs typeface="Courier New" panose="02070309020205020404" pitchFamily="49" charset="0"/>
              </a:rPr>
              <a:t>ro</a:t>
            </a:r>
            <a:r>
              <a:rPr lang="en-US" sz="1600" b="1" dirty="0">
                <a:solidFill>
                  <a:srgbClr val="5B9BD5">
                    <a:lumMod val="75000"/>
                  </a:srgbClr>
                </a:solidFill>
                <a:latin typeface="Courier New" panose="02070309020205020404" pitchFamily="49" charset="0"/>
                <a:cs typeface="Courier New" panose="02070309020205020404" pitchFamily="49" charset="0"/>
              </a:rPr>
              <a:t> is-transitional?                  empty</a:t>
            </a:r>
          </a:p>
        </p:txBody>
      </p:sp>
      <p:sp>
        <p:nvSpPr>
          <p:cNvPr id="9" name="Content Placeholder 2"/>
          <p:cNvSpPr txBox="1">
            <a:spLocks/>
          </p:cNvSpPr>
          <p:nvPr/>
        </p:nvSpPr>
        <p:spPr>
          <a:xfrm>
            <a:off x="426720" y="1132707"/>
            <a:ext cx="8097521" cy="210833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dirty="0">
                <a:solidFill>
                  <a:prstClr val="black"/>
                </a:solidFill>
              </a:rPr>
              <a:t>Transitional link</a:t>
            </a:r>
          </a:p>
          <a:p>
            <a:pPr lvl="1">
              <a:buFont typeface="Wingdings" charset="2"/>
              <a:buChar char="§"/>
            </a:pPr>
            <a:r>
              <a:rPr lang="en-US" dirty="0">
                <a:solidFill>
                  <a:srgbClr val="FF0000"/>
                </a:solidFill>
              </a:rPr>
              <a:t>Connects link termination points at different layers</a:t>
            </a:r>
            <a:r>
              <a:rPr lang="en-US" dirty="0">
                <a:solidFill>
                  <a:prstClr val="black"/>
                </a:solidFill>
              </a:rPr>
              <a:t>.</a:t>
            </a:r>
          </a:p>
          <a:p>
            <a:pPr>
              <a:buFont typeface="Wingdings" charset="2"/>
              <a:buChar char="§"/>
            </a:pPr>
            <a:r>
              <a:rPr lang="en-US" dirty="0">
                <a:solidFill>
                  <a:prstClr val="black"/>
                </a:solidFill>
              </a:rPr>
              <a:t>Modeling abstraction</a:t>
            </a:r>
          </a:p>
          <a:p>
            <a:pPr lvl="1">
              <a:buFont typeface="Wingdings" charset="2"/>
              <a:buChar char="§"/>
            </a:pPr>
            <a:r>
              <a:rPr lang="en-US" dirty="0">
                <a:solidFill>
                  <a:prstClr val="black"/>
                </a:solidFill>
              </a:rPr>
              <a:t>Added switch-layer attributes to TE Link Termination Point.</a:t>
            </a:r>
          </a:p>
          <a:p>
            <a:pPr lvl="1">
              <a:buFont typeface="Wingdings" charset="2"/>
              <a:buChar char="§"/>
            </a:pPr>
            <a:r>
              <a:rPr lang="en-US" dirty="0">
                <a:solidFill>
                  <a:prstClr val="black"/>
                </a:solidFill>
              </a:rPr>
              <a:t>Added a flag to TE Link to indicate transitional.</a:t>
            </a:r>
          </a:p>
          <a:p>
            <a:pPr marL="0" indent="0">
              <a:buFont typeface="Arial" panose="020B0604020202020204" pitchFamily="34" charset="0"/>
              <a:buNone/>
            </a:pPr>
            <a:endParaRPr lang="en-US" sz="2400" dirty="0">
              <a:solidFill>
                <a:prstClr val="black"/>
              </a:solidFill>
            </a:endParaRPr>
          </a:p>
        </p:txBody>
      </p:sp>
      <p:sp>
        <p:nvSpPr>
          <p:cNvPr id="5" name="Speech Bubble: Rectangle 4"/>
          <p:cNvSpPr/>
          <p:nvPr/>
        </p:nvSpPr>
        <p:spPr>
          <a:xfrm>
            <a:off x="6705597" y="3466008"/>
            <a:ext cx="1663337" cy="574766"/>
          </a:xfrm>
          <a:prstGeom prst="wedgeRectCallout">
            <a:avLst>
              <a:gd name="adj1" fmla="val -58735"/>
              <a:gd name="adj2" fmla="val 68143"/>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black"/>
                </a:solidFill>
              </a:rPr>
              <a:t>“Layer 1” at one end,</a:t>
            </a:r>
            <a:br>
              <a:rPr lang="en-US" sz="1200" dirty="0">
                <a:solidFill>
                  <a:prstClr val="black"/>
                </a:solidFill>
              </a:rPr>
            </a:br>
            <a:r>
              <a:rPr lang="en-US" sz="1200" dirty="0">
                <a:solidFill>
                  <a:prstClr val="black"/>
                </a:solidFill>
              </a:rPr>
              <a:t>“Layer 2” at other end.</a:t>
            </a:r>
          </a:p>
        </p:txBody>
      </p:sp>
      <p:sp>
        <p:nvSpPr>
          <p:cNvPr id="10" name="Cloud 141"/>
          <p:cNvSpPr/>
          <p:nvPr/>
        </p:nvSpPr>
        <p:spPr>
          <a:xfrm>
            <a:off x="6553200" y="4191000"/>
            <a:ext cx="2590800" cy="838200"/>
          </a:xfrm>
          <a:prstGeom prst="clou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050" b="1" dirty="0" err="1">
                <a:solidFill>
                  <a:schemeClr val="tx1"/>
                </a:solidFill>
              </a:rPr>
              <a:t>Which</a:t>
            </a:r>
            <a:r>
              <a:rPr lang="it-IT" sz="1050" b="1" dirty="0">
                <a:solidFill>
                  <a:schemeClr val="tx1"/>
                </a:solidFill>
              </a:rPr>
              <a:t> </a:t>
            </a:r>
            <a:r>
              <a:rPr lang="it-IT" sz="1050" b="1" dirty="0" err="1">
                <a:solidFill>
                  <a:schemeClr val="tx1"/>
                </a:solidFill>
              </a:rPr>
              <a:t>is</a:t>
            </a:r>
            <a:r>
              <a:rPr lang="it-IT" sz="1050" b="1" dirty="0">
                <a:solidFill>
                  <a:schemeClr val="tx1"/>
                </a:solidFill>
              </a:rPr>
              <a:t> the client and </a:t>
            </a:r>
            <a:r>
              <a:rPr lang="it-IT" sz="1050" b="1" dirty="0" err="1">
                <a:solidFill>
                  <a:schemeClr val="tx1"/>
                </a:solidFill>
              </a:rPr>
              <a:t>which</a:t>
            </a:r>
            <a:r>
              <a:rPr lang="it-IT" sz="1050" b="1" dirty="0">
                <a:solidFill>
                  <a:schemeClr val="tx1"/>
                </a:solidFill>
              </a:rPr>
              <a:t> the server </a:t>
            </a:r>
            <a:r>
              <a:rPr lang="it-IT" sz="1050" b="1" dirty="0" err="1">
                <a:solidFill>
                  <a:schemeClr val="tx1"/>
                </a:solidFill>
              </a:rPr>
              <a:t>with</a:t>
            </a:r>
            <a:r>
              <a:rPr lang="it-IT" sz="1050" b="1" dirty="0">
                <a:solidFill>
                  <a:schemeClr val="tx1"/>
                </a:solidFill>
              </a:rPr>
              <a:t> </a:t>
            </a:r>
            <a:r>
              <a:rPr lang="it-IT" sz="1050" b="1" dirty="0" err="1">
                <a:solidFill>
                  <a:schemeClr val="tx1"/>
                </a:solidFill>
              </a:rPr>
              <a:t>this</a:t>
            </a:r>
            <a:r>
              <a:rPr lang="it-IT" sz="1050" b="1" dirty="0">
                <a:solidFill>
                  <a:schemeClr val="tx1"/>
                </a:solidFill>
              </a:rPr>
              <a:t> </a:t>
            </a:r>
            <a:r>
              <a:rPr lang="it-IT" sz="1050" b="1" dirty="0" err="1">
                <a:solidFill>
                  <a:schemeClr val="tx1"/>
                </a:solidFill>
              </a:rPr>
              <a:t>coding</a:t>
            </a:r>
            <a:r>
              <a:rPr lang="it-IT" sz="1050" b="1" dirty="0">
                <a:solidFill>
                  <a:schemeClr val="tx1"/>
                </a:solidFill>
              </a:rPr>
              <a:t> ?</a:t>
            </a:r>
            <a:endParaRPr lang="en-US" sz="1050" b="1" dirty="0">
              <a:solidFill>
                <a:schemeClr val="tx1"/>
              </a:solidFill>
            </a:endParaRPr>
          </a:p>
        </p:txBody>
      </p:sp>
      <p:sp>
        <p:nvSpPr>
          <p:cNvPr id="14" name="Cloud 141"/>
          <p:cNvSpPr/>
          <p:nvPr/>
        </p:nvSpPr>
        <p:spPr>
          <a:xfrm>
            <a:off x="6172200" y="2667000"/>
            <a:ext cx="2590800" cy="838200"/>
          </a:xfrm>
          <a:prstGeom prst="clou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050" b="1" dirty="0" err="1">
                <a:solidFill>
                  <a:schemeClr val="tx1"/>
                </a:solidFill>
              </a:rPr>
              <a:t>What</a:t>
            </a:r>
            <a:r>
              <a:rPr lang="it-IT" sz="1050" b="1" dirty="0">
                <a:solidFill>
                  <a:schemeClr val="tx1"/>
                </a:solidFill>
              </a:rPr>
              <a:t> </a:t>
            </a:r>
            <a:r>
              <a:rPr lang="it-IT" sz="1050" b="1" dirty="0" err="1">
                <a:solidFill>
                  <a:schemeClr val="tx1"/>
                </a:solidFill>
              </a:rPr>
              <a:t>about</a:t>
            </a:r>
            <a:r>
              <a:rPr lang="it-IT" sz="1050" b="1" dirty="0">
                <a:solidFill>
                  <a:schemeClr val="tx1"/>
                </a:solidFill>
              </a:rPr>
              <a:t> </a:t>
            </a:r>
            <a:r>
              <a:rPr lang="it-IT" sz="1050" b="1" dirty="0" err="1">
                <a:solidFill>
                  <a:schemeClr val="tx1"/>
                </a:solidFill>
              </a:rPr>
              <a:t>adding</a:t>
            </a:r>
            <a:r>
              <a:rPr lang="it-IT" sz="1050" b="1" dirty="0">
                <a:solidFill>
                  <a:schemeClr val="tx1"/>
                </a:solidFill>
              </a:rPr>
              <a:t> “</a:t>
            </a:r>
            <a:r>
              <a:rPr lang="it-IT" sz="1050" b="1" dirty="0" err="1">
                <a:solidFill>
                  <a:schemeClr val="tx1"/>
                </a:solidFill>
              </a:rPr>
              <a:t>sub-node</a:t>
            </a:r>
            <a:r>
              <a:rPr lang="it-IT" sz="1050" b="1" dirty="0">
                <a:solidFill>
                  <a:schemeClr val="tx1"/>
                </a:solidFill>
              </a:rPr>
              <a:t>” </a:t>
            </a:r>
            <a:r>
              <a:rPr lang="it-IT" sz="1050" b="1" dirty="0" err="1">
                <a:solidFill>
                  <a:schemeClr val="tx1"/>
                </a:solidFill>
              </a:rPr>
              <a:t>concept</a:t>
            </a:r>
            <a:r>
              <a:rPr lang="it-IT" sz="1050" b="1" dirty="0">
                <a:solidFill>
                  <a:schemeClr val="tx1"/>
                </a:solidFill>
              </a:rPr>
              <a:t> at </a:t>
            </a:r>
            <a:r>
              <a:rPr lang="it-IT" sz="1050" b="1" dirty="0" err="1">
                <a:solidFill>
                  <a:schemeClr val="tx1"/>
                </a:solidFill>
              </a:rPr>
              <a:t>this</a:t>
            </a:r>
            <a:r>
              <a:rPr lang="it-IT" sz="1050" b="1" dirty="0">
                <a:solidFill>
                  <a:schemeClr val="tx1"/>
                </a:solidFill>
              </a:rPr>
              <a:t> </a:t>
            </a:r>
            <a:r>
              <a:rPr lang="it-IT" sz="1050" b="1" dirty="0" err="1">
                <a:solidFill>
                  <a:schemeClr val="tx1"/>
                </a:solidFill>
              </a:rPr>
              <a:t>point</a:t>
            </a:r>
            <a:r>
              <a:rPr lang="it-IT" sz="1050" b="1" dirty="0">
                <a:solidFill>
                  <a:schemeClr val="tx1"/>
                </a:solidFill>
              </a:rPr>
              <a:t>, </a:t>
            </a:r>
            <a:r>
              <a:rPr lang="it-IT" sz="1050" b="1" dirty="0" err="1">
                <a:solidFill>
                  <a:schemeClr val="tx1"/>
                </a:solidFill>
              </a:rPr>
              <a:t>related</a:t>
            </a:r>
            <a:r>
              <a:rPr lang="it-IT" sz="1050" b="1" dirty="0">
                <a:solidFill>
                  <a:schemeClr val="tx1"/>
                </a:solidFill>
              </a:rPr>
              <a:t> </a:t>
            </a:r>
            <a:r>
              <a:rPr lang="it-IT" sz="1050" b="1" dirty="0" err="1">
                <a:solidFill>
                  <a:schemeClr val="tx1"/>
                </a:solidFill>
              </a:rPr>
              <a:t>to</a:t>
            </a:r>
            <a:r>
              <a:rPr lang="it-IT" sz="1050" b="1" dirty="0">
                <a:solidFill>
                  <a:schemeClr val="tx1"/>
                </a:solidFill>
              </a:rPr>
              <a:t> </a:t>
            </a:r>
            <a:r>
              <a:rPr lang="it-IT" sz="1050" b="1" dirty="0" err="1">
                <a:solidFill>
                  <a:schemeClr val="tx1"/>
                </a:solidFill>
              </a:rPr>
              <a:t>specific</a:t>
            </a:r>
            <a:r>
              <a:rPr lang="it-IT" sz="1050" b="1" dirty="0">
                <a:solidFill>
                  <a:schemeClr val="tx1"/>
                </a:solidFill>
              </a:rPr>
              <a:t> TTP?</a:t>
            </a:r>
            <a:endParaRPr lang="en-US" sz="1050" b="1" dirty="0">
              <a:solidFill>
                <a:schemeClr val="tx1"/>
              </a:solidFill>
            </a:endParaRPr>
          </a:p>
        </p:txBody>
      </p:sp>
    </p:spTree>
    <p:extLst>
      <p:ext uri="{BB962C8B-B14F-4D97-AF65-F5344CB8AC3E}">
        <p14:creationId xmlns:p14="http://schemas.microsoft.com/office/powerpoint/2010/main" val="3889363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4000" dirty="0"/>
              <a:t>TL </a:t>
            </a:r>
            <a:r>
              <a:rPr lang="it-IT" sz="4000" dirty="0" err="1"/>
              <a:t>Questions</a:t>
            </a:r>
            <a:r>
              <a:rPr lang="it-IT" sz="4000" dirty="0"/>
              <a:t> </a:t>
            </a:r>
            <a:endParaRPr lang="en-US" sz="4000" dirty="0"/>
          </a:p>
        </p:txBody>
      </p:sp>
      <p:sp>
        <p:nvSpPr>
          <p:cNvPr id="3" name="Segnaposto contenuto 2"/>
          <p:cNvSpPr>
            <a:spLocks noGrp="1"/>
          </p:cNvSpPr>
          <p:nvPr>
            <p:ph idx="1"/>
          </p:nvPr>
        </p:nvSpPr>
        <p:spPr/>
        <p:txBody>
          <a:bodyPr>
            <a:normAutofit fontScale="92500" lnSpcReduction="20000"/>
          </a:bodyPr>
          <a:lstStyle/>
          <a:p>
            <a:r>
              <a:rPr lang="it-IT" sz="2400" dirty="0" err="1"/>
              <a:t>Hom</a:t>
            </a:r>
            <a:r>
              <a:rPr lang="it-IT" sz="2400" dirty="0"/>
              <a:t> </a:t>
            </a:r>
            <a:r>
              <a:rPr lang="it-IT" sz="2400" dirty="0" err="1"/>
              <a:t>many</a:t>
            </a:r>
            <a:r>
              <a:rPr lang="it-IT" sz="2400" dirty="0"/>
              <a:t> </a:t>
            </a:r>
            <a:r>
              <a:rPr lang="it-IT" sz="2400" dirty="0" err="1"/>
              <a:t>nodes</a:t>
            </a:r>
            <a:r>
              <a:rPr lang="it-IT" sz="2400" dirty="0"/>
              <a:t> </a:t>
            </a:r>
            <a:r>
              <a:rPr lang="it-IT" sz="2400" dirty="0" err="1"/>
              <a:t>have</a:t>
            </a:r>
            <a:r>
              <a:rPr lang="it-IT" sz="2400" dirty="0"/>
              <a:t> </a:t>
            </a:r>
            <a:r>
              <a:rPr lang="it-IT" sz="2400" dirty="0" err="1"/>
              <a:t>to</a:t>
            </a:r>
            <a:r>
              <a:rPr lang="it-IT" sz="2400" dirty="0"/>
              <a:t> </a:t>
            </a:r>
            <a:r>
              <a:rPr lang="it-IT" sz="2400" dirty="0" err="1"/>
              <a:t>be</a:t>
            </a:r>
            <a:r>
              <a:rPr lang="it-IT" sz="2400" dirty="0"/>
              <a:t> </a:t>
            </a:r>
            <a:r>
              <a:rPr lang="it-IT" sz="2400" dirty="0" err="1"/>
              <a:t>existing</a:t>
            </a:r>
            <a:r>
              <a:rPr lang="it-IT" sz="2400" dirty="0"/>
              <a:t> in the </a:t>
            </a:r>
            <a:r>
              <a:rPr lang="it-IT" sz="2400" dirty="0" err="1"/>
              <a:t>topology</a:t>
            </a:r>
            <a:r>
              <a:rPr lang="it-IT" sz="2400" dirty="0"/>
              <a:t>?</a:t>
            </a:r>
          </a:p>
          <a:p>
            <a:pPr lvl="1"/>
            <a:r>
              <a:rPr lang="it-IT" sz="2000" dirty="0"/>
              <a:t>1 </a:t>
            </a:r>
            <a:r>
              <a:rPr lang="it-IT" sz="2000" dirty="0" err="1"/>
              <a:t>logical</a:t>
            </a:r>
            <a:r>
              <a:rPr lang="it-IT" sz="2000" dirty="0"/>
              <a:t> ETH </a:t>
            </a:r>
            <a:r>
              <a:rPr lang="it-IT" sz="2000" dirty="0" err="1"/>
              <a:t>node</a:t>
            </a:r>
            <a:r>
              <a:rPr lang="it-IT" sz="2000" dirty="0"/>
              <a:t> + 1 </a:t>
            </a:r>
            <a:r>
              <a:rPr lang="it-IT" sz="2000" dirty="0" err="1"/>
              <a:t>logical</a:t>
            </a:r>
            <a:r>
              <a:rPr lang="it-IT" sz="2000" dirty="0"/>
              <a:t> OTN </a:t>
            </a:r>
            <a:r>
              <a:rPr lang="it-IT" sz="2000" dirty="0" err="1"/>
              <a:t>node</a:t>
            </a:r>
            <a:r>
              <a:rPr lang="it-IT" sz="2000" dirty="0"/>
              <a:t> </a:t>
            </a:r>
          </a:p>
          <a:p>
            <a:pPr lvl="2"/>
            <a:r>
              <a:rPr lang="it-IT" sz="1600" dirty="0"/>
              <a:t>ETH </a:t>
            </a:r>
            <a:r>
              <a:rPr lang="it-IT" sz="1600" dirty="0" err="1"/>
              <a:t>topology</a:t>
            </a:r>
            <a:r>
              <a:rPr lang="it-IT" sz="1600" dirty="0"/>
              <a:t> + OTN </a:t>
            </a:r>
            <a:r>
              <a:rPr lang="it-IT" sz="1600" dirty="0" err="1"/>
              <a:t>topology</a:t>
            </a:r>
            <a:endParaRPr lang="it-IT" sz="1600" dirty="0"/>
          </a:p>
          <a:p>
            <a:pPr lvl="2"/>
            <a:r>
              <a:rPr lang="it-IT" sz="1600" dirty="0"/>
              <a:t>ETH link in </a:t>
            </a:r>
            <a:r>
              <a:rPr lang="it-IT" sz="1600" dirty="0" err="1"/>
              <a:t>red</a:t>
            </a:r>
            <a:r>
              <a:rPr lang="it-IT" sz="1600" dirty="0"/>
              <a:t> </a:t>
            </a:r>
            <a:r>
              <a:rPr lang="it-IT" sz="1600" dirty="0" err="1"/>
              <a:t>dashed</a:t>
            </a:r>
            <a:r>
              <a:rPr lang="it-IT" sz="1600" dirty="0"/>
              <a:t> </a:t>
            </a:r>
            <a:r>
              <a:rPr lang="it-IT" sz="1600" dirty="0" err="1"/>
              <a:t>line</a:t>
            </a:r>
            <a:r>
              <a:rPr lang="it-IT" sz="1600" dirty="0"/>
              <a:t> </a:t>
            </a:r>
            <a:r>
              <a:rPr lang="it-IT" sz="1600" dirty="0" err="1"/>
              <a:t>does</a:t>
            </a:r>
            <a:r>
              <a:rPr lang="it-IT" sz="1600" dirty="0"/>
              <a:t> </a:t>
            </a:r>
            <a:r>
              <a:rPr lang="it-IT" sz="1600" dirty="0" err="1"/>
              <a:t>not</a:t>
            </a:r>
            <a:r>
              <a:rPr lang="it-IT" sz="1600" dirty="0"/>
              <a:t> </a:t>
            </a:r>
            <a:r>
              <a:rPr lang="it-IT" sz="1600" dirty="0" err="1"/>
              <a:t>exist</a:t>
            </a:r>
            <a:r>
              <a:rPr lang="it-IT" sz="1600" dirty="0"/>
              <a:t> </a:t>
            </a:r>
            <a:r>
              <a:rPr lang="it-IT" sz="1600" dirty="0" err="1"/>
              <a:t>until</a:t>
            </a:r>
            <a:r>
              <a:rPr lang="it-IT" sz="1600" dirty="0"/>
              <a:t> OTN server </a:t>
            </a:r>
            <a:r>
              <a:rPr lang="it-IT" sz="1600" dirty="0" err="1"/>
              <a:t>trail</a:t>
            </a:r>
            <a:r>
              <a:rPr lang="it-IT" sz="1600" dirty="0"/>
              <a:t> (ODU2 connection) </a:t>
            </a:r>
            <a:r>
              <a:rPr lang="it-IT" sz="1600" dirty="0" err="1"/>
              <a:t>is</a:t>
            </a:r>
            <a:r>
              <a:rPr lang="it-IT" sz="1600" dirty="0"/>
              <a:t> </a:t>
            </a:r>
            <a:r>
              <a:rPr lang="it-IT" sz="1600" dirty="0" err="1"/>
              <a:t>created</a:t>
            </a:r>
            <a:r>
              <a:rPr lang="it-IT" dirty="0"/>
              <a:t>. </a:t>
            </a:r>
          </a:p>
          <a:p>
            <a:pPr lvl="1"/>
            <a:r>
              <a:rPr lang="it-IT" sz="2100" dirty="0"/>
              <a:t>1 </a:t>
            </a:r>
            <a:r>
              <a:rPr lang="it-IT" sz="2100" dirty="0" err="1"/>
              <a:t>node</a:t>
            </a:r>
            <a:r>
              <a:rPr lang="it-IT" sz="2100" dirty="0"/>
              <a:t> (</a:t>
            </a:r>
            <a:r>
              <a:rPr lang="it-IT" sz="2100" dirty="0" err="1"/>
              <a:t>two</a:t>
            </a:r>
            <a:r>
              <a:rPr lang="it-IT" sz="2100" dirty="0"/>
              <a:t> </a:t>
            </a:r>
            <a:r>
              <a:rPr lang="it-IT" sz="2100" dirty="0" err="1"/>
              <a:t>sub-logical</a:t>
            </a:r>
            <a:r>
              <a:rPr lang="it-IT" sz="2100" dirty="0"/>
              <a:t> </a:t>
            </a:r>
            <a:r>
              <a:rPr lang="it-IT" sz="2100" dirty="0" err="1"/>
              <a:t>node</a:t>
            </a:r>
            <a:r>
              <a:rPr lang="it-IT" sz="2100" dirty="0"/>
              <a:t>) </a:t>
            </a:r>
            <a:r>
              <a:rPr lang="it-IT" sz="2100" dirty="0" err="1"/>
              <a:t>but</a:t>
            </a:r>
            <a:r>
              <a:rPr lang="it-IT" sz="2100" dirty="0"/>
              <a:t> the </a:t>
            </a:r>
            <a:r>
              <a:rPr lang="it-IT" sz="2100" dirty="0" err="1"/>
              <a:t>node</a:t>
            </a:r>
            <a:r>
              <a:rPr lang="it-IT" sz="2100" dirty="0"/>
              <a:t> </a:t>
            </a:r>
            <a:r>
              <a:rPr lang="it-IT" sz="2100" dirty="0" err="1"/>
              <a:t>is</a:t>
            </a:r>
            <a:r>
              <a:rPr lang="it-IT" sz="2100" dirty="0"/>
              <a:t> part </a:t>
            </a:r>
            <a:r>
              <a:rPr lang="it-IT" sz="2100" dirty="0" err="1"/>
              <a:t>of</a:t>
            </a:r>
            <a:r>
              <a:rPr lang="it-IT" sz="2100" dirty="0"/>
              <a:t> 1 </a:t>
            </a:r>
            <a:r>
              <a:rPr lang="it-IT" sz="2100" dirty="0" err="1"/>
              <a:t>topology</a:t>
            </a:r>
            <a:r>
              <a:rPr lang="it-IT" sz="2100" dirty="0"/>
              <a:t> (ETH) and OTN </a:t>
            </a:r>
            <a:r>
              <a:rPr lang="it-IT" sz="2100" dirty="0" err="1"/>
              <a:t>node</a:t>
            </a:r>
            <a:r>
              <a:rPr lang="it-IT" sz="2100" dirty="0"/>
              <a:t> </a:t>
            </a:r>
            <a:r>
              <a:rPr lang="it-IT" sz="2100" dirty="0" err="1"/>
              <a:t>is</a:t>
            </a:r>
            <a:r>
              <a:rPr lang="it-IT" sz="2100" dirty="0"/>
              <a:t> “</a:t>
            </a:r>
            <a:r>
              <a:rPr lang="it-IT" sz="2100" dirty="0" err="1"/>
              <a:t>supporting</a:t>
            </a:r>
            <a:r>
              <a:rPr lang="it-IT" sz="2100" dirty="0"/>
              <a:t>” </a:t>
            </a:r>
            <a:r>
              <a:rPr lang="it-IT" sz="2100" dirty="0" err="1"/>
              <a:t>node</a:t>
            </a:r>
            <a:r>
              <a:rPr lang="it-IT" sz="2100" dirty="0"/>
              <a:t> ?</a:t>
            </a:r>
            <a:endParaRPr lang="it-IT" sz="2500" dirty="0"/>
          </a:p>
          <a:p>
            <a:r>
              <a:rPr lang="it-IT" dirty="0"/>
              <a:t>At I2RS </a:t>
            </a:r>
            <a:r>
              <a:rPr lang="it-IT" dirty="0" err="1"/>
              <a:t>level</a:t>
            </a:r>
            <a:r>
              <a:rPr lang="it-IT" dirty="0"/>
              <a:t> the TL link </a:t>
            </a:r>
            <a:r>
              <a:rPr lang="it-IT" dirty="0" err="1"/>
              <a:t>should</a:t>
            </a:r>
            <a:r>
              <a:rPr lang="it-IT" dirty="0"/>
              <a:t> </a:t>
            </a:r>
            <a:r>
              <a:rPr lang="it-IT" dirty="0" err="1"/>
              <a:t>be</a:t>
            </a:r>
            <a:r>
              <a:rPr lang="it-IT" dirty="0"/>
              <a:t> the link </a:t>
            </a:r>
            <a:r>
              <a:rPr lang="it-IT" dirty="0" err="1"/>
              <a:t>between</a:t>
            </a:r>
            <a:r>
              <a:rPr lang="it-IT" dirty="0"/>
              <a:t> </a:t>
            </a:r>
            <a:r>
              <a:rPr lang="it-IT" dirty="0" err="1"/>
              <a:t>two</a:t>
            </a:r>
            <a:r>
              <a:rPr lang="it-IT" dirty="0"/>
              <a:t> TTP. </a:t>
            </a:r>
            <a:r>
              <a:rPr lang="it-IT" dirty="0" err="1"/>
              <a:t>But</a:t>
            </a:r>
            <a:r>
              <a:rPr lang="it-IT" dirty="0"/>
              <a:t> TTP </a:t>
            </a:r>
            <a:r>
              <a:rPr lang="it-IT" dirty="0" err="1"/>
              <a:t>is</a:t>
            </a:r>
            <a:r>
              <a:rPr lang="it-IT" dirty="0"/>
              <a:t> </a:t>
            </a:r>
            <a:r>
              <a:rPr lang="it-IT" dirty="0" err="1"/>
              <a:t>visible</a:t>
            </a:r>
            <a:r>
              <a:rPr lang="it-IT" dirty="0"/>
              <a:t> at </a:t>
            </a:r>
            <a:r>
              <a:rPr lang="it-IT" dirty="0" err="1"/>
              <a:t>topology</a:t>
            </a:r>
            <a:r>
              <a:rPr lang="it-IT" dirty="0"/>
              <a:t> </a:t>
            </a:r>
            <a:r>
              <a:rPr lang="it-IT" dirty="0" err="1"/>
              <a:t>level</a:t>
            </a:r>
            <a:r>
              <a:rPr lang="it-IT" dirty="0"/>
              <a:t> or just in </a:t>
            </a:r>
            <a:r>
              <a:rPr lang="it-IT" dirty="0" err="1"/>
              <a:t>te-topology</a:t>
            </a:r>
            <a:r>
              <a:rPr lang="it-IT" dirty="0"/>
              <a:t> </a:t>
            </a:r>
            <a:r>
              <a:rPr lang="it-IT" dirty="0" err="1"/>
              <a:t>for</a:t>
            </a:r>
            <a:r>
              <a:rPr lang="it-IT" dirty="0"/>
              <a:t> </a:t>
            </a:r>
            <a:r>
              <a:rPr lang="it-IT" dirty="0" err="1"/>
              <a:t>path</a:t>
            </a:r>
            <a:r>
              <a:rPr lang="it-IT" dirty="0"/>
              <a:t> </a:t>
            </a:r>
            <a:r>
              <a:rPr lang="it-IT" dirty="0" err="1"/>
              <a:t>computation</a:t>
            </a:r>
            <a:r>
              <a:rPr lang="it-IT" dirty="0"/>
              <a:t> </a:t>
            </a:r>
            <a:r>
              <a:rPr lang="it-IT" dirty="0" err="1"/>
              <a:t>purpose</a:t>
            </a:r>
            <a:r>
              <a:rPr lang="it-IT" dirty="0"/>
              <a:t>?</a:t>
            </a:r>
          </a:p>
          <a:p>
            <a:pPr lvl="1"/>
            <a:r>
              <a:rPr lang="it-IT" dirty="0"/>
              <a:t>TTP </a:t>
            </a:r>
            <a:r>
              <a:rPr lang="it-IT" dirty="0" err="1"/>
              <a:t>is</a:t>
            </a:r>
            <a:r>
              <a:rPr lang="it-IT" dirty="0"/>
              <a:t> </a:t>
            </a:r>
            <a:r>
              <a:rPr lang="it-IT" dirty="0" err="1"/>
              <a:t>described</a:t>
            </a:r>
            <a:r>
              <a:rPr lang="it-IT" dirty="0"/>
              <a:t> in the </a:t>
            </a:r>
            <a:r>
              <a:rPr lang="it-IT" dirty="0" err="1"/>
              <a:t>te-node</a:t>
            </a:r>
            <a:r>
              <a:rPr lang="it-IT" dirty="0"/>
              <a:t> </a:t>
            </a:r>
            <a:r>
              <a:rPr lang="it-IT" dirty="0" err="1"/>
              <a:t>augmentation</a:t>
            </a:r>
            <a:r>
              <a:rPr lang="it-IT" dirty="0"/>
              <a:t>, </a:t>
            </a:r>
            <a:r>
              <a:rPr lang="it-IT" dirty="0" err="1"/>
              <a:t>not</a:t>
            </a:r>
            <a:r>
              <a:rPr lang="it-IT" dirty="0"/>
              <a:t> </a:t>
            </a:r>
            <a:r>
              <a:rPr lang="it-IT" dirty="0" err="1"/>
              <a:t>as</a:t>
            </a:r>
            <a:r>
              <a:rPr lang="it-IT" dirty="0"/>
              <a:t> </a:t>
            </a:r>
            <a:r>
              <a:rPr lang="it-IT" dirty="0" err="1"/>
              <a:t>augmentation</a:t>
            </a:r>
            <a:r>
              <a:rPr lang="it-IT" dirty="0"/>
              <a:t> </a:t>
            </a:r>
            <a:r>
              <a:rPr lang="it-IT" dirty="0" err="1"/>
              <a:t>from</a:t>
            </a:r>
            <a:r>
              <a:rPr lang="it-IT" dirty="0"/>
              <a:t> i2rs TP. </a:t>
            </a:r>
          </a:p>
          <a:p>
            <a:pPr>
              <a:buNone/>
            </a:pP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200" dirty="0"/>
              <a:t>ETH Topology (i2rs) Model Instantiation</a:t>
            </a:r>
          </a:p>
        </p:txBody>
      </p:sp>
      <p:sp>
        <p:nvSpPr>
          <p:cNvPr id="5" name="Text Box 18"/>
          <p:cNvSpPr txBox="1">
            <a:spLocks noChangeArrowheads="1"/>
          </p:cNvSpPr>
          <p:nvPr/>
        </p:nvSpPr>
        <p:spPr bwMode="auto">
          <a:xfrm>
            <a:off x="164643" y="1600201"/>
            <a:ext cx="8750759"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900" dirty="0">
                <a:latin typeface="Calibri" pitchFamily="34" charset="0"/>
              </a:rPr>
              <a:t>&lt;networks&gt;</a:t>
            </a:r>
          </a:p>
        </p:txBody>
      </p:sp>
      <p:sp>
        <p:nvSpPr>
          <p:cNvPr id="6" name="Diamond 5"/>
          <p:cNvSpPr/>
          <p:nvPr/>
        </p:nvSpPr>
        <p:spPr>
          <a:xfrm>
            <a:off x="3952624" y="1820233"/>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7" name="Line 157"/>
          <p:cNvSpPr>
            <a:spLocks noChangeShapeType="1"/>
          </p:cNvSpPr>
          <p:nvPr/>
        </p:nvSpPr>
        <p:spPr bwMode="auto">
          <a:xfrm>
            <a:off x="3990726" y="191804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8" name="Text Box 18"/>
          <p:cNvSpPr txBox="1">
            <a:spLocks noChangeArrowheads="1"/>
          </p:cNvSpPr>
          <p:nvPr/>
        </p:nvSpPr>
        <p:spPr bwMode="auto">
          <a:xfrm>
            <a:off x="152400" y="2105025"/>
            <a:ext cx="876300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&lt;network&gt;</a:t>
            </a:r>
          </a:p>
          <a:p>
            <a:pPr algn="ctr"/>
            <a:r>
              <a:rPr lang="en-US" sz="800" dirty="0">
                <a:latin typeface="Calibri" pitchFamily="34" charset="0"/>
              </a:rPr>
              <a:t>network-id=</a:t>
            </a:r>
            <a:r>
              <a:rPr lang="en-US" sz="800" b="1" dirty="0">
                <a:latin typeface="Calibri" pitchFamily="34" charset="0"/>
              </a:rPr>
              <a:t>Network-B</a:t>
            </a:r>
          </a:p>
        </p:txBody>
      </p:sp>
      <p:sp>
        <p:nvSpPr>
          <p:cNvPr id="15" name="Diamond 14"/>
          <p:cNvSpPr/>
          <p:nvPr/>
        </p:nvSpPr>
        <p:spPr>
          <a:xfrm>
            <a:off x="1346769" y="241953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6" name="Text Box 18"/>
          <p:cNvSpPr txBox="1">
            <a:spLocks noChangeArrowheads="1"/>
          </p:cNvSpPr>
          <p:nvPr/>
        </p:nvSpPr>
        <p:spPr bwMode="auto">
          <a:xfrm>
            <a:off x="1828801" y="2714626"/>
            <a:ext cx="152400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&lt;link&gt;</a:t>
            </a:r>
          </a:p>
          <a:p>
            <a:pPr algn="ctr"/>
            <a:r>
              <a:rPr lang="en-US" sz="800" dirty="0">
                <a:latin typeface="Calibri" pitchFamily="34" charset="0"/>
              </a:rPr>
              <a:t>link-id: </a:t>
            </a:r>
            <a:r>
              <a:rPr lang="en-US" sz="800" b="1" dirty="0">
                <a:latin typeface="Calibri" pitchFamily="34" charset="0"/>
              </a:rPr>
              <a:t>LID-NWB-FWD-1</a:t>
            </a:r>
          </a:p>
        </p:txBody>
      </p:sp>
      <p:sp>
        <p:nvSpPr>
          <p:cNvPr id="17" name="Diamond 16"/>
          <p:cNvSpPr/>
          <p:nvPr/>
        </p:nvSpPr>
        <p:spPr>
          <a:xfrm>
            <a:off x="2137344" y="302038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8" name="Line 157"/>
          <p:cNvSpPr>
            <a:spLocks noChangeShapeType="1"/>
          </p:cNvSpPr>
          <p:nvPr/>
        </p:nvSpPr>
        <p:spPr bwMode="auto">
          <a:xfrm>
            <a:off x="2175445" y="311819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9" name="Text Box 18"/>
          <p:cNvSpPr txBox="1">
            <a:spLocks noChangeArrowheads="1"/>
          </p:cNvSpPr>
          <p:nvPr/>
        </p:nvSpPr>
        <p:spPr bwMode="auto">
          <a:xfrm>
            <a:off x="1437445" y="3313143"/>
            <a:ext cx="1169554"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&lt;source&gt;</a:t>
            </a:r>
          </a:p>
          <a:p>
            <a:pPr algn="ctr"/>
            <a:r>
              <a:rPr lang="en-US" sz="800" dirty="0" err="1">
                <a:latin typeface="Calibri" pitchFamily="34" charset="0"/>
              </a:rPr>
              <a:t>src</a:t>
            </a:r>
            <a:r>
              <a:rPr lang="en-US" sz="800" dirty="0">
                <a:latin typeface="Calibri" pitchFamily="34" charset="0"/>
              </a:rPr>
              <a:t>-node: &lt;PE1-1 ref&gt;</a:t>
            </a:r>
          </a:p>
          <a:p>
            <a:pPr algn="ctr"/>
            <a:r>
              <a:rPr lang="en-US" sz="800" dirty="0">
                <a:latin typeface="Calibri" pitchFamily="34" charset="0"/>
              </a:rPr>
              <a:t>source-</a:t>
            </a:r>
            <a:r>
              <a:rPr lang="en-US" sz="800" dirty="0" err="1">
                <a:latin typeface="Calibri" pitchFamily="34" charset="0"/>
              </a:rPr>
              <a:t>tp</a:t>
            </a:r>
            <a:r>
              <a:rPr lang="en-US" sz="800" dirty="0">
                <a:latin typeface="Calibri" pitchFamily="34" charset="0"/>
              </a:rPr>
              <a:t>: &lt;PE1-1.2 ref&gt;</a:t>
            </a:r>
          </a:p>
        </p:txBody>
      </p:sp>
      <p:sp>
        <p:nvSpPr>
          <p:cNvPr id="20" name="Diamond 19"/>
          <p:cNvSpPr/>
          <p:nvPr/>
        </p:nvSpPr>
        <p:spPr>
          <a:xfrm>
            <a:off x="3032694" y="302951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1" name="Line 157"/>
          <p:cNvSpPr>
            <a:spLocks noChangeShapeType="1"/>
          </p:cNvSpPr>
          <p:nvPr/>
        </p:nvSpPr>
        <p:spPr bwMode="auto">
          <a:xfrm>
            <a:off x="3070795" y="312733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2" name="Text Box 18"/>
          <p:cNvSpPr txBox="1">
            <a:spLocks noChangeArrowheads="1"/>
          </p:cNvSpPr>
          <p:nvPr/>
        </p:nvSpPr>
        <p:spPr bwMode="auto">
          <a:xfrm>
            <a:off x="2645135" y="3313143"/>
            <a:ext cx="1204516"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&lt;destination&gt;</a:t>
            </a:r>
          </a:p>
          <a:p>
            <a:pPr algn="ctr"/>
            <a:r>
              <a:rPr lang="en-US" sz="800" dirty="0" err="1">
                <a:latin typeface="Calibri" pitchFamily="34" charset="0"/>
              </a:rPr>
              <a:t>dest</a:t>
            </a:r>
            <a:r>
              <a:rPr lang="en-US" sz="800" dirty="0">
                <a:latin typeface="Calibri" pitchFamily="34" charset="0"/>
              </a:rPr>
              <a:t>-node: &lt;PE2-1 ref&gt;</a:t>
            </a:r>
          </a:p>
          <a:p>
            <a:pPr algn="ctr"/>
            <a:r>
              <a:rPr lang="en-US" sz="800" dirty="0" err="1">
                <a:latin typeface="Calibri" pitchFamily="34" charset="0"/>
              </a:rPr>
              <a:t>dest-tp</a:t>
            </a:r>
            <a:r>
              <a:rPr lang="en-US" sz="800" dirty="0">
                <a:latin typeface="Calibri" pitchFamily="34" charset="0"/>
              </a:rPr>
              <a:t>: &lt;PE2-1.2 ref&gt;</a:t>
            </a:r>
          </a:p>
        </p:txBody>
      </p:sp>
      <p:sp>
        <p:nvSpPr>
          <p:cNvPr id="23" name="Text Box 18"/>
          <p:cNvSpPr txBox="1">
            <a:spLocks noChangeArrowheads="1"/>
          </p:cNvSpPr>
          <p:nvPr/>
        </p:nvSpPr>
        <p:spPr bwMode="auto">
          <a:xfrm>
            <a:off x="1828801" y="3838575"/>
            <a:ext cx="152400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&lt;link&gt;</a:t>
            </a:r>
          </a:p>
          <a:p>
            <a:pPr algn="ctr"/>
            <a:r>
              <a:rPr lang="en-US" sz="800" dirty="0">
                <a:latin typeface="Calibri" pitchFamily="34" charset="0"/>
              </a:rPr>
              <a:t>link-id: </a:t>
            </a:r>
            <a:r>
              <a:rPr lang="en-US" sz="800" b="1" dirty="0">
                <a:latin typeface="Calibri" pitchFamily="34" charset="0"/>
              </a:rPr>
              <a:t>LID-NWB-REV-1</a:t>
            </a:r>
          </a:p>
        </p:txBody>
      </p:sp>
      <p:sp>
        <p:nvSpPr>
          <p:cNvPr id="24" name="Diamond 23"/>
          <p:cNvSpPr/>
          <p:nvPr/>
        </p:nvSpPr>
        <p:spPr>
          <a:xfrm>
            <a:off x="2137344" y="416260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5" name="Line 157"/>
          <p:cNvSpPr>
            <a:spLocks noChangeShapeType="1"/>
          </p:cNvSpPr>
          <p:nvPr/>
        </p:nvSpPr>
        <p:spPr bwMode="auto">
          <a:xfrm>
            <a:off x="2175445" y="426042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6" name="Text Box 18"/>
          <p:cNvSpPr txBox="1">
            <a:spLocks noChangeArrowheads="1"/>
          </p:cNvSpPr>
          <p:nvPr/>
        </p:nvSpPr>
        <p:spPr bwMode="auto">
          <a:xfrm>
            <a:off x="1410033" y="4446229"/>
            <a:ext cx="1179118"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&lt;source&gt;</a:t>
            </a:r>
          </a:p>
          <a:p>
            <a:pPr algn="ctr"/>
            <a:r>
              <a:rPr lang="en-US" sz="800" dirty="0" err="1">
                <a:latin typeface="Calibri" pitchFamily="34" charset="0"/>
              </a:rPr>
              <a:t>src</a:t>
            </a:r>
            <a:r>
              <a:rPr lang="en-US" sz="800" dirty="0">
                <a:latin typeface="Calibri" pitchFamily="34" charset="0"/>
              </a:rPr>
              <a:t>-node: &lt;PE2-1 ref&gt;</a:t>
            </a:r>
          </a:p>
          <a:p>
            <a:pPr algn="ctr"/>
            <a:r>
              <a:rPr lang="en-US" sz="800" dirty="0">
                <a:latin typeface="Calibri" pitchFamily="34" charset="0"/>
              </a:rPr>
              <a:t>source-</a:t>
            </a:r>
            <a:r>
              <a:rPr lang="en-US" sz="800" dirty="0" err="1">
                <a:latin typeface="Calibri" pitchFamily="34" charset="0"/>
              </a:rPr>
              <a:t>tp</a:t>
            </a:r>
            <a:r>
              <a:rPr lang="en-US" sz="800" dirty="0">
                <a:latin typeface="Calibri" pitchFamily="34" charset="0"/>
              </a:rPr>
              <a:t>: &lt;PE2-1.2 ref&gt;</a:t>
            </a:r>
          </a:p>
        </p:txBody>
      </p:sp>
      <p:sp>
        <p:nvSpPr>
          <p:cNvPr id="27" name="Diamond 26"/>
          <p:cNvSpPr/>
          <p:nvPr/>
        </p:nvSpPr>
        <p:spPr>
          <a:xfrm>
            <a:off x="3032694" y="416260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8" name="Line 157"/>
          <p:cNvSpPr>
            <a:spLocks noChangeShapeType="1"/>
          </p:cNvSpPr>
          <p:nvPr/>
        </p:nvSpPr>
        <p:spPr bwMode="auto">
          <a:xfrm>
            <a:off x="3070795" y="426042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9" name="Text Box 18"/>
          <p:cNvSpPr txBox="1">
            <a:spLocks noChangeArrowheads="1"/>
          </p:cNvSpPr>
          <p:nvPr/>
        </p:nvSpPr>
        <p:spPr bwMode="auto">
          <a:xfrm>
            <a:off x="2654275" y="4455364"/>
            <a:ext cx="1231927"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&lt;destination&gt;</a:t>
            </a:r>
          </a:p>
          <a:p>
            <a:pPr algn="ctr"/>
            <a:r>
              <a:rPr lang="en-US" sz="800" dirty="0" err="1">
                <a:latin typeface="Calibri" pitchFamily="34" charset="0"/>
              </a:rPr>
              <a:t>dest</a:t>
            </a:r>
            <a:r>
              <a:rPr lang="en-US" sz="800" dirty="0">
                <a:latin typeface="Calibri" pitchFamily="34" charset="0"/>
              </a:rPr>
              <a:t>-node: &lt;PE1-1 ref&gt;</a:t>
            </a:r>
          </a:p>
          <a:p>
            <a:pPr algn="ctr"/>
            <a:r>
              <a:rPr lang="en-US" sz="800" dirty="0" err="1">
                <a:latin typeface="Calibri" pitchFamily="34" charset="0"/>
              </a:rPr>
              <a:t>dest-tp</a:t>
            </a:r>
            <a:r>
              <a:rPr lang="en-US" sz="800" dirty="0">
                <a:latin typeface="Calibri" pitchFamily="34" charset="0"/>
              </a:rPr>
              <a:t>: &lt;PE1-1.2 ref&gt;</a:t>
            </a:r>
          </a:p>
        </p:txBody>
      </p:sp>
      <p:cxnSp>
        <p:nvCxnSpPr>
          <p:cNvPr id="30" name="Elbow Connector 29"/>
          <p:cNvCxnSpPr>
            <a:stCxn id="15" idx="2"/>
            <a:endCxn id="16" idx="1"/>
          </p:cNvCxnSpPr>
          <p:nvPr/>
        </p:nvCxnSpPr>
        <p:spPr>
          <a:xfrm rot="16200000" flipH="1">
            <a:off x="1431554" y="2475114"/>
            <a:ext cx="352569" cy="441926"/>
          </a:xfrm>
          <a:prstGeom prst="bentConnector2">
            <a:avLst/>
          </a:prstGeom>
          <a:noFill/>
          <a:ln w="12700">
            <a:solidFill>
              <a:schemeClr val="tx1"/>
            </a:solidFill>
            <a:round/>
            <a:headEnd type="none"/>
            <a:tailEnd type="arrow" w="med" len="med"/>
          </a:ln>
        </p:spPr>
      </p:cxnSp>
      <p:cxnSp>
        <p:nvCxnSpPr>
          <p:cNvPr id="31" name="Elbow Connector 30"/>
          <p:cNvCxnSpPr>
            <a:endCxn id="23" idx="1"/>
          </p:cNvCxnSpPr>
          <p:nvPr/>
        </p:nvCxnSpPr>
        <p:spPr>
          <a:xfrm rot="16200000" flipH="1">
            <a:off x="1040645" y="3208154"/>
            <a:ext cx="1135347" cy="440965"/>
          </a:xfrm>
          <a:prstGeom prst="bentConnector2">
            <a:avLst/>
          </a:prstGeom>
          <a:noFill/>
          <a:ln w="12700">
            <a:solidFill>
              <a:schemeClr val="tx1"/>
            </a:solidFill>
            <a:round/>
            <a:headEnd type="none"/>
            <a:tailEnd type="arrow" w="med" len="med"/>
          </a:ln>
        </p:spPr>
      </p:cxnSp>
      <p:sp>
        <p:nvSpPr>
          <p:cNvPr id="32" name="Text Box 18"/>
          <p:cNvSpPr txBox="1">
            <a:spLocks noChangeArrowheads="1"/>
          </p:cNvSpPr>
          <p:nvPr/>
        </p:nvSpPr>
        <p:spPr bwMode="auto">
          <a:xfrm>
            <a:off x="4419601" y="2667733"/>
            <a:ext cx="854533"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&lt;node&gt;</a:t>
            </a:r>
          </a:p>
          <a:p>
            <a:pPr algn="ctr"/>
            <a:r>
              <a:rPr lang="en-US" sz="800" dirty="0">
                <a:latin typeface="Calibri" pitchFamily="34" charset="0"/>
              </a:rPr>
              <a:t>node-id: </a:t>
            </a:r>
            <a:r>
              <a:rPr lang="en-US" sz="800" b="1" dirty="0">
                <a:solidFill>
                  <a:srgbClr val="000000"/>
                </a:solidFill>
                <a:latin typeface="Calibri" pitchFamily="34" charset="0"/>
              </a:rPr>
              <a:t>PE1-1</a:t>
            </a:r>
            <a:endParaRPr lang="en-US" sz="800" dirty="0">
              <a:solidFill>
                <a:srgbClr val="000000"/>
              </a:solidFill>
              <a:latin typeface="Calibri" pitchFamily="34" charset="0"/>
            </a:endParaRPr>
          </a:p>
        </p:txBody>
      </p:sp>
      <p:sp>
        <p:nvSpPr>
          <p:cNvPr id="33" name="Text Box 18"/>
          <p:cNvSpPr txBox="1">
            <a:spLocks noChangeArrowheads="1"/>
          </p:cNvSpPr>
          <p:nvPr/>
        </p:nvSpPr>
        <p:spPr bwMode="auto">
          <a:xfrm>
            <a:off x="6228004" y="2686050"/>
            <a:ext cx="10586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&lt;node&gt;</a:t>
            </a:r>
          </a:p>
          <a:p>
            <a:pPr algn="ctr"/>
            <a:r>
              <a:rPr lang="en-US" sz="800" dirty="0">
                <a:latin typeface="Calibri" pitchFamily="34" charset="0"/>
              </a:rPr>
              <a:t>node-id: </a:t>
            </a:r>
            <a:r>
              <a:rPr lang="en-US" sz="800" b="1" dirty="0">
                <a:solidFill>
                  <a:srgbClr val="000000"/>
                </a:solidFill>
                <a:latin typeface="Calibri" pitchFamily="34" charset="0"/>
              </a:rPr>
              <a:t>PE2-1</a:t>
            </a:r>
            <a:endParaRPr lang="en-US" sz="800" dirty="0">
              <a:solidFill>
                <a:srgbClr val="000000"/>
              </a:solidFill>
              <a:latin typeface="Calibri" pitchFamily="34" charset="0"/>
            </a:endParaRPr>
          </a:p>
        </p:txBody>
      </p:sp>
      <p:sp>
        <p:nvSpPr>
          <p:cNvPr id="34" name="Diamond 33"/>
          <p:cNvSpPr/>
          <p:nvPr/>
        </p:nvSpPr>
        <p:spPr>
          <a:xfrm>
            <a:off x="6717923" y="241953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5" name="Line 157"/>
          <p:cNvSpPr>
            <a:spLocks noChangeShapeType="1"/>
          </p:cNvSpPr>
          <p:nvPr/>
        </p:nvSpPr>
        <p:spPr bwMode="auto">
          <a:xfrm>
            <a:off x="6756024" y="24990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6" name="Diamond 35"/>
          <p:cNvSpPr/>
          <p:nvPr/>
        </p:nvSpPr>
        <p:spPr>
          <a:xfrm>
            <a:off x="4812921" y="241953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7" name="Line 157"/>
          <p:cNvSpPr>
            <a:spLocks noChangeShapeType="1"/>
          </p:cNvSpPr>
          <p:nvPr/>
        </p:nvSpPr>
        <p:spPr bwMode="auto">
          <a:xfrm>
            <a:off x="4851024" y="24990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8" name="Diamond 37"/>
          <p:cNvSpPr/>
          <p:nvPr/>
        </p:nvSpPr>
        <p:spPr>
          <a:xfrm>
            <a:off x="8432114" y="24384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9" name="Line 157"/>
          <p:cNvSpPr>
            <a:spLocks noChangeShapeType="1"/>
          </p:cNvSpPr>
          <p:nvPr/>
        </p:nvSpPr>
        <p:spPr bwMode="auto">
          <a:xfrm>
            <a:off x="8470215" y="25179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40" name="Text Box 18"/>
          <p:cNvSpPr txBox="1">
            <a:spLocks noChangeArrowheads="1"/>
          </p:cNvSpPr>
          <p:nvPr/>
        </p:nvSpPr>
        <p:spPr bwMode="auto">
          <a:xfrm>
            <a:off x="8051113" y="2704923"/>
            <a:ext cx="86428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&lt;network-types&gt;</a:t>
            </a:r>
          </a:p>
          <a:p>
            <a:pPr algn="ctr"/>
            <a:r>
              <a:rPr lang="en-US" sz="800" dirty="0">
                <a:latin typeface="Calibri" pitchFamily="34" charset="0"/>
              </a:rPr>
              <a:t>[ETH]</a:t>
            </a:r>
          </a:p>
        </p:txBody>
      </p:sp>
      <p:sp>
        <p:nvSpPr>
          <p:cNvPr id="47" name="Text Box 18"/>
          <p:cNvSpPr txBox="1">
            <a:spLocks noChangeArrowheads="1"/>
          </p:cNvSpPr>
          <p:nvPr/>
        </p:nvSpPr>
        <p:spPr bwMode="auto">
          <a:xfrm>
            <a:off x="4893136" y="3276601"/>
            <a:ext cx="974265"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PE1-1.1</a:t>
            </a:r>
          </a:p>
        </p:txBody>
      </p:sp>
      <p:sp>
        <p:nvSpPr>
          <p:cNvPr id="48" name="Text Box 18"/>
          <p:cNvSpPr txBox="1">
            <a:spLocks noChangeArrowheads="1"/>
          </p:cNvSpPr>
          <p:nvPr/>
        </p:nvSpPr>
        <p:spPr bwMode="auto">
          <a:xfrm>
            <a:off x="4893134" y="3752851"/>
            <a:ext cx="974266"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PE1-1.2</a:t>
            </a:r>
            <a:endParaRPr lang="en-US" sz="800" dirty="0">
              <a:latin typeface="Calibri" pitchFamily="34" charset="0"/>
            </a:endParaRPr>
          </a:p>
        </p:txBody>
      </p:sp>
      <p:sp>
        <p:nvSpPr>
          <p:cNvPr id="53" name="Diamond 52"/>
          <p:cNvSpPr/>
          <p:nvPr/>
        </p:nvSpPr>
        <p:spPr>
          <a:xfrm>
            <a:off x="4574950" y="3001333"/>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54" name="Elbow Connector 53"/>
          <p:cNvCxnSpPr>
            <a:endCxn id="47" idx="1"/>
          </p:cNvCxnSpPr>
          <p:nvPr/>
        </p:nvCxnSpPr>
        <p:spPr>
          <a:xfrm rot="16200000" flipH="1">
            <a:off x="4561276" y="3164032"/>
            <a:ext cx="394300" cy="269420"/>
          </a:xfrm>
          <a:prstGeom prst="bentConnector2">
            <a:avLst/>
          </a:prstGeom>
          <a:noFill/>
          <a:ln w="12700">
            <a:solidFill>
              <a:schemeClr val="tx1"/>
            </a:solidFill>
            <a:round/>
            <a:headEnd type="none"/>
            <a:tailEnd type="arrow" w="med" len="med"/>
          </a:ln>
        </p:spPr>
      </p:cxnSp>
      <p:cxnSp>
        <p:nvCxnSpPr>
          <p:cNvPr id="104" name="Elbow Connector 103"/>
          <p:cNvCxnSpPr>
            <a:endCxn id="48" idx="1"/>
          </p:cNvCxnSpPr>
          <p:nvPr/>
        </p:nvCxnSpPr>
        <p:spPr>
          <a:xfrm rot="16200000" flipH="1">
            <a:off x="4448755" y="3527763"/>
            <a:ext cx="619340" cy="269417"/>
          </a:xfrm>
          <a:prstGeom prst="bentConnector2">
            <a:avLst/>
          </a:prstGeom>
          <a:noFill/>
          <a:ln w="12700">
            <a:solidFill>
              <a:schemeClr val="tx1"/>
            </a:solidFill>
            <a:round/>
            <a:headEnd type="none"/>
            <a:tailEnd type="arrow" w="med" len="med"/>
          </a:ln>
        </p:spPr>
      </p:cxnSp>
      <p:sp>
        <p:nvSpPr>
          <p:cNvPr id="114" name="Text Box 18"/>
          <p:cNvSpPr txBox="1">
            <a:spLocks noChangeArrowheads="1"/>
          </p:cNvSpPr>
          <p:nvPr/>
        </p:nvSpPr>
        <p:spPr bwMode="auto">
          <a:xfrm>
            <a:off x="6887719" y="3247070"/>
            <a:ext cx="1037081"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PE2-1.1</a:t>
            </a:r>
          </a:p>
        </p:txBody>
      </p:sp>
      <p:sp>
        <p:nvSpPr>
          <p:cNvPr id="115" name="Text Box 18"/>
          <p:cNvSpPr txBox="1">
            <a:spLocks noChangeArrowheads="1"/>
          </p:cNvSpPr>
          <p:nvPr/>
        </p:nvSpPr>
        <p:spPr bwMode="auto">
          <a:xfrm>
            <a:off x="6887718" y="3723321"/>
            <a:ext cx="1037082"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PE2-1.2</a:t>
            </a:r>
            <a:endParaRPr lang="en-US" sz="800" dirty="0">
              <a:latin typeface="Calibri" pitchFamily="34" charset="0"/>
            </a:endParaRPr>
          </a:p>
        </p:txBody>
      </p:sp>
      <p:sp>
        <p:nvSpPr>
          <p:cNvPr id="117" name="Diamond 116"/>
          <p:cNvSpPr/>
          <p:nvPr/>
        </p:nvSpPr>
        <p:spPr>
          <a:xfrm>
            <a:off x="6569534" y="29718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118" name="Elbow Connector 117"/>
          <p:cNvCxnSpPr>
            <a:endCxn id="114" idx="1"/>
          </p:cNvCxnSpPr>
          <p:nvPr/>
        </p:nvCxnSpPr>
        <p:spPr>
          <a:xfrm rot="16200000" flipH="1">
            <a:off x="6586638" y="3103724"/>
            <a:ext cx="332745" cy="269418"/>
          </a:xfrm>
          <a:prstGeom prst="bentConnector2">
            <a:avLst/>
          </a:prstGeom>
          <a:noFill/>
          <a:ln w="12700">
            <a:solidFill>
              <a:schemeClr val="tx1"/>
            </a:solidFill>
            <a:round/>
            <a:headEnd type="none"/>
            <a:tailEnd type="arrow" w="med" len="med"/>
          </a:ln>
        </p:spPr>
      </p:cxnSp>
      <p:cxnSp>
        <p:nvCxnSpPr>
          <p:cNvPr id="119" name="Elbow Connector 118"/>
          <p:cNvCxnSpPr>
            <a:endCxn id="115" idx="1"/>
          </p:cNvCxnSpPr>
          <p:nvPr/>
        </p:nvCxnSpPr>
        <p:spPr>
          <a:xfrm rot="16200000" flipH="1">
            <a:off x="6474116" y="3467454"/>
            <a:ext cx="557787" cy="269417"/>
          </a:xfrm>
          <a:prstGeom prst="bentConnector2">
            <a:avLst/>
          </a:prstGeom>
          <a:noFill/>
          <a:ln w="12700">
            <a:solidFill>
              <a:schemeClr val="tx1"/>
            </a:solidFill>
            <a:round/>
            <a:headEnd type="none"/>
            <a:tailEnd type="arrow" w="med" len="med"/>
          </a:ln>
        </p:spPr>
      </p:cxnSp>
      <p:sp>
        <p:nvSpPr>
          <p:cNvPr id="154" name="Left Brace 153"/>
          <p:cNvSpPr/>
          <p:nvPr/>
        </p:nvSpPr>
        <p:spPr>
          <a:xfrm>
            <a:off x="1006731" y="2667000"/>
            <a:ext cx="288671" cy="22860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algn="ctr"/>
            <a:endParaRPr lang="en-US"/>
          </a:p>
        </p:txBody>
      </p:sp>
      <p:sp>
        <p:nvSpPr>
          <p:cNvPr id="155" name="TextBox 154"/>
          <p:cNvSpPr txBox="1"/>
          <p:nvPr/>
        </p:nvSpPr>
        <p:spPr>
          <a:xfrm>
            <a:off x="80477" y="3692353"/>
            <a:ext cx="1069844" cy="346249"/>
          </a:xfrm>
          <a:prstGeom prst="rect">
            <a:avLst/>
          </a:prstGeom>
          <a:noFill/>
        </p:spPr>
        <p:txBody>
          <a:bodyPr wrap="none" lIns="68580" tIns="34290" rIns="68580" bIns="34290" rtlCol="0">
            <a:spAutoFit/>
          </a:bodyPr>
          <a:lstStyle/>
          <a:p>
            <a:pPr algn="ctr"/>
            <a:r>
              <a:rPr lang="en-US" sz="900" b="1" dirty="0">
                <a:solidFill>
                  <a:srgbClr val="5F5F5F"/>
                </a:solidFill>
              </a:rPr>
              <a:t>ETH Link</a:t>
            </a:r>
          </a:p>
          <a:p>
            <a:pPr algn="ctr"/>
            <a:r>
              <a:rPr lang="en-US" sz="900" b="1" dirty="0">
                <a:solidFill>
                  <a:srgbClr val="5F5F5F"/>
                </a:solidFill>
              </a:rPr>
              <a:t>[PE1-1.2 &lt;-&gt; P2-1.2]</a:t>
            </a:r>
          </a:p>
        </p:txBody>
      </p:sp>
      <p:sp>
        <p:nvSpPr>
          <p:cNvPr id="45" name="CasellaDiTesto 44"/>
          <p:cNvSpPr txBox="1"/>
          <p:nvPr/>
        </p:nvSpPr>
        <p:spPr>
          <a:xfrm>
            <a:off x="685800" y="5181600"/>
            <a:ext cx="5347041" cy="369332"/>
          </a:xfrm>
          <a:prstGeom prst="rect">
            <a:avLst/>
          </a:prstGeom>
          <a:noFill/>
        </p:spPr>
        <p:txBody>
          <a:bodyPr wrap="none" rtlCol="0">
            <a:spAutoFit/>
          </a:bodyPr>
          <a:lstStyle/>
          <a:p>
            <a:r>
              <a:rPr lang="it-IT" dirty="0" err="1"/>
              <a:t>This</a:t>
            </a:r>
            <a:r>
              <a:rPr lang="it-IT" dirty="0"/>
              <a:t> “link” </a:t>
            </a:r>
            <a:r>
              <a:rPr lang="it-IT" dirty="0" err="1"/>
              <a:t>does</a:t>
            </a:r>
            <a:r>
              <a:rPr lang="it-IT" dirty="0"/>
              <a:t> </a:t>
            </a:r>
            <a:r>
              <a:rPr lang="it-IT" dirty="0" err="1"/>
              <a:t>not</a:t>
            </a:r>
            <a:r>
              <a:rPr lang="it-IT" dirty="0"/>
              <a:t> </a:t>
            </a:r>
            <a:r>
              <a:rPr lang="it-IT" dirty="0" err="1"/>
              <a:t>exist</a:t>
            </a:r>
            <a:r>
              <a:rPr lang="it-IT" dirty="0"/>
              <a:t> in the i2rs </a:t>
            </a:r>
            <a:r>
              <a:rPr lang="it-IT" dirty="0" err="1"/>
              <a:t>until</a:t>
            </a:r>
            <a:r>
              <a:rPr lang="it-IT" dirty="0"/>
              <a:t> TL </a:t>
            </a:r>
            <a:r>
              <a:rPr lang="it-IT" dirty="0" err="1"/>
              <a:t>is</a:t>
            </a:r>
            <a:r>
              <a:rPr lang="it-IT" dirty="0"/>
              <a:t> </a:t>
            </a:r>
            <a:r>
              <a:rPr lang="it-IT" dirty="0" err="1"/>
              <a:t>not</a:t>
            </a:r>
            <a:r>
              <a:rPr lang="it-IT" dirty="0"/>
              <a:t> </a:t>
            </a:r>
            <a:r>
              <a:rPr lang="it-IT" dirty="0" err="1"/>
              <a:t>used</a:t>
            </a:r>
            <a:r>
              <a:rPr lang="it-IT" dirty="0"/>
              <a:t>.</a:t>
            </a:r>
            <a:endParaRPr lang="en-US" dirty="0"/>
          </a:p>
        </p:txBody>
      </p:sp>
    </p:spTree>
    <p:extLst>
      <p:ext uri="{BB962C8B-B14F-4D97-AF65-F5344CB8AC3E}">
        <p14:creationId xmlns:p14="http://schemas.microsoft.com/office/powerpoint/2010/main" val="509009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200" dirty="0"/>
              <a:t>OTN Topology (i2rs) Model Instantiation</a:t>
            </a:r>
          </a:p>
        </p:txBody>
      </p:sp>
      <p:sp>
        <p:nvSpPr>
          <p:cNvPr id="5" name="Text Box 18"/>
          <p:cNvSpPr txBox="1">
            <a:spLocks noChangeArrowheads="1"/>
          </p:cNvSpPr>
          <p:nvPr/>
        </p:nvSpPr>
        <p:spPr bwMode="auto">
          <a:xfrm>
            <a:off x="164643" y="1219201"/>
            <a:ext cx="8750759"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900" dirty="0">
                <a:latin typeface="Calibri" pitchFamily="34" charset="0"/>
              </a:rPr>
              <a:t>&lt;networks&gt;</a:t>
            </a:r>
          </a:p>
        </p:txBody>
      </p:sp>
      <p:sp>
        <p:nvSpPr>
          <p:cNvPr id="6" name="Diamond 5"/>
          <p:cNvSpPr/>
          <p:nvPr/>
        </p:nvSpPr>
        <p:spPr>
          <a:xfrm>
            <a:off x="3952624" y="1439233"/>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7" name="Line 157"/>
          <p:cNvSpPr>
            <a:spLocks noChangeShapeType="1"/>
          </p:cNvSpPr>
          <p:nvPr/>
        </p:nvSpPr>
        <p:spPr bwMode="auto">
          <a:xfrm>
            <a:off x="3990726" y="153704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8" name="Text Box 18"/>
          <p:cNvSpPr txBox="1">
            <a:spLocks noChangeArrowheads="1"/>
          </p:cNvSpPr>
          <p:nvPr/>
        </p:nvSpPr>
        <p:spPr bwMode="auto">
          <a:xfrm>
            <a:off x="152400" y="1724026"/>
            <a:ext cx="876300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&lt;network&gt;</a:t>
            </a:r>
          </a:p>
          <a:p>
            <a:pPr algn="ctr"/>
            <a:r>
              <a:rPr lang="en-US" sz="800" dirty="0">
                <a:latin typeface="Calibri" pitchFamily="34" charset="0"/>
              </a:rPr>
              <a:t>network-id=</a:t>
            </a:r>
            <a:r>
              <a:rPr lang="en-US" sz="800" b="1" dirty="0">
                <a:latin typeface="Calibri" pitchFamily="34" charset="0"/>
              </a:rPr>
              <a:t>Network-A</a:t>
            </a:r>
          </a:p>
        </p:txBody>
      </p:sp>
      <p:sp>
        <p:nvSpPr>
          <p:cNvPr id="15" name="Diamond 14"/>
          <p:cNvSpPr/>
          <p:nvPr/>
        </p:nvSpPr>
        <p:spPr>
          <a:xfrm>
            <a:off x="813369" y="203853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6" name="Text Box 18"/>
          <p:cNvSpPr txBox="1">
            <a:spLocks noChangeArrowheads="1"/>
          </p:cNvSpPr>
          <p:nvPr/>
        </p:nvSpPr>
        <p:spPr bwMode="auto">
          <a:xfrm>
            <a:off x="1409368" y="2333626"/>
            <a:ext cx="144780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&lt;link&gt;</a:t>
            </a:r>
          </a:p>
          <a:p>
            <a:pPr algn="ctr"/>
            <a:r>
              <a:rPr lang="en-US" sz="800" dirty="0">
                <a:latin typeface="Calibri" pitchFamily="34" charset="0"/>
              </a:rPr>
              <a:t>link-id: </a:t>
            </a:r>
            <a:r>
              <a:rPr lang="en-US" sz="800" b="1" dirty="0">
                <a:latin typeface="Calibri" pitchFamily="34" charset="0"/>
              </a:rPr>
              <a:t>LID-NWA-FWD-1</a:t>
            </a:r>
          </a:p>
        </p:txBody>
      </p:sp>
      <p:sp>
        <p:nvSpPr>
          <p:cNvPr id="17" name="Diamond 16"/>
          <p:cNvSpPr/>
          <p:nvPr/>
        </p:nvSpPr>
        <p:spPr>
          <a:xfrm>
            <a:off x="1603942" y="263938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8" name="Line 157"/>
          <p:cNvSpPr>
            <a:spLocks noChangeShapeType="1"/>
          </p:cNvSpPr>
          <p:nvPr/>
        </p:nvSpPr>
        <p:spPr bwMode="auto">
          <a:xfrm>
            <a:off x="1642045" y="273719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9" name="Text Box 18"/>
          <p:cNvSpPr txBox="1">
            <a:spLocks noChangeArrowheads="1"/>
          </p:cNvSpPr>
          <p:nvPr/>
        </p:nvSpPr>
        <p:spPr bwMode="auto">
          <a:xfrm>
            <a:off x="941812" y="2932143"/>
            <a:ext cx="1169554"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&lt;source&gt;</a:t>
            </a:r>
          </a:p>
          <a:p>
            <a:pPr algn="ctr"/>
            <a:r>
              <a:rPr lang="en-US" sz="800" dirty="0" err="1">
                <a:latin typeface="Calibri" pitchFamily="34" charset="0"/>
              </a:rPr>
              <a:t>src</a:t>
            </a:r>
            <a:r>
              <a:rPr lang="en-US" sz="800" dirty="0">
                <a:latin typeface="Calibri" pitchFamily="34" charset="0"/>
              </a:rPr>
              <a:t>-node: &lt;PE1 ref&gt;</a:t>
            </a:r>
          </a:p>
          <a:p>
            <a:pPr algn="ctr"/>
            <a:r>
              <a:rPr lang="en-US" sz="800" dirty="0">
                <a:latin typeface="Calibri" pitchFamily="34" charset="0"/>
              </a:rPr>
              <a:t>source-</a:t>
            </a:r>
            <a:r>
              <a:rPr lang="en-US" sz="800" dirty="0" err="1">
                <a:latin typeface="Calibri" pitchFamily="34" charset="0"/>
              </a:rPr>
              <a:t>tp</a:t>
            </a:r>
            <a:r>
              <a:rPr lang="en-US" sz="800" dirty="0">
                <a:latin typeface="Calibri" pitchFamily="34" charset="0"/>
              </a:rPr>
              <a:t>: &lt;PE1.2 ref&gt;</a:t>
            </a:r>
          </a:p>
        </p:txBody>
      </p:sp>
      <p:sp>
        <p:nvSpPr>
          <p:cNvPr id="20" name="Diamond 19"/>
          <p:cNvSpPr/>
          <p:nvPr/>
        </p:nvSpPr>
        <p:spPr>
          <a:xfrm>
            <a:off x="2499294" y="264851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1" name="Line 157"/>
          <p:cNvSpPr>
            <a:spLocks noChangeShapeType="1"/>
          </p:cNvSpPr>
          <p:nvPr/>
        </p:nvSpPr>
        <p:spPr bwMode="auto">
          <a:xfrm>
            <a:off x="2537394" y="274633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2" name="Text Box 18"/>
          <p:cNvSpPr txBox="1">
            <a:spLocks noChangeArrowheads="1"/>
          </p:cNvSpPr>
          <p:nvPr/>
        </p:nvSpPr>
        <p:spPr bwMode="auto">
          <a:xfrm>
            <a:off x="2149502" y="2932143"/>
            <a:ext cx="1204516"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&lt;destination&gt;</a:t>
            </a:r>
          </a:p>
          <a:p>
            <a:pPr algn="ctr"/>
            <a:r>
              <a:rPr lang="en-US" sz="800" dirty="0" err="1">
                <a:latin typeface="Calibri" pitchFamily="34" charset="0"/>
              </a:rPr>
              <a:t>dest</a:t>
            </a:r>
            <a:r>
              <a:rPr lang="en-US" sz="800" dirty="0">
                <a:latin typeface="Calibri" pitchFamily="34" charset="0"/>
              </a:rPr>
              <a:t>-node: &lt;P ref&gt;</a:t>
            </a:r>
          </a:p>
          <a:p>
            <a:pPr algn="ctr"/>
            <a:r>
              <a:rPr lang="en-US" sz="800" dirty="0" err="1">
                <a:latin typeface="Calibri" pitchFamily="34" charset="0"/>
              </a:rPr>
              <a:t>dest-tp</a:t>
            </a:r>
            <a:r>
              <a:rPr lang="en-US" sz="800" dirty="0">
                <a:latin typeface="Calibri" pitchFamily="34" charset="0"/>
              </a:rPr>
              <a:t>: &lt;P.1 ref&gt;</a:t>
            </a:r>
          </a:p>
        </p:txBody>
      </p:sp>
      <p:sp>
        <p:nvSpPr>
          <p:cNvPr id="23" name="Text Box 18"/>
          <p:cNvSpPr txBox="1">
            <a:spLocks noChangeArrowheads="1"/>
          </p:cNvSpPr>
          <p:nvPr/>
        </p:nvSpPr>
        <p:spPr bwMode="auto">
          <a:xfrm>
            <a:off x="1409368" y="3457575"/>
            <a:ext cx="144780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&lt;link&gt;</a:t>
            </a:r>
          </a:p>
          <a:p>
            <a:pPr algn="ctr"/>
            <a:r>
              <a:rPr lang="en-US" sz="800" dirty="0">
                <a:latin typeface="Calibri" pitchFamily="34" charset="0"/>
              </a:rPr>
              <a:t>link-id: </a:t>
            </a:r>
            <a:r>
              <a:rPr lang="en-US" sz="800" b="1" dirty="0">
                <a:latin typeface="Calibri" pitchFamily="34" charset="0"/>
              </a:rPr>
              <a:t>LID-NWA-REV-1</a:t>
            </a:r>
          </a:p>
        </p:txBody>
      </p:sp>
      <p:sp>
        <p:nvSpPr>
          <p:cNvPr id="24" name="Diamond 23"/>
          <p:cNvSpPr/>
          <p:nvPr/>
        </p:nvSpPr>
        <p:spPr>
          <a:xfrm>
            <a:off x="1603942" y="378160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5" name="Line 157"/>
          <p:cNvSpPr>
            <a:spLocks noChangeShapeType="1"/>
          </p:cNvSpPr>
          <p:nvPr/>
        </p:nvSpPr>
        <p:spPr bwMode="auto">
          <a:xfrm>
            <a:off x="1642045" y="387942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6" name="Text Box 18"/>
          <p:cNvSpPr txBox="1">
            <a:spLocks noChangeArrowheads="1"/>
          </p:cNvSpPr>
          <p:nvPr/>
        </p:nvSpPr>
        <p:spPr bwMode="auto">
          <a:xfrm>
            <a:off x="914400" y="4065229"/>
            <a:ext cx="1179118"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&lt;source&gt;</a:t>
            </a:r>
          </a:p>
          <a:p>
            <a:pPr algn="ctr"/>
            <a:r>
              <a:rPr lang="en-US" sz="800" dirty="0" err="1">
                <a:latin typeface="Calibri" pitchFamily="34" charset="0"/>
              </a:rPr>
              <a:t>src</a:t>
            </a:r>
            <a:r>
              <a:rPr lang="en-US" sz="800" dirty="0">
                <a:latin typeface="Calibri" pitchFamily="34" charset="0"/>
              </a:rPr>
              <a:t>-node: &lt;P ref&gt;</a:t>
            </a:r>
          </a:p>
          <a:p>
            <a:pPr algn="ctr"/>
            <a:r>
              <a:rPr lang="en-US" sz="800" dirty="0">
                <a:latin typeface="Calibri" pitchFamily="34" charset="0"/>
              </a:rPr>
              <a:t>source-</a:t>
            </a:r>
            <a:r>
              <a:rPr lang="en-US" sz="800" dirty="0" err="1">
                <a:latin typeface="Calibri" pitchFamily="34" charset="0"/>
              </a:rPr>
              <a:t>tp</a:t>
            </a:r>
            <a:r>
              <a:rPr lang="en-US" sz="800" dirty="0">
                <a:latin typeface="Calibri" pitchFamily="34" charset="0"/>
              </a:rPr>
              <a:t>: &lt;P.1 ref&gt;</a:t>
            </a:r>
          </a:p>
        </p:txBody>
      </p:sp>
      <p:sp>
        <p:nvSpPr>
          <p:cNvPr id="27" name="Diamond 26"/>
          <p:cNvSpPr/>
          <p:nvPr/>
        </p:nvSpPr>
        <p:spPr>
          <a:xfrm>
            <a:off x="2499294" y="378160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8" name="Line 157"/>
          <p:cNvSpPr>
            <a:spLocks noChangeShapeType="1"/>
          </p:cNvSpPr>
          <p:nvPr/>
        </p:nvSpPr>
        <p:spPr bwMode="auto">
          <a:xfrm>
            <a:off x="2537394" y="387942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9" name="Text Box 18"/>
          <p:cNvSpPr txBox="1">
            <a:spLocks noChangeArrowheads="1"/>
          </p:cNvSpPr>
          <p:nvPr/>
        </p:nvSpPr>
        <p:spPr bwMode="auto">
          <a:xfrm>
            <a:off x="2120875" y="4074365"/>
            <a:ext cx="1231927"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&lt;destination&gt;</a:t>
            </a:r>
          </a:p>
          <a:p>
            <a:pPr algn="ctr"/>
            <a:r>
              <a:rPr lang="en-US" sz="800" dirty="0" err="1">
                <a:latin typeface="Calibri" pitchFamily="34" charset="0"/>
              </a:rPr>
              <a:t>dest</a:t>
            </a:r>
            <a:r>
              <a:rPr lang="en-US" sz="800" dirty="0">
                <a:latin typeface="Calibri" pitchFamily="34" charset="0"/>
              </a:rPr>
              <a:t>-node: &lt;PE1 ref&gt;</a:t>
            </a:r>
          </a:p>
          <a:p>
            <a:pPr algn="ctr"/>
            <a:r>
              <a:rPr lang="en-US" sz="800" dirty="0" err="1">
                <a:latin typeface="Calibri" pitchFamily="34" charset="0"/>
              </a:rPr>
              <a:t>dest-tp</a:t>
            </a:r>
            <a:r>
              <a:rPr lang="en-US" sz="800" dirty="0">
                <a:latin typeface="Calibri" pitchFamily="34" charset="0"/>
              </a:rPr>
              <a:t>: &lt;PE1.2 ref&gt;</a:t>
            </a:r>
          </a:p>
        </p:txBody>
      </p:sp>
      <p:cxnSp>
        <p:nvCxnSpPr>
          <p:cNvPr id="30" name="Elbow Connector 29"/>
          <p:cNvCxnSpPr>
            <a:stCxn id="15" idx="2"/>
            <a:endCxn id="16" idx="1"/>
          </p:cNvCxnSpPr>
          <p:nvPr/>
        </p:nvCxnSpPr>
        <p:spPr>
          <a:xfrm rot="16200000" flipH="1">
            <a:off x="955137" y="2037130"/>
            <a:ext cx="352569" cy="555893"/>
          </a:xfrm>
          <a:prstGeom prst="bentConnector2">
            <a:avLst/>
          </a:prstGeom>
          <a:noFill/>
          <a:ln w="12700">
            <a:solidFill>
              <a:schemeClr val="tx1"/>
            </a:solidFill>
            <a:round/>
            <a:headEnd type="none"/>
            <a:tailEnd type="arrow" w="med" len="med"/>
          </a:ln>
        </p:spPr>
      </p:cxnSp>
      <p:cxnSp>
        <p:nvCxnSpPr>
          <p:cNvPr id="31" name="Elbow Connector 30"/>
          <p:cNvCxnSpPr>
            <a:endCxn id="23" idx="1"/>
          </p:cNvCxnSpPr>
          <p:nvPr/>
        </p:nvCxnSpPr>
        <p:spPr>
          <a:xfrm rot="16200000" flipH="1">
            <a:off x="583112" y="2789054"/>
            <a:ext cx="1135347" cy="517165"/>
          </a:xfrm>
          <a:prstGeom prst="bentConnector2">
            <a:avLst/>
          </a:prstGeom>
          <a:noFill/>
          <a:ln w="12700">
            <a:solidFill>
              <a:schemeClr val="tx1"/>
            </a:solidFill>
            <a:round/>
            <a:headEnd type="none"/>
            <a:tailEnd type="arrow" w="med" len="med"/>
          </a:ln>
        </p:spPr>
      </p:cxnSp>
      <p:sp>
        <p:nvSpPr>
          <p:cNvPr id="32" name="Text Box 18"/>
          <p:cNvSpPr txBox="1">
            <a:spLocks noChangeArrowheads="1"/>
          </p:cNvSpPr>
          <p:nvPr/>
        </p:nvSpPr>
        <p:spPr bwMode="auto">
          <a:xfrm>
            <a:off x="3200402" y="2286733"/>
            <a:ext cx="854533"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&lt;node&gt;</a:t>
            </a:r>
          </a:p>
          <a:p>
            <a:pPr algn="ctr"/>
            <a:r>
              <a:rPr lang="en-US" sz="800" dirty="0">
                <a:latin typeface="Calibri" pitchFamily="34" charset="0"/>
              </a:rPr>
              <a:t>node-id: </a:t>
            </a:r>
            <a:r>
              <a:rPr lang="en-US" sz="800" b="1" dirty="0">
                <a:solidFill>
                  <a:srgbClr val="000000"/>
                </a:solidFill>
                <a:latin typeface="Calibri" pitchFamily="34" charset="0"/>
              </a:rPr>
              <a:t>PE1</a:t>
            </a:r>
            <a:endParaRPr lang="en-US" sz="800" dirty="0">
              <a:solidFill>
                <a:srgbClr val="000000"/>
              </a:solidFill>
              <a:latin typeface="Calibri" pitchFamily="34" charset="0"/>
            </a:endParaRPr>
          </a:p>
        </p:txBody>
      </p:sp>
      <p:sp>
        <p:nvSpPr>
          <p:cNvPr id="33" name="Text Box 18"/>
          <p:cNvSpPr txBox="1">
            <a:spLocks noChangeArrowheads="1"/>
          </p:cNvSpPr>
          <p:nvPr/>
        </p:nvSpPr>
        <p:spPr bwMode="auto">
          <a:xfrm>
            <a:off x="4343400" y="2305050"/>
            <a:ext cx="10586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&lt;node&gt;</a:t>
            </a:r>
          </a:p>
          <a:p>
            <a:pPr algn="ctr"/>
            <a:r>
              <a:rPr lang="en-US" sz="800" dirty="0">
                <a:latin typeface="Calibri" pitchFamily="34" charset="0"/>
              </a:rPr>
              <a:t>node-id: </a:t>
            </a:r>
            <a:r>
              <a:rPr lang="en-US" sz="800" b="1" dirty="0">
                <a:solidFill>
                  <a:srgbClr val="000000"/>
                </a:solidFill>
                <a:latin typeface="Calibri" pitchFamily="34" charset="0"/>
              </a:rPr>
              <a:t>PE2</a:t>
            </a:r>
            <a:endParaRPr lang="en-US" sz="800" dirty="0">
              <a:solidFill>
                <a:srgbClr val="000000"/>
              </a:solidFill>
              <a:latin typeface="Calibri" pitchFamily="34" charset="0"/>
            </a:endParaRPr>
          </a:p>
        </p:txBody>
      </p:sp>
      <p:sp>
        <p:nvSpPr>
          <p:cNvPr id="34" name="Diamond 33"/>
          <p:cNvSpPr/>
          <p:nvPr/>
        </p:nvSpPr>
        <p:spPr>
          <a:xfrm>
            <a:off x="4833319" y="203853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5" name="Line 157"/>
          <p:cNvSpPr>
            <a:spLocks noChangeShapeType="1"/>
          </p:cNvSpPr>
          <p:nvPr/>
        </p:nvSpPr>
        <p:spPr bwMode="auto">
          <a:xfrm>
            <a:off x="4871420" y="21180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6" name="Diamond 35"/>
          <p:cNvSpPr/>
          <p:nvPr/>
        </p:nvSpPr>
        <p:spPr>
          <a:xfrm>
            <a:off x="3593724" y="203853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7" name="Line 157"/>
          <p:cNvSpPr>
            <a:spLocks noChangeShapeType="1"/>
          </p:cNvSpPr>
          <p:nvPr/>
        </p:nvSpPr>
        <p:spPr bwMode="auto">
          <a:xfrm>
            <a:off x="3631825" y="21180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8" name="Diamond 37"/>
          <p:cNvSpPr/>
          <p:nvPr/>
        </p:nvSpPr>
        <p:spPr>
          <a:xfrm>
            <a:off x="8610603" y="20574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9" name="Line 157"/>
          <p:cNvSpPr>
            <a:spLocks noChangeShapeType="1"/>
          </p:cNvSpPr>
          <p:nvPr/>
        </p:nvSpPr>
        <p:spPr bwMode="auto">
          <a:xfrm>
            <a:off x="8648704" y="21369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40" name="Text Box 18"/>
          <p:cNvSpPr txBox="1">
            <a:spLocks noChangeArrowheads="1"/>
          </p:cNvSpPr>
          <p:nvPr/>
        </p:nvSpPr>
        <p:spPr bwMode="auto">
          <a:xfrm>
            <a:off x="8229602" y="2323923"/>
            <a:ext cx="86428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&lt;network-types&gt;</a:t>
            </a:r>
          </a:p>
          <a:p>
            <a:pPr algn="ctr"/>
            <a:r>
              <a:rPr lang="en-US" sz="800" dirty="0">
                <a:latin typeface="Calibri" pitchFamily="34" charset="0"/>
              </a:rPr>
              <a:t>[OTN]</a:t>
            </a:r>
          </a:p>
        </p:txBody>
      </p:sp>
      <p:sp>
        <p:nvSpPr>
          <p:cNvPr id="47" name="Text Box 18"/>
          <p:cNvSpPr txBox="1">
            <a:spLocks noChangeArrowheads="1"/>
          </p:cNvSpPr>
          <p:nvPr/>
        </p:nvSpPr>
        <p:spPr bwMode="auto">
          <a:xfrm>
            <a:off x="3673937" y="2895601"/>
            <a:ext cx="974265"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PE1.1</a:t>
            </a:r>
          </a:p>
        </p:txBody>
      </p:sp>
      <p:sp>
        <p:nvSpPr>
          <p:cNvPr id="48" name="Text Box 18"/>
          <p:cNvSpPr txBox="1">
            <a:spLocks noChangeArrowheads="1"/>
          </p:cNvSpPr>
          <p:nvPr/>
        </p:nvSpPr>
        <p:spPr bwMode="auto">
          <a:xfrm>
            <a:off x="3673935" y="3371851"/>
            <a:ext cx="974266"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PE1.2</a:t>
            </a:r>
            <a:endParaRPr lang="en-US" sz="800" dirty="0">
              <a:latin typeface="Calibri" pitchFamily="34" charset="0"/>
            </a:endParaRPr>
          </a:p>
        </p:txBody>
      </p:sp>
      <p:sp>
        <p:nvSpPr>
          <p:cNvPr id="49" name="Text Box 18"/>
          <p:cNvSpPr txBox="1">
            <a:spLocks noChangeArrowheads="1"/>
          </p:cNvSpPr>
          <p:nvPr/>
        </p:nvSpPr>
        <p:spPr bwMode="auto">
          <a:xfrm>
            <a:off x="3673935" y="3819525"/>
            <a:ext cx="974266"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PE1.3</a:t>
            </a:r>
            <a:endParaRPr lang="en-US" sz="800" dirty="0">
              <a:latin typeface="Calibri" pitchFamily="34" charset="0"/>
            </a:endParaRPr>
          </a:p>
        </p:txBody>
      </p:sp>
      <p:sp>
        <p:nvSpPr>
          <p:cNvPr id="53" name="Diamond 52"/>
          <p:cNvSpPr/>
          <p:nvPr/>
        </p:nvSpPr>
        <p:spPr>
          <a:xfrm>
            <a:off x="3355751" y="2620333"/>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54" name="Elbow Connector 53"/>
          <p:cNvCxnSpPr>
            <a:endCxn id="47" idx="1"/>
          </p:cNvCxnSpPr>
          <p:nvPr/>
        </p:nvCxnSpPr>
        <p:spPr>
          <a:xfrm rot="16200000" flipH="1">
            <a:off x="3342077" y="2783032"/>
            <a:ext cx="394300" cy="269420"/>
          </a:xfrm>
          <a:prstGeom prst="bentConnector2">
            <a:avLst/>
          </a:prstGeom>
          <a:noFill/>
          <a:ln w="12700">
            <a:solidFill>
              <a:schemeClr val="tx1"/>
            </a:solidFill>
            <a:round/>
            <a:headEnd type="none"/>
            <a:tailEnd type="arrow" w="med" len="med"/>
          </a:ln>
        </p:spPr>
      </p:cxnSp>
      <p:cxnSp>
        <p:nvCxnSpPr>
          <p:cNvPr id="104" name="Elbow Connector 103"/>
          <p:cNvCxnSpPr>
            <a:endCxn id="48" idx="1"/>
          </p:cNvCxnSpPr>
          <p:nvPr/>
        </p:nvCxnSpPr>
        <p:spPr>
          <a:xfrm rot="16200000" flipH="1">
            <a:off x="3229556" y="3146763"/>
            <a:ext cx="619340" cy="269417"/>
          </a:xfrm>
          <a:prstGeom prst="bentConnector2">
            <a:avLst/>
          </a:prstGeom>
          <a:noFill/>
          <a:ln w="12700">
            <a:solidFill>
              <a:schemeClr val="tx1"/>
            </a:solidFill>
            <a:round/>
            <a:headEnd type="none"/>
            <a:tailEnd type="arrow" w="med" len="med"/>
          </a:ln>
        </p:spPr>
      </p:cxnSp>
      <p:cxnSp>
        <p:nvCxnSpPr>
          <p:cNvPr id="112" name="Elbow Connector 111"/>
          <p:cNvCxnSpPr>
            <a:endCxn id="49" idx="1"/>
          </p:cNvCxnSpPr>
          <p:nvPr/>
        </p:nvCxnSpPr>
        <p:spPr>
          <a:xfrm rot="16200000" flipH="1">
            <a:off x="3239080" y="3603960"/>
            <a:ext cx="600291" cy="269419"/>
          </a:xfrm>
          <a:prstGeom prst="bentConnector2">
            <a:avLst/>
          </a:prstGeom>
          <a:noFill/>
          <a:ln w="12700">
            <a:solidFill>
              <a:schemeClr val="tx1"/>
            </a:solidFill>
            <a:round/>
            <a:headEnd type="none"/>
            <a:tailEnd type="arrow" w="med" len="med"/>
          </a:ln>
        </p:spPr>
      </p:cxnSp>
      <p:sp>
        <p:nvSpPr>
          <p:cNvPr id="114" name="Text Box 18"/>
          <p:cNvSpPr txBox="1">
            <a:spLocks noChangeArrowheads="1"/>
          </p:cNvSpPr>
          <p:nvPr/>
        </p:nvSpPr>
        <p:spPr bwMode="auto">
          <a:xfrm>
            <a:off x="5003115" y="2866070"/>
            <a:ext cx="1037081"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PE2.1</a:t>
            </a:r>
          </a:p>
        </p:txBody>
      </p:sp>
      <p:sp>
        <p:nvSpPr>
          <p:cNvPr id="115" name="Text Box 18"/>
          <p:cNvSpPr txBox="1">
            <a:spLocks noChangeArrowheads="1"/>
          </p:cNvSpPr>
          <p:nvPr/>
        </p:nvSpPr>
        <p:spPr bwMode="auto">
          <a:xfrm>
            <a:off x="5003114" y="3342321"/>
            <a:ext cx="1037082"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PE2.2</a:t>
            </a:r>
            <a:endParaRPr lang="en-US" sz="800" dirty="0">
              <a:latin typeface="Calibri" pitchFamily="34" charset="0"/>
            </a:endParaRPr>
          </a:p>
        </p:txBody>
      </p:sp>
      <p:sp>
        <p:nvSpPr>
          <p:cNvPr id="116" name="Text Box 18"/>
          <p:cNvSpPr txBox="1">
            <a:spLocks noChangeArrowheads="1"/>
          </p:cNvSpPr>
          <p:nvPr/>
        </p:nvSpPr>
        <p:spPr bwMode="auto">
          <a:xfrm>
            <a:off x="5003114" y="3789995"/>
            <a:ext cx="1037082"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PE2.3</a:t>
            </a:r>
            <a:endParaRPr lang="en-US" sz="800" dirty="0">
              <a:latin typeface="Calibri" pitchFamily="34" charset="0"/>
            </a:endParaRPr>
          </a:p>
        </p:txBody>
      </p:sp>
      <p:sp>
        <p:nvSpPr>
          <p:cNvPr id="117" name="Diamond 116"/>
          <p:cNvSpPr/>
          <p:nvPr/>
        </p:nvSpPr>
        <p:spPr>
          <a:xfrm>
            <a:off x="4684930" y="25908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118" name="Elbow Connector 117"/>
          <p:cNvCxnSpPr>
            <a:endCxn id="114" idx="1"/>
          </p:cNvCxnSpPr>
          <p:nvPr/>
        </p:nvCxnSpPr>
        <p:spPr>
          <a:xfrm rot="16200000" flipH="1">
            <a:off x="4702034" y="2722724"/>
            <a:ext cx="332745" cy="269418"/>
          </a:xfrm>
          <a:prstGeom prst="bentConnector2">
            <a:avLst/>
          </a:prstGeom>
          <a:noFill/>
          <a:ln w="12700">
            <a:solidFill>
              <a:schemeClr val="tx1"/>
            </a:solidFill>
            <a:round/>
            <a:headEnd type="none"/>
            <a:tailEnd type="arrow" w="med" len="med"/>
          </a:ln>
        </p:spPr>
      </p:cxnSp>
      <p:cxnSp>
        <p:nvCxnSpPr>
          <p:cNvPr id="119" name="Elbow Connector 118"/>
          <p:cNvCxnSpPr>
            <a:endCxn id="115" idx="1"/>
          </p:cNvCxnSpPr>
          <p:nvPr/>
        </p:nvCxnSpPr>
        <p:spPr>
          <a:xfrm rot="16200000" flipH="1">
            <a:off x="4589512" y="3086454"/>
            <a:ext cx="557787" cy="269417"/>
          </a:xfrm>
          <a:prstGeom prst="bentConnector2">
            <a:avLst/>
          </a:prstGeom>
          <a:noFill/>
          <a:ln w="12700">
            <a:solidFill>
              <a:schemeClr val="tx1"/>
            </a:solidFill>
            <a:round/>
            <a:headEnd type="none"/>
            <a:tailEnd type="arrow" w="med" len="med"/>
          </a:ln>
        </p:spPr>
      </p:cxnSp>
      <p:cxnSp>
        <p:nvCxnSpPr>
          <p:cNvPr id="120" name="Elbow Connector 119"/>
          <p:cNvCxnSpPr>
            <a:endCxn id="116" idx="1"/>
          </p:cNvCxnSpPr>
          <p:nvPr/>
        </p:nvCxnSpPr>
        <p:spPr>
          <a:xfrm rot="16200000" flipH="1">
            <a:off x="4599036" y="3543652"/>
            <a:ext cx="538737" cy="269419"/>
          </a:xfrm>
          <a:prstGeom prst="bentConnector2">
            <a:avLst/>
          </a:prstGeom>
          <a:noFill/>
          <a:ln w="12700">
            <a:solidFill>
              <a:schemeClr val="tx1"/>
            </a:solidFill>
            <a:round/>
            <a:headEnd type="none"/>
            <a:tailEnd type="arrow" w="med" len="med"/>
          </a:ln>
        </p:spPr>
      </p:cxnSp>
      <p:sp>
        <p:nvSpPr>
          <p:cNvPr id="121" name="Text Box 18"/>
          <p:cNvSpPr txBox="1">
            <a:spLocks noChangeArrowheads="1"/>
          </p:cNvSpPr>
          <p:nvPr/>
        </p:nvSpPr>
        <p:spPr bwMode="auto">
          <a:xfrm>
            <a:off x="5927269" y="2305605"/>
            <a:ext cx="854533"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&lt;node&gt;</a:t>
            </a:r>
          </a:p>
          <a:p>
            <a:pPr algn="ctr"/>
            <a:r>
              <a:rPr lang="en-US" sz="800" dirty="0">
                <a:latin typeface="Calibri" pitchFamily="34" charset="0"/>
              </a:rPr>
              <a:t>node-id: </a:t>
            </a:r>
            <a:r>
              <a:rPr lang="en-US" sz="800" b="1" dirty="0">
                <a:solidFill>
                  <a:srgbClr val="000000"/>
                </a:solidFill>
                <a:latin typeface="Calibri" pitchFamily="34" charset="0"/>
              </a:rPr>
              <a:t>PE3</a:t>
            </a:r>
            <a:endParaRPr lang="en-US" sz="800" dirty="0">
              <a:solidFill>
                <a:srgbClr val="000000"/>
              </a:solidFill>
              <a:latin typeface="Calibri" pitchFamily="34" charset="0"/>
            </a:endParaRPr>
          </a:p>
        </p:txBody>
      </p:sp>
      <p:sp>
        <p:nvSpPr>
          <p:cNvPr id="122" name="Text Box 18"/>
          <p:cNvSpPr txBox="1">
            <a:spLocks noChangeArrowheads="1"/>
          </p:cNvSpPr>
          <p:nvPr/>
        </p:nvSpPr>
        <p:spPr bwMode="auto">
          <a:xfrm>
            <a:off x="7094780" y="2323922"/>
            <a:ext cx="10586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&lt;node&gt;</a:t>
            </a:r>
          </a:p>
          <a:p>
            <a:pPr algn="ctr"/>
            <a:r>
              <a:rPr lang="en-US" sz="800" dirty="0">
                <a:latin typeface="Calibri" pitchFamily="34" charset="0"/>
              </a:rPr>
              <a:t>node-id: </a:t>
            </a:r>
            <a:r>
              <a:rPr lang="en-US" sz="800" b="1" dirty="0">
                <a:solidFill>
                  <a:srgbClr val="000000"/>
                </a:solidFill>
                <a:latin typeface="Calibri" pitchFamily="34" charset="0"/>
              </a:rPr>
              <a:t>P</a:t>
            </a:r>
            <a:endParaRPr lang="en-US" sz="800" dirty="0">
              <a:solidFill>
                <a:srgbClr val="000000"/>
              </a:solidFill>
              <a:latin typeface="Calibri" pitchFamily="34" charset="0"/>
            </a:endParaRPr>
          </a:p>
        </p:txBody>
      </p:sp>
      <p:sp>
        <p:nvSpPr>
          <p:cNvPr id="123" name="Diamond 122"/>
          <p:cNvSpPr/>
          <p:nvPr/>
        </p:nvSpPr>
        <p:spPr>
          <a:xfrm>
            <a:off x="7615989" y="20574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24" name="Line 157"/>
          <p:cNvSpPr>
            <a:spLocks noChangeShapeType="1"/>
          </p:cNvSpPr>
          <p:nvPr/>
        </p:nvSpPr>
        <p:spPr bwMode="auto">
          <a:xfrm>
            <a:off x="7654092" y="21369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25" name="Diamond 124"/>
          <p:cNvSpPr/>
          <p:nvPr/>
        </p:nvSpPr>
        <p:spPr>
          <a:xfrm>
            <a:off x="6320591" y="20574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26" name="Line 157"/>
          <p:cNvSpPr>
            <a:spLocks noChangeShapeType="1"/>
          </p:cNvSpPr>
          <p:nvPr/>
        </p:nvSpPr>
        <p:spPr bwMode="auto">
          <a:xfrm>
            <a:off x="6358692" y="21369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27" name="Text Box 18"/>
          <p:cNvSpPr txBox="1">
            <a:spLocks noChangeArrowheads="1"/>
          </p:cNvSpPr>
          <p:nvPr/>
        </p:nvSpPr>
        <p:spPr bwMode="auto">
          <a:xfrm>
            <a:off x="6400803" y="2914474"/>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PE3.1</a:t>
            </a:r>
          </a:p>
        </p:txBody>
      </p:sp>
      <p:sp>
        <p:nvSpPr>
          <p:cNvPr id="128" name="Text Box 18"/>
          <p:cNvSpPr txBox="1">
            <a:spLocks noChangeArrowheads="1"/>
          </p:cNvSpPr>
          <p:nvPr/>
        </p:nvSpPr>
        <p:spPr bwMode="auto">
          <a:xfrm>
            <a:off x="6400803" y="3390723"/>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PE3.2</a:t>
            </a:r>
            <a:endParaRPr lang="en-US" sz="800" dirty="0">
              <a:latin typeface="Calibri" pitchFamily="34" charset="0"/>
            </a:endParaRPr>
          </a:p>
        </p:txBody>
      </p:sp>
      <p:sp>
        <p:nvSpPr>
          <p:cNvPr id="129" name="Text Box 18"/>
          <p:cNvSpPr txBox="1">
            <a:spLocks noChangeArrowheads="1"/>
          </p:cNvSpPr>
          <p:nvPr/>
        </p:nvSpPr>
        <p:spPr bwMode="auto">
          <a:xfrm>
            <a:off x="6400803" y="3838398"/>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PE3.3</a:t>
            </a:r>
            <a:endParaRPr lang="en-US" sz="800" dirty="0">
              <a:latin typeface="Calibri" pitchFamily="34" charset="0"/>
            </a:endParaRPr>
          </a:p>
        </p:txBody>
      </p:sp>
      <p:sp>
        <p:nvSpPr>
          <p:cNvPr id="130" name="Diamond 129"/>
          <p:cNvSpPr/>
          <p:nvPr/>
        </p:nvSpPr>
        <p:spPr>
          <a:xfrm>
            <a:off x="6082618" y="263920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131" name="Elbow Connector 130"/>
          <p:cNvCxnSpPr>
            <a:endCxn id="127" idx="1"/>
          </p:cNvCxnSpPr>
          <p:nvPr/>
        </p:nvCxnSpPr>
        <p:spPr>
          <a:xfrm rot="16200000" flipH="1">
            <a:off x="6099722" y="2771128"/>
            <a:ext cx="332745" cy="269418"/>
          </a:xfrm>
          <a:prstGeom prst="bentConnector2">
            <a:avLst/>
          </a:prstGeom>
          <a:noFill/>
          <a:ln w="12700">
            <a:solidFill>
              <a:schemeClr val="tx1"/>
            </a:solidFill>
            <a:round/>
            <a:headEnd type="none"/>
            <a:tailEnd type="arrow" w="med" len="med"/>
          </a:ln>
        </p:spPr>
      </p:cxnSp>
      <p:cxnSp>
        <p:nvCxnSpPr>
          <p:cNvPr id="132" name="Elbow Connector 131"/>
          <p:cNvCxnSpPr>
            <a:endCxn id="128" idx="1"/>
          </p:cNvCxnSpPr>
          <p:nvPr/>
        </p:nvCxnSpPr>
        <p:spPr>
          <a:xfrm rot="16200000" flipH="1">
            <a:off x="5987202" y="3134858"/>
            <a:ext cx="557784" cy="269418"/>
          </a:xfrm>
          <a:prstGeom prst="bentConnector2">
            <a:avLst/>
          </a:prstGeom>
          <a:noFill/>
          <a:ln w="12700">
            <a:solidFill>
              <a:schemeClr val="tx1"/>
            </a:solidFill>
            <a:round/>
            <a:headEnd type="none"/>
            <a:tailEnd type="arrow" w="med" len="med"/>
          </a:ln>
        </p:spPr>
      </p:cxnSp>
      <p:cxnSp>
        <p:nvCxnSpPr>
          <p:cNvPr id="133" name="Elbow Connector 132"/>
          <p:cNvCxnSpPr>
            <a:endCxn id="129" idx="1"/>
          </p:cNvCxnSpPr>
          <p:nvPr/>
        </p:nvCxnSpPr>
        <p:spPr>
          <a:xfrm rot="16200000" flipH="1">
            <a:off x="5996725" y="3592055"/>
            <a:ext cx="538737" cy="269420"/>
          </a:xfrm>
          <a:prstGeom prst="bentConnector2">
            <a:avLst/>
          </a:prstGeom>
          <a:noFill/>
          <a:ln w="12700">
            <a:solidFill>
              <a:schemeClr val="tx1"/>
            </a:solidFill>
            <a:round/>
            <a:headEnd type="none"/>
            <a:tailEnd type="arrow" w="med" len="med"/>
          </a:ln>
        </p:spPr>
      </p:cxnSp>
      <p:sp>
        <p:nvSpPr>
          <p:cNvPr id="134" name="Text Box 18"/>
          <p:cNvSpPr txBox="1">
            <a:spLocks noChangeArrowheads="1"/>
          </p:cNvSpPr>
          <p:nvPr/>
        </p:nvSpPr>
        <p:spPr bwMode="auto">
          <a:xfrm>
            <a:off x="7822515" y="2884942"/>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P.1</a:t>
            </a:r>
          </a:p>
        </p:txBody>
      </p:sp>
      <p:sp>
        <p:nvSpPr>
          <p:cNvPr id="135" name="Text Box 18"/>
          <p:cNvSpPr txBox="1">
            <a:spLocks noChangeArrowheads="1"/>
          </p:cNvSpPr>
          <p:nvPr/>
        </p:nvSpPr>
        <p:spPr bwMode="auto">
          <a:xfrm>
            <a:off x="7822515" y="3361193"/>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P.2</a:t>
            </a:r>
            <a:endParaRPr lang="en-US" sz="800" dirty="0">
              <a:latin typeface="Calibri" pitchFamily="34" charset="0"/>
            </a:endParaRPr>
          </a:p>
        </p:txBody>
      </p:sp>
      <p:sp>
        <p:nvSpPr>
          <p:cNvPr id="136" name="Text Box 18"/>
          <p:cNvSpPr txBox="1">
            <a:spLocks noChangeArrowheads="1"/>
          </p:cNvSpPr>
          <p:nvPr/>
        </p:nvSpPr>
        <p:spPr bwMode="auto">
          <a:xfrm>
            <a:off x="7822515" y="3808867"/>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P.3</a:t>
            </a:r>
            <a:endParaRPr lang="en-US" sz="800" dirty="0">
              <a:latin typeface="Calibri" pitchFamily="34" charset="0"/>
            </a:endParaRPr>
          </a:p>
        </p:txBody>
      </p:sp>
      <p:sp>
        <p:nvSpPr>
          <p:cNvPr id="137" name="Diamond 136"/>
          <p:cNvSpPr/>
          <p:nvPr/>
        </p:nvSpPr>
        <p:spPr>
          <a:xfrm>
            <a:off x="7504330" y="260967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138" name="Elbow Connector 137"/>
          <p:cNvCxnSpPr>
            <a:endCxn id="134" idx="1"/>
          </p:cNvCxnSpPr>
          <p:nvPr/>
        </p:nvCxnSpPr>
        <p:spPr>
          <a:xfrm rot="16200000" flipH="1">
            <a:off x="7521434" y="2741597"/>
            <a:ext cx="332744" cy="269417"/>
          </a:xfrm>
          <a:prstGeom prst="bentConnector2">
            <a:avLst/>
          </a:prstGeom>
          <a:noFill/>
          <a:ln w="12700">
            <a:solidFill>
              <a:schemeClr val="tx1"/>
            </a:solidFill>
            <a:round/>
            <a:headEnd type="none"/>
            <a:tailEnd type="arrow" w="med" len="med"/>
          </a:ln>
        </p:spPr>
      </p:cxnSp>
      <p:cxnSp>
        <p:nvCxnSpPr>
          <p:cNvPr id="139" name="Elbow Connector 138"/>
          <p:cNvCxnSpPr>
            <a:endCxn id="135" idx="1"/>
          </p:cNvCxnSpPr>
          <p:nvPr/>
        </p:nvCxnSpPr>
        <p:spPr>
          <a:xfrm rot="16200000" flipH="1">
            <a:off x="7408914" y="3105327"/>
            <a:ext cx="557785" cy="269418"/>
          </a:xfrm>
          <a:prstGeom prst="bentConnector2">
            <a:avLst/>
          </a:prstGeom>
          <a:noFill/>
          <a:ln w="12700">
            <a:solidFill>
              <a:schemeClr val="tx1"/>
            </a:solidFill>
            <a:round/>
            <a:headEnd type="none"/>
            <a:tailEnd type="arrow" w="med" len="med"/>
          </a:ln>
        </p:spPr>
      </p:cxnSp>
      <p:cxnSp>
        <p:nvCxnSpPr>
          <p:cNvPr id="140" name="Elbow Connector 139"/>
          <p:cNvCxnSpPr>
            <a:endCxn id="136" idx="1"/>
          </p:cNvCxnSpPr>
          <p:nvPr/>
        </p:nvCxnSpPr>
        <p:spPr>
          <a:xfrm rot="16200000" flipH="1">
            <a:off x="7418437" y="3562525"/>
            <a:ext cx="538736" cy="269420"/>
          </a:xfrm>
          <a:prstGeom prst="bentConnector2">
            <a:avLst/>
          </a:prstGeom>
          <a:noFill/>
          <a:ln w="12700">
            <a:solidFill>
              <a:schemeClr val="tx1"/>
            </a:solidFill>
            <a:round/>
            <a:headEnd type="none"/>
            <a:tailEnd type="arrow" w="med" len="med"/>
          </a:ln>
        </p:spPr>
      </p:cxnSp>
      <p:sp>
        <p:nvSpPr>
          <p:cNvPr id="150" name="Text Box 18"/>
          <p:cNvSpPr txBox="1">
            <a:spLocks noChangeArrowheads="1"/>
          </p:cNvSpPr>
          <p:nvPr/>
        </p:nvSpPr>
        <p:spPr bwMode="auto">
          <a:xfrm>
            <a:off x="6400803" y="4343402"/>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PE3.4</a:t>
            </a:r>
            <a:endParaRPr lang="en-US" sz="800" dirty="0">
              <a:latin typeface="Calibri" pitchFamily="34" charset="0"/>
            </a:endParaRPr>
          </a:p>
        </p:txBody>
      </p:sp>
      <p:cxnSp>
        <p:nvCxnSpPr>
          <p:cNvPr id="151" name="Elbow Connector 150"/>
          <p:cNvCxnSpPr>
            <a:endCxn id="150" idx="1"/>
          </p:cNvCxnSpPr>
          <p:nvPr/>
        </p:nvCxnSpPr>
        <p:spPr>
          <a:xfrm rot="16200000" flipH="1">
            <a:off x="5996725" y="4097059"/>
            <a:ext cx="538737" cy="269420"/>
          </a:xfrm>
          <a:prstGeom prst="bentConnector2">
            <a:avLst/>
          </a:prstGeom>
          <a:noFill/>
          <a:ln w="12700">
            <a:solidFill>
              <a:schemeClr val="tx1"/>
            </a:solidFill>
            <a:round/>
            <a:headEnd type="none"/>
            <a:tailEnd type="arrow" w="med" len="med"/>
          </a:ln>
        </p:spPr>
      </p:cxnSp>
      <p:sp>
        <p:nvSpPr>
          <p:cNvPr id="152" name="Text Box 18"/>
          <p:cNvSpPr txBox="1">
            <a:spLocks noChangeArrowheads="1"/>
          </p:cNvSpPr>
          <p:nvPr/>
        </p:nvSpPr>
        <p:spPr bwMode="auto">
          <a:xfrm>
            <a:off x="7822515" y="4267202"/>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P.4</a:t>
            </a:r>
            <a:endParaRPr lang="en-US" sz="800" dirty="0">
              <a:latin typeface="Calibri" pitchFamily="34" charset="0"/>
            </a:endParaRPr>
          </a:p>
        </p:txBody>
      </p:sp>
      <p:cxnSp>
        <p:nvCxnSpPr>
          <p:cNvPr id="153" name="Elbow Connector 152"/>
          <p:cNvCxnSpPr>
            <a:endCxn id="152" idx="1"/>
          </p:cNvCxnSpPr>
          <p:nvPr/>
        </p:nvCxnSpPr>
        <p:spPr>
          <a:xfrm rot="16200000" flipH="1">
            <a:off x="7418437" y="4020859"/>
            <a:ext cx="538737" cy="269420"/>
          </a:xfrm>
          <a:prstGeom prst="bentConnector2">
            <a:avLst/>
          </a:prstGeom>
          <a:noFill/>
          <a:ln w="12700">
            <a:solidFill>
              <a:schemeClr val="tx1"/>
            </a:solidFill>
            <a:round/>
            <a:headEnd type="none"/>
            <a:tailEnd type="arrow" w="med" len="med"/>
          </a:ln>
        </p:spPr>
      </p:cxnSp>
      <p:sp>
        <p:nvSpPr>
          <p:cNvPr id="154" name="Left Brace 153"/>
          <p:cNvSpPr/>
          <p:nvPr/>
        </p:nvSpPr>
        <p:spPr>
          <a:xfrm>
            <a:off x="609602" y="2286000"/>
            <a:ext cx="288671" cy="22860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algn="ctr"/>
            <a:endParaRPr lang="en-US"/>
          </a:p>
        </p:txBody>
      </p:sp>
      <p:sp>
        <p:nvSpPr>
          <p:cNvPr id="155" name="TextBox 154"/>
          <p:cNvSpPr txBox="1"/>
          <p:nvPr/>
        </p:nvSpPr>
        <p:spPr>
          <a:xfrm>
            <a:off x="-73176" y="3311353"/>
            <a:ext cx="826188" cy="346249"/>
          </a:xfrm>
          <a:prstGeom prst="rect">
            <a:avLst/>
          </a:prstGeom>
          <a:noFill/>
        </p:spPr>
        <p:txBody>
          <a:bodyPr wrap="none" lIns="68580" tIns="34290" rIns="68580" bIns="34290" rtlCol="0">
            <a:spAutoFit/>
          </a:bodyPr>
          <a:lstStyle/>
          <a:p>
            <a:pPr algn="ctr"/>
            <a:r>
              <a:rPr lang="en-US" sz="900" b="1" dirty="0">
                <a:solidFill>
                  <a:srgbClr val="5F5F5F"/>
                </a:solidFill>
              </a:rPr>
              <a:t>OTN Link-1</a:t>
            </a:r>
          </a:p>
          <a:p>
            <a:pPr algn="ctr"/>
            <a:r>
              <a:rPr lang="en-US" sz="900" b="1" dirty="0">
                <a:solidFill>
                  <a:srgbClr val="5F5F5F"/>
                </a:solidFill>
              </a:rPr>
              <a:t>[PE1.2 &lt;-&gt; P.1]</a:t>
            </a:r>
          </a:p>
        </p:txBody>
      </p:sp>
      <p:cxnSp>
        <p:nvCxnSpPr>
          <p:cNvPr id="157" name="Straight Connector 156"/>
          <p:cNvCxnSpPr/>
          <p:nvPr/>
        </p:nvCxnSpPr>
        <p:spPr>
          <a:xfrm>
            <a:off x="2057400" y="4724400"/>
            <a:ext cx="0" cy="533400"/>
          </a:xfrm>
          <a:prstGeom prst="line">
            <a:avLst/>
          </a:prstGeom>
          <a:ln w="1270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59" name="TextBox 158"/>
          <p:cNvSpPr txBox="1"/>
          <p:nvPr/>
        </p:nvSpPr>
        <p:spPr>
          <a:xfrm>
            <a:off x="1679425" y="5257801"/>
            <a:ext cx="826188" cy="346249"/>
          </a:xfrm>
          <a:prstGeom prst="rect">
            <a:avLst/>
          </a:prstGeom>
          <a:noFill/>
        </p:spPr>
        <p:txBody>
          <a:bodyPr wrap="none" lIns="68580" tIns="34290" rIns="68580" bIns="34290" rtlCol="0">
            <a:spAutoFit/>
          </a:bodyPr>
          <a:lstStyle/>
          <a:p>
            <a:pPr algn="ctr"/>
            <a:r>
              <a:rPr lang="en-US" sz="900" b="1" dirty="0">
                <a:solidFill>
                  <a:srgbClr val="5F5F5F"/>
                </a:solidFill>
              </a:rPr>
              <a:t>OTN Link-2</a:t>
            </a:r>
          </a:p>
          <a:p>
            <a:pPr algn="ctr"/>
            <a:r>
              <a:rPr lang="en-US" sz="900" b="1" dirty="0">
                <a:solidFill>
                  <a:srgbClr val="5F5F5F"/>
                </a:solidFill>
              </a:rPr>
              <a:t>[P.2 &lt;-&gt; PE2.1]</a:t>
            </a:r>
          </a:p>
        </p:txBody>
      </p:sp>
      <p:sp>
        <p:nvSpPr>
          <p:cNvPr id="160" name="TextBox 159"/>
          <p:cNvSpPr txBox="1"/>
          <p:nvPr/>
        </p:nvSpPr>
        <p:spPr>
          <a:xfrm>
            <a:off x="1679425" y="5562601"/>
            <a:ext cx="826188" cy="346249"/>
          </a:xfrm>
          <a:prstGeom prst="rect">
            <a:avLst/>
          </a:prstGeom>
          <a:noFill/>
        </p:spPr>
        <p:txBody>
          <a:bodyPr wrap="none" lIns="68580" tIns="34290" rIns="68580" bIns="34290" rtlCol="0">
            <a:spAutoFit/>
          </a:bodyPr>
          <a:lstStyle/>
          <a:p>
            <a:pPr algn="ctr"/>
            <a:r>
              <a:rPr lang="en-US" sz="900" b="1" dirty="0">
                <a:solidFill>
                  <a:srgbClr val="5F5F5F"/>
                </a:solidFill>
              </a:rPr>
              <a:t>OTN Link-3</a:t>
            </a:r>
          </a:p>
          <a:p>
            <a:pPr algn="ctr"/>
            <a:r>
              <a:rPr lang="en-US" sz="900" b="1" dirty="0">
                <a:solidFill>
                  <a:srgbClr val="5F5F5F"/>
                </a:solidFill>
              </a:rPr>
              <a:t>[P.4 &lt;-&gt; PE3.2]</a:t>
            </a:r>
          </a:p>
        </p:txBody>
      </p:sp>
      <p:sp>
        <p:nvSpPr>
          <p:cNvPr id="161" name="TextBox 160"/>
          <p:cNvSpPr txBox="1"/>
          <p:nvPr/>
        </p:nvSpPr>
        <p:spPr>
          <a:xfrm>
            <a:off x="1622521" y="5902153"/>
            <a:ext cx="940001" cy="346249"/>
          </a:xfrm>
          <a:prstGeom prst="rect">
            <a:avLst/>
          </a:prstGeom>
          <a:noFill/>
        </p:spPr>
        <p:txBody>
          <a:bodyPr wrap="none" lIns="68580" tIns="34290" rIns="68580" bIns="34290" rtlCol="0">
            <a:spAutoFit/>
          </a:bodyPr>
          <a:lstStyle/>
          <a:p>
            <a:pPr algn="ctr"/>
            <a:r>
              <a:rPr lang="en-US" sz="900" b="1" dirty="0">
                <a:solidFill>
                  <a:srgbClr val="5F5F5F"/>
                </a:solidFill>
              </a:rPr>
              <a:t>OTN Link-4</a:t>
            </a:r>
          </a:p>
          <a:p>
            <a:pPr algn="ctr"/>
            <a:r>
              <a:rPr lang="en-US" sz="900" b="1" dirty="0">
                <a:solidFill>
                  <a:srgbClr val="5F5F5F"/>
                </a:solidFill>
              </a:rPr>
              <a:t>[PE1.3 &lt;-&gt; PE3.1]</a:t>
            </a:r>
          </a:p>
        </p:txBody>
      </p:sp>
      <p:sp>
        <p:nvSpPr>
          <p:cNvPr id="162" name="TextBox 161"/>
          <p:cNvSpPr txBox="1"/>
          <p:nvPr/>
        </p:nvSpPr>
        <p:spPr>
          <a:xfrm>
            <a:off x="1603718" y="6206953"/>
            <a:ext cx="940001" cy="346249"/>
          </a:xfrm>
          <a:prstGeom prst="rect">
            <a:avLst/>
          </a:prstGeom>
          <a:noFill/>
        </p:spPr>
        <p:txBody>
          <a:bodyPr wrap="none" lIns="68580" tIns="34290" rIns="68580" bIns="34290" rtlCol="0">
            <a:spAutoFit/>
          </a:bodyPr>
          <a:lstStyle/>
          <a:p>
            <a:pPr algn="ctr"/>
            <a:r>
              <a:rPr lang="en-US" sz="900" b="1" dirty="0">
                <a:solidFill>
                  <a:srgbClr val="5F5F5F"/>
                </a:solidFill>
              </a:rPr>
              <a:t>OTN Link-5</a:t>
            </a:r>
          </a:p>
          <a:p>
            <a:pPr algn="ctr"/>
            <a:r>
              <a:rPr lang="en-US" sz="900" b="1" dirty="0">
                <a:solidFill>
                  <a:srgbClr val="5F5F5F"/>
                </a:solidFill>
              </a:rPr>
              <a:t>[PE2.3 &lt;-&gt; PE3.3]</a:t>
            </a:r>
          </a:p>
        </p:txBody>
      </p:sp>
    </p:spTree>
    <p:extLst>
      <p:ext uri="{BB962C8B-B14F-4D97-AF65-F5344CB8AC3E}">
        <p14:creationId xmlns:p14="http://schemas.microsoft.com/office/powerpoint/2010/main" val="996897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ular Callout 5"/>
          <p:cNvSpPr/>
          <p:nvPr/>
        </p:nvSpPr>
        <p:spPr>
          <a:xfrm>
            <a:off x="6172200" y="4648200"/>
            <a:ext cx="1295400" cy="304800"/>
          </a:xfrm>
          <a:prstGeom prst="wedgeRoundRectCallout">
            <a:avLst>
              <a:gd name="adj1" fmla="val 88774"/>
              <a:gd name="adj2" fmla="val -282860"/>
              <a:gd name="adj3" fmla="val 16667"/>
            </a:avLst>
          </a:prstGeom>
          <a:solidFill>
            <a:schemeClr val="bg1"/>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rgbClr val="FF0000"/>
                </a:solidFill>
              </a:rPr>
              <a:t>ODU2 Connection</a:t>
            </a:r>
          </a:p>
        </p:txBody>
      </p:sp>
      <p:sp>
        <p:nvSpPr>
          <p:cNvPr id="2" name="Title 1"/>
          <p:cNvSpPr>
            <a:spLocks noGrp="1"/>
          </p:cNvSpPr>
          <p:nvPr>
            <p:ph type="title"/>
          </p:nvPr>
        </p:nvSpPr>
        <p:spPr>
          <a:xfrm>
            <a:off x="457200" y="152400"/>
            <a:ext cx="8229600" cy="1143000"/>
          </a:xfrm>
        </p:spPr>
        <p:txBody>
          <a:bodyPr>
            <a:noAutofit/>
          </a:bodyPr>
          <a:lstStyle/>
          <a:p>
            <a:r>
              <a:rPr lang="en-US" sz="3200" dirty="0"/>
              <a:t>ODU2 Connection: TEAS Tunnel Model Instantiation</a:t>
            </a:r>
          </a:p>
        </p:txBody>
      </p:sp>
      <p:sp>
        <p:nvSpPr>
          <p:cNvPr id="187" name="Text Box 18"/>
          <p:cNvSpPr txBox="1">
            <a:spLocks noChangeArrowheads="1"/>
          </p:cNvSpPr>
          <p:nvPr/>
        </p:nvSpPr>
        <p:spPr bwMode="auto">
          <a:xfrm>
            <a:off x="164641" y="1163962"/>
            <a:ext cx="4023360"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900" dirty="0">
                <a:latin typeface="Calibri" pitchFamily="34" charset="0"/>
              </a:rPr>
              <a:t>&lt;</a:t>
            </a:r>
            <a:r>
              <a:rPr lang="en-US" sz="900" dirty="0" err="1">
                <a:latin typeface="Calibri" pitchFamily="34" charset="0"/>
              </a:rPr>
              <a:t>te</a:t>
            </a:r>
            <a:r>
              <a:rPr lang="en-US" sz="900" dirty="0">
                <a:latin typeface="Calibri" pitchFamily="34" charset="0"/>
              </a:rPr>
              <a:t>&gt;</a:t>
            </a:r>
          </a:p>
        </p:txBody>
      </p:sp>
      <p:sp>
        <p:nvSpPr>
          <p:cNvPr id="188" name="Diamond 187"/>
          <p:cNvSpPr/>
          <p:nvPr/>
        </p:nvSpPr>
        <p:spPr>
          <a:xfrm>
            <a:off x="2129591" y="137585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89" name="Line 157"/>
          <p:cNvSpPr>
            <a:spLocks noChangeShapeType="1"/>
          </p:cNvSpPr>
          <p:nvPr/>
        </p:nvSpPr>
        <p:spPr bwMode="auto">
          <a:xfrm>
            <a:off x="2167692" y="147366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90" name="Text Box 18"/>
          <p:cNvSpPr txBox="1">
            <a:spLocks noChangeArrowheads="1"/>
          </p:cNvSpPr>
          <p:nvPr/>
        </p:nvSpPr>
        <p:spPr bwMode="auto">
          <a:xfrm>
            <a:off x="162761" y="1660641"/>
            <a:ext cx="402336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&lt;tunnels&gt;</a:t>
            </a:r>
          </a:p>
        </p:txBody>
      </p:sp>
      <p:sp>
        <p:nvSpPr>
          <p:cNvPr id="191" name="Diamond 190"/>
          <p:cNvSpPr/>
          <p:nvPr/>
        </p:nvSpPr>
        <p:spPr>
          <a:xfrm>
            <a:off x="8464106" y="18525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92" name="Line 157"/>
          <p:cNvSpPr>
            <a:spLocks noChangeShapeType="1"/>
          </p:cNvSpPr>
          <p:nvPr/>
        </p:nvSpPr>
        <p:spPr bwMode="auto">
          <a:xfrm>
            <a:off x="8502207" y="19503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93" name="Text Box 18"/>
          <p:cNvSpPr txBox="1">
            <a:spLocks noChangeArrowheads="1"/>
          </p:cNvSpPr>
          <p:nvPr/>
        </p:nvSpPr>
        <p:spPr bwMode="auto">
          <a:xfrm>
            <a:off x="8001000" y="2209800"/>
            <a:ext cx="99060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lsps</a:t>
            </a:r>
            <a:r>
              <a:rPr lang="en-US" sz="800" dirty="0">
                <a:latin typeface="Calibri" pitchFamily="34" charset="0"/>
              </a:rPr>
              <a:t>-state&gt;</a:t>
            </a:r>
          </a:p>
        </p:txBody>
      </p:sp>
      <p:sp>
        <p:nvSpPr>
          <p:cNvPr id="194" name="Diamond 193"/>
          <p:cNvSpPr/>
          <p:nvPr/>
        </p:nvSpPr>
        <p:spPr>
          <a:xfrm>
            <a:off x="8458202" y="23859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96" name="Text Box 18"/>
          <p:cNvSpPr txBox="1">
            <a:spLocks noChangeArrowheads="1"/>
          </p:cNvSpPr>
          <p:nvPr/>
        </p:nvSpPr>
        <p:spPr bwMode="auto">
          <a:xfrm>
            <a:off x="7593138" y="2875594"/>
            <a:ext cx="1474662" cy="1054135"/>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lsp</a:t>
            </a:r>
            <a:r>
              <a:rPr lang="en-US" sz="800" dirty="0">
                <a:latin typeface="Calibri" pitchFamily="34" charset="0"/>
              </a:rPr>
              <a:t>&gt;</a:t>
            </a:r>
          </a:p>
          <a:p>
            <a:pPr algn="ctr"/>
            <a:r>
              <a:rPr lang="en-US" sz="800" dirty="0" err="1">
                <a:latin typeface="Calibri" pitchFamily="34" charset="0"/>
              </a:rPr>
              <a:t>src</a:t>
            </a:r>
            <a:r>
              <a:rPr lang="en-US" sz="800" dirty="0">
                <a:latin typeface="Calibri" pitchFamily="34" charset="0"/>
              </a:rPr>
              <a:t>: 0.0.0.0</a:t>
            </a:r>
          </a:p>
          <a:p>
            <a:pPr algn="ctr"/>
            <a:r>
              <a:rPr lang="en-US" sz="800" dirty="0" err="1">
                <a:latin typeface="Calibri" pitchFamily="34" charset="0"/>
              </a:rPr>
              <a:t>dest</a:t>
            </a:r>
            <a:r>
              <a:rPr lang="en-US" sz="800" dirty="0">
                <a:latin typeface="Calibri" pitchFamily="34" charset="0"/>
              </a:rPr>
              <a:t>: 0.0.0.0</a:t>
            </a:r>
          </a:p>
          <a:p>
            <a:pPr algn="ctr"/>
            <a:r>
              <a:rPr lang="en-US" sz="800" dirty="0">
                <a:latin typeface="Calibri" pitchFamily="34" charset="0"/>
              </a:rPr>
              <a:t>tunnel-id:</a:t>
            </a:r>
            <a:r>
              <a:rPr lang="en-US" sz="800" b="1" dirty="0">
                <a:latin typeface="Calibri" pitchFamily="34" charset="0"/>
              </a:rPr>
              <a:t>ODU2-tunnel-1-id</a:t>
            </a:r>
          </a:p>
          <a:p>
            <a:pPr algn="ctr"/>
            <a:r>
              <a:rPr lang="en-US" sz="800" dirty="0" err="1">
                <a:latin typeface="Calibri" pitchFamily="34" charset="0"/>
              </a:rPr>
              <a:t>lsp</a:t>
            </a:r>
            <a:r>
              <a:rPr lang="en-US" sz="800" dirty="0">
                <a:latin typeface="Calibri" pitchFamily="34" charset="0"/>
              </a:rPr>
              <a:t>-id: </a:t>
            </a:r>
            <a:r>
              <a:rPr lang="en-US" sz="800" b="1" dirty="0">
                <a:latin typeface="Calibri" pitchFamily="34" charset="0"/>
              </a:rPr>
              <a:t>ODU2-lsp-1-id</a:t>
            </a:r>
          </a:p>
          <a:p>
            <a:pPr algn="ctr"/>
            <a:r>
              <a:rPr lang="en-US" sz="800" dirty="0">
                <a:latin typeface="Calibri" pitchFamily="34" charset="0"/>
              </a:rPr>
              <a:t>type: P2P</a:t>
            </a:r>
          </a:p>
          <a:p>
            <a:pPr algn="ctr"/>
            <a:r>
              <a:rPr lang="en-US" sz="800" dirty="0" err="1">
                <a:latin typeface="Calibri" pitchFamily="34" charset="0"/>
              </a:rPr>
              <a:t>lsp</a:t>
            </a:r>
            <a:r>
              <a:rPr lang="en-US" sz="800" dirty="0">
                <a:latin typeface="Calibri" pitchFamily="34" charset="0"/>
              </a:rPr>
              <a:t>-</a:t>
            </a:r>
            <a:r>
              <a:rPr lang="en-US" sz="800" dirty="0" err="1">
                <a:latin typeface="Calibri" pitchFamily="34" charset="0"/>
              </a:rPr>
              <a:t>oper</a:t>
            </a:r>
            <a:r>
              <a:rPr lang="en-US" sz="800" dirty="0">
                <a:latin typeface="Calibri" pitchFamily="34" charset="0"/>
              </a:rPr>
              <a:t>-status: up</a:t>
            </a:r>
          </a:p>
          <a:p>
            <a:pPr algn="ctr"/>
            <a:r>
              <a:rPr lang="en-US" sz="800" dirty="0" err="1">
                <a:latin typeface="Calibri" pitchFamily="34" charset="0"/>
              </a:rPr>
              <a:t>lsp</a:t>
            </a:r>
            <a:r>
              <a:rPr lang="en-US" sz="800" dirty="0">
                <a:latin typeface="Calibri" pitchFamily="34" charset="0"/>
              </a:rPr>
              <a:t>-protection-role: working</a:t>
            </a:r>
          </a:p>
        </p:txBody>
      </p:sp>
      <p:sp>
        <p:nvSpPr>
          <p:cNvPr id="197" name="Text Box 18"/>
          <p:cNvSpPr txBox="1">
            <a:spLocks noChangeArrowheads="1"/>
          </p:cNvSpPr>
          <p:nvPr/>
        </p:nvSpPr>
        <p:spPr bwMode="auto">
          <a:xfrm>
            <a:off x="896883" y="2939816"/>
            <a:ext cx="1465317" cy="186974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700" dirty="0">
                <a:latin typeface="Calibri" pitchFamily="34" charset="0"/>
              </a:rPr>
              <a:t>&lt;</a:t>
            </a:r>
            <a:r>
              <a:rPr lang="en-US" sz="700" dirty="0" err="1">
                <a:latin typeface="Calibri" pitchFamily="34" charset="0"/>
              </a:rPr>
              <a:t>config</a:t>
            </a:r>
            <a:r>
              <a:rPr lang="en-US" sz="700" dirty="0">
                <a:latin typeface="Calibri" pitchFamily="34" charset="0"/>
              </a:rPr>
              <a:t>&gt;</a:t>
            </a:r>
          </a:p>
          <a:p>
            <a:pPr algn="ctr"/>
            <a:r>
              <a:rPr lang="en-US" sz="700" dirty="0">
                <a:latin typeface="Calibri" pitchFamily="34" charset="0"/>
              </a:rPr>
              <a:t>name: </a:t>
            </a:r>
            <a:r>
              <a:rPr lang="en-US" sz="700" b="1" dirty="0">
                <a:latin typeface="Calibri" pitchFamily="34" charset="0"/>
              </a:rPr>
              <a:t>ODU2-Service-1</a:t>
            </a:r>
          </a:p>
          <a:p>
            <a:pPr algn="ctr"/>
            <a:r>
              <a:rPr lang="en-US" sz="700" dirty="0">
                <a:latin typeface="Calibri" pitchFamily="34" charset="0"/>
              </a:rPr>
              <a:t>tunnel-id: </a:t>
            </a:r>
            <a:r>
              <a:rPr lang="en-US" sz="700" b="1" dirty="0">
                <a:latin typeface="Calibri" pitchFamily="34" charset="0"/>
              </a:rPr>
              <a:t>ODU2-tunnel-1-id</a:t>
            </a:r>
          </a:p>
          <a:p>
            <a:pPr algn="ctr"/>
            <a:r>
              <a:rPr lang="en-US" sz="700" dirty="0">
                <a:latin typeface="Calibri" pitchFamily="34" charset="0"/>
              </a:rPr>
              <a:t>type: p2p</a:t>
            </a:r>
          </a:p>
          <a:p>
            <a:pPr algn="ctr"/>
            <a:r>
              <a:rPr lang="en-US" sz="700" dirty="0">
                <a:latin typeface="Calibri" pitchFamily="34" charset="0"/>
              </a:rPr>
              <a:t>bandwidth: 10Gbps</a:t>
            </a:r>
          </a:p>
          <a:p>
            <a:pPr algn="ctr"/>
            <a:r>
              <a:rPr lang="en-US" sz="700" dirty="0" err="1">
                <a:latin typeface="Calibri" pitchFamily="34" charset="0"/>
              </a:rPr>
              <a:t>lsp</a:t>
            </a:r>
            <a:r>
              <a:rPr lang="en-US" sz="700" dirty="0">
                <a:latin typeface="Calibri" pitchFamily="34" charset="0"/>
              </a:rPr>
              <a:t>-</a:t>
            </a:r>
            <a:r>
              <a:rPr lang="en-US" sz="700" dirty="0" err="1">
                <a:latin typeface="Calibri" pitchFamily="34" charset="0"/>
              </a:rPr>
              <a:t>prot</a:t>
            </a:r>
            <a:r>
              <a:rPr lang="en-US" sz="700" dirty="0">
                <a:latin typeface="Calibri" pitchFamily="34" charset="0"/>
              </a:rPr>
              <a:t>-type: unprotected</a:t>
            </a:r>
          </a:p>
          <a:p>
            <a:pPr algn="ctr"/>
            <a:r>
              <a:rPr lang="en-US" sz="700" dirty="0">
                <a:latin typeface="Calibri" pitchFamily="34" charset="0"/>
              </a:rPr>
              <a:t>admin-status: up</a:t>
            </a:r>
          </a:p>
          <a:p>
            <a:pPr algn="ctr"/>
            <a:r>
              <a:rPr lang="it-IT" sz="700" dirty="0">
                <a:solidFill>
                  <a:srgbClr val="FF0000"/>
                </a:solidFill>
                <a:latin typeface="Calibri" pitchFamily="34" charset="0"/>
              </a:rPr>
              <a:t>Source:PE1 </a:t>
            </a:r>
            <a:r>
              <a:rPr lang="it-IT" sz="700" dirty="0" err="1">
                <a:solidFill>
                  <a:srgbClr val="FF0000"/>
                </a:solidFill>
                <a:latin typeface="Calibri" pitchFamily="34" charset="0"/>
              </a:rPr>
              <a:t>ip</a:t>
            </a:r>
            <a:r>
              <a:rPr lang="it-IT" sz="700" dirty="0">
                <a:solidFill>
                  <a:srgbClr val="FF0000"/>
                </a:solidFill>
                <a:latin typeface="Calibri" pitchFamily="34" charset="0"/>
              </a:rPr>
              <a:t> </a:t>
            </a:r>
            <a:r>
              <a:rPr lang="it-IT" sz="700" dirty="0" err="1">
                <a:solidFill>
                  <a:srgbClr val="FF0000"/>
                </a:solidFill>
                <a:latin typeface="Calibri" pitchFamily="34" charset="0"/>
              </a:rPr>
              <a:t>adr</a:t>
            </a:r>
            <a:endParaRPr lang="it-IT" sz="700" dirty="0">
              <a:solidFill>
                <a:srgbClr val="FF0000"/>
              </a:solidFill>
              <a:latin typeface="Calibri" pitchFamily="34" charset="0"/>
            </a:endParaRPr>
          </a:p>
          <a:p>
            <a:pPr algn="ctr"/>
            <a:r>
              <a:rPr lang="it-IT" sz="700" dirty="0" err="1">
                <a:solidFill>
                  <a:srgbClr val="FF0000"/>
                </a:solidFill>
                <a:latin typeface="Calibri" pitchFamily="34" charset="0"/>
              </a:rPr>
              <a:t>Destination</a:t>
            </a:r>
            <a:r>
              <a:rPr lang="it-IT" sz="700" dirty="0">
                <a:solidFill>
                  <a:srgbClr val="FF0000"/>
                </a:solidFill>
                <a:latin typeface="Calibri" pitchFamily="34" charset="0"/>
              </a:rPr>
              <a:t>:PE2 </a:t>
            </a:r>
            <a:r>
              <a:rPr lang="it-IT" sz="700" dirty="0" err="1">
                <a:solidFill>
                  <a:srgbClr val="FF0000"/>
                </a:solidFill>
                <a:latin typeface="Calibri" pitchFamily="34" charset="0"/>
              </a:rPr>
              <a:t>ip</a:t>
            </a:r>
            <a:r>
              <a:rPr lang="it-IT" sz="700" dirty="0">
                <a:solidFill>
                  <a:srgbClr val="FF0000"/>
                </a:solidFill>
                <a:latin typeface="Calibri" pitchFamily="34" charset="0"/>
              </a:rPr>
              <a:t> </a:t>
            </a:r>
            <a:r>
              <a:rPr lang="it-IT" sz="700" dirty="0" err="1">
                <a:solidFill>
                  <a:srgbClr val="FF0000"/>
                </a:solidFill>
                <a:latin typeface="Calibri" pitchFamily="34" charset="0"/>
              </a:rPr>
              <a:t>adr</a:t>
            </a:r>
            <a:endParaRPr lang="it-IT" sz="700" dirty="0">
              <a:solidFill>
                <a:srgbClr val="FF0000"/>
              </a:solidFill>
              <a:latin typeface="Calibri" pitchFamily="34" charset="0"/>
            </a:endParaRPr>
          </a:p>
          <a:p>
            <a:pPr algn="ctr"/>
            <a:r>
              <a:rPr lang="it-IT" sz="700" dirty="0" err="1">
                <a:solidFill>
                  <a:srgbClr val="FF0000"/>
                </a:solidFill>
                <a:latin typeface="Calibri" pitchFamily="34" charset="0"/>
              </a:rPr>
              <a:t>Src-tp-id</a:t>
            </a:r>
            <a:r>
              <a:rPr lang="it-IT" sz="700" dirty="0">
                <a:solidFill>
                  <a:srgbClr val="FF0000"/>
                </a:solidFill>
                <a:latin typeface="Calibri" pitchFamily="34" charset="0"/>
              </a:rPr>
              <a:t>: PE1.1 </a:t>
            </a:r>
            <a:r>
              <a:rPr lang="it-IT" sz="700" dirty="0" err="1">
                <a:solidFill>
                  <a:srgbClr val="FF0000"/>
                </a:solidFill>
                <a:latin typeface="Calibri" pitchFamily="34" charset="0"/>
              </a:rPr>
              <a:t>id</a:t>
            </a:r>
            <a:r>
              <a:rPr lang="it-IT" sz="700" dirty="0">
                <a:solidFill>
                  <a:srgbClr val="FF0000"/>
                </a:solidFill>
                <a:latin typeface="Calibri" pitchFamily="34" charset="0"/>
              </a:rPr>
              <a:t>/TTP2 in PE1</a:t>
            </a:r>
          </a:p>
          <a:p>
            <a:pPr algn="ctr"/>
            <a:r>
              <a:rPr lang="it-IT" sz="700" dirty="0" err="1">
                <a:solidFill>
                  <a:srgbClr val="FF0000"/>
                </a:solidFill>
                <a:latin typeface="Calibri" pitchFamily="34" charset="0"/>
              </a:rPr>
              <a:t>Dst-tp-id</a:t>
            </a:r>
            <a:r>
              <a:rPr lang="it-IT" sz="700" dirty="0">
                <a:solidFill>
                  <a:srgbClr val="FF0000"/>
                </a:solidFill>
                <a:latin typeface="Calibri" pitchFamily="34" charset="0"/>
              </a:rPr>
              <a:t>: PE2.2/TTP4 in PE2</a:t>
            </a:r>
          </a:p>
          <a:p>
            <a:pPr algn="ctr"/>
            <a:r>
              <a:rPr lang="it-IT" sz="700" dirty="0">
                <a:solidFill>
                  <a:srgbClr val="FF0000"/>
                </a:solidFill>
                <a:latin typeface="Calibri" pitchFamily="34" charset="0"/>
              </a:rPr>
              <a:t>&lt;</a:t>
            </a:r>
            <a:r>
              <a:rPr lang="it-IT" sz="700" dirty="0" err="1">
                <a:solidFill>
                  <a:srgbClr val="FF0000"/>
                </a:solidFill>
                <a:latin typeface="Calibri" pitchFamily="34" charset="0"/>
              </a:rPr>
              <a:t>Hierarchical-link-id</a:t>
            </a:r>
            <a:r>
              <a:rPr lang="it-IT" sz="600" dirty="0">
                <a:solidFill>
                  <a:srgbClr val="FF0000"/>
                </a:solidFill>
                <a:latin typeface="Calibri" pitchFamily="34" charset="0"/>
              </a:rPr>
              <a:t>&gt;</a:t>
            </a:r>
          </a:p>
          <a:p>
            <a:pPr algn="ctr"/>
            <a:r>
              <a:rPr lang="it-IT" sz="600" dirty="0">
                <a:solidFill>
                  <a:srgbClr val="FF0000"/>
                </a:solidFill>
                <a:latin typeface="Calibri" pitchFamily="34" charset="0"/>
              </a:rPr>
              <a:t>Local-te-node-id=PE1-1</a:t>
            </a:r>
          </a:p>
          <a:p>
            <a:pPr algn="ctr"/>
            <a:r>
              <a:rPr lang="it-IT" sz="600" dirty="0">
                <a:solidFill>
                  <a:srgbClr val="FF0000"/>
                </a:solidFill>
                <a:latin typeface="Calibri" pitchFamily="34" charset="0"/>
              </a:rPr>
              <a:t>Local-te-link-tp-id=PE1-1.2</a:t>
            </a:r>
            <a:endParaRPr lang="it-IT" sz="700" dirty="0">
              <a:solidFill>
                <a:srgbClr val="FF0000"/>
              </a:solidFill>
              <a:latin typeface="Calibri" pitchFamily="34" charset="0"/>
            </a:endParaRPr>
          </a:p>
          <a:p>
            <a:pPr algn="ctr"/>
            <a:r>
              <a:rPr lang="it-IT" sz="700" dirty="0">
                <a:solidFill>
                  <a:srgbClr val="FF0000"/>
                </a:solidFill>
                <a:latin typeface="Calibri" pitchFamily="34" charset="0"/>
              </a:rPr>
              <a:t>Remote-te-node-id=PE2-1</a:t>
            </a:r>
          </a:p>
          <a:p>
            <a:pPr algn="ctr"/>
            <a:r>
              <a:rPr lang="it-IT" sz="700" dirty="0">
                <a:solidFill>
                  <a:srgbClr val="FF0000"/>
                </a:solidFill>
                <a:latin typeface="Calibri" pitchFamily="34" charset="0"/>
              </a:rPr>
              <a:t>Te-topology-id=Network-B</a:t>
            </a:r>
          </a:p>
          <a:p>
            <a:pPr algn="ctr"/>
            <a:endParaRPr lang="en-US" sz="700" dirty="0">
              <a:latin typeface="Calibri" pitchFamily="34" charset="0"/>
            </a:endParaRPr>
          </a:p>
        </p:txBody>
      </p:sp>
      <p:sp>
        <p:nvSpPr>
          <p:cNvPr id="201" name="Diamond 200"/>
          <p:cNvSpPr/>
          <p:nvPr/>
        </p:nvSpPr>
        <p:spPr>
          <a:xfrm>
            <a:off x="1600202" y="269161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02" name="Line 157"/>
          <p:cNvSpPr>
            <a:spLocks noChangeShapeType="1"/>
          </p:cNvSpPr>
          <p:nvPr/>
        </p:nvSpPr>
        <p:spPr bwMode="auto">
          <a:xfrm>
            <a:off x="1638302" y="2771159"/>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03" name="Diamond 202"/>
          <p:cNvSpPr/>
          <p:nvPr/>
        </p:nvSpPr>
        <p:spPr>
          <a:xfrm>
            <a:off x="2662991" y="186116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04" name="Line 157"/>
          <p:cNvSpPr>
            <a:spLocks noChangeShapeType="1"/>
          </p:cNvSpPr>
          <p:nvPr/>
        </p:nvSpPr>
        <p:spPr bwMode="auto">
          <a:xfrm>
            <a:off x="2701092" y="194070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05" name="Text Box 18"/>
          <p:cNvSpPr txBox="1">
            <a:spLocks noChangeArrowheads="1"/>
          </p:cNvSpPr>
          <p:nvPr/>
        </p:nvSpPr>
        <p:spPr bwMode="auto">
          <a:xfrm>
            <a:off x="1219200" y="2127687"/>
            <a:ext cx="2976432"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&lt;tunnel&gt;</a:t>
            </a:r>
          </a:p>
          <a:p>
            <a:pPr algn="ctr"/>
            <a:r>
              <a:rPr lang="en-US" sz="800" dirty="0">
                <a:latin typeface="Calibri" pitchFamily="34" charset="0"/>
              </a:rPr>
              <a:t>name: &lt;ODU2-Service-1 ref&gt;</a:t>
            </a:r>
          </a:p>
          <a:p>
            <a:pPr algn="ctr"/>
            <a:r>
              <a:rPr lang="en-US" sz="800" dirty="0">
                <a:latin typeface="Calibri" pitchFamily="34" charset="0"/>
              </a:rPr>
              <a:t>type: &lt;p2p ref&gt;</a:t>
            </a:r>
          </a:p>
          <a:p>
            <a:pPr algn="ctr"/>
            <a:r>
              <a:rPr lang="en-US" sz="800" dirty="0">
                <a:latin typeface="Calibri" pitchFamily="34" charset="0"/>
              </a:rPr>
              <a:t>tunnel-id: &lt;ODU2-tunnel-1-id ref&gt;</a:t>
            </a:r>
          </a:p>
        </p:txBody>
      </p:sp>
      <p:sp>
        <p:nvSpPr>
          <p:cNvPr id="224" name="Text Box 18"/>
          <p:cNvSpPr txBox="1">
            <a:spLocks noChangeArrowheads="1"/>
          </p:cNvSpPr>
          <p:nvPr/>
        </p:nvSpPr>
        <p:spPr bwMode="auto">
          <a:xfrm>
            <a:off x="2923329" y="2961020"/>
            <a:ext cx="950976" cy="192360"/>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&lt;primary-paths&gt;</a:t>
            </a:r>
          </a:p>
        </p:txBody>
      </p:sp>
      <p:sp>
        <p:nvSpPr>
          <p:cNvPr id="225" name="Diamond 224"/>
          <p:cNvSpPr/>
          <p:nvPr/>
        </p:nvSpPr>
        <p:spPr>
          <a:xfrm>
            <a:off x="3352802" y="269517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26" name="Line 157"/>
          <p:cNvSpPr>
            <a:spLocks noChangeShapeType="1"/>
          </p:cNvSpPr>
          <p:nvPr/>
        </p:nvSpPr>
        <p:spPr bwMode="auto">
          <a:xfrm>
            <a:off x="3390903" y="277471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27" name="Text Box 18"/>
          <p:cNvSpPr txBox="1">
            <a:spLocks noChangeArrowheads="1"/>
          </p:cNvSpPr>
          <p:nvPr/>
        </p:nvSpPr>
        <p:spPr bwMode="auto">
          <a:xfrm>
            <a:off x="2931169" y="3423483"/>
            <a:ext cx="955033" cy="31547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config</a:t>
            </a:r>
            <a:r>
              <a:rPr lang="en-US" sz="800" dirty="0">
                <a:latin typeface="Calibri" pitchFamily="34" charset="0"/>
              </a:rPr>
              <a:t>&gt;</a:t>
            </a:r>
          </a:p>
          <a:p>
            <a:pPr algn="ctr"/>
            <a:r>
              <a:rPr lang="en-US" sz="800" dirty="0">
                <a:latin typeface="Calibri" pitchFamily="34" charset="0"/>
              </a:rPr>
              <a:t>type: explicit</a:t>
            </a:r>
          </a:p>
        </p:txBody>
      </p:sp>
      <p:sp>
        <p:nvSpPr>
          <p:cNvPr id="228" name="Diamond 227"/>
          <p:cNvSpPr/>
          <p:nvPr/>
        </p:nvSpPr>
        <p:spPr>
          <a:xfrm>
            <a:off x="3352802" y="315696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29" name="Line 157"/>
          <p:cNvSpPr>
            <a:spLocks noChangeShapeType="1"/>
          </p:cNvSpPr>
          <p:nvPr/>
        </p:nvSpPr>
        <p:spPr bwMode="auto">
          <a:xfrm>
            <a:off x="3390903" y="323650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30" name="Text Box 18"/>
          <p:cNvSpPr txBox="1">
            <a:spLocks noChangeArrowheads="1"/>
          </p:cNvSpPr>
          <p:nvPr/>
        </p:nvSpPr>
        <p:spPr bwMode="auto">
          <a:xfrm>
            <a:off x="6477000" y="3429001"/>
            <a:ext cx="91440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&lt;state&gt;</a:t>
            </a:r>
          </a:p>
          <a:p>
            <a:pPr algn="ctr"/>
            <a:r>
              <a:rPr lang="en-US" sz="800" dirty="0">
                <a:latin typeface="Calibri" pitchFamily="34" charset="0"/>
              </a:rPr>
              <a:t>type: explicit</a:t>
            </a:r>
          </a:p>
        </p:txBody>
      </p:sp>
      <p:sp>
        <p:nvSpPr>
          <p:cNvPr id="233" name="Text Box 18"/>
          <p:cNvSpPr txBox="1">
            <a:spLocks noChangeArrowheads="1"/>
          </p:cNvSpPr>
          <p:nvPr/>
        </p:nvSpPr>
        <p:spPr bwMode="auto">
          <a:xfrm>
            <a:off x="6477002" y="4010309"/>
            <a:ext cx="955033"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lsp</a:t>
            </a:r>
            <a:r>
              <a:rPr lang="en-US" sz="800" dirty="0">
                <a:latin typeface="Calibri" pitchFamily="34" charset="0"/>
              </a:rPr>
              <a:t>&gt;</a:t>
            </a:r>
          </a:p>
          <a:p>
            <a:pPr algn="ctr"/>
            <a:r>
              <a:rPr lang="en-US" sz="800" dirty="0">
                <a:latin typeface="Calibri" pitchFamily="34" charset="0"/>
              </a:rPr>
              <a:t>&lt;</a:t>
            </a:r>
            <a:r>
              <a:rPr lang="en-US" sz="800" dirty="0" err="1">
                <a:latin typeface="Calibri" pitchFamily="34" charset="0"/>
              </a:rPr>
              <a:t>lsp</a:t>
            </a:r>
            <a:r>
              <a:rPr lang="en-US" sz="800" dirty="0">
                <a:latin typeface="Calibri" pitchFamily="34" charset="0"/>
              </a:rPr>
              <a:t>-ref&gt;</a:t>
            </a:r>
          </a:p>
        </p:txBody>
      </p:sp>
      <p:sp>
        <p:nvSpPr>
          <p:cNvPr id="234" name="Diamond 233"/>
          <p:cNvSpPr/>
          <p:nvPr/>
        </p:nvSpPr>
        <p:spPr>
          <a:xfrm>
            <a:off x="6894779" y="374378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35" name="Line 157"/>
          <p:cNvSpPr>
            <a:spLocks noChangeShapeType="1"/>
          </p:cNvSpPr>
          <p:nvPr/>
        </p:nvSpPr>
        <p:spPr bwMode="auto">
          <a:xfrm>
            <a:off x="6932880" y="3823331"/>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38" name="Text Box 18"/>
          <p:cNvSpPr txBox="1">
            <a:spLocks noChangeArrowheads="1"/>
          </p:cNvSpPr>
          <p:nvPr/>
        </p:nvSpPr>
        <p:spPr bwMode="auto">
          <a:xfrm>
            <a:off x="7543800" y="4221603"/>
            <a:ext cx="95246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lsp</a:t>
            </a:r>
            <a:r>
              <a:rPr lang="en-US" sz="800" dirty="0">
                <a:latin typeface="Calibri" pitchFamily="34" charset="0"/>
              </a:rPr>
              <a:t>-record-route&gt;</a:t>
            </a:r>
          </a:p>
        </p:txBody>
      </p:sp>
      <p:sp>
        <p:nvSpPr>
          <p:cNvPr id="239" name="Diamond 238"/>
          <p:cNvSpPr/>
          <p:nvPr/>
        </p:nvSpPr>
        <p:spPr>
          <a:xfrm>
            <a:off x="8056822" y="394693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40" name="Line 157"/>
          <p:cNvSpPr>
            <a:spLocks noChangeShapeType="1"/>
          </p:cNvSpPr>
          <p:nvPr/>
        </p:nvSpPr>
        <p:spPr bwMode="auto">
          <a:xfrm>
            <a:off x="8094923" y="402647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41" name="Text Box 18"/>
          <p:cNvSpPr txBox="1">
            <a:spLocks noChangeArrowheads="1"/>
          </p:cNvSpPr>
          <p:nvPr/>
        </p:nvSpPr>
        <p:spPr bwMode="auto">
          <a:xfrm>
            <a:off x="3124200" y="3991109"/>
            <a:ext cx="1371600" cy="68480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&lt;explicit-route-objects&gt;</a:t>
            </a:r>
          </a:p>
          <a:p>
            <a:pPr algn="ctr"/>
            <a:r>
              <a:rPr lang="en-US" sz="800" dirty="0">
                <a:latin typeface="Calibri" pitchFamily="34" charset="0"/>
              </a:rPr>
              <a:t>index: 0</a:t>
            </a:r>
          </a:p>
          <a:p>
            <a:pPr algn="ctr"/>
            <a:r>
              <a:rPr lang="en-US" sz="800" dirty="0">
                <a:latin typeface="Calibri" pitchFamily="34" charset="0"/>
              </a:rPr>
              <a:t>e-r-usage: </a:t>
            </a:r>
            <a:r>
              <a:rPr lang="en-US" sz="800" dirty="0"/>
              <a:t>route-include-</a:t>
            </a:r>
            <a:r>
              <a:rPr lang="en-US" sz="800" dirty="0" err="1"/>
              <a:t>ero</a:t>
            </a:r>
            <a:endParaRPr lang="en-US" sz="800" dirty="0"/>
          </a:p>
          <a:p>
            <a:pPr algn="ctr"/>
            <a:r>
              <a:rPr lang="en-US" sz="800" dirty="0">
                <a:latin typeface="Calibri" pitchFamily="34" charset="0"/>
              </a:rPr>
              <a:t>type: link</a:t>
            </a:r>
          </a:p>
          <a:p>
            <a:pPr algn="ctr"/>
            <a:r>
              <a:rPr lang="en-US" sz="800" dirty="0">
                <a:latin typeface="Calibri" pitchFamily="34" charset="0"/>
              </a:rPr>
              <a:t>link-ref: &lt; tun-id-1-fw&gt;</a:t>
            </a:r>
          </a:p>
        </p:txBody>
      </p:sp>
      <p:sp>
        <p:nvSpPr>
          <p:cNvPr id="259" name="Text Box 18"/>
          <p:cNvSpPr txBox="1">
            <a:spLocks noChangeArrowheads="1"/>
          </p:cNvSpPr>
          <p:nvPr/>
        </p:nvSpPr>
        <p:spPr bwMode="auto">
          <a:xfrm>
            <a:off x="7772400" y="4696110"/>
            <a:ext cx="1295400" cy="684803"/>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rro</a:t>
            </a:r>
            <a:r>
              <a:rPr lang="en-US" sz="800" dirty="0">
                <a:latin typeface="Calibri" pitchFamily="34" charset="0"/>
              </a:rPr>
              <a:t>&gt;</a:t>
            </a:r>
          </a:p>
          <a:p>
            <a:pPr algn="ctr"/>
            <a:r>
              <a:rPr lang="en-US" sz="800" dirty="0" err="1">
                <a:latin typeface="Calibri" pitchFamily="34" charset="0"/>
              </a:rPr>
              <a:t>subobject</a:t>
            </a:r>
            <a:r>
              <a:rPr lang="en-US" sz="800" dirty="0">
                <a:latin typeface="Calibri" pitchFamily="34" charset="0"/>
              </a:rPr>
              <a:t>-index: 0</a:t>
            </a:r>
          </a:p>
          <a:p>
            <a:pPr algn="ctr"/>
            <a:r>
              <a:rPr lang="en-US" sz="800" dirty="0">
                <a:latin typeface="Calibri" pitchFamily="34" charset="0"/>
              </a:rPr>
              <a:t>type: link-ref</a:t>
            </a:r>
          </a:p>
          <a:p>
            <a:pPr algn="ctr"/>
            <a:r>
              <a:rPr lang="en-US" sz="800" dirty="0">
                <a:latin typeface="Calibri" pitchFamily="34" charset="0"/>
              </a:rPr>
              <a:t>link-ref: &lt;</a:t>
            </a:r>
            <a:r>
              <a:rPr lang="en-US" sz="800" b="1" dirty="0">
                <a:latin typeface="Calibri" pitchFamily="34" charset="0"/>
              </a:rPr>
              <a:t>LID-NWA-FWD-4</a:t>
            </a:r>
          </a:p>
          <a:p>
            <a:pPr algn="ctr"/>
            <a:r>
              <a:rPr lang="en-US" sz="800" dirty="0">
                <a:latin typeface="Calibri" pitchFamily="34" charset="0"/>
              </a:rPr>
              <a:t> ref&gt;</a:t>
            </a:r>
          </a:p>
        </p:txBody>
      </p:sp>
      <p:sp>
        <p:nvSpPr>
          <p:cNvPr id="265" name="Diamond 264"/>
          <p:cNvSpPr/>
          <p:nvPr/>
        </p:nvSpPr>
        <p:spPr>
          <a:xfrm>
            <a:off x="1443789" y="448486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268" name="Elbow Connector 267"/>
          <p:cNvCxnSpPr>
            <a:stCxn id="265" idx="2"/>
          </p:cNvCxnSpPr>
          <p:nvPr/>
        </p:nvCxnSpPr>
        <p:spPr>
          <a:xfrm rot="5400000">
            <a:off x="1135005" y="4745522"/>
            <a:ext cx="509288" cy="188493"/>
          </a:xfrm>
          <a:prstGeom prst="bentConnector2">
            <a:avLst/>
          </a:prstGeom>
          <a:noFill/>
          <a:ln w="12700">
            <a:solidFill>
              <a:schemeClr val="tx1"/>
            </a:solidFill>
            <a:round/>
            <a:headEnd type="none"/>
            <a:tailEnd type="arrow" w="med" len="med"/>
          </a:ln>
        </p:spPr>
      </p:cxnSp>
      <p:sp>
        <p:nvSpPr>
          <p:cNvPr id="278" name="Text Box 18"/>
          <p:cNvSpPr txBox="1">
            <a:spLocks noChangeArrowheads="1"/>
          </p:cNvSpPr>
          <p:nvPr/>
        </p:nvSpPr>
        <p:spPr bwMode="auto">
          <a:xfrm>
            <a:off x="4812841" y="1169877"/>
            <a:ext cx="4023360"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900" dirty="0">
                <a:latin typeface="Calibri" pitchFamily="34" charset="0"/>
              </a:rPr>
              <a:t>&lt;</a:t>
            </a:r>
            <a:r>
              <a:rPr lang="en-US" sz="900" dirty="0" err="1">
                <a:latin typeface="Calibri" pitchFamily="34" charset="0"/>
              </a:rPr>
              <a:t>te</a:t>
            </a:r>
            <a:r>
              <a:rPr lang="en-US" sz="900" dirty="0">
                <a:latin typeface="Calibri" pitchFamily="34" charset="0"/>
              </a:rPr>
              <a:t>&gt;</a:t>
            </a:r>
          </a:p>
        </p:txBody>
      </p:sp>
      <p:sp>
        <p:nvSpPr>
          <p:cNvPr id="279" name="Diamond 278"/>
          <p:cNvSpPr/>
          <p:nvPr/>
        </p:nvSpPr>
        <p:spPr>
          <a:xfrm>
            <a:off x="6777791" y="138176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80" name="Line 157"/>
          <p:cNvSpPr>
            <a:spLocks noChangeShapeType="1"/>
          </p:cNvSpPr>
          <p:nvPr/>
        </p:nvSpPr>
        <p:spPr bwMode="auto">
          <a:xfrm>
            <a:off x="6815892" y="147958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81" name="Text Box 18"/>
          <p:cNvSpPr txBox="1">
            <a:spLocks noChangeArrowheads="1"/>
          </p:cNvSpPr>
          <p:nvPr/>
        </p:nvSpPr>
        <p:spPr bwMode="auto">
          <a:xfrm>
            <a:off x="4810961" y="1666555"/>
            <a:ext cx="402336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&lt;tunnels&gt;</a:t>
            </a:r>
          </a:p>
        </p:txBody>
      </p:sp>
      <p:sp>
        <p:nvSpPr>
          <p:cNvPr id="284" name="Text Box 18"/>
          <p:cNvSpPr txBox="1">
            <a:spLocks noChangeArrowheads="1"/>
          </p:cNvSpPr>
          <p:nvPr/>
        </p:nvSpPr>
        <p:spPr bwMode="auto">
          <a:xfrm>
            <a:off x="4872168" y="2181508"/>
            <a:ext cx="2976432"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&lt;tunnel&gt;</a:t>
            </a:r>
          </a:p>
          <a:p>
            <a:pPr algn="ctr"/>
            <a:r>
              <a:rPr lang="en-US" sz="800" dirty="0">
                <a:latin typeface="Calibri" pitchFamily="34" charset="0"/>
              </a:rPr>
              <a:t>name: &lt;ODU2-Service-1 ref&gt;</a:t>
            </a:r>
          </a:p>
          <a:p>
            <a:pPr algn="ctr"/>
            <a:r>
              <a:rPr lang="en-US" sz="800" dirty="0">
                <a:latin typeface="Calibri" pitchFamily="34" charset="0"/>
              </a:rPr>
              <a:t>type: &lt;p2p ref&gt;</a:t>
            </a:r>
          </a:p>
          <a:p>
            <a:pPr algn="ctr"/>
            <a:r>
              <a:rPr lang="en-US" sz="800" dirty="0">
                <a:latin typeface="Calibri" pitchFamily="34" charset="0"/>
              </a:rPr>
              <a:t>tunnel-id: &lt;tODU2-unnel-1-id ref&gt;</a:t>
            </a:r>
          </a:p>
        </p:txBody>
      </p:sp>
      <p:sp>
        <p:nvSpPr>
          <p:cNvPr id="285" name="Diamond 284"/>
          <p:cNvSpPr/>
          <p:nvPr/>
        </p:nvSpPr>
        <p:spPr>
          <a:xfrm>
            <a:off x="6320591" y="18525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86" name="Line 157"/>
          <p:cNvSpPr>
            <a:spLocks noChangeShapeType="1"/>
          </p:cNvSpPr>
          <p:nvPr/>
        </p:nvSpPr>
        <p:spPr bwMode="auto">
          <a:xfrm>
            <a:off x="6358692" y="19503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87" name="Line 157"/>
          <p:cNvSpPr>
            <a:spLocks noChangeShapeType="1"/>
          </p:cNvSpPr>
          <p:nvPr/>
        </p:nvSpPr>
        <p:spPr bwMode="auto">
          <a:xfrm>
            <a:off x="8503922" y="2483795"/>
            <a:ext cx="4669" cy="411480"/>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88" name="Text Box 18"/>
          <p:cNvSpPr txBox="1">
            <a:spLocks noChangeArrowheads="1"/>
          </p:cNvSpPr>
          <p:nvPr/>
        </p:nvSpPr>
        <p:spPr bwMode="auto">
          <a:xfrm>
            <a:off x="4800602" y="2986697"/>
            <a:ext cx="1465319" cy="823302"/>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700" dirty="0">
                <a:latin typeface="Calibri" pitchFamily="34" charset="0"/>
              </a:rPr>
              <a:t>&lt;state&gt;</a:t>
            </a:r>
          </a:p>
          <a:p>
            <a:pPr algn="ctr"/>
            <a:r>
              <a:rPr lang="en-US" sz="700" dirty="0">
                <a:latin typeface="Calibri" pitchFamily="34" charset="0"/>
              </a:rPr>
              <a:t>name: </a:t>
            </a:r>
            <a:r>
              <a:rPr lang="en-US" sz="700" b="1" dirty="0">
                <a:latin typeface="Calibri" pitchFamily="34" charset="0"/>
              </a:rPr>
              <a:t>ODU2-Service-1</a:t>
            </a:r>
          </a:p>
          <a:p>
            <a:pPr algn="ctr"/>
            <a:r>
              <a:rPr lang="en-US" sz="700" dirty="0">
                <a:latin typeface="Calibri" pitchFamily="34" charset="0"/>
              </a:rPr>
              <a:t>tunnel-id: </a:t>
            </a:r>
            <a:r>
              <a:rPr lang="en-US" sz="700" b="1" dirty="0">
                <a:latin typeface="Calibri" pitchFamily="34" charset="0"/>
              </a:rPr>
              <a:t>ODU2-tunnel-1-id</a:t>
            </a:r>
          </a:p>
          <a:p>
            <a:pPr algn="ctr"/>
            <a:r>
              <a:rPr lang="en-US" sz="700" dirty="0">
                <a:latin typeface="Calibri" pitchFamily="34" charset="0"/>
              </a:rPr>
              <a:t>type: p2p</a:t>
            </a:r>
          </a:p>
          <a:p>
            <a:pPr algn="ctr"/>
            <a:r>
              <a:rPr lang="en-US" sz="700" dirty="0">
                <a:latin typeface="Calibri" pitchFamily="34" charset="0"/>
              </a:rPr>
              <a:t>bandwidth: 10Gbps</a:t>
            </a:r>
          </a:p>
          <a:p>
            <a:pPr algn="ctr"/>
            <a:r>
              <a:rPr lang="en-US" sz="700" dirty="0" err="1">
                <a:latin typeface="Calibri" pitchFamily="34" charset="0"/>
              </a:rPr>
              <a:t>lsp</a:t>
            </a:r>
            <a:r>
              <a:rPr lang="en-US" sz="700" dirty="0">
                <a:latin typeface="Calibri" pitchFamily="34" charset="0"/>
              </a:rPr>
              <a:t>-</a:t>
            </a:r>
            <a:r>
              <a:rPr lang="en-US" sz="700" dirty="0" err="1">
                <a:latin typeface="Calibri" pitchFamily="34" charset="0"/>
              </a:rPr>
              <a:t>prot</a:t>
            </a:r>
            <a:r>
              <a:rPr lang="en-US" sz="700" dirty="0">
                <a:latin typeface="Calibri" pitchFamily="34" charset="0"/>
              </a:rPr>
              <a:t>-type: unprotected</a:t>
            </a:r>
          </a:p>
          <a:p>
            <a:pPr algn="ctr"/>
            <a:r>
              <a:rPr lang="en-US" sz="700" dirty="0">
                <a:latin typeface="Calibri" pitchFamily="34" charset="0"/>
              </a:rPr>
              <a:t>tunnel-</a:t>
            </a:r>
            <a:r>
              <a:rPr lang="en-US" sz="700" dirty="0" err="1">
                <a:latin typeface="Calibri" pitchFamily="34" charset="0"/>
              </a:rPr>
              <a:t>oper</a:t>
            </a:r>
            <a:r>
              <a:rPr lang="en-US" sz="700" dirty="0">
                <a:latin typeface="Calibri" pitchFamily="34" charset="0"/>
              </a:rPr>
              <a:t>-status: up</a:t>
            </a:r>
          </a:p>
        </p:txBody>
      </p:sp>
      <p:sp>
        <p:nvSpPr>
          <p:cNvPr id="289" name="Diamond 288"/>
          <p:cNvSpPr/>
          <p:nvPr/>
        </p:nvSpPr>
        <p:spPr>
          <a:xfrm>
            <a:off x="5482391" y="27432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90" name="Line 157"/>
          <p:cNvSpPr>
            <a:spLocks noChangeShapeType="1"/>
          </p:cNvSpPr>
          <p:nvPr/>
        </p:nvSpPr>
        <p:spPr bwMode="auto">
          <a:xfrm>
            <a:off x="5520492" y="28227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cxnSp>
        <p:nvCxnSpPr>
          <p:cNvPr id="292" name="Elbow Connector 291"/>
          <p:cNvCxnSpPr/>
          <p:nvPr/>
        </p:nvCxnSpPr>
        <p:spPr>
          <a:xfrm rot="5400000">
            <a:off x="955659" y="5416266"/>
            <a:ext cx="867077" cy="187590"/>
          </a:xfrm>
          <a:prstGeom prst="bentConnector2">
            <a:avLst/>
          </a:prstGeom>
          <a:noFill/>
          <a:ln w="12700">
            <a:solidFill>
              <a:schemeClr val="tx1"/>
            </a:solidFill>
            <a:round/>
            <a:headEnd type="none"/>
            <a:tailEnd type="arrow" w="med" len="med"/>
          </a:ln>
        </p:spPr>
      </p:cxnSp>
      <p:sp>
        <p:nvSpPr>
          <p:cNvPr id="302" name="Diamond 301"/>
          <p:cNvSpPr/>
          <p:nvPr/>
        </p:nvSpPr>
        <p:spPr>
          <a:xfrm>
            <a:off x="6091991" y="38100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303" name="Elbow Connector 302"/>
          <p:cNvCxnSpPr>
            <a:stCxn id="302" idx="2"/>
          </p:cNvCxnSpPr>
          <p:nvPr/>
        </p:nvCxnSpPr>
        <p:spPr>
          <a:xfrm rot="5400000">
            <a:off x="5783206" y="4070662"/>
            <a:ext cx="509288" cy="188495"/>
          </a:xfrm>
          <a:prstGeom prst="bentConnector2">
            <a:avLst/>
          </a:prstGeom>
          <a:noFill/>
          <a:ln w="12700">
            <a:solidFill>
              <a:schemeClr val="tx1"/>
            </a:solidFill>
            <a:round/>
            <a:headEnd type="none"/>
            <a:tailEnd type="arrow" w="med" len="med"/>
          </a:ln>
        </p:spPr>
      </p:cxnSp>
      <p:cxnSp>
        <p:nvCxnSpPr>
          <p:cNvPr id="304" name="Elbow Connector 303"/>
          <p:cNvCxnSpPr/>
          <p:nvPr/>
        </p:nvCxnSpPr>
        <p:spPr>
          <a:xfrm rot="5400000">
            <a:off x="5603859" y="4741406"/>
            <a:ext cx="867079" cy="187591"/>
          </a:xfrm>
          <a:prstGeom prst="bentConnector2">
            <a:avLst/>
          </a:prstGeom>
          <a:noFill/>
          <a:ln w="12700">
            <a:solidFill>
              <a:schemeClr val="tx1"/>
            </a:solidFill>
            <a:round/>
            <a:headEnd type="none"/>
            <a:tailEnd type="arrow" w="med" len="med"/>
          </a:ln>
        </p:spPr>
      </p:cxnSp>
      <p:sp>
        <p:nvSpPr>
          <p:cNvPr id="305" name="Text Box 18"/>
          <p:cNvSpPr txBox="1">
            <a:spLocks noChangeArrowheads="1"/>
          </p:cNvSpPr>
          <p:nvPr/>
        </p:nvSpPr>
        <p:spPr bwMode="auto">
          <a:xfrm>
            <a:off x="6440424" y="2971800"/>
            <a:ext cx="950976" cy="228600"/>
          </a:xfrm>
          <a:prstGeom prst="rect">
            <a:avLst/>
          </a:prstGeom>
          <a:solidFill>
            <a:schemeClr val="bg1">
              <a:lumMod val="85000"/>
            </a:schemeClr>
          </a:solidFill>
          <a:ln w="12700">
            <a:solidFill>
              <a:schemeClr val="tx1"/>
            </a:solidFill>
            <a:miter lim="800000"/>
            <a:headEnd/>
            <a:tailEnd/>
          </a:ln>
        </p:spPr>
        <p:txBody>
          <a:bodyPr wrap="square" lIns="68580" tIns="34290" rIns="68580" bIns="34290">
            <a:noAutofit/>
          </a:bodyPr>
          <a:lstStyle/>
          <a:p>
            <a:pPr algn="ctr"/>
            <a:r>
              <a:rPr lang="en-US" sz="800" dirty="0">
                <a:latin typeface="Calibri" pitchFamily="34" charset="0"/>
              </a:rPr>
              <a:t>&lt;primary-paths&gt;</a:t>
            </a:r>
          </a:p>
        </p:txBody>
      </p:sp>
      <p:sp>
        <p:nvSpPr>
          <p:cNvPr id="306" name="Line 157"/>
          <p:cNvSpPr>
            <a:spLocks noChangeShapeType="1"/>
          </p:cNvSpPr>
          <p:nvPr/>
        </p:nvSpPr>
        <p:spPr bwMode="auto">
          <a:xfrm>
            <a:off x="6929533" y="27854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07" name="Diamond 306"/>
          <p:cNvSpPr/>
          <p:nvPr/>
        </p:nvSpPr>
        <p:spPr>
          <a:xfrm>
            <a:off x="6894578" y="27432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08" name="Line 157"/>
          <p:cNvSpPr>
            <a:spLocks noChangeShapeType="1"/>
          </p:cNvSpPr>
          <p:nvPr/>
        </p:nvSpPr>
        <p:spPr bwMode="auto">
          <a:xfrm>
            <a:off x="6965146" y="32457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09" name="Diamond 308"/>
          <p:cNvSpPr/>
          <p:nvPr/>
        </p:nvSpPr>
        <p:spPr>
          <a:xfrm>
            <a:off x="6930191" y="320350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10" name="Line 157"/>
          <p:cNvSpPr>
            <a:spLocks noChangeShapeType="1"/>
          </p:cNvSpPr>
          <p:nvPr/>
        </p:nvSpPr>
        <p:spPr bwMode="auto">
          <a:xfrm flipV="1">
            <a:off x="7467601" y="3962400"/>
            <a:ext cx="304801" cy="228601"/>
          </a:xfrm>
          <a:prstGeom prst="line">
            <a:avLst/>
          </a:prstGeom>
          <a:noFill/>
          <a:ln w="12700">
            <a:solidFill>
              <a:schemeClr val="tx1"/>
            </a:solidFill>
            <a:prstDash val="dash"/>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11" name="Left Brace 310"/>
          <p:cNvSpPr/>
          <p:nvPr/>
        </p:nvSpPr>
        <p:spPr>
          <a:xfrm rot="16200000">
            <a:off x="2137735" y="3653467"/>
            <a:ext cx="296532" cy="44196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algn="ctr"/>
            <a:endParaRPr lang="en-US"/>
          </a:p>
        </p:txBody>
      </p:sp>
      <p:sp>
        <p:nvSpPr>
          <p:cNvPr id="312" name="TextBox 311"/>
          <p:cNvSpPr txBox="1"/>
          <p:nvPr/>
        </p:nvSpPr>
        <p:spPr>
          <a:xfrm>
            <a:off x="1797733" y="6019801"/>
            <a:ext cx="946413" cy="207749"/>
          </a:xfrm>
          <a:prstGeom prst="rect">
            <a:avLst/>
          </a:prstGeom>
          <a:noFill/>
        </p:spPr>
        <p:txBody>
          <a:bodyPr wrap="none" lIns="68580" tIns="34290" rIns="68580" bIns="34290" rtlCol="0">
            <a:spAutoFit/>
          </a:bodyPr>
          <a:lstStyle/>
          <a:p>
            <a:pPr algn="ctr"/>
            <a:r>
              <a:rPr lang="en-US" sz="900" b="1" dirty="0" err="1">
                <a:solidFill>
                  <a:srgbClr val="5F5F5F"/>
                </a:solidFill>
              </a:rPr>
              <a:t>Config</a:t>
            </a:r>
            <a:r>
              <a:rPr lang="en-US" sz="900" b="1" dirty="0">
                <a:solidFill>
                  <a:srgbClr val="5F5F5F"/>
                </a:solidFill>
              </a:rPr>
              <a:t> </a:t>
            </a:r>
            <a:r>
              <a:rPr lang="en-US" sz="900" b="1" dirty="0" err="1">
                <a:solidFill>
                  <a:srgbClr val="5F5F5F"/>
                </a:solidFill>
              </a:rPr>
              <a:t>Datastore</a:t>
            </a:r>
            <a:endParaRPr lang="en-US" sz="900" b="1" dirty="0">
              <a:solidFill>
                <a:srgbClr val="5F5F5F"/>
              </a:solidFill>
            </a:endParaRPr>
          </a:p>
        </p:txBody>
      </p:sp>
      <p:sp>
        <p:nvSpPr>
          <p:cNvPr id="313" name="Left Brace 312"/>
          <p:cNvSpPr/>
          <p:nvPr/>
        </p:nvSpPr>
        <p:spPr>
          <a:xfrm rot="16200000">
            <a:off x="6709735" y="4263067"/>
            <a:ext cx="296532" cy="44196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algn="ctr"/>
            <a:endParaRPr lang="en-US"/>
          </a:p>
        </p:txBody>
      </p:sp>
      <p:sp>
        <p:nvSpPr>
          <p:cNvPr id="314" name="TextBox 313"/>
          <p:cNvSpPr txBox="1"/>
          <p:nvPr/>
        </p:nvSpPr>
        <p:spPr>
          <a:xfrm>
            <a:off x="6083600" y="6629402"/>
            <a:ext cx="1518685" cy="207749"/>
          </a:xfrm>
          <a:prstGeom prst="rect">
            <a:avLst/>
          </a:prstGeom>
          <a:noFill/>
        </p:spPr>
        <p:txBody>
          <a:bodyPr wrap="none" lIns="68580" tIns="34290" rIns="68580" bIns="34290" rtlCol="0">
            <a:spAutoFit/>
          </a:bodyPr>
          <a:lstStyle/>
          <a:p>
            <a:pPr algn="ctr"/>
            <a:r>
              <a:rPr lang="en-US" sz="900" b="1" dirty="0">
                <a:solidFill>
                  <a:srgbClr val="5F5F5F"/>
                </a:solidFill>
              </a:rPr>
              <a:t>Operational/State </a:t>
            </a:r>
            <a:r>
              <a:rPr lang="en-US" sz="900" b="1" dirty="0" err="1">
                <a:solidFill>
                  <a:srgbClr val="5F5F5F"/>
                </a:solidFill>
              </a:rPr>
              <a:t>Datastore</a:t>
            </a:r>
            <a:endParaRPr lang="en-US" sz="900" b="1" dirty="0">
              <a:solidFill>
                <a:srgbClr val="5F5F5F"/>
              </a:solidFill>
            </a:endParaRPr>
          </a:p>
        </p:txBody>
      </p:sp>
      <p:sp>
        <p:nvSpPr>
          <p:cNvPr id="80" name="Text Box 18"/>
          <p:cNvSpPr txBox="1">
            <a:spLocks noChangeArrowheads="1"/>
          </p:cNvSpPr>
          <p:nvPr/>
        </p:nvSpPr>
        <p:spPr bwMode="auto">
          <a:xfrm>
            <a:off x="3124200" y="4953001"/>
            <a:ext cx="1371600" cy="80791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&lt;explicit-route-objects&gt;</a:t>
            </a:r>
          </a:p>
          <a:p>
            <a:pPr algn="ctr"/>
            <a:r>
              <a:rPr lang="en-US" sz="800" dirty="0">
                <a:latin typeface="Calibri" pitchFamily="34" charset="0"/>
              </a:rPr>
              <a:t>index: 1</a:t>
            </a:r>
          </a:p>
          <a:p>
            <a:pPr algn="ctr"/>
            <a:r>
              <a:rPr lang="en-US" sz="800" dirty="0">
                <a:latin typeface="Calibri" pitchFamily="34" charset="0"/>
              </a:rPr>
              <a:t>e-r-usage: </a:t>
            </a:r>
            <a:r>
              <a:rPr lang="en-US" sz="800" dirty="0"/>
              <a:t>route-include-</a:t>
            </a:r>
            <a:r>
              <a:rPr lang="en-US" sz="800" dirty="0" err="1"/>
              <a:t>ero</a:t>
            </a:r>
            <a:endParaRPr lang="en-US" sz="800" dirty="0"/>
          </a:p>
          <a:p>
            <a:pPr algn="ctr"/>
            <a:r>
              <a:rPr lang="en-US" sz="800" dirty="0">
                <a:latin typeface="Calibri" pitchFamily="34" charset="0"/>
              </a:rPr>
              <a:t>type: link</a:t>
            </a:r>
          </a:p>
          <a:p>
            <a:pPr algn="ctr"/>
            <a:r>
              <a:rPr lang="en-US" sz="800" dirty="0">
                <a:latin typeface="Calibri" pitchFamily="34" charset="0"/>
              </a:rPr>
              <a:t>link-ref: &lt;</a:t>
            </a:r>
            <a:r>
              <a:rPr lang="en-US" sz="800" b="1" dirty="0">
                <a:latin typeface="Calibri" pitchFamily="34" charset="0"/>
              </a:rPr>
              <a:t>tun-id-1-rev</a:t>
            </a:r>
          </a:p>
          <a:p>
            <a:pPr algn="ctr"/>
            <a:r>
              <a:rPr lang="en-US" sz="800" dirty="0">
                <a:latin typeface="Calibri" pitchFamily="34" charset="0"/>
              </a:rPr>
              <a:t> ref&gt;</a:t>
            </a:r>
          </a:p>
        </p:txBody>
      </p:sp>
      <p:sp>
        <p:nvSpPr>
          <p:cNvPr id="81" name="Diamond 80"/>
          <p:cNvSpPr/>
          <p:nvPr/>
        </p:nvSpPr>
        <p:spPr>
          <a:xfrm>
            <a:off x="2931696" y="377699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82" name="Elbow Connector 81"/>
          <p:cNvCxnSpPr>
            <a:stCxn id="81" idx="2"/>
          </p:cNvCxnSpPr>
          <p:nvPr/>
        </p:nvCxnSpPr>
        <p:spPr>
          <a:xfrm rot="16200000" flipH="1">
            <a:off x="2860130" y="3988929"/>
            <a:ext cx="389943" cy="166598"/>
          </a:xfrm>
          <a:prstGeom prst="bentConnector2">
            <a:avLst/>
          </a:prstGeom>
          <a:noFill/>
          <a:ln w="12700">
            <a:solidFill>
              <a:schemeClr val="tx1"/>
            </a:solidFill>
            <a:round/>
            <a:headEnd type="none"/>
            <a:tailEnd type="arrow" w="med" len="med"/>
          </a:ln>
        </p:spPr>
      </p:cxnSp>
      <p:cxnSp>
        <p:nvCxnSpPr>
          <p:cNvPr id="83" name="Elbow Connector 82"/>
          <p:cNvCxnSpPr>
            <a:endCxn id="80" idx="1"/>
          </p:cNvCxnSpPr>
          <p:nvPr/>
        </p:nvCxnSpPr>
        <p:spPr>
          <a:xfrm rot="16200000" flipH="1">
            <a:off x="2503121" y="4735879"/>
            <a:ext cx="1089758" cy="152399"/>
          </a:xfrm>
          <a:prstGeom prst="bentConnector2">
            <a:avLst/>
          </a:prstGeom>
          <a:noFill/>
          <a:ln w="12700">
            <a:solidFill>
              <a:schemeClr val="tx1"/>
            </a:solidFill>
            <a:round/>
            <a:headEnd type="none"/>
            <a:tailEnd type="arrow" w="med" len="med"/>
          </a:ln>
        </p:spPr>
      </p:cxnSp>
      <p:sp>
        <p:nvSpPr>
          <p:cNvPr id="85" name="Text Box 18"/>
          <p:cNvSpPr txBox="1">
            <a:spLocks noChangeArrowheads="1"/>
          </p:cNvSpPr>
          <p:nvPr/>
        </p:nvSpPr>
        <p:spPr bwMode="auto">
          <a:xfrm>
            <a:off x="7772400" y="5486402"/>
            <a:ext cx="1295400" cy="684803"/>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rro</a:t>
            </a:r>
            <a:r>
              <a:rPr lang="en-US" sz="800" dirty="0">
                <a:latin typeface="Calibri" pitchFamily="34" charset="0"/>
              </a:rPr>
              <a:t>&gt;</a:t>
            </a:r>
          </a:p>
          <a:p>
            <a:pPr algn="ctr"/>
            <a:r>
              <a:rPr lang="en-US" sz="800" dirty="0" err="1">
                <a:latin typeface="Calibri" pitchFamily="34" charset="0"/>
              </a:rPr>
              <a:t>subobject</a:t>
            </a:r>
            <a:r>
              <a:rPr lang="en-US" sz="800" dirty="0">
                <a:latin typeface="Calibri" pitchFamily="34" charset="0"/>
              </a:rPr>
              <a:t>-index: 0</a:t>
            </a:r>
          </a:p>
          <a:p>
            <a:pPr algn="ctr"/>
            <a:r>
              <a:rPr lang="en-US" sz="800" dirty="0">
                <a:latin typeface="Calibri" pitchFamily="34" charset="0"/>
              </a:rPr>
              <a:t>type: link-ref</a:t>
            </a:r>
          </a:p>
          <a:p>
            <a:pPr algn="ctr"/>
            <a:r>
              <a:rPr lang="en-US" sz="800" dirty="0">
                <a:latin typeface="Calibri" pitchFamily="34" charset="0"/>
              </a:rPr>
              <a:t>link-ref: &lt;</a:t>
            </a:r>
            <a:r>
              <a:rPr lang="en-US" sz="800" b="1" dirty="0">
                <a:latin typeface="Calibri" pitchFamily="34" charset="0"/>
              </a:rPr>
              <a:t>LID-NWA-FWD-4</a:t>
            </a:r>
          </a:p>
          <a:p>
            <a:pPr algn="ctr"/>
            <a:r>
              <a:rPr lang="en-US" sz="800" dirty="0">
                <a:latin typeface="Calibri" pitchFamily="34" charset="0"/>
              </a:rPr>
              <a:t> ref&gt;</a:t>
            </a:r>
          </a:p>
        </p:txBody>
      </p:sp>
      <p:sp>
        <p:nvSpPr>
          <p:cNvPr id="86" name="Diamond 85"/>
          <p:cNvSpPr/>
          <p:nvPr/>
        </p:nvSpPr>
        <p:spPr>
          <a:xfrm>
            <a:off x="7543802" y="443983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87" name="Elbow Connector 86"/>
          <p:cNvCxnSpPr>
            <a:stCxn id="86" idx="2"/>
          </p:cNvCxnSpPr>
          <p:nvPr/>
        </p:nvCxnSpPr>
        <p:spPr>
          <a:xfrm rot="16200000" flipH="1">
            <a:off x="7472235" y="4651773"/>
            <a:ext cx="389943" cy="166598"/>
          </a:xfrm>
          <a:prstGeom prst="bentConnector2">
            <a:avLst/>
          </a:prstGeom>
          <a:noFill/>
          <a:ln w="12700">
            <a:solidFill>
              <a:schemeClr val="tx1"/>
            </a:solidFill>
            <a:round/>
            <a:headEnd type="none"/>
            <a:tailEnd type="arrow" w="med" len="med"/>
          </a:ln>
        </p:spPr>
      </p:cxnSp>
      <p:cxnSp>
        <p:nvCxnSpPr>
          <p:cNvPr id="88" name="Elbow Connector 87"/>
          <p:cNvCxnSpPr>
            <a:endCxn id="85" idx="1"/>
          </p:cNvCxnSpPr>
          <p:nvPr/>
        </p:nvCxnSpPr>
        <p:spPr>
          <a:xfrm rot="16200000" flipH="1">
            <a:off x="7228774" y="5285177"/>
            <a:ext cx="898763" cy="188490"/>
          </a:xfrm>
          <a:prstGeom prst="bentConnector2">
            <a:avLst/>
          </a:prstGeom>
          <a:noFill/>
          <a:ln w="12700">
            <a:solidFill>
              <a:schemeClr val="tx1"/>
            </a:solidFill>
            <a:round/>
            <a:headEnd type="none"/>
            <a:tailEnd type="arrow" w="med" len="med"/>
          </a:ln>
        </p:spPr>
      </p:cxnSp>
      <p:sp>
        <p:nvSpPr>
          <p:cNvPr id="91" name="TextBox 90"/>
          <p:cNvSpPr txBox="1"/>
          <p:nvPr/>
        </p:nvSpPr>
        <p:spPr>
          <a:xfrm>
            <a:off x="7668151" y="4495800"/>
            <a:ext cx="1398460" cy="192360"/>
          </a:xfrm>
          <a:prstGeom prst="rect">
            <a:avLst/>
          </a:prstGeom>
          <a:noFill/>
        </p:spPr>
        <p:txBody>
          <a:bodyPr wrap="none" lIns="68580" tIns="34290" rIns="68580" bIns="34290" rtlCol="0">
            <a:spAutoFit/>
          </a:bodyPr>
          <a:lstStyle/>
          <a:p>
            <a:pPr algn="ctr"/>
            <a:r>
              <a:rPr lang="en-US" sz="800" b="1" i="1" dirty="0">
                <a:solidFill>
                  <a:srgbClr val="000000"/>
                </a:solidFill>
              </a:rPr>
              <a:t>LO ODU </a:t>
            </a:r>
            <a:r>
              <a:rPr lang="en-US" sz="800" b="1" i="1" dirty="0" err="1">
                <a:solidFill>
                  <a:srgbClr val="000000"/>
                </a:solidFill>
              </a:rPr>
              <a:t>Src</a:t>
            </a:r>
            <a:r>
              <a:rPr lang="en-US" sz="800" b="1" i="1" dirty="0">
                <a:solidFill>
                  <a:srgbClr val="000000"/>
                </a:solidFill>
              </a:rPr>
              <a:t> &amp; </a:t>
            </a:r>
            <a:r>
              <a:rPr lang="en-US" sz="800" b="1" i="1" dirty="0" err="1">
                <a:solidFill>
                  <a:srgbClr val="000000"/>
                </a:solidFill>
              </a:rPr>
              <a:t>Dest</a:t>
            </a:r>
            <a:r>
              <a:rPr lang="en-US" sz="800" b="1" i="1" dirty="0">
                <a:solidFill>
                  <a:srgbClr val="000000"/>
                </a:solidFill>
              </a:rPr>
              <a:t> not shown</a:t>
            </a:r>
          </a:p>
        </p:txBody>
      </p:sp>
      <p:sp>
        <p:nvSpPr>
          <p:cNvPr id="72" name="Cloud 141"/>
          <p:cNvSpPr/>
          <p:nvPr/>
        </p:nvSpPr>
        <p:spPr>
          <a:xfrm>
            <a:off x="-152400" y="4648200"/>
            <a:ext cx="1600200" cy="457200"/>
          </a:xfrm>
          <a:prstGeom prst="clou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tx1"/>
                </a:solidFill>
              </a:rPr>
              <a:t>Do we need to put  here TTP or related LTP?</a:t>
            </a:r>
          </a:p>
        </p:txBody>
      </p:sp>
      <p:cxnSp>
        <p:nvCxnSpPr>
          <p:cNvPr id="73" name="Connettore 2 72"/>
          <p:cNvCxnSpPr/>
          <p:nvPr/>
        </p:nvCxnSpPr>
        <p:spPr>
          <a:xfrm>
            <a:off x="2057400" y="4191000"/>
            <a:ext cx="304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CasellaDiTesto 75"/>
          <p:cNvSpPr txBox="1"/>
          <p:nvPr/>
        </p:nvSpPr>
        <p:spPr>
          <a:xfrm>
            <a:off x="1676401" y="5181601"/>
            <a:ext cx="1219199" cy="738664"/>
          </a:xfrm>
          <a:prstGeom prst="rect">
            <a:avLst/>
          </a:prstGeom>
          <a:noFill/>
        </p:spPr>
        <p:txBody>
          <a:bodyPr wrap="square" rtlCol="0">
            <a:spAutoFit/>
          </a:bodyPr>
          <a:lstStyle/>
          <a:p>
            <a:r>
              <a:rPr lang="it-IT" sz="800" dirty="0" err="1">
                <a:solidFill>
                  <a:prstClr val="black"/>
                </a:solidFill>
              </a:rPr>
              <a:t>It</a:t>
            </a:r>
            <a:r>
              <a:rPr lang="it-IT" sz="800" dirty="0">
                <a:solidFill>
                  <a:prstClr val="black"/>
                </a:solidFill>
              </a:rPr>
              <a:t> </a:t>
            </a:r>
            <a:r>
              <a:rPr lang="it-IT" sz="800" dirty="0" err="1">
                <a:solidFill>
                  <a:prstClr val="black"/>
                </a:solidFill>
              </a:rPr>
              <a:t>would</a:t>
            </a:r>
            <a:r>
              <a:rPr lang="it-IT" sz="800" dirty="0">
                <a:solidFill>
                  <a:prstClr val="black"/>
                </a:solidFill>
              </a:rPr>
              <a:t> </a:t>
            </a:r>
            <a:r>
              <a:rPr lang="it-IT" sz="800" dirty="0" err="1">
                <a:solidFill>
                  <a:prstClr val="black"/>
                </a:solidFill>
              </a:rPr>
              <a:t>be</a:t>
            </a:r>
            <a:r>
              <a:rPr lang="it-IT" sz="800" dirty="0">
                <a:solidFill>
                  <a:prstClr val="black"/>
                </a:solidFill>
              </a:rPr>
              <a:t> ETH link </a:t>
            </a:r>
            <a:r>
              <a:rPr lang="it-IT" sz="800" dirty="0" err="1">
                <a:solidFill>
                  <a:prstClr val="black"/>
                </a:solidFill>
              </a:rPr>
              <a:t>supported</a:t>
            </a:r>
            <a:r>
              <a:rPr lang="it-IT" sz="800" dirty="0">
                <a:solidFill>
                  <a:prstClr val="black"/>
                </a:solidFill>
              </a:rPr>
              <a:t> </a:t>
            </a:r>
            <a:r>
              <a:rPr lang="it-IT" sz="800" dirty="0" err="1">
                <a:solidFill>
                  <a:prstClr val="black"/>
                </a:solidFill>
              </a:rPr>
              <a:t>by</a:t>
            </a:r>
            <a:r>
              <a:rPr lang="it-IT" sz="800" dirty="0">
                <a:solidFill>
                  <a:prstClr val="black"/>
                </a:solidFill>
              </a:rPr>
              <a:t> OTN tunnel</a:t>
            </a:r>
            <a:endParaRPr lang="en-US" sz="800" dirty="0">
              <a:solidFill>
                <a:prstClr val="black"/>
              </a:solidFill>
            </a:endParaRPr>
          </a:p>
          <a:p>
            <a:endParaRPr lang="en-US" dirty="0"/>
          </a:p>
        </p:txBody>
      </p:sp>
    </p:spTree>
    <p:extLst>
      <p:ext uri="{BB962C8B-B14F-4D97-AF65-F5344CB8AC3E}">
        <p14:creationId xmlns:p14="http://schemas.microsoft.com/office/powerpoint/2010/main" val="1317613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Contributors</a:t>
            </a:r>
            <a:endParaRPr lang="zh-CN" altLang="en-US" dirty="0"/>
          </a:p>
        </p:txBody>
      </p:sp>
      <p:sp>
        <p:nvSpPr>
          <p:cNvPr id="3" name="内容占位符 2"/>
          <p:cNvSpPr>
            <a:spLocks noGrp="1"/>
          </p:cNvSpPr>
          <p:nvPr>
            <p:ph idx="1"/>
          </p:nvPr>
        </p:nvSpPr>
        <p:spPr/>
        <p:txBody>
          <a:bodyPr>
            <a:noAutofit/>
          </a:bodyPr>
          <a:lstStyle/>
          <a:p>
            <a:pPr>
              <a:buNone/>
            </a:pPr>
            <a:r>
              <a:rPr lang="en-US" altLang="zh-CN" sz="2800" dirty="0"/>
              <a:t>Some main participants:</a:t>
            </a:r>
          </a:p>
          <a:p>
            <a:r>
              <a:rPr lang="en-US" altLang="zh-CN" sz="2400" dirty="0"/>
              <a:t>Michael Scharf (Nokia)</a:t>
            </a:r>
          </a:p>
          <a:p>
            <a:r>
              <a:rPr lang="en-US" altLang="zh-CN" sz="2400" dirty="0"/>
              <a:t>Anurag Sharma (</a:t>
            </a:r>
            <a:r>
              <a:rPr lang="en-US" altLang="zh-CN" sz="2400" dirty="0" err="1"/>
              <a:t>Infinera</a:t>
            </a:r>
            <a:r>
              <a:rPr lang="en-US" altLang="zh-CN" sz="2400" dirty="0"/>
              <a:t>)</a:t>
            </a:r>
          </a:p>
          <a:p>
            <a:r>
              <a:rPr lang="en-US" altLang="zh-CN" sz="2400" dirty="0"/>
              <a:t>Karthik Sethuraman (NEC)</a:t>
            </a:r>
          </a:p>
          <a:p>
            <a:r>
              <a:rPr lang="en-US" altLang="zh-CN" sz="2400" dirty="0"/>
              <a:t>Xian Zhang (Huawei)</a:t>
            </a:r>
          </a:p>
          <a:p>
            <a:r>
              <a:rPr lang="en-US" altLang="zh-CN" sz="2400" dirty="0"/>
              <a:t>Sergio Belotti (Nokia)</a:t>
            </a:r>
          </a:p>
          <a:p>
            <a:r>
              <a:rPr lang="en-US" altLang="zh-CN" sz="2400" dirty="0"/>
              <a:t>Oscar Gonzalez de Dios (</a:t>
            </a:r>
            <a:r>
              <a:rPr lang="en-US" altLang="zh-CN" sz="2400" dirty="0" err="1"/>
              <a:t>Telefonica</a:t>
            </a:r>
            <a:r>
              <a:rPr lang="en-US" altLang="zh-CN" sz="2400" dirty="0"/>
              <a:t>)</a:t>
            </a:r>
          </a:p>
          <a:p>
            <a:r>
              <a:rPr lang="en-US" altLang="zh-CN" sz="2400" dirty="0"/>
              <a:t>Tara Cummings (Ericsson)</a:t>
            </a:r>
          </a:p>
          <a:p>
            <a:r>
              <a:rPr lang="en-US" altLang="zh-CN" sz="2400" dirty="0"/>
              <a:t>Hans </a:t>
            </a:r>
            <a:r>
              <a:rPr lang="en-US" altLang="zh-CN" sz="2400" dirty="0" err="1"/>
              <a:t>Bjursröm</a:t>
            </a:r>
            <a:r>
              <a:rPr lang="en-US" altLang="zh-CN" sz="2400" dirty="0"/>
              <a:t> (</a:t>
            </a:r>
            <a:r>
              <a:rPr lang="en-US" altLang="zh-CN" sz="2400" dirty="0" err="1"/>
              <a:t>Infinera</a:t>
            </a:r>
            <a:r>
              <a:rPr lang="en-US" altLang="zh-CN" sz="2400" dirty="0"/>
              <a:t>)</a:t>
            </a:r>
          </a:p>
          <a:p>
            <a:r>
              <a:rPr lang="en-US" altLang="zh-CN" sz="2400" dirty="0"/>
              <a:t>Italo Busi (Huawei)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ttangolo 58"/>
          <p:cNvSpPr/>
          <p:nvPr/>
        </p:nvSpPr>
        <p:spPr>
          <a:xfrm>
            <a:off x="3581400" y="2133600"/>
            <a:ext cx="30480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52400"/>
            <a:ext cx="8229600" cy="1143000"/>
          </a:xfrm>
        </p:spPr>
        <p:txBody>
          <a:bodyPr>
            <a:noAutofit/>
          </a:bodyPr>
          <a:lstStyle/>
          <a:p>
            <a:r>
              <a:rPr lang="en-US" sz="3200" dirty="0"/>
              <a:t>TEAS Topology Model: Dynamic ETH link Instantiation </a:t>
            </a:r>
          </a:p>
        </p:txBody>
      </p:sp>
      <p:sp>
        <p:nvSpPr>
          <p:cNvPr id="5" name="Text Box 18"/>
          <p:cNvSpPr txBox="1">
            <a:spLocks noChangeArrowheads="1"/>
          </p:cNvSpPr>
          <p:nvPr/>
        </p:nvSpPr>
        <p:spPr bwMode="auto">
          <a:xfrm>
            <a:off x="164641" y="1219200"/>
            <a:ext cx="8750759"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900" dirty="0">
                <a:latin typeface="Calibri" pitchFamily="34" charset="0"/>
              </a:rPr>
              <a:t>&lt;networks&gt;</a:t>
            </a:r>
          </a:p>
        </p:txBody>
      </p:sp>
      <p:sp>
        <p:nvSpPr>
          <p:cNvPr id="6" name="Diamond 5"/>
          <p:cNvSpPr/>
          <p:nvPr/>
        </p:nvSpPr>
        <p:spPr>
          <a:xfrm>
            <a:off x="3952623" y="143923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7" name="Line 157"/>
          <p:cNvSpPr>
            <a:spLocks noChangeShapeType="1"/>
          </p:cNvSpPr>
          <p:nvPr/>
        </p:nvSpPr>
        <p:spPr bwMode="auto">
          <a:xfrm>
            <a:off x="3990724" y="153704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8" name="Text Box 18"/>
          <p:cNvSpPr txBox="1">
            <a:spLocks noChangeArrowheads="1"/>
          </p:cNvSpPr>
          <p:nvPr/>
        </p:nvSpPr>
        <p:spPr bwMode="auto">
          <a:xfrm>
            <a:off x="152400" y="1676400"/>
            <a:ext cx="6257925"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&lt;network&gt;</a:t>
            </a:r>
          </a:p>
          <a:p>
            <a:pPr algn="ctr"/>
            <a:r>
              <a:rPr lang="en-US" sz="800" dirty="0">
                <a:latin typeface="Calibri" pitchFamily="34" charset="0"/>
              </a:rPr>
              <a:t>network-id=</a:t>
            </a:r>
            <a:r>
              <a:rPr lang="en-US" sz="800" b="1" dirty="0">
                <a:latin typeface="Calibri" pitchFamily="34" charset="0"/>
              </a:rPr>
              <a:t>Network-A, </a:t>
            </a:r>
            <a:r>
              <a:rPr lang="en-US" sz="800" dirty="0">
                <a:latin typeface="Calibri" pitchFamily="34" charset="0"/>
              </a:rPr>
              <a:t>provider-id= </a:t>
            </a:r>
            <a:r>
              <a:rPr lang="en-US" sz="800" b="1" dirty="0">
                <a:latin typeface="Calibri" pitchFamily="34" charset="0"/>
              </a:rPr>
              <a:t>x client-id= ..</a:t>
            </a:r>
          </a:p>
        </p:txBody>
      </p:sp>
      <p:sp>
        <p:nvSpPr>
          <p:cNvPr id="9" name="Diamond 8"/>
          <p:cNvSpPr/>
          <p:nvPr/>
        </p:nvSpPr>
        <p:spPr>
          <a:xfrm>
            <a:off x="7505448" y="143923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0" name="Line 157"/>
          <p:cNvSpPr>
            <a:spLocks noChangeShapeType="1"/>
          </p:cNvSpPr>
          <p:nvPr/>
        </p:nvSpPr>
        <p:spPr bwMode="auto">
          <a:xfrm>
            <a:off x="7543549" y="153704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1" name="Text Box 18"/>
          <p:cNvSpPr txBox="1">
            <a:spLocks noChangeArrowheads="1"/>
          </p:cNvSpPr>
          <p:nvPr/>
        </p:nvSpPr>
        <p:spPr bwMode="auto">
          <a:xfrm>
            <a:off x="7117891" y="1724025"/>
            <a:ext cx="968162"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&lt;networks-state&gt;</a:t>
            </a:r>
          </a:p>
        </p:txBody>
      </p:sp>
      <p:sp>
        <p:nvSpPr>
          <p:cNvPr id="12" name="Diamond 11"/>
          <p:cNvSpPr/>
          <p:nvPr/>
        </p:nvSpPr>
        <p:spPr>
          <a:xfrm>
            <a:off x="7524498" y="190595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3" name="Line 157"/>
          <p:cNvSpPr>
            <a:spLocks noChangeShapeType="1"/>
          </p:cNvSpPr>
          <p:nvPr/>
        </p:nvSpPr>
        <p:spPr bwMode="auto">
          <a:xfrm>
            <a:off x="7562599" y="20037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4" name="Text Box 18"/>
          <p:cNvSpPr txBox="1">
            <a:spLocks noChangeArrowheads="1"/>
          </p:cNvSpPr>
          <p:nvPr/>
        </p:nvSpPr>
        <p:spPr bwMode="auto">
          <a:xfrm>
            <a:off x="7089317" y="2190749"/>
            <a:ext cx="1216483" cy="438582"/>
          </a:xfrm>
          <a:prstGeom prst="rect">
            <a:avLst/>
          </a:prstGeom>
          <a:solidFill>
            <a:srgbClr val="DDDDDD">
              <a:alpha val="60000"/>
            </a:srgbClr>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&lt;network&gt;</a:t>
            </a:r>
          </a:p>
          <a:p>
            <a:pPr algn="ctr"/>
            <a:r>
              <a:rPr lang="en-US" sz="800" dirty="0">
                <a:latin typeface="Calibri" pitchFamily="34" charset="0"/>
              </a:rPr>
              <a:t>network-ref: &lt;NW-A ref&gt;</a:t>
            </a:r>
          </a:p>
          <a:p>
            <a:pPr algn="ctr"/>
            <a:r>
              <a:rPr lang="en-US" sz="800" dirty="0">
                <a:latin typeface="Calibri" pitchFamily="34" charset="0"/>
              </a:rPr>
              <a:t>server-provided: true</a:t>
            </a:r>
          </a:p>
        </p:txBody>
      </p:sp>
      <p:sp>
        <p:nvSpPr>
          <p:cNvPr id="32" name="Text Box 18"/>
          <p:cNvSpPr txBox="1">
            <a:spLocks noChangeArrowheads="1"/>
          </p:cNvSpPr>
          <p:nvPr/>
        </p:nvSpPr>
        <p:spPr bwMode="auto">
          <a:xfrm>
            <a:off x="2057400" y="2286731"/>
            <a:ext cx="10459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&lt;node&gt;</a:t>
            </a:r>
          </a:p>
          <a:p>
            <a:pPr algn="ctr"/>
            <a:r>
              <a:rPr lang="en-US" sz="800" dirty="0">
                <a:latin typeface="Calibri" pitchFamily="34" charset="0"/>
              </a:rPr>
              <a:t>node-id: </a:t>
            </a:r>
            <a:r>
              <a:rPr lang="en-US" sz="800" b="1" dirty="0">
                <a:solidFill>
                  <a:srgbClr val="000000"/>
                </a:solidFill>
                <a:latin typeface="Calibri" pitchFamily="34" charset="0"/>
              </a:rPr>
              <a:t>PE1-1</a:t>
            </a:r>
            <a:endParaRPr lang="en-US" sz="800" dirty="0">
              <a:solidFill>
                <a:srgbClr val="000000"/>
              </a:solidFill>
              <a:latin typeface="Calibri" pitchFamily="34" charset="0"/>
            </a:endParaRPr>
          </a:p>
        </p:txBody>
      </p:sp>
      <p:sp>
        <p:nvSpPr>
          <p:cNvPr id="36" name="Diamond 35"/>
          <p:cNvSpPr/>
          <p:nvPr/>
        </p:nvSpPr>
        <p:spPr>
          <a:xfrm>
            <a:off x="2521156" y="203852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7" name="Line 157"/>
          <p:cNvSpPr>
            <a:spLocks noChangeShapeType="1"/>
          </p:cNvSpPr>
          <p:nvPr/>
        </p:nvSpPr>
        <p:spPr bwMode="auto">
          <a:xfrm>
            <a:off x="2559257" y="21180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47" name="Text Box 18"/>
          <p:cNvSpPr txBox="1">
            <a:spLocks noChangeArrowheads="1"/>
          </p:cNvSpPr>
          <p:nvPr/>
        </p:nvSpPr>
        <p:spPr bwMode="auto">
          <a:xfrm>
            <a:off x="2555417" y="3648074"/>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PE1-1.1</a:t>
            </a:r>
          </a:p>
        </p:txBody>
      </p:sp>
      <p:sp>
        <p:nvSpPr>
          <p:cNvPr id="49" name="Text Box 18"/>
          <p:cNvSpPr txBox="1">
            <a:spLocks noChangeArrowheads="1"/>
          </p:cNvSpPr>
          <p:nvPr/>
        </p:nvSpPr>
        <p:spPr bwMode="auto">
          <a:xfrm>
            <a:off x="2555417" y="4118138"/>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a:t>
            </a:r>
            <a:endParaRPr lang="en-US" sz="800" dirty="0">
              <a:latin typeface="Calibri" pitchFamily="34" charset="0"/>
            </a:endParaRPr>
          </a:p>
        </p:txBody>
      </p:sp>
      <p:sp>
        <p:nvSpPr>
          <p:cNvPr id="53" name="Diamond 52"/>
          <p:cNvSpPr/>
          <p:nvPr/>
        </p:nvSpPr>
        <p:spPr>
          <a:xfrm>
            <a:off x="2368757" y="262033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54" name="Elbow Connector 53"/>
          <p:cNvCxnSpPr>
            <a:stCxn id="53" idx="2"/>
            <a:endCxn id="47" idx="1"/>
          </p:cNvCxnSpPr>
          <p:nvPr/>
        </p:nvCxnSpPr>
        <p:spPr>
          <a:xfrm rot="16200000" flipH="1">
            <a:off x="1939532" y="3189925"/>
            <a:ext cx="1085216" cy="146554"/>
          </a:xfrm>
          <a:prstGeom prst="bentConnector2">
            <a:avLst/>
          </a:prstGeom>
          <a:noFill/>
          <a:ln w="12700">
            <a:solidFill>
              <a:schemeClr val="tx1"/>
            </a:solidFill>
            <a:round/>
            <a:headEnd type="none"/>
            <a:tailEnd type="arrow" w="med" len="med"/>
          </a:ln>
        </p:spPr>
      </p:cxnSp>
      <p:cxnSp>
        <p:nvCxnSpPr>
          <p:cNvPr id="56" name="Elbow Connector 55"/>
          <p:cNvCxnSpPr>
            <a:stCxn id="53" idx="2"/>
            <a:endCxn id="91" idx="1"/>
          </p:cNvCxnSpPr>
          <p:nvPr/>
        </p:nvCxnSpPr>
        <p:spPr>
          <a:xfrm rot="16200000" flipH="1">
            <a:off x="1463846" y="3665610"/>
            <a:ext cx="2038442" cy="148409"/>
          </a:xfrm>
          <a:prstGeom prst="bentConnector2">
            <a:avLst/>
          </a:prstGeom>
          <a:noFill/>
          <a:ln w="12700">
            <a:solidFill>
              <a:schemeClr val="tx1"/>
            </a:solidFill>
            <a:round/>
            <a:headEnd type="none"/>
            <a:tailEnd type="arrow" w="med" len="med"/>
          </a:ln>
        </p:spPr>
      </p:cxnSp>
      <p:sp>
        <p:nvSpPr>
          <p:cNvPr id="91" name="Text Box 18"/>
          <p:cNvSpPr txBox="1">
            <a:spLocks noChangeArrowheads="1"/>
          </p:cNvSpPr>
          <p:nvPr/>
        </p:nvSpPr>
        <p:spPr bwMode="auto">
          <a:xfrm>
            <a:off x="2557272" y="4601300"/>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a:t>
            </a:r>
            <a:endParaRPr lang="en-US" sz="800" dirty="0">
              <a:latin typeface="Calibri" pitchFamily="34" charset="0"/>
            </a:endParaRPr>
          </a:p>
        </p:txBody>
      </p:sp>
      <p:cxnSp>
        <p:nvCxnSpPr>
          <p:cNvPr id="92" name="Elbow Connector 91"/>
          <p:cNvCxnSpPr>
            <a:stCxn id="53" idx="2"/>
            <a:endCxn id="49" idx="1"/>
          </p:cNvCxnSpPr>
          <p:nvPr/>
        </p:nvCxnSpPr>
        <p:spPr>
          <a:xfrm rot="16200000" flipH="1">
            <a:off x="1704500" y="3424957"/>
            <a:ext cx="1555280" cy="146554"/>
          </a:xfrm>
          <a:prstGeom prst="bentConnector2">
            <a:avLst/>
          </a:prstGeom>
          <a:noFill/>
          <a:ln w="12700">
            <a:solidFill>
              <a:schemeClr val="tx1"/>
            </a:solidFill>
            <a:round/>
            <a:headEnd type="none"/>
            <a:tailEnd type="arrow" w="med" len="med"/>
          </a:ln>
        </p:spPr>
      </p:cxnSp>
      <p:sp>
        <p:nvSpPr>
          <p:cNvPr id="46" name="Diamond 37"/>
          <p:cNvSpPr/>
          <p:nvPr/>
        </p:nvSpPr>
        <p:spPr>
          <a:xfrm>
            <a:off x="663781" y="201947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48" name="Line 157"/>
          <p:cNvSpPr>
            <a:spLocks noChangeShapeType="1"/>
          </p:cNvSpPr>
          <p:nvPr/>
        </p:nvSpPr>
        <p:spPr bwMode="auto">
          <a:xfrm>
            <a:off x="701882" y="209902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50" name="Text Box 18"/>
          <p:cNvSpPr txBox="1">
            <a:spLocks noChangeArrowheads="1"/>
          </p:cNvSpPr>
          <p:nvPr/>
        </p:nvSpPr>
        <p:spPr bwMode="auto">
          <a:xfrm>
            <a:off x="228601" y="2286000"/>
            <a:ext cx="990600"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&lt;network-types&gt;</a:t>
            </a:r>
          </a:p>
          <a:p>
            <a:pPr algn="ctr"/>
            <a:r>
              <a:rPr lang="en-US" sz="800" dirty="0">
                <a:latin typeface="Calibri" pitchFamily="34" charset="0"/>
              </a:rPr>
              <a:t>=/</a:t>
            </a:r>
            <a:r>
              <a:rPr lang="en-US" sz="800" dirty="0" err="1">
                <a:latin typeface="Calibri" pitchFamily="34" charset="0"/>
              </a:rPr>
              <a:t>te</a:t>
            </a:r>
            <a:r>
              <a:rPr lang="en-US" sz="800" dirty="0">
                <a:latin typeface="Calibri" pitchFamily="34" charset="0"/>
              </a:rPr>
              <a:t>-topology/eth-topology</a:t>
            </a:r>
          </a:p>
        </p:txBody>
      </p:sp>
      <p:sp>
        <p:nvSpPr>
          <p:cNvPr id="57" name="Diamond 52"/>
          <p:cNvSpPr/>
          <p:nvPr/>
        </p:nvSpPr>
        <p:spPr>
          <a:xfrm>
            <a:off x="2093494" y="262452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58" name="Elbow Connector 53"/>
          <p:cNvCxnSpPr>
            <a:stCxn id="57" idx="2"/>
          </p:cNvCxnSpPr>
          <p:nvPr/>
        </p:nvCxnSpPr>
        <p:spPr>
          <a:xfrm rot="5400000">
            <a:off x="1590992" y="2657792"/>
            <a:ext cx="475616" cy="609600"/>
          </a:xfrm>
          <a:prstGeom prst="bentConnector2">
            <a:avLst/>
          </a:prstGeom>
          <a:noFill/>
          <a:ln w="12700">
            <a:solidFill>
              <a:schemeClr val="tx1"/>
            </a:solidFill>
            <a:round/>
            <a:headEnd type="none"/>
            <a:tailEnd type="arrow" w="med" len="med"/>
          </a:ln>
        </p:spPr>
      </p:cxnSp>
      <p:sp>
        <p:nvSpPr>
          <p:cNvPr id="60" name="Text Box 18"/>
          <p:cNvSpPr txBox="1">
            <a:spLocks noChangeArrowheads="1"/>
          </p:cNvSpPr>
          <p:nvPr/>
        </p:nvSpPr>
        <p:spPr bwMode="auto">
          <a:xfrm>
            <a:off x="457200" y="3048000"/>
            <a:ext cx="1059992"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 underlay-topology &gt;</a:t>
            </a:r>
          </a:p>
          <a:p>
            <a:pPr algn="ctr"/>
            <a:r>
              <a:rPr lang="en-US" sz="800" dirty="0">
                <a:latin typeface="Calibri" pitchFamily="34" charset="0"/>
              </a:rPr>
              <a:t>Provider-id: &lt;Y&gt;</a:t>
            </a:r>
          </a:p>
          <a:p>
            <a:pPr algn="ctr"/>
            <a:r>
              <a:rPr lang="en-US" sz="800" dirty="0">
                <a:latin typeface="Calibri" pitchFamily="34" charset="0"/>
              </a:rPr>
              <a:t>Network-id: &lt;….&gt;</a:t>
            </a:r>
          </a:p>
          <a:p>
            <a:pPr algn="ctr"/>
            <a:r>
              <a:rPr lang="en-US" sz="800" dirty="0">
                <a:latin typeface="Calibri" pitchFamily="34" charset="0"/>
              </a:rPr>
              <a:t>Client-id: &lt;0&gt;</a:t>
            </a:r>
          </a:p>
        </p:txBody>
      </p:sp>
      <p:sp>
        <p:nvSpPr>
          <p:cNvPr id="71" name="Text Box 18"/>
          <p:cNvSpPr txBox="1">
            <a:spLocks noChangeArrowheads="1"/>
          </p:cNvSpPr>
          <p:nvPr/>
        </p:nvSpPr>
        <p:spPr bwMode="auto">
          <a:xfrm>
            <a:off x="2590800" y="4191000"/>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a:latin typeface="Calibri" pitchFamily="34" charset="0"/>
              </a:rPr>
              <a:t>tp-id:PE1-1.2</a:t>
            </a:r>
          </a:p>
        </p:txBody>
      </p:sp>
      <p:cxnSp>
        <p:nvCxnSpPr>
          <p:cNvPr id="72" name="Elbow Connector 91"/>
          <p:cNvCxnSpPr>
            <a:stCxn id="53" idx="2"/>
            <a:endCxn id="71" idx="1"/>
          </p:cNvCxnSpPr>
          <p:nvPr/>
        </p:nvCxnSpPr>
        <p:spPr>
          <a:xfrm rot="16200000" flipH="1">
            <a:off x="1685760" y="3443696"/>
            <a:ext cx="1628142" cy="181937"/>
          </a:xfrm>
          <a:prstGeom prst="bentConnector2">
            <a:avLst/>
          </a:prstGeom>
          <a:noFill/>
          <a:ln w="12700">
            <a:solidFill>
              <a:schemeClr val="tx1"/>
            </a:solidFill>
            <a:round/>
            <a:headEnd type="none"/>
            <a:tailEnd type="arrow" w="med" len="med"/>
          </a:ln>
        </p:spPr>
      </p:cxnSp>
      <p:sp>
        <p:nvSpPr>
          <p:cNvPr id="75" name="Diamond 35"/>
          <p:cNvSpPr/>
          <p:nvPr/>
        </p:nvSpPr>
        <p:spPr>
          <a:xfrm>
            <a:off x="4229099" y="205405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76" name="Line 157"/>
          <p:cNvSpPr>
            <a:spLocks noChangeShapeType="1"/>
          </p:cNvSpPr>
          <p:nvPr/>
        </p:nvSpPr>
        <p:spPr bwMode="auto">
          <a:xfrm>
            <a:off x="4267200" y="213360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77" name="Text Box 18"/>
          <p:cNvSpPr txBox="1">
            <a:spLocks noChangeArrowheads="1"/>
          </p:cNvSpPr>
          <p:nvPr/>
        </p:nvSpPr>
        <p:spPr bwMode="auto">
          <a:xfrm>
            <a:off x="3733800" y="2286000"/>
            <a:ext cx="10459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&lt;link&gt;</a:t>
            </a:r>
          </a:p>
          <a:p>
            <a:pPr algn="ctr"/>
            <a:r>
              <a:rPr lang="en-US" sz="800" dirty="0">
                <a:latin typeface="Calibri" pitchFamily="34" charset="0"/>
              </a:rPr>
              <a:t>Link-id: </a:t>
            </a:r>
            <a:r>
              <a:rPr lang="en-US" sz="800" b="1" dirty="0">
                <a:solidFill>
                  <a:srgbClr val="000000"/>
                </a:solidFill>
                <a:latin typeface="Calibri" pitchFamily="34" charset="0"/>
              </a:rPr>
              <a:t>ETH-1</a:t>
            </a:r>
            <a:endParaRPr lang="en-US" sz="800" dirty="0">
              <a:solidFill>
                <a:srgbClr val="000000"/>
              </a:solidFill>
              <a:latin typeface="Calibri" pitchFamily="34" charset="0"/>
            </a:endParaRPr>
          </a:p>
        </p:txBody>
      </p:sp>
      <p:sp>
        <p:nvSpPr>
          <p:cNvPr id="78" name="Text Box 18"/>
          <p:cNvSpPr txBox="1">
            <a:spLocks noChangeArrowheads="1"/>
          </p:cNvSpPr>
          <p:nvPr/>
        </p:nvSpPr>
        <p:spPr bwMode="auto">
          <a:xfrm>
            <a:off x="5410200" y="2286000"/>
            <a:ext cx="10459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&lt;link&gt;</a:t>
            </a:r>
          </a:p>
          <a:p>
            <a:pPr algn="ctr"/>
            <a:r>
              <a:rPr lang="en-US" sz="800" dirty="0">
                <a:latin typeface="Calibri" pitchFamily="34" charset="0"/>
              </a:rPr>
              <a:t>Link-id: </a:t>
            </a:r>
            <a:r>
              <a:rPr lang="en-US" sz="800" b="1" dirty="0" err="1">
                <a:solidFill>
                  <a:srgbClr val="000000"/>
                </a:solidFill>
                <a:latin typeface="Calibri" pitchFamily="34" charset="0"/>
              </a:rPr>
              <a:t>Linkx</a:t>
            </a:r>
            <a:endParaRPr lang="en-US" sz="800" dirty="0">
              <a:solidFill>
                <a:srgbClr val="000000"/>
              </a:solidFill>
              <a:latin typeface="Calibri" pitchFamily="34" charset="0"/>
            </a:endParaRPr>
          </a:p>
        </p:txBody>
      </p:sp>
      <p:sp>
        <p:nvSpPr>
          <p:cNvPr id="79" name="Diamond 35"/>
          <p:cNvSpPr/>
          <p:nvPr/>
        </p:nvSpPr>
        <p:spPr>
          <a:xfrm>
            <a:off x="5791200" y="202325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81" name="Line 157"/>
          <p:cNvSpPr>
            <a:spLocks noChangeShapeType="1"/>
          </p:cNvSpPr>
          <p:nvPr/>
        </p:nvSpPr>
        <p:spPr bwMode="auto">
          <a:xfrm>
            <a:off x="5829301" y="2102795"/>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cxnSp>
        <p:nvCxnSpPr>
          <p:cNvPr id="85" name="直接连接符 84"/>
          <p:cNvCxnSpPr/>
          <p:nvPr/>
        </p:nvCxnSpPr>
        <p:spPr>
          <a:xfrm>
            <a:off x="4953000" y="2438400"/>
            <a:ext cx="381000" cy="0"/>
          </a:xfrm>
          <a:prstGeom prst="line">
            <a:avLst/>
          </a:prstGeom>
          <a:ln w="762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8" name="Text Box 18"/>
          <p:cNvSpPr txBox="1">
            <a:spLocks noChangeArrowheads="1"/>
          </p:cNvSpPr>
          <p:nvPr/>
        </p:nvSpPr>
        <p:spPr bwMode="auto">
          <a:xfrm>
            <a:off x="5029200" y="2743200"/>
            <a:ext cx="1169554"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&lt;source&gt;</a:t>
            </a:r>
          </a:p>
          <a:p>
            <a:pPr algn="ctr"/>
            <a:r>
              <a:rPr lang="en-US" sz="800" dirty="0" err="1">
                <a:latin typeface="Calibri" pitchFamily="34" charset="0"/>
              </a:rPr>
              <a:t>src</a:t>
            </a:r>
            <a:r>
              <a:rPr lang="en-US" sz="800" dirty="0">
                <a:latin typeface="Calibri" pitchFamily="34" charset="0"/>
              </a:rPr>
              <a:t>-node: &lt;PE1-1&gt;</a:t>
            </a:r>
          </a:p>
          <a:p>
            <a:pPr algn="ctr"/>
            <a:r>
              <a:rPr lang="en-US" sz="800" dirty="0">
                <a:latin typeface="Calibri" pitchFamily="34" charset="0"/>
              </a:rPr>
              <a:t>source-</a:t>
            </a:r>
            <a:r>
              <a:rPr lang="en-US" sz="800" dirty="0" err="1">
                <a:latin typeface="Calibri" pitchFamily="34" charset="0"/>
              </a:rPr>
              <a:t>tp</a:t>
            </a:r>
            <a:r>
              <a:rPr lang="en-US" sz="800" dirty="0">
                <a:latin typeface="Calibri" pitchFamily="34" charset="0"/>
              </a:rPr>
              <a:t>: &lt;</a:t>
            </a:r>
            <a:r>
              <a:rPr lang="it-IT" sz="800" dirty="0"/>
              <a:t>PE1-1.2</a:t>
            </a:r>
            <a:r>
              <a:rPr lang="en-US" sz="800" dirty="0">
                <a:latin typeface="Calibri" pitchFamily="34" charset="0"/>
              </a:rPr>
              <a:t>&gt;</a:t>
            </a:r>
          </a:p>
        </p:txBody>
      </p:sp>
      <p:sp>
        <p:nvSpPr>
          <p:cNvPr id="101" name="Text Box 18"/>
          <p:cNvSpPr txBox="1">
            <a:spLocks noChangeArrowheads="1"/>
          </p:cNvSpPr>
          <p:nvPr/>
        </p:nvSpPr>
        <p:spPr bwMode="auto">
          <a:xfrm>
            <a:off x="5029200" y="3276600"/>
            <a:ext cx="1204516"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&lt;destination&gt;</a:t>
            </a:r>
          </a:p>
          <a:p>
            <a:pPr algn="ctr"/>
            <a:r>
              <a:rPr lang="en-US" sz="800" dirty="0" err="1">
                <a:latin typeface="Calibri" pitchFamily="34" charset="0"/>
              </a:rPr>
              <a:t>dest</a:t>
            </a:r>
            <a:r>
              <a:rPr lang="en-US" sz="800" dirty="0">
                <a:latin typeface="Calibri" pitchFamily="34" charset="0"/>
              </a:rPr>
              <a:t>-node: &lt;PE2-1&gt;</a:t>
            </a:r>
          </a:p>
          <a:p>
            <a:pPr algn="ctr"/>
            <a:r>
              <a:rPr lang="en-US" sz="800" dirty="0" err="1">
                <a:latin typeface="Calibri" pitchFamily="34" charset="0"/>
              </a:rPr>
              <a:t>dest-tp</a:t>
            </a:r>
            <a:r>
              <a:rPr lang="en-US" sz="800" dirty="0">
                <a:latin typeface="Calibri" pitchFamily="34" charset="0"/>
              </a:rPr>
              <a:t>: &lt;PE2-1.2&gt;</a:t>
            </a:r>
          </a:p>
        </p:txBody>
      </p:sp>
      <p:sp>
        <p:nvSpPr>
          <p:cNvPr id="102" name="Diamond 52"/>
          <p:cNvSpPr/>
          <p:nvPr/>
        </p:nvSpPr>
        <p:spPr>
          <a:xfrm>
            <a:off x="4415589" y="262452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103" name="Elbow Connector 53"/>
          <p:cNvCxnSpPr>
            <a:stCxn id="102" idx="2"/>
            <a:endCxn id="120" idx="1"/>
          </p:cNvCxnSpPr>
          <p:nvPr/>
        </p:nvCxnSpPr>
        <p:spPr>
          <a:xfrm rot="16200000" flipH="1">
            <a:off x="4409389" y="2771089"/>
            <a:ext cx="513716" cy="421105"/>
          </a:xfrm>
          <a:prstGeom prst="bentConnector2">
            <a:avLst/>
          </a:prstGeom>
          <a:noFill/>
          <a:ln w="12700">
            <a:solidFill>
              <a:schemeClr val="tx1"/>
            </a:solidFill>
            <a:round/>
            <a:headEnd type="none"/>
            <a:tailEnd type="arrow" w="med" len="med"/>
          </a:ln>
        </p:spPr>
      </p:cxnSp>
      <p:sp>
        <p:nvSpPr>
          <p:cNvPr id="110" name="Diamond 52"/>
          <p:cNvSpPr/>
          <p:nvPr/>
        </p:nvSpPr>
        <p:spPr>
          <a:xfrm>
            <a:off x="2245894" y="25908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111" name="Elbow Connector 53"/>
          <p:cNvCxnSpPr>
            <a:stCxn id="110" idx="2"/>
            <a:endCxn id="117" idx="3"/>
          </p:cNvCxnSpPr>
          <p:nvPr/>
        </p:nvCxnSpPr>
        <p:spPr>
          <a:xfrm rot="5400000">
            <a:off x="782605" y="3578050"/>
            <a:ext cx="2390383" cy="616408"/>
          </a:xfrm>
          <a:prstGeom prst="bentConnector2">
            <a:avLst/>
          </a:prstGeom>
          <a:noFill/>
          <a:ln w="12700">
            <a:solidFill>
              <a:schemeClr val="tx1"/>
            </a:solidFill>
            <a:round/>
            <a:headEnd type="none"/>
            <a:tailEnd type="arrow" w="med" len="med"/>
          </a:ln>
        </p:spPr>
      </p:cxnSp>
      <p:sp>
        <p:nvSpPr>
          <p:cNvPr id="117" name="Text Box 18"/>
          <p:cNvSpPr txBox="1">
            <a:spLocks noChangeArrowheads="1"/>
          </p:cNvSpPr>
          <p:nvPr/>
        </p:nvSpPr>
        <p:spPr bwMode="auto">
          <a:xfrm>
            <a:off x="609600" y="4800600"/>
            <a:ext cx="1059992"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 </a:t>
            </a:r>
            <a:r>
              <a:rPr lang="en-US" altLang="zh-CN" sz="800" dirty="0">
                <a:latin typeface="Calibri" pitchFamily="34" charset="0"/>
              </a:rPr>
              <a:t>connectivity</a:t>
            </a:r>
            <a:r>
              <a:rPr lang="zh-CN" altLang="en-US" sz="800" dirty="0">
                <a:latin typeface="Calibri" pitchFamily="34" charset="0"/>
              </a:rPr>
              <a:t> </a:t>
            </a:r>
            <a:r>
              <a:rPr lang="en-US" altLang="zh-CN" sz="800" dirty="0">
                <a:latin typeface="Calibri" pitchFamily="34" charset="0"/>
              </a:rPr>
              <a:t>matrix</a:t>
            </a:r>
            <a:r>
              <a:rPr lang="en-US" sz="800" dirty="0">
                <a:latin typeface="Calibri" pitchFamily="34" charset="0"/>
              </a:rPr>
              <a:t>&gt;</a:t>
            </a:r>
          </a:p>
          <a:p>
            <a:pPr algn="ctr"/>
            <a:r>
              <a:rPr lang="en-US" sz="800" dirty="0">
                <a:latin typeface="Calibri" pitchFamily="34" charset="0"/>
              </a:rPr>
              <a:t>The capability between each TP pairs</a:t>
            </a:r>
          </a:p>
        </p:txBody>
      </p:sp>
      <p:sp>
        <p:nvSpPr>
          <p:cNvPr id="120" name="左大括号 119"/>
          <p:cNvSpPr/>
          <p:nvPr/>
        </p:nvSpPr>
        <p:spPr>
          <a:xfrm>
            <a:off x="4876800" y="2895600"/>
            <a:ext cx="76200" cy="6858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Diamond 52"/>
          <p:cNvSpPr/>
          <p:nvPr/>
        </p:nvSpPr>
        <p:spPr>
          <a:xfrm>
            <a:off x="3962400" y="31242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30" name="Text Box 18"/>
          <p:cNvSpPr txBox="1">
            <a:spLocks noChangeArrowheads="1"/>
          </p:cNvSpPr>
          <p:nvPr/>
        </p:nvSpPr>
        <p:spPr bwMode="auto">
          <a:xfrm>
            <a:off x="4724400" y="3886200"/>
            <a:ext cx="1828800"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&lt;link attributes&gt;</a:t>
            </a:r>
          </a:p>
          <a:p>
            <a:pPr algn="ctr"/>
            <a:endParaRPr lang="it-IT" sz="800" dirty="0">
              <a:latin typeface="Calibri" pitchFamily="34" charset="0"/>
            </a:endParaRPr>
          </a:p>
          <a:p>
            <a:pPr algn="ctr"/>
            <a:endParaRPr lang="en-US" sz="800" dirty="0">
              <a:latin typeface="Calibri" pitchFamily="34" charset="0"/>
            </a:endParaRPr>
          </a:p>
        </p:txBody>
      </p:sp>
      <p:cxnSp>
        <p:nvCxnSpPr>
          <p:cNvPr id="131" name="Elbow Connector 53"/>
          <p:cNvCxnSpPr>
            <a:stCxn id="122" idx="2"/>
            <a:endCxn id="130" idx="1"/>
          </p:cNvCxnSpPr>
          <p:nvPr/>
        </p:nvCxnSpPr>
        <p:spPr>
          <a:xfrm rot="16200000" flipH="1">
            <a:off x="3922939" y="3304030"/>
            <a:ext cx="881028" cy="721894"/>
          </a:xfrm>
          <a:prstGeom prst="bentConnector2">
            <a:avLst/>
          </a:prstGeom>
          <a:noFill/>
          <a:ln w="12700">
            <a:solidFill>
              <a:schemeClr val="tx1"/>
            </a:solidFill>
            <a:round/>
            <a:headEnd type="none"/>
            <a:tailEnd type="arrow" w="med" len="med"/>
          </a:ln>
        </p:spPr>
      </p:cxnSp>
      <p:cxnSp>
        <p:nvCxnSpPr>
          <p:cNvPr id="62" name="Connettore 2 61"/>
          <p:cNvCxnSpPr/>
          <p:nvPr/>
        </p:nvCxnSpPr>
        <p:spPr>
          <a:xfrm>
            <a:off x="6629400" y="3276600"/>
            <a:ext cx="914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CasellaDiTesto 62"/>
          <p:cNvSpPr txBox="1"/>
          <p:nvPr/>
        </p:nvSpPr>
        <p:spPr>
          <a:xfrm>
            <a:off x="7391400" y="3352800"/>
            <a:ext cx="1660391" cy="276999"/>
          </a:xfrm>
          <a:prstGeom prst="rect">
            <a:avLst/>
          </a:prstGeom>
          <a:noFill/>
        </p:spPr>
        <p:txBody>
          <a:bodyPr wrap="none" rtlCol="0">
            <a:spAutoFit/>
          </a:bodyPr>
          <a:lstStyle/>
          <a:p>
            <a:r>
              <a:rPr lang="it-IT" sz="1200" dirty="0"/>
              <a:t>I2rs-yang-network-topo</a:t>
            </a:r>
            <a:endParaRPr lang="en-US" sz="1200" dirty="0"/>
          </a:p>
        </p:txBody>
      </p:sp>
      <p:sp>
        <p:nvSpPr>
          <p:cNvPr id="68" name="Text Box 18"/>
          <p:cNvSpPr txBox="1">
            <a:spLocks noChangeArrowheads="1"/>
          </p:cNvSpPr>
          <p:nvPr/>
        </p:nvSpPr>
        <p:spPr bwMode="auto">
          <a:xfrm>
            <a:off x="6324600" y="4419600"/>
            <a:ext cx="1371600" cy="1423467"/>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endParaRPr lang="en-US" sz="800" dirty="0">
              <a:latin typeface="Calibri" pitchFamily="34" charset="0"/>
            </a:endParaRPr>
          </a:p>
          <a:p>
            <a:pPr algn="ctr"/>
            <a:r>
              <a:rPr lang="it-IT" sz="800" dirty="0" err="1">
                <a:latin typeface="Calibri" pitchFamily="34" charset="0"/>
              </a:rPr>
              <a:t>Underlay</a:t>
            </a:r>
            <a:r>
              <a:rPr lang="it-IT" sz="800" dirty="0">
                <a:latin typeface="Calibri" pitchFamily="34" charset="0"/>
              </a:rPr>
              <a:t>: </a:t>
            </a:r>
            <a:r>
              <a:rPr lang="it-IT" sz="800" dirty="0" err="1">
                <a:latin typeface="Calibri" pitchFamily="34" charset="0"/>
              </a:rPr>
              <a:t>true</a:t>
            </a:r>
            <a:endParaRPr lang="it-IT" sz="800" dirty="0">
              <a:latin typeface="Calibri" pitchFamily="34" charset="0"/>
            </a:endParaRPr>
          </a:p>
          <a:p>
            <a:pPr algn="ctr"/>
            <a:r>
              <a:rPr lang="it-IT" sz="800" dirty="0">
                <a:latin typeface="Calibri" pitchFamily="34" charset="0"/>
              </a:rPr>
              <a:t>Provider-id=Y</a:t>
            </a:r>
          </a:p>
          <a:p>
            <a:pPr algn="ctr"/>
            <a:r>
              <a:rPr lang="it-IT" sz="800" dirty="0">
                <a:solidFill>
                  <a:srgbClr val="FF0000"/>
                </a:solidFill>
                <a:latin typeface="Calibri" pitchFamily="34" charset="0"/>
              </a:rPr>
              <a:t>&lt;</a:t>
            </a:r>
            <a:r>
              <a:rPr lang="it-IT" sz="800" dirty="0" err="1">
                <a:solidFill>
                  <a:srgbClr val="FF0000"/>
                </a:solidFill>
                <a:latin typeface="Calibri" pitchFamily="34" charset="0"/>
              </a:rPr>
              <a:t>Underlay-tunnel-src</a:t>
            </a:r>
            <a:r>
              <a:rPr lang="it-IT" sz="800" dirty="0">
                <a:solidFill>
                  <a:srgbClr val="FF0000"/>
                </a:solidFill>
                <a:latin typeface="Calibri" pitchFamily="34" charset="0"/>
              </a:rPr>
              <a:t>&gt;</a:t>
            </a:r>
          </a:p>
          <a:p>
            <a:pPr algn="ctr"/>
            <a:r>
              <a:rPr lang="it-IT" sz="800" dirty="0">
                <a:solidFill>
                  <a:srgbClr val="FF0000"/>
                </a:solidFill>
                <a:latin typeface="Calibri" pitchFamily="34" charset="0"/>
              </a:rPr>
              <a:t>tp-ref=PE1.1</a:t>
            </a:r>
          </a:p>
          <a:p>
            <a:pPr algn="ctr"/>
            <a:r>
              <a:rPr lang="it-IT" sz="800" dirty="0">
                <a:solidFill>
                  <a:srgbClr val="FF0000"/>
                </a:solidFill>
                <a:latin typeface="Calibri" pitchFamily="34" charset="0"/>
              </a:rPr>
              <a:t>Node-ref=PE1</a:t>
            </a:r>
          </a:p>
          <a:p>
            <a:pPr algn="ctr"/>
            <a:r>
              <a:rPr lang="it-IT" sz="800" dirty="0" err="1">
                <a:solidFill>
                  <a:srgbClr val="FF0000"/>
                </a:solidFill>
                <a:latin typeface="Calibri" pitchFamily="34" charset="0"/>
              </a:rPr>
              <a:t>Underlay-tunnel-dst</a:t>
            </a:r>
            <a:r>
              <a:rPr lang="it-IT" sz="800" dirty="0">
                <a:solidFill>
                  <a:srgbClr val="FF0000"/>
                </a:solidFill>
                <a:latin typeface="Calibri" pitchFamily="34" charset="0"/>
              </a:rPr>
              <a:t>&gt;</a:t>
            </a:r>
          </a:p>
          <a:p>
            <a:pPr algn="ctr"/>
            <a:r>
              <a:rPr lang="it-IT" sz="800" dirty="0">
                <a:solidFill>
                  <a:srgbClr val="FF0000"/>
                </a:solidFill>
                <a:latin typeface="Calibri" pitchFamily="34" charset="0"/>
              </a:rPr>
              <a:t>Tp-ref=PE2.2</a:t>
            </a:r>
          </a:p>
          <a:p>
            <a:pPr algn="ctr"/>
            <a:r>
              <a:rPr lang="it-IT" sz="800" dirty="0">
                <a:solidFill>
                  <a:srgbClr val="FF0000"/>
                </a:solidFill>
                <a:latin typeface="Calibri" pitchFamily="34" charset="0"/>
              </a:rPr>
              <a:t>Node-ref=PE2</a:t>
            </a:r>
          </a:p>
          <a:p>
            <a:pPr algn="ctr"/>
            <a:endParaRPr lang="it-IT" sz="800" dirty="0">
              <a:latin typeface="Calibri" pitchFamily="34" charset="0"/>
            </a:endParaRPr>
          </a:p>
          <a:p>
            <a:pPr algn="ctr"/>
            <a:endParaRPr lang="en-US" sz="800" dirty="0">
              <a:latin typeface="Calibri" pitchFamily="34" charset="0"/>
            </a:endParaRPr>
          </a:p>
        </p:txBody>
      </p:sp>
      <p:grpSp>
        <p:nvGrpSpPr>
          <p:cNvPr id="3" name="Gruppo 73"/>
          <p:cNvGrpSpPr/>
          <p:nvPr/>
        </p:nvGrpSpPr>
        <p:grpSpPr>
          <a:xfrm>
            <a:off x="5597092" y="4267200"/>
            <a:ext cx="727508" cy="609600"/>
            <a:chOff x="5597092" y="5334000"/>
            <a:chExt cx="727508" cy="609600"/>
          </a:xfrm>
        </p:grpSpPr>
        <p:cxnSp>
          <p:nvCxnSpPr>
            <p:cNvPr id="64" name="Elbow Connector 53"/>
            <p:cNvCxnSpPr>
              <a:stCxn id="70" idx="2"/>
            </p:cNvCxnSpPr>
            <p:nvPr/>
          </p:nvCxnSpPr>
          <p:spPr>
            <a:xfrm rot="16200000" flipH="1">
              <a:off x="5705576" y="5324576"/>
              <a:ext cx="533400" cy="704648"/>
            </a:xfrm>
            <a:prstGeom prst="bentConnector2">
              <a:avLst/>
            </a:prstGeom>
            <a:noFill/>
            <a:ln w="12700">
              <a:solidFill>
                <a:schemeClr val="tx1"/>
              </a:solidFill>
              <a:round/>
              <a:headEnd type="none"/>
              <a:tailEnd type="arrow" w="med" len="med"/>
            </a:ln>
          </p:spPr>
        </p:cxnSp>
        <p:sp>
          <p:nvSpPr>
            <p:cNvPr id="70" name="Diamond 52"/>
            <p:cNvSpPr/>
            <p:nvPr/>
          </p:nvSpPr>
          <p:spPr>
            <a:xfrm>
              <a:off x="5597092" y="5334000"/>
              <a:ext cx="45719" cy="76200"/>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grpSp>
      <p:sp>
        <p:nvSpPr>
          <p:cNvPr id="86" name="Text Box 18"/>
          <p:cNvSpPr txBox="1">
            <a:spLocks noChangeArrowheads="1"/>
          </p:cNvSpPr>
          <p:nvPr/>
        </p:nvSpPr>
        <p:spPr bwMode="auto">
          <a:xfrm>
            <a:off x="3200400" y="2819400"/>
            <a:ext cx="10459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config</a:t>
            </a:r>
            <a:r>
              <a:rPr lang="en-US" sz="800" dirty="0">
                <a:latin typeface="Calibri" pitchFamily="34" charset="0"/>
              </a:rPr>
              <a:t>&gt;</a:t>
            </a:r>
          </a:p>
          <a:p>
            <a:pPr algn="ctr"/>
            <a:endParaRPr lang="en-US" sz="800" dirty="0">
              <a:solidFill>
                <a:srgbClr val="000000"/>
              </a:solidFill>
              <a:latin typeface="Calibri" pitchFamily="34" charset="0"/>
            </a:endParaRPr>
          </a:p>
        </p:txBody>
      </p:sp>
      <p:sp>
        <p:nvSpPr>
          <p:cNvPr id="87" name="Diamond 52"/>
          <p:cNvSpPr/>
          <p:nvPr/>
        </p:nvSpPr>
        <p:spPr>
          <a:xfrm>
            <a:off x="3810000" y="2566737"/>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90" name="Elbow Connector 53"/>
          <p:cNvCxnSpPr/>
          <p:nvPr/>
        </p:nvCxnSpPr>
        <p:spPr>
          <a:xfrm rot="16200000" flipH="1">
            <a:off x="3771901" y="2628900"/>
            <a:ext cx="228601" cy="152402"/>
          </a:xfrm>
          <a:prstGeom prst="bentConnector3">
            <a:avLst>
              <a:gd name="adj1" fmla="val 50000"/>
            </a:avLst>
          </a:prstGeom>
          <a:noFill/>
          <a:ln w="12700">
            <a:solidFill>
              <a:schemeClr val="tx1"/>
            </a:solidFill>
            <a:round/>
            <a:headEnd type="none"/>
            <a:tailEnd type="arrow" w="med" len="med"/>
          </a:ln>
        </p:spPr>
      </p:cxnSp>
      <p:sp>
        <p:nvSpPr>
          <p:cNvPr id="96" name="Text Box 18"/>
          <p:cNvSpPr txBox="1">
            <a:spLocks noChangeArrowheads="1"/>
          </p:cNvSpPr>
          <p:nvPr/>
        </p:nvSpPr>
        <p:spPr bwMode="auto">
          <a:xfrm>
            <a:off x="2743200" y="2046729"/>
            <a:ext cx="10459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&lt;node&gt;</a:t>
            </a:r>
          </a:p>
          <a:p>
            <a:pPr algn="ctr"/>
            <a:r>
              <a:rPr lang="en-US" sz="800" dirty="0">
                <a:latin typeface="Calibri" pitchFamily="34" charset="0"/>
              </a:rPr>
              <a:t>node-id: </a:t>
            </a:r>
            <a:r>
              <a:rPr lang="en-US" sz="800" b="1" dirty="0">
                <a:solidFill>
                  <a:srgbClr val="000000"/>
                </a:solidFill>
                <a:latin typeface="Calibri" pitchFamily="34" charset="0"/>
              </a:rPr>
              <a:t>PE2-1</a:t>
            </a:r>
            <a:endParaRPr lang="en-US" sz="800" dirty="0">
              <a:solidFill>
                <a:srgbClr val="000000"/>
              </a:solidFill>
              <a:latin typeface="Calibri" pitchFamily="34" charset="0"/>
            </a:endParaRPr>
          </a:p>
        </p:txBody>
      </p:sp>
      <p:sp>
        <p:nvSpPr>
          <p:cNvPr id="61" name="Cloud 141"/>
          <p:cNvSpPr/>
          <p:nvPr/>
        </p:nvSpPr>
        <p:spPr>
          <a:xfrm>
            <a:off x="7543800" y="4419600"/>
            <a:ext cx="1600200" cy="457200"/>
          </a:xfrm>
          <a:prstGeom prst="clou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tx1"/>
                </a:solidFill>
              </a:rPr>
              <a:t>Do we need to put  here TTP or related LTP?</a:t>
            </a:r>
          </a:p>
        </p:txBody>
      </p:sp>
    </p:spTree>
    <p:extLst>
      <p:ext uri="{BB962C8B-B14F-4D97-AF65-F5344CB8AC3E}">
        <p14:creationId xmlns:p14="http://schemas.microsoft.com/office/powerpoint/2010/main" val="293888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200" dirty="0"/>
              <a:t>Transitional Link: TEAS Topology Model :multi-layer representation </a:t>
            </a:r>
          </a:p>
        </p:txBody>
      </p:sp>
      <p:sp>
        <p:nvSpPr>
          <p:cNvPr id="78" name="Text Box 18"/>
          <p:cNvSpPr txBox="1">
            <a:spLocks noChangeArrowheads="1"/>
          </p:cNvSpPr>
          <p:nvPr/>
        </p:nvSpPr>
        <p:spPr bwMode="auto">
          <a:xfrm>
            <a:off x="1371602" y="1418971"/>
            <a:ext cx="6257925"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solidFill>
                  <a:srgbClr val="FF0000"/>
                </a:solidFill>
                <a:latin typeface="Calibri" pitchFamily="34" charset="0"/>
              </a:rPr>
              <a:t>&lt;network&gt;</a:t>
            </a:r>
          </a:p>
          <a:p>
            <a:pPr algn="ctr"/>
            <a:r>
              <a:rPr lang="en-US" sz="800" dirty="0">
                <a:latin typeface="Calibri" pitchFamily="34" charset="0"/>
              </a:rPr>
              <a:t>network-id=</a:t>
            </a:r>
            <a:r>
              <a:rPr lang="en-US" sz="800" b="1" dirty="0">
                <a:latin typeface="Calibri" pitchFamily="34" charset="0"/>
              </a:rPr>
              <a:t>Network-B</a:t>
            </a:r>
          </a:p>
        </p:txBody>
      </p:sp>
      <p:sp>
        <p:nvSpPr>
          <p:cNvPr id="79" name="Text Box 18"/>
          <p:cNvSpPr txBox="1">
            <a:spLocks noChangeArrowheads="1"/>
          </p:cNvSpPr>
          <p:nvPr/>
        </p:nvSpPr>
        <p:spPr bwMode="auto">
          <a:xfrm>
            <a:off x="1447802" y="2057402"/>
            <a:ext cx="6231205"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solidFill>
                  <a:srgbClr val="FF0000"/>
                </a:solidFill>
                <a:latin typeface="Calibri" pitchFamily="34" charset="0"/>
              </a:rPr>
              <a:t>&lt;link&gt;</a:t>
            </a:r>
          </a:p>
          <a:p>
            <a:pPr algn="ctr"/>
            <a:r>
              <a:rPr lang="en-US" sz="800" dirty="0">
                <a:solidFill>
                  <a:srgbClr val="FF0000"/>
                </a:solidFill>
                <a:latin typeface="Calibri" pitchFamily="34" charset="0"/>
              </a:rPr>
              <a:t>link-id: </a:t>
            </a:r>
            <a:r>
              <a:rPr lang="en-US" sz="800" b="1" dirty="0">
                <a:solidFill>
                  <a:srgbClr val="FF0000"/>
                </a:solidFill>
                <a:latin typeface="Calibri" pitchFamily="34" charset="0"/>
              </a:rPr>
              <a:t>&lt;Link1-2&gt;</a:t>
            </a:r>
          </a:p>
        </p:txBody>
      </p:sp>
      <p:sp>
        <p:nvSpPr>
          <p:cNvPr id="84" name="Diamond 83"/>
          <p:cNvSpPr/>
          <p:nvPr/>
        </p:nvSpPr>
        <p:spPr>
          <a:xfrm>
            <a:off x="4491791" y="173347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89" name="Line 157"/>
          <p:cNvSpPr>
            <a:spLocks noChangeShapeType="1"/>
          </p:cNvSpPr>
          <p:nvPr/>
        </p:nvSpPr>
        <p:spPr bwMode="auto">
          <a:xfrm>
            <a:off x="4529892" y="1813019"/>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99" name="Text Box 18"/>
          <p:cNvSpPr txBox="1">
            <a:spLocks noChangeArrowheads="1"/>
          </p:cNvSpPr>
          <p:nvPr/>
        </p:nvSpPr>
        <p:spPr bwMode="auto">
          <a:xfrm>
            <a:off x="2743200" y="4172945"/>
            <a:ext cx="3581400" cy="275012"/>
          </a:xfrm>
          <a:prstGeom prst="rect">
            <a:avLst/>
          </a:prstGeom>
          <a:solidFill>
            <a:srgbClr val="DDDDDD"/>
          </a:solidFill>
          <a:ln w="12700">
            <a:solidFill>
              <a:schemeClr val="tx1"/>
            </a:solidFill>
            <a:miter lim="800000"/>
            <a:headEnd/>
            <a:tailEnd/>
          </a:ln>
        </p:spPr>
        <p:txBody>
          <a:bodyPr wrap="square" lIns="68580" tIns="34290" rIns="68580" bIns="34290">
            <a:noAutofit/>
          </a:bodyPr>
          <a:lstStyle/>
          <a:p>
            <a:pPr algn="ctr"/>
            <a:r>
              <a:rPr lang="en-US" sz="800" dirty="0">
                <a:latin typeface="Calibri" pitchFamily="34" charset="0"/>
              </a:rPr>
              <a:t>&lt;</a:t>
            </a:r>
            <a:r>
              <a:rPr lang="en-US" sz="800" dirty="0" err="1">
                <a:latin typeface="Calibri" pitchFamily="34" charset="0"/>
              </a:rPr>
              <a:t>te</a:t>
            </a:r>
            <a:r>
              <a:rPr lang="en-US" sz="800" dirty="0">
                <a:latin typeface="Calibri" pitchFamily="34" charset="0"/>
              </a:rPr>
              <a:t>&gt;</a:t>
            </a:r>
          </a:p>
        </p:txBody>
      </p:sp>
      <p:sp>
        <p:nvSpPr>
          <p:cNvPr id="100" name="Diamond 99"/>
          <p:cNvSpPr/>
          <p:nvPr/>
        </p:nvSpPr>
        <p:spPr>
          <a:xfrm>
            <a:off x="4495802" y="390997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01" name="Line 157"/>
          <p:cNvSpPr>
            <a:spLocks noChangeShapeType="1"/>
          </p:cNvSpPr>
          <p:nvPr/>
        </p:nvSpPr>
        <p:spPr bwMode="auto">
          <a:xfrm>
            <a:off x="4533903" y="4007795"/>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02" name="Diamond 101"/>
          <p:cNvSpPr/>
          <p:nvPr/>
        </p:nvSpPr>
        <p:spPr>
          <a:xfrm>
            <a:off x="5347186" y="444795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03" name="Line 157"/>
          <p:cNvSpPr>
            <a:spLocks noChangeShapeType="1"/>
          </p:cNvSpPr>
          <p:nvPr/>
        </p:nvSpPr>
        <p:spPr bwMode="auto">
          <a:xfrm>
            <a:off x="5385287" y="45457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04" name="Diamond 103"/>
          <p:cNvSpPr/>
          <p:nvPr/>
        </p:nvSpPr>
        <p:spPr>
          <a:xfrm>
            <a:off x="3348791" y="444795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05" name="Line 157"/>
          <p:cNvSpPr>
            <a:spLocks noChangeShapeType="1"/>
          </p:cNvSpPr>
          <p:nvPr/>
        </p:nvSpPr>
        <p:spPr bwMode="auto">
          <a:xfrm>
            <a:off x="3386892" y="45457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06" name="Text Box 18"/>
          <p:cNvSpPr txBox="1">
            <a:spLocks noChangeArrowheads="1"/>
          </p:cNvSpPr>
          <p:nvPr/>
        </p:nvSpPr>
        <p:spPr bwMode="auto">
          <a:xfrm>
            <a:off x="1905000" y="4752756"/>
            <a:ext cx="2057400" cy="533400"/>
          </a:xfrm>
          <a:prstGeom prst="rect">
            <a:avLst/>
          </a:prstGeom>
          <a:solidFill>
            <a:srgbClr val="DDDDDD"/>
          </a:solidFill>
          <a:ln w="12700">
            <a:solidFill>
              <a:schemeClr val="tx1"/>
            </a:solidFill>
            <a:miter lim="800000"/>
            <a:headEnd/>
            <a:tailEnd/>
          </a:ln>
        </p:spPr>
        <p:txBody>
          <a:bodyPr wrap="square" lIns="68580" tIns="34290" rIns="68580" bIns="34290">
            <a:noAutofit/>
          </a:bodyPr>
          <a:lstStyle/>
          <a:p>
            <a:pPr algn="ctr"/>
            <a:r>
              <a:rPr lang="en-US" sz="800" dirty="0">
                <a:latin typeface="Calibri" pitchFamily="34" charset="0"/>
              </a:rPr>
              <a:t>&lt;state&gt;</a:t>
            </a:r>
          </a:p>
          <a:p>
            <a:pPr algn="ctr"/>
            <a:r>
              <a:rPr lang="en-US" sz="800" dirty="0">
                <a:latin typeface="Calibri" pitchFamily="34" charset="0"/>
              </a:rPr>
              <a:t>is-transitional</a:t>
            </a:r>
          </a:p>
          <a:p>
            <a:pPr algn="ctr"/>
            <a:r>
              <a:rPr lang="en-US" sz="800" dirty="0" err="1">
                <a:latin typeface="Calibri" pitchFamily="34" charset="0"/>
              </a:rPr>
              <a:t>oper</a:t>
            </a:r>
            <a:r>
              <a:rPr lang="en-US" sz="800" dirty="0">
                <a:latin typeface="Calibri" pitchFamily="34" charset="0"/>
              </a:rPr>
              <a:t>-status: up</a:t>
            </a:r>
          </a:p>
          <a:p>
            <a:pPr algn="ctr"/>
            <a:r>
              <a:rPr lang="en-US" sz="800" dirty="0">
                <a:latin typeface="Calibri" pitchFamily="34" charset="0"/>
              </a:rPr>
              <a:t>information-source: system-processed</a:t>
            </a:r>
          </a:p>
        </p:txBody>
      </p:sp>
      <p:sp>
        <p:nvSpPr>
          <p:cNvPr id="107" name="Text Box 18"/>
          <p:cNvSpPr txBox="1">
            <a:spLocks noChangeArrowheads="1"/>
          </p:cNvSpPr>
          <p:nvPr/>
        </p:nvSpPr>
        <p:spPr bwMode="auto">
          <a:xfrm>
            <a:off x="4953000" y="4752756"/>
            <a:ext cx="838200" cy="457200"/>
          </a:xfrm>
          <a:prstGeom prst="rect">
            <a:avLst/>
          </a:prstGeom>
          <a:solidFill>
            <a:srgbClr val="DDDDDD"/>
          </a:solidFill>
          <a:ln w="12700">
            <a:solidFill>
              <a:schemeClr val="tx1"/>
            </a:solidFill>
            <a:miter lim="800000"/>
            <a:headEnd/>
            <a:tailEnd/>
          </a:ln>
        </p:spPr>
        <p:txBody>
          <a:bodyPr wrap="square" lIns="68580" tIns="34290" rIns="68580" bIns="34290">
            <a:noAutofit/>
          </a:bodyPr>
          <a:lstStyle/>
          <a:p>
            <a:pPr algn="ctr"/>
            <a:r>
              <a:rPr lang="en-US" sz="800" dirty="0">
                <a:latin typeface="Calibri" pitchFamily="34" charset="0"/>
              </a:rPr>
              <a:t>&lt;</a:t>
            </a:r>
            <a:r>
              <a:rPr lang="en-US" sz="800" dirty="0" err="1">
                <a:latin typeface="Calibri" pitchFamily="34" charset="0"/>
              </a:rPr>
              <a:t>config</a:t>
            </a:r>
            <a:r>
              <a:rPr lang="en-US" sz="800" dirty="0">
                <a:latin typeface="Calibri" pitchFamily="34" charset="0"/>
              </a:rPr>
              <a:t>&gt;</a:t>
            </a:r>
          </a:p>
          <a:p>
            <a:pPr algn="ctr"/>
            <a:r>
              <a:rPr lang="en-US" sz="800" dirty="0" err="1">
                <a:latin typeface="Calibri" pitchFamily="34" charset="0"/>
              </a:rPr>
              <a:t>Config</a:t>
            </a:r>
            <a:r>
              <a:rPr lang="en-US" sz="800" dirty="0">
                <a:latin typeface="Calibri" pitchFamily="34" charset="0"/>
              </a:rPr>
              <a:t> tree not shown</a:t>
            </a:r>
          </a:p>
        </p:txBody>
      </p:sp>
      <p:sp>
        <p:nvSpPr>
          <p:cNvPr id="131" name="Diamond 130"/>
          <p:cNvSpPr/>
          <p:nvPr/>
        </p:nvSpPr>
        <p:spPr>
          <a:xfrm>
            <a:off x="2133602" y="5309937"/>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37" name="Diamond 136"/>
          <p:cNvSpPr/>
          <p:nvPr/>
        </p:nvSpPr>
        <p:spPr>
          <a:xfrm>
            <a:off x="3657602" y="528615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5" name="Text Box 18"/>
          <p:cNvSpPr txBox="1">
            <a:spLocks noChangeArrowheads="1"/>
          </p:cNvSpPr>
          <p:nvPr/>
        </p:nvSpPr>
        <p:spPr bwMode="auto">
          <a:xfrm>
            <a:off x="6629400" y="2667000"/>
            <a:ext cx="1169554"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&lt;source&gt;</a:t>
            </a:r>
          </a:p>
          <a:p>
            <a:pPr algn="ctr"/>
            <a:r>
              <a:rPr lang="en-US" sz="800" dirty="0" err="1">
                <a:latin typeface="Calibri" pitchFamily="34" charset="0"/>
              </a:rPr>
              <a:t>src</a:t>
            </a:r>
            <a:r>
              <a:rPr lang="en-US" sz="800" dirty="0">
                <a:latin typeface="Calibri" pitchFamily="34" charset="0"/>
              </a:rPr>
              <a:t>-node: &lt;PE1 –E ref&gt;</a:t>
            </a:r>
          </a:p>
          <a:p>
            <a:pPr algn="ctr"/>
            <a:r>
              <a:rPr lang="en-US" sz="800" dirty="0">
                <a:latin typeface="Calibri" pitchFamily="34" charset="0"/>
              </a:rPr>
              <a:t>source-</a:t>
            </a:r>
            <a:r>
              <a:rPr lang="en-US" sz="800" dirty="0" err="1">
                <a:latin typeface="Calibri" pitchFamily="34" charset="0"/>
              </a:rPr>
              <a:t>tp</a:t>
            </a:r>
            <a:r>
              <a:rPr lang="en-US" sz="800" dirty="0">
                <a:latin typeface="Calibri" pitchFamily="34" charset="0"/>
              </a:rPr>
              <a:t>: &lt;TTP-1 ref&gt;</a:t>
            </a:r>
          </a:p>
        </p:txBody>
      </p:sp>
      <p:sp>
        <p:nvSpPr>
          <p:cNvPr id="37" name="Diamond 99"/>
          <p:cNvSpPr/>
          <p:nvPr/>
        </p:nvSpPr>
        <p:spPr>
          <a:xfrm>
            <a:off x="6930189" y="23622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8" name="Line 157"/>
          <p:cNvSpPr>
            <a:spLocks noChangeShapeType="1"/>
          </p:cNvSpPr>
          <p:nvPr/>
        </p:nvSpPr>
        <p:spPr bwMode="auto">
          <a:xfrm>
            <a:off x="6968290" y="246001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41" name="Cloud 141"/>
          <p:cNvSpPr/>
          <p:nvPr/>
        </p:nvSpPr>
        <p:spPr>
          <a:xfrm>
            <a:off x="6629400" y="1676400"/>
            <a:ext cx="2590800" cy="838200"/>
          </a:xfrm>
          <a:prstGeom prst="clou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tx1"/>
                </a:solidFill>
              </a:rPr>
              <a:t>Are TTP visible into I2rs topology?</a:t>
            </a:r>
          </a:p>
        </p:txBody>
      </p:sp>
      <p:sp>
        <p:nvSpPr>
          <p:cNvPr id="42" name="Text Box 18"/>
          <p:cNvSpPr txBox="1">
            <a:spLocks noChangeArrowheads="1"/>
          </p:cNvSpPr>
          <p:nvPr/>
        </p:nvSpPr>
        <p:spPr bwMode="auto">
          <a:xfrm>
            <a:off x="7848600" y="2667000"/>
            <a:ext cx="1169554"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dest</a:t>
            </a:r>
            <a:r>
              <a:rPr lang="en-US" sz="800" dirty="0">
                <a:latin typeface="Calibri" pitchFamily="34" charset="0"/>
              </a:rPr>
              <a:t>&gt;</a:t>
            </a:r>
          </a:p>
          <a:p>
            <a:pPr algn="ctr"/>
            <a:r>
              <a:rPr lang="en-US" sz="800" dirty="0" err="1">
                <a:latin typeface="Calibri" pitchFamily="34" charset="0"/>
              </a:rPr>
              <a:t>dst</a:t>
            </a:r>
            <a:r>
              <a:rPr lang="en-US" sz="800" dirty="0">
                <a:latin typeface="Calibri" pitchFamily="34" charset="0"/>
              </a:rPr>
              <a:t>-node: &lt;PE1 –O ref&gt;</a:t>
            </a:r>
          </a:p>
          <a:p>
            <a:pPr algn="ctr"/>
            <a:r>
              <a:rPr lang="en-US" sz="800" dirty="0" err="1">
                <a:latin typeface="Calibri" pitchFamily="34" charset="0"/>
              </a:rPr>
              <a:t>dst-tp</a:t>
            </a:r>
            <a:r>
              <a:rPr lang="en-US" sz="800" dirty="0">
                <a:latin typeface="Calibri" pitchFamily="34" charset="0"/>
              </a:rPr>
              <a:t>: &lt;TTP-2 ref&gt;</a:t>
            </a:r>
          </a:p>
        </p:txBody>
      </p:sp>
      <p:sp>
        <p:nvSpPr>
          <p:cNvPr id="44" name="Rettangolo 43"/>
          <p:cNvSpPr/>
          <p:nvPr/>
        </p:nvSpPr>
        <p:spPr>
          <a:xfrm>
            <a:off x="2106169" y="2967335"/>
            <a:ext cx="4931671" cy="923330"/>
          </a:xfrm>
          <a:prstGeom prst="rect">
            <a:avLst/>
          </a:prstGeom>
          <a:noFill/>
        </p:spPr>
        <p:txBody>
          <a:bodyPr wrap="none" lIns="91440" tIns="45720" rIns="91440" bIns="45720">
            <a:spAutoFit/>
          </a:bodyPr>
          <a:lstStyle/>
          <a:p>
            <a:pPr algn="ctr"/>
            <a:r>
              <a:rPr lang="it-IT" sz="5400" b="1" cap="none" spc="0" dirty="0" err="1">
                <a:ln w="18000">
                  <a:solidFill>
                    <a:schemeClr val="accent2">
                      <a:satMod val="140000"/>
                    </a:schemeClr>
                  </a:solidFill>
                  <a:prstDash val="solid"/>
                  <a:miter lim="800000"/>
                </a:ln>
                <a:noFill/>
                <a:effectLst>
                  <a:outerShdw blurRad="25500" dist="23000" dir="7020000" algn="tl">
                    <a:srgbClr val="000000">
                      <a:alpha val="50000"/>
                    </a:srgbClr>
                  </a:outerShdw>
                </a:effectLst>
              </a:rPr>
              <a:t>To</a:t>
            </a:r>
            <a:r>
              <a:rPr lang="it-IT"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it-IT" sz="5400" b="1" cap="none" spc="0" dirty="0" err="1">
                <a:ln w="18000">
                  <a:solidFill>
                    <a:schemeClr val="accent2">
                      <a:satMod val="140000"/>
                    </a:schemeClr>
                  </a:solidFill>
                  <a:prstDash val="solid"/>
                  <a:miter lim="800000"/>
                </a:ln>
                <a:noFill/>
                <a:effectLst>
                  <a:outerShdw blurRad="25500" dist="23000" dir="7020000" algn="tl">
                    <a:srgbClr val="000000">
                      <a:alpha val="50000"/>
                    </a:srgbClr>
                  </a:outerShdw>
                </a:effectLst>
              </a:rPr>
              <a:t>be</a:t>
            </a:r>
            <a:r>
              <a:rPr lang="it-IT"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it-IT" sz="5400" b="1" cap="none" spc="0" dirty="0" err="1">
                <a:ln w="18000">
                  <a:solidFill>
                    <a:schemeClr val="accent2">
                      <a:satMod val="140000"/>
                    </a:schemeClr>
                  </a:solidFill>
                  <a:prstDash val="solid"/>
                  <a:miter lim="800000"/>
                </a:ln>
                <a:noFill/>
                <a:effectLst>
                  <a:outerShdw blurRad="25500" dist="23000" dir="7020000" algn="tl">
                    <a:srgbClr val="000000">
                      <a:alpha val="50000"/>
                    </a:srgbClr>
                  </a:outerShdw>
                </a:effectLst>
              </a:rPr>
              <a:t>completed</a:t>
            </a:r>
            <a:endParaRPr lang="it-IT"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3831435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Modeling</a:t>
            </a:r>
            <a:r>
              <a:rPr lang="it-IT" dirty="0"/>
              <a:t> of TL </a:t>
            </a:r>
            <a:endParaRPr lang="en-US" dirty="0"/>
          </a:p>
        </p:txBody>
      </p:sp>
      <p:sp>
        <p:nvSpPr>
          <p:cNvPr id="3" name="Content Placeholder 2"/>
          <p:cNvSpPr>
            <a:spLocks noGrp="1"/>
          </p:cNvSpPr>
          <p:nvPr>
            <p:ph idx="1"/>
          </p:nvPr>
        </p:nvSpPr>
        <p:spPr/>
        <p:txBody>
          <a:bodyPr>
            <a:normAutofit fontScale="55000" lnSpcReduction="20000"/>
          </a:bodyPr>
          <a:lstStyle/>
          <a:p>
            <a:pPr marL="514350" marR="0" indent="-514350">
              <a:spcBef>
                <a:spcPts val="0"/>
              </a:spcBef>
              <a:spcAft>
                <a:spcPts val="0"/>
              </a:spcAft>
              <a:buFont typeface="+mj-lt"/>
              <a:buAutoNum type="arabicPeriod"/>
            </a:pPr>
            <a:r>
              <a:rPr lang="en-US" sz="3600" dirty="0"/>
              <a:t>Using Plug Ids: Separate topology instance is modeled for each technology layer. Transitional Links are first class link entities (Link defined in i2rs model) between Link-TPs present in two topologies. Since links are </a:t>
            </a:r>
            <a:r>
              <a:rPr lang="en-US" sz="3600" dirty="0" err="1"/>
              <a:t>uni</a:t>
            </a:r>
            <a:r>
              <a:rPr lang="en-US" sz="3600" dirty="0"/>
              <a:t>-directional, two links are present between Link-TPs, one for each direction. For each link the link source is set while the link destination is empty. Both links will have the same unique plug-id, which can be set by the NB provider, or the domain controller. Controller/Orchestrator will stitch two topologies together using the plug id modeled on the TL.</a:t>
            </a:r>
          </a:p>
          <a:p>
            <a:pPr marL="0" marR="0" indent="0">
              <a:spcBef>
                <a:spcPts val="0"/>
              </a:spcBef>
              <a:spcAft>
                <a:spcPts val="0"/>
              </a:spcAft>
              <a:buNone/>
            </a:pPr>
            <a:endParaRPr lang="en-US" dirty="0">
              <a:latin typeface="Calibri" panose="020F0502020204030204" pitchFamily="34" charset="0"/>
              <a:ea typeface="Calibri" panose="020F0502020204030204" pitchFamily="34" charset="0"/>
              <a:cs typeface="Consolas" panose="020B0609020204030204" pitchFamily="49" charset="0"/>
            </a:endParaRPr>
          </a:p>
          <a:p>
            <a:pPr marL="514350" marR="0" indent="-514350">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Consolas" panose="020B0609020204030204" pitchFamily="49" charset="0"/>
              </a:rPr>
              <a:t>Single topology: Model multi-layer topologies as a single topology. In this case, both TLs are contained under the parent topology. The modeling of TL is simpler with this option, however there are multiple downsides with this option. Firstly, collapsing multiple layer topology into a single topology makes this topology very complex. It makes it more difficult for orchestrator to retrieve and control a single topology, when required. Secondly, single topology will require multiple augmentations, one for each technology layer that is collapsed.</a:t>
            </a:r>
          </a:p>
          <a:p>
            <a:endParaRPr lang="en-US" dirty="0"/>
          </a:p>
        </p:txBody>
      </p:sp>
    </p:spTree>
    <p:extLst>
      <p:ext uri="{BB962C8B-B14F-4D97-AF65-F5344CB8AC3E}">
        <p14:creationId xmlns:p14="http://schemas.microsoft.com/office/powerpoint/2010/main" val="3897025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Case - 3</a:t>
            </a:r>
          </a:p>
        </p:txBody>
      </p:sp>
      <p:sp>
        <p:nvSpPr>
          <p:cNvPr id="3" name="Subtitle 2"/>
          <p:cNvSpPr>
            <a:spLocks noGrp="1"/>
          </p:cNvSpPr>
          <p:nvPr>
            <p:ph type="subTitle" idx="1"/>
          </p:nvPr>
        </p:nvSpPr>
        <p:spPr/>
        <p:txBody>
          <a:bodyPr>
            <a:normAutofit/>
          </a:bodyPr>
          <a:lstStyle/>
          <a:p>
            <a:r>
              <a:rPr lang="en-US" sz="2800" dirty="0"/>
              <a:t>Multi-domain case</a:t>
            </a:r>
          </a:p>
        </p:txBody>
      </p:sp>
    </p:spTree>
    <p:extLst>
      <p:ext uri="{BB962C8B-B14F-4D97-AF65-F5344CB8AC3E}">
        <p14:creationId xmlns:p14="http://schemas.microsoft.com/office/powerpoint/2010/main" val="2990917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22947" y="27817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 name="TextBox 4"/>
          <p:cNvSpPr txBox="1"/>
          <p:nvPr/>
        </p:nvSpPr>
        <p:spPr>
          <a:xfrm>
            <a:off x="3648489" y="27817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6" name="TextBox 5"/>
          <p:cNvSpPr txBox="1"/>
          <p:nvPr/>
        </p:nvSpPr>
        <p:spPr>
          <a:xfrm>
            <a:off x="1032450" y="81508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7" name="TextBox 6"/>
          <p:cNvSpPr txBox="1"/>
          <p:nvPr/>
        </p:nvSpPr>
        <p:spPr>
          <a:xfrm>
            <a:off x="7018381" y="997075"/>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s36</a:t>
            </a:r>
          </a:p>
        </p:txBody>
      </p:sp>
      <p:sp>
        <p:nvSpPr>
          <p:cNvPr id="8" name="TextBox 7"/>
          <p:cNvSpPr txBox="1"/>
          <p:nvPr/>
        </p:nvSpPr>
        <p:spPr>
          <a:xfrm>
            <a:off x="2681223" y="814524"/>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9" name="TextBox 8"/>
          <p:cNvSpPr txBox="1"/>
          <p:nvPr/>
        </p:nvSpPr>
        <p:spPr>
          <a:xfrm>
            <a:off x="2002185" y="156192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sp>
        <p:nvSpPr>
          <p:cNvPr id="10" name="TextBox 9"/>
          <p:cNvSpPr txBox="1"/>
          <p:nvPr/>
        </p:nvSpPr>
        <p:spPr>
          <a:xfrm>
            <a:off x="5791200" y="148590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S37</a:t>
            </a:r>
          </a:p>
        </p:txBody>
      </p:sp>
      <p:sp>
        <p:nvSpPr>
          <p:cNvPr id="11" name="TextBox 10"/>
          <p:cNvSpPr txBox="1"/>
          <p:nvPr/>
        </p:nvSpPr>
        <p:spPr>
          <a:xfrm>
            <a:off x="7448283" y="156026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s38</a:t>
            </a:r>
          </a:p>
        </p:txBody>
      </p:sp>
      <p:pic>
        <p:nvPicPr>
          <p:cNvPr id="12" name="Picture 41" descr="DWDM Switch.png"/>
          <p:cNvPicPr>
            <a:picLocks/>
          </p:cNvPicPr>
          <p:nvPr/>
        </p:nvPicPr>
        <p:blipFill>
          <a:blip r:embed="rId2" cstate="print"/>
          <a:srcRect/>
          <a:stretch>
            <a:fillRect/>
          </a:stretch>
        </p:blipFill>
        <p:spPr bwMode="auto">
          <a:xfrm>
            <a:off x="1073757" y="1130280"/>
            <a:ext cx="457200" cy="457200"/>
          </a:xfrm>
          <a:prstGeom prst="rect">
            <a:avLst/>
          </a:prstGeom>
          <a:noFill/>
          <a:ln w="9525">
            <a:noFill/>
            <a:miter lim="800000"/>
            <a:headEnd/>
            <a:tailEnd/>
          </a:ln>
        </p:spPr>
      </p:pic>
      <p:pic>
        <p:nvPicPr>
          <p:cNvPr id="13" name="Picture 41" descr="DWDM Switch.png"/>
          <p:cNvPicPr>
            <a:picLocks/>
          </p:cNvPicPr>
          <p:nvPr/>
        </p:nvPicPr>
        <p:blipFill>
          <a:blip r:embed="rId2" cstate="print"/>
          <a:srcRect/>
          <a:stretch>
            <a:fillRect/>
          </a:stretch>
        </p:blipFill>
        <p:spPr bwMode="auto">
          <a:xfrm>
            <a:off x="1073757" y="2421856"/>
            <a:ext cx="457200" cy="457200"/>
          </a:xfrm>
          <a:prstGeom prst="rect">
            <a:avLst/>
          </a:prstGeom>
          <a:noFill/>
          <a:ln w="9525">
            <a:noFill/>
            <a:miter lim="800000"/>
            <a:headEnd/>
            <a:tailEnd/>
          </a:ln>
        </p:spPr>
      </p:pic>
      <p:pic>
        <p:nvPicPr>
          <p:cNvPr id="14" name="Picture 41" descr="DWDM Switch.png"/>
          <p:cNvPicPr>
            <a:picLocks/>
          </p:cNvPicPr>
          <p:nvPr/>
        </p:nvPicPr>
        <p:blipFill>
          <a:blip r:embed="rId2" cstate="print"/>
          <a:srcRect/>
          <a:stretch>
            <a:fillRect/>
          </a:stretch>
        </p:blipFill>
        <p:spPr bwMode="auto">
          <a:xfrm>
            <a:off x="1948746" y="555172"/>
            <a:ext cx="457200" cy="457200"/>
          </a:xfrm>
          <a:prstGeom prst="rect">
            <a:avLst/>
          </a:prstGeom>
          <a:noFill/>
          <a:ln w="9525">
            <a:noFill/>
            <a:miter lim="800000"/>
            <a:headEnd/>
            <a:tailEnd/>
          </a:ln>
        </p:spPr>
      </p:pic>
      <p:pic>
        <p:nvPicPr>
          <p:cNvPr id="15" name="Picture 41" descr="DWDM Switch.png"/>
          <p:cNvPicPr>
            <a:picLocks/>
          </p:cNvPicPr>
          <p:nvPr/>
        </p:nvPicPr>
        <p:blipFill>
          <a:blip r:embed="rId2" cstate="print"/>
          <a:srcRect/>
          <a:stretch>
            <a:fillRect/>
          </a:stretch>
        </p:blipFill>
        <p:spPr bwMode="auto">
          <a:xfrm>
            <a:off x="1948746" y="1829068"/>
            <a:ext cx="457200" cy="457200"/>
          </a:xfrm>
          <a:prstGeom prst="rect">
            <a:avLst/>
          </a:prstGeom>
          <a:noFill/>
          <a:ln w="9525">
            <a:noFill/>
            <a:miter lim="800000"/>
            <a:headEnd/>
            <a:tailEnd/>
          </a:ln>
        </p:spPr>
      </p:pic>
      <p:pic>
        <p:nvPicPr>
          <p:cNvPr id="16" name="Picture 41" descr="DWDM Switch.png"/>
          <p:cNvPicPr>
            <a:picLocks/>
          </p:cNvPicPr>
          <p:nvPr/>
        </p:nvPicPr>
        <p:blipFill>
          <a:blip r:embed="rId2" cstate="print"/>
          <a:srcRect/>
          <a:stretch>
            <a:fillRect/>
          </a:stretch>
        </p:blipFill>
        <p:spPr bwMode="auto">
          <a:xfrm>
            <a:off x="2764723" y="1130280"/>
            <a:ext cx="457200" cy="457200"/>
          </a:xfrm>
          <a:prstGeom prst="rect">
            <a:avLst/>
          </a:prstGeom>
          <a:noFill/>
          <a:ln w="9525">
            <a:noFill/>
            <a:miter lim="800000"/>
            <a:headEnd/>
            <a:tailEnd/>
          </a:ln>
        </p:spPr>
      </p:pic>
      <p:pic>
        <p:nvPicPr>
          <p:cNvPr id="17" name="Picture 41" descr="DWDM Switch.png"/>
          <p:cNvPicPr>
            <a:picLocks/>
          </p:cNvPicPr>
          <p:nvPr/>
        </p:nvPicPr>
        <p:blipFill>
          <a:blip r:embed="rId2" cstate="print"/>
          <a:srcRect/>
          <a:stretch>
            <a:fillRect/>
          </a:stretch>
        </p:blipFill>
        <p:spPr bwMode="auto">
          <a:xfrm>
            <a:off x="2771015" y="2415632"/>
            <a:ext cx="457200" cy="457200"/>
          </a:xfrm>
          <a:prstGeom prst="rect">
            <a:avLst/>
          </a:prstGeom>
          <a:noFill/>
          <a:ln w="9525">
            <a:noFill/>
            <a:miter lim="800000"/>
            <a:headEnd/>
            <a:tailEnd/>
          </a:ln>
        </p:spPr>
      </p:pic>
      <p:pic>
        <p:nvPicPr>
          <p:cNvPr id="18" name="Picture 41" descr="DWDM Switch.png"/>
          <p:cNvPicPr>
            <a:picLocks/>
          </p:cNvPicPr>
          <p:nvPr/>
        </p:nvPicPr>
        <p:blipFill>
          <a:blip r:embed="rId2" cstate="print"/>
          <a:srcRect/>
          <a:stretch>
            <a:fillRect/>
          </a:stretch>
        </p:blipFill>
        <p:spPr bwMode="auto">
          <a:xfrm>
            <a:off x="3666841" y="555172"/>
            <a:ext cx="457200" cy="457200"/>
          </a:xfrm>
          <a:prstGeom prst="rect">
            <a:avLst/>
          </a:prstGeom>
          <a:noFill/>
          <a:ln w="9525">
            <a:noFill/>
            <a:miter lim="800000"/>
            <a:headEnd/>
            <a:tailEnd/>
          </a:ln>
        </p:spPr>
      </p:pic>
      <p:pic>
        <p:nvPicPr>
          <p:cNvPr id="19" name="Picture 41" descr="DWDM Switch.png"/>
          <p:cNvPicPr>
            <a:picLocks/>
          </p:cNvPicPr>
          <p:nvPr/>
        </p:nvPicPr>
        <p:blipFill>
          <a:blip r:embed="rId2" cstate="print"/>
          <a:srcRect/>
          <a:stretch>
            <a:fillRect/>
          </a:stretch>
        </p:blipFill>
        <p:spPr bwMode="auto">
          <a:xfrm>
            <a:off x="5906302" y="1830261"/>
            <a:ext cx="457200" cy="457200"/>
          </a:xfrm>
          <a:prstGeom prst="rect">
            <a:avLst/>
          </a:prstGeom>
          <a:noFill/>
          <a:ln w="9525">
            <a:noFill/>
            <a:miter lim="800000"/>
            <a:headEnd/>
            <a:tailEnd/>
          </a:ln>
        </p:spPr>
      </p:pic>
      <p:pic>
        <p:nvPicPr>
          <p:cNvPr id="20" name="Picture 41" descr="DWDM Switch.png"/>
          <p:cNvPicPr>
            <a:picLocks/>
          </p:cNvPicPr>
          <p:nvPr/>
        </p:nvPicPr>
        <p:blipFill>
          <a:blip r:embed="rId2" cstate="print"/>
          <a:srcRect/>
          <a:stretch>
            <a:fillRect/>
          </a:stretch>
        </p:blipFill>
        <p:spPr bwMode="auto">
          <a:xfrm>
            <a:off x="6553200" y="1104900"/>
            <a:ext cx="457200" cy="457200"/>
          </a:xfrm>
          <a:prstGeom prst="rect">
            <a:avLst/>
          </a:prstGeom>
          <a:noFill/>
          <a:ln w="9525">
            <a:noFill/>
            <a:miter lim="800000"/>
            <a:headEnd/>
            <a:tailEnd/>
          </a:ln>
        </p:spPr>
      </p:pic>
      <p:pic>
        <p:nvPicPr>
          <p:cNvPr id="21" name="Picture 41" descr="DWDM Switch.png"/>
          <p:cNvPicPr>
            <a:picLocks/>
          </p:cNvPicPr>
          <p:nvPr/>
        </p:nvPicPr>
        <p:blipFill>
          <a:blip r:embed="rId2" cstate="print"/>
          <a:srcRect/>
          <a:stretch>
            <a:fillRect/>
          </a:stretch>
        </p:blipFill>
        <p:spPr bwMode="auto">
          <a:xfrm>
            <a:off x="4518158" y="2433331"/>
            <a:ext cx="457200" cy="457200"/>
          </a:xfrm>
          <a:prstGeom prst="rect">
            <a:avLst/>
          </a:prstGeom>
          <a:noFill/>
          <a:ln w="9525">
            <a:noFill/>
            <a:miter lim="800000"/>
            <a:headEnd/>
            <a:tailEnd/>
          </a:ln>
        </p:spPr>
      </p:pic>
      <p:cxnSp>
        <p:nvCxnSpPr>
          <p:cNvPr id="22" name="Straight Connector 21"/>
          <p:cNvCxnSpPr>
            <a:endCxn id="12" idx="1"/>
          </p:cNvCxnSpPr>
          <p:nvPr/>
        </p:nvCxnSpPr>
        <p:spPr bwMode="auto">
          <a:xfrm>
            <a:off x="533400" y="1333500"/>
            <a:ext cx="540357" cy="2538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3" name="Straight Connector 22"/>
          <p:cNvCxnSpPr>
            <a:stCxn id="90" idx="3"/>
            <a:endCxn id="13" idx="1"/>
          </p:cNvCxnSpPr>
          <p:nvPr/>
        </p:nvCxnSpPr>
        <p:spPr bwMode="auto">
          <a:xfrm flipV="1">
            <a:off x="608708" y="2650456"/>
            <a:ext cx="465049" cy="441868"/>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24" name="Picture 41" descr="DWDM Switch.png"/>
          <p:cNvPicPr>
            <a:picLocks/>
          </p:cNvPicPr>
          <p:nvPr/>
        </p:nvPicPr>
        <p:blipFill>
          <a:blip r:embed="rId2" cstate="print"/>
          <a:srcRect/>
          <a:stretch>
            <a:fillRect/>
          </a:stretch>
        </p:blipFill>
        <p:spPr bwMode="auto">
          <a:xfrm>
            <a:off x="7467600" y="1822844"/>
            <a:ext cx="457200" cy="457200"/>
          </a:xfrm>
          <a:prstGeom prst="rect">
            <a:avLst/>
          </a:prstGeom>
          <a:noFill/>
          <a:ln w="9525">
            <a:noFill/>
            <a:miter lim="800000"/>
            <a:headEnd/>
            <a:tailEnd/>
          </a:ln>
        </p:spPr>
      </p:pic>
      <p:cxnSp>
        <p:nvCxnSpPr>
          <p:cNvPr id="25" name="Straight Connector 24"/>
          <p:cNvCxnSpPr>
            <a:endCxn id="14" idx="2"/>
          </p:cNvCxnSpPr>
          <p:nvPr/>
        </p:nvCxnSpPr>
        <p:spPr bwMode="auto">
          <a:xfrm flipV="1">
            <a:off x="1534523" y="1012372"/>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flipV="1">
            <a:off x="2393332" y="78377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flipV="1">
            <a:off x="1518627" y="136199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8" name="Straight Connector 27"/>
          <p:cNvCxnSpPr>
            <a:stCxn id="18" idx="3"/>
          </p:cNvCxnSpPr>
          <p:nvPr/>
        </p:nvCxnSpPr>
        <p:spPr bwMode="auto">
          <a:xfrm>
            <a:off x="4124041" y="783772"/>
            <a:ext cx="2503872" cy="50823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flipV="1">
            <a:off x="1518627" y="2665030"/>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flipV="1">
            <a:off x="3209193" y="2651907"/>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1" name="Straight Connector 31"/>
          <p:cNvCxnSpPr>
            <a:endCxn id="15" idx="2"/>
          </p:cNvCxnSpPr>
          <p:nvPr/>
        </p:nvCxnSpPr>
        <p:spPr bwMode="auto">
          <a:xfrm flipV="1">
            <a:off x="1519919" y="2286268"/>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2" name="Straight Connector 32"/>
          <p:cNvCxnSpPr>
            <a:stCxn id="12" idx="3"/>
            <a:endCxn id="15" idx="0"/>
          </p:cNvCxnSpPr>
          <p:nvPr/>
        </p:nvCxnSpPr>
        <p:spPr bwMode="auto">
          <a:xfrm>
            <a:off x="1530957" y="1358880"/>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3" name="Straight Connector 33"/>
          <p:cNvCxnSpPr>
            <a:stCxn id="15" idx="2"/>
            <a:endCxn id="17" idx="1"/>
          </p:cNvCxnSpPr>
          <p:nvPr/>
        </p:nvCxnSpPr>
        <p:spPr bwMode="auto">
          <a:xfrm>
            <a:off x="2177346" y="2286268"/>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4" name="Straight Connector 34"/>
          <p:cNvCxnSpPr>
            <a:stCxn id="19" idx="2"/>
            <a:endCxn id="104" idx="0"/>
          </p:cNvCxnSpPr>
          <p:nvPr/>
        </p:nvCxnSpPr>
        <p:spPr bwMode="auto">
          <a:xfrm>
            <a:off x="6134902" y="2287461"/>
            <a:ext cx="723098" cy="34143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5" name="Straight Connector 36"/>
          <p:cNvCxnSpPr>
            <a:endCxn id="21" idx="1"/>
          </p:cNvCxnSpPr>
          <p:nvPr/>
        </p:nvCxnSpPr>
        <p:spPr bwMode="auto">
          <a:xfrm>
            <a:off x="3009143" y="1555430"/>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6" name="Straight Connector 37"/>
          <p:cNvCxnSpPr>
            <a:stCxn id="20" idx="3"/>
          </p:cNvCxnSpPr>
          <p:nvPr/>
        </p:nvCxnSpPr>
        <p:spPr bwMode="auto">
          <a:xfrm>
            <a:off x="7010400" y="1333500"/>
            <a:ext cx="752310" cy="63554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7" name="Straight Connector 38"/>
          <p:cNvCxnSpPr>
            <a:stCxn id="89" idx="3"/>
            <a:endCxn id="13" idx="1"/>
          </p:cNvCxnSpPr>
          <p:nvPr/>
        </p:nvCxnSpPr>
        <p:spPr bwMode="auto">
          <a:xfrm>
            <a:off x="609600" y="2254124"/>
            <a:ext cx="464157" cy="396332"/>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38" name="Straight Connector 39"/>
          <p:cNvCxnSpPr>
            <a:stCxn id="104" idx="0"/>
            <a:endCxn id="24" idx="1"/>
          </p:cNvCxnSpPr>
          <p:nvPr/>
        </p:nvCxnSpPr>
        <p:spPr bwMode="auto">
          <a:xfrm flipV="1">
            <a:off x="6858000" y="2051444"/>
            <a:ext cx="609600" cy="577456"/>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39" name="TextBox 40"/>
          <p:cNvSpPr txBox="1"/>
          <p:nvPr/>
        </p:nvSpPr>
        <p:spPr>
          <a:xfrm>
            <a:off x="1026815" y="294271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S9</a:t>
            </a:r>
          </a:p>
        </p:txBody>
      </p:sp>
      <p:sp>
        <p:nvSpPr>
          <p:cNvPr id="40" name="TextBox 41"/>
          <p:cNvSpPr txBox="1"/>
          <p:nvPr/>
        </p:nvSpPr>
        <p:spPr>
          <a:xfrm>
            <a:off x="2971800" y="294271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S10</a:t>
            </a:r>
          </a:p>
        </p:txBody>
      </p:sp>
      <p:sp>
        <p:nvSpPr>
          <p:cNvPr id="41" name="TextBox 42"/>
          <p:cNvSpPr txBox="1"/>
          <p:nvPr/>
        </p:nvSpPr>
        <p:spPr>
          <a:xfrm>
            <a:off x="4800600" y="285750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S11</a:t>
            </a:r>
          </a:p>
        </p:txBody>
      </p:sp>
      <p:sp>
        <p:nvSpPr>
          <p:cNvPr id="42" name="Rectangle 43"/>
          <p:cNvSpPr/>
          <p:nvPr/>
        </p:nvSpPr>
        <p:spPr>
          <a:xfrm>
            <a:off x="990600" y="342900"/>
            <a:ext cx="4458958"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43" name="TextBox 44"/>
          <p:cNvSpPr txBox="1"/>
          <p:nvPr/>
        </p:nvSpPr>
        <p:spPr>
          <a:xfrm>
            <a:off x="990600" y="278173"/>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Network domain 1</a:t>
            </a:r>
          </a:p>
        </p:txBody>
      </p:sp>
      <p:sp>
        <p:nvSpPr>
          <p:cNvPr id="44" name="TextBox 45"/>
          <p:cNvSpPr txBox="1"/>
          <p:nvPr/>
        </p:nvSpPr>
        <p:spPr>
          <a:xfrm>
            <a:off x="2887028" y="372595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S21</a:t>
            </a:r>
          </a:p>
        </p:txBody>
      </p:sp>
      <p:sp>
        <p:nvSpPr>
          <p:cNvPr id="45" name="TextBox 46"/>
          <p:cNvSpPr txBox="1"/>
          <p:nvPr/>
        </p:nvSpPr>
        <p:spPr>
          <a:xfrm>
            <a:off x="4495800" y="372595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S22</a:t>
            </a:r>
          </a:p>
        </p:txBody>
      </p:sp>
      <p:sp>
        <p:nvSpPr>
          <p:cNvPr id="46" name="TextBox 47"/>
          <p:cNvSpPr txBox="1"/>
          <p:nvPr/>
        </p:nvSpPr>
        <p:spPr>
          <a:xfrm>
            <a:off x="1996531" y="4262872"/>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S23</a:t>
            </a:r>
          </a:p>
        </p:txBody>
      </p:sp>
      <p:sp>
        <p:nvSpPr>
          <p:cNvPr id="47" name="TextBox 48"/>
          <p:cNvSpPr txBox="1"/>
          <p:nvPr/>
        </p:nvSpPr>
        <p:spPr>
          <a:xfrm>
            <a:off x="5899798" y="4444859"/>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S25</a:t>
            </a:r>
          </a:p>
        </p:txBody>
      </p:sp>
      <p:sp>
        <p:nvSpPr>
          <p:cNvPr id="48" name="TextBox 49"/>
          <p:cNvSpPr txBox="1"/>
          <p:nvPr/>
        </p:nvSpPr>
        <p:spPr>
          <a:xfrm>
            <a:off x="3645304" y="426230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S24</a:t>
            </a:r>
          </a:p>
        </p:txBody>
      </p:sp>
      <p:sp>
        <p:nvSpPr>
          <p:cNvPr id="49" name="TextBox 50"/>
          <p:cNvSpPr txBox="1"/>
          <p:nvPr/>
        </p:nvSpPr>
        <p:spPr>
          <a:xfrm>
            <a:off x="2966266" y="5009712"/>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S26</a:t>
            </a:r>
          </a:p>
        </p:txBody>
      </p:sp>
      <p:sp>
        <p:nvSpPr>
          <p:cNvPr id="50" name="TextBox 51"/>
          <p:cNvSpPr txBox="1"/>
          <p:nvPr/>
        </p:nvSpPr>
        <p:spPr>
          <a:xfrm>
            <a:off x="4576697" y="500932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S27</a:t>
            </a:r>
          </a:p>
        </p:txBody>
      </p:sp>
      <p:sp>
        <p:nvSpPr>
          <p:cNvPr id="51" name="TextBox 52"/>
          <p:cNvSpPr txBox="1"/>
          <p:nvPr/>
        </p:nvSpPr>
        <p:spPr>
          <a:xfrm>
            <a:off x="6329700" y="5008052"/>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S28</a:t>
            </a:r>
          </a:p>
        </p:txBody>
      </p:sp>
      <p:pic>
        <p:nvPicPr>
          <p:cNvPr id="52" name="Picture 41" descr="DWDM Switch.png"/>
          <p:cNvPicPr>
            <a:picLocks/>
          </p:cNvPicPr>
          <p:nvPr/>
        </p:nvPicPr>
        <p:blipFill>
          <a:blip r:embed="rId2" cstate="print"/>
          <a:srcRect/>
          <a:stretch>
            <a:fillRect/>
          </a:stretch>
        </p:blipFill>
        <p:spPr bwMode="auto">
          <a:xfrm>
            <a:off x="2037838" y="4578064"/>
            <a:ext cx="457200" cy="457200"/>
          </a:xfrm>
          <a:prstGeom prst="rect">
            <a:avLst/>
          </a:prstGeom>
          <a:noFill/>
          <a:ln w="9525">
            <a:noFill/>
            <a:miter lim="800000"/>
            <a:headEnd/>
            <a:tailEnd/>
          </a:ln>
        </p:spPr>
      </p:pic>
      <p:pic>
        <p:nvPicPr>
          <p:cNvPr id="53" name="Picture 41" descr="DWDM Switch.png"/>
          <p:cNvPicPr>
            <a:picLocks/>
          </p:cNvPicPr>
          <p:nvPr/>
        </p:nvPicPr>
        <p:blipFill>
          <a:blip r:embed="rId2" cstate="print"/>
          <a:srcRect/>
          <a:stretch>
            <a:fillRect/>
          </a:stretch>
        </p:blipFill>
        <p:spPr bwMode="auto">
          <a:xfrm>
            <a:off x="2037838" y="5869640"/>
            <a:ext cx="457200" cy="457200"/>
          </a:xfrm>
          <a:prstGeom prst="rect">
            <a:avLst/>
          </a:prstGeom>
          <a:noFill/>
          <a:ln w="9525">
            <a:noFill/>
            <a:miter lim="800000"/>
            <a:headEnd/>
            <a:tailEnd/>
          </a:ln>
        </p:spPr>
      </p:pic>
      <p:pic>
        <p:nvPicPr>
          <p:cNvPr id="54" name="Picture 41" descr="DWDM Switch.png"/>
          <p:cNvPicPr>
            <a:picLocks/>
          </p:cNvPicPr>
          <p:nvPr/>
        </p:nvPicPr>
        <p:blipFill>
          <a:blip r:embed="rId2" cstate="print"/>
          <a:srcRect/>
          <a:stretch>
            <a:fillRect/>
          </a:stretch>
        </p:blipFill>
        <p:spPr bwMode="auto">
          <a:xfrm>
            <a:off x="2912827" y="4002956"/>
            <a:ext cx="457200" cy="457200"/>
          </a:xfrm>
          <a:prstGeom prst="rect">
            <a:avLst/>
          </a:prstGeom>
          <a:noFill/>
          <a:ln w="9525">
            <a:noFill/>
            <a:miter lim="800000"/>
            <a:headEnd/>
            <a:tailEnd/>
          </a:ln>
        </p:spPr>
      </p:pic>
      <p:pic>
        <p:nvPicPr>
          <p:cNvPr id="55" name="Picture 41" descr="DWDM Switch.png"/>
          <p:cNvPicPr>
            <a:picLocks/>
          </p:cNvPicPr>
          <p:nvPr/>
        </p:nvPicPr>
        <p:blipFill>
          <a:blip r:embed="rId2" cstate="print"/>
          <a:srcRect/>
          <a:stretch>
            <a:fillRect/>
          </a:stretch>
        </p:blipFill>
        <p:spPr bwMode="auto">
          <a:xfrm>
            <a:off x="2912827" y="5276852"/>
            <a:ext cx="457200" cy="457200"/>
          </a:xfrm>
          <a:prstGeom prst="rect">
            <a:avLst/>
          </a:prstGeom>
          <a:noFill/>
          <a:ln w="9525">
            <a:noFill/>
            <a:miter lim="800000"/>
            <a:headEnd/>
            <a:tailEnd/>
          </a:ln>
        </p:spPr>
      </p:pic>
      <p:pic>
        <p:nvPicPr>
          <p:cNvPr id="56" name="Picture 41" descr="DWDM Switch.png"/>
          <p:cNvPicPr>
            <a:picLocks/>
          </p:cNvPicPr>
          <p:nvPr/>
        </p:nvPicPr>
        <p:blipFill>
          <a:blip r:embed="rId2" cstate="print"/>
          <a:srcRect/>
          <a:stretch>
            <a:fillRect/>
          </a:stretch>
        </p:blipFill>
        <p:spPr bwMode="auto">
          <a:xfrm>
            <a:off x="3728804" y="4578064"/>
            <a:ext cx="457200" cy="457200"/>
          </a:xfrm>
          <a:prstGeom prst="rect">
            <a:avLst/>
          </a:prstGeom>
          <a:noFill/>
          <a:ln w="9525">
            <a:noFill/>
            <a:miter lim="800000"/>
            <a:headEnd/>
            <a:tailEnd/>
          </a:ln>
        </p:spPr>
      </p:pic>
      <p:pic>
        <p:nvPicPr>
          <p:cNvPr id="57" name="Picture 41" descr="DWDM Switch.png"/>
          <p:cNvPicPr>
            <a:picLocks/>
          </p:cNvPicPr>
          <p:nvPr/>
        </p:nvPicPr>
        <p:blipFill>
          <a:blip r:embed="rId2" cstate="print"/>
          <a:srcRect/>
          <a:stretch>
            <a:fillRect/>
          </a:stretch>
        </p:blipFill>
        <p:spPr bwMode="auto">
          <a:xfrm>
            <a:off x="3735096" y="5863416"/>
            <a:ext cx="457200" cy="457200"/>
          </a:xfrm>
          <a:prstGeom prst="rect">
            <a:avLst/>
          </a:prstGeom>
          <a:noFill/>
          <a:ln w="9525">
            <a:noFill/>
            <a:miter lim="800000"/>
            <a:headEnd/>
            <a:tailEnd/>
          </a:ln>
        </p:spPr>
      </p:pic>
      <p:pic>
        <p:nvPicPr>
          <p:cNvPr id="58" name="Picture 41" descr="DWDM Switch.png"/>
          <p:cNvPicPr>
            <a:picLocks/>
          </p:cNvPicPr>
          <p:nvPr/>
        </p:nvPicPr>
        <p:blipFill>
          <a:blip r:embed="rId2" cstate="print"/>
          <a:srcRect/>
          <a:stretch>
            <a:fillRect/>
          </a:stretch>
        </p:blipFill>
        <p:spPr bwMode="auto">
          <a:xfrm>
            <a:off x="4630922" y="4002956"/>
            <a:ext cx="457200" cy="457200"/>
          </a:xfrm>
          <a:prstGeom prst="rect">
            <a:avLst/>
          </a:prstGeom>
          <a:noFill/>
          <a:ln w="9525">
            <a:noFill/>
            <a:miter lim="800000"/>
            <a:headEnd/>
            <a:tailEnd/>
          </a:ln>
        </p:spPr>
      </p:pic>
      <p:pic>
        <p:nvPicPr>
          <p:cNvPr id="59" name="Picture 41" descr="DWDM Switch.png"/>
          <p:cNvPicPr>
            <a:picLocks/>
          </p:cNvPicPr>
          <p:nvPr/>
        </p:nvPicPr>
        <p:blipFill>
          <a:blip r:embed="rId2" cstate="print"/>
          <a:srcRect/>
          <a:stretch>
            <a:fillRect/>
          </a:stretch>
        </p:blipFill>
        <p:spPr bwMode="auto">
          <a:xfrm>
            <a:off x="4630922" y="5278045"/>
            <a:ext cx="457200" cy="457200"/>
          </a:xfrm>
          <a:prstGeom prst="rect">
            <a:avLst/>
          </a:prstGeom>
          <a:noFill/>
          <a:ln w="9525">
            <a:noFill/>
            <a:miter lim="800000"/>
            <a:headEnd/>
            <a:tailEnd/>
          </a:ln>
        </p:spPr>
      </p:pic>
      <p:pic>
        <p:nvPicPr>
          <p:cNvPr id="60" name="Picture 41" descr="DWDM Switch.png"/>
          <p:cNvPicPr>
            <a:picLocks/>
          </p:cNvPicPr>
          <p:nvPr/>
        </p:nvPicPr>
        <p:blipFill>
          <a:blip r:embed="rId2" cstate="print"/>
          <a:srcRect/>
          <a:stretch>
            <a:fillRect/>
          </a:stretch>
        </p:blipFill>
        <p:spPr bwMode="auto">
          <a:xfrm>
            <a:off x="5447582" y="4590512"/>
            <a:ext cx="457200" cy="457200"/>
          </a:xfrm>
          <a:prstGeom prst="rect">
            <a:avLst/>
          </a:prstGeom>
          <a:noFill/>
          <a:ln w="9525">
            <a:noFill/>
            <a:miter lim="800000"/>
            <a:headEnd/>
            <a:tailEnd/>
          </a:ln>
        </p:spPr>
      </p:pic>
      <p:pic>
        <p:nvPicPr>
          <p:cNvPr id="61" name="Picture 41" descr="DWDM Switch.png"/>
          <p:cNvPicPr>
            <a:picLocks/>
          </p:cNvPicPr>
          <p:nvPr/>
        </p:nvPicPr>
        <p:blipFill>
          <a:blip r:embed="rId2" cstate="print"/>
          <a:srcRect/>
          <a:stretch>
            <a:fillRect/>
          </a:stretch>
        </p:blipFill>
        <p:spPr bwMode="auto">
          <a:xfrm>
            <a:off x="5482239" y="5881115"/>
            <a:ext cx="457200" cy="457200"/>
          </a:xfrm>
          <a:prstGeom prst="rect">
            <a:avLst/>
          </a:prstGeom>
          <a:noFill/>
          <a:ln w="9525">
            <a:noFill/>
            <a:miter lim="800000"/>
            <a:headEnd/>
            <a:tailEnd/>
          </a:ln>
        </p:spPr>
      </p:pic>
      <p:cxnSp>
        <p:nvCxnSpPr>
          <p:cNvPr id="62" name="Straight Connector 63"/>
          <p:cNvCxnSpPr/>
          <p:nvPr/>
        </p:nvCxnSpPr>
        <p:spPr bwMode="auto">
          <a:xfrm flipV="1">
            <a:off x="5901743" y="4787542"/>
            <a:ext cx="1548980" cy="28458"/>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63" name="Straight Connector 64"/>
          <p:cNvCxnSpPr/>
          <p:nvPr/>
        </p:nvCxnSpPr>
        <p:spPr bwMode="auto">
          <a:xfrm>
            <a:off x="5896816" y="6102132"/>
            <a:ext cx="1772865" cy="2299"/>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64" name="Picture 41" descr="DWDM Switch.png"/>
          <p:cNvPicPr>
            <a:picLocks/>
          </p:cNvPicPr>
          <p:nvPr/>
        </p:nvPicPr>
        <p:blipFill>
          <a:blip r:embed="rId2" cstate="print"/>
          <a:srcRect/>
          <a:stretch>
            <a:fillRect/>
          </a:stretch>
        </p:blipFill>
        <p:spPr bwMode="auto">
          <a:xfrm>
            <a:off x="6349017" y="5270628"/>
            <a:ext cx="457200" cy="457200"/>
          </a:xfrm>
          <a:prstGeom prst="rect">
            <a:avLst/>
          </a:prstGeom>
          <a:noFill/>
          <a:ln w="9525">
            <a:noFill/>
            <a:miter lim="800000"/>
            <a:headEnd/>
            <a:tailEnd/>
          </a:ln>
        </p:spPr>
      </p:pic>
      <p:cxnSp>
        <p:nvCxnSpPr>
          <p:cNvPr id="65" name="Straight Connector 66"/>
          <p:cNvCxnSpPr/>
          <p:nvPr/>
        </p:nvCxnSpPr>
        <p:spPr bwMode="auto">
          <a:xfrm flipV="1">
            <a:off x="6788756" y="5487404"/>
            <a:ext cx="868552" cy="6224"/>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66" name="Straight Connector 67"/>
          <p:cNvCxnSpPr>
            <a:stCxn id="52" idx="3"/>
          </p:cNvCxnSpPr>
          <p:nvPr/>
        </p:nvCxnSpPr>
        <p:spPr bwMode="auto">
          <a:xfrm flipV="1">
            <a:off x="2495038" y="4457700"/>
            <a:ext cx="586185" cy="348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67" name="Straight Connector 68"/>
          <p:cNvCxnSpPr/>
          <p:nvPr/>
        </p:nvCxnSpPr>
        <p:spPr bwMode="auto">
          <a:xfrm flipV="1">
            <a:off x="3357413" y="4231556"/>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68" name="Straight Connector 69"/>
          <p:cNvCxnSpPr/>
          <p:nvPr/>
        </p:nvCxnSpPr>
        <p:spPr bwMode="auto">
          <a:xfrm flipV="1">
            <a:off x="4173274" y="4809776"/>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69" name="Straight Connector 70"/>
          <p:cNvCxnSpPr/>
          <p:nvPr/>
        </p:nvCxnSpPr>
        <p:spPr bwMode="auto">
          <a:xfrm flipV="1">
            <a:off x="2482708" y="6112814"/>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71"/>
          <p:cNvCxnSpPr/>
          <p:nvPr/>
        </p:nvCxnSpPr>
        <p:spPr bwMode="auto">
          <a:xfrm flipV="1">
            <a:off x="4173274" y="6099691"/>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2"/>
          <p:cNvCxnSpPr>
            <a:endCxn id="56" idx="2"/>
          </p:cNvCxnSpPr>
          <p:nvPr/>
        </p:nvCxnSpPr>
        <p:spPr bwMode="auto">
          <a:xfrm flipV="1">
            <a:off x="3276600" y="5035264"/>
            <a:ext cx="680804" cy="47454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3"/>
          <p:cNvCxnSpPr>
            <a:endCxn id="55" idx="2"/>
          </p:cNvCxnSpPr>
          <p:nvPr/>
        </p:nvCxnSpPr>
        <p:spPr bwMode="auto">
          <a:xfrm flipV="1">
            <a:off x="2484000" y="5734052"/>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4"/>
          <p:cNvCxnSpPr>
            <a:stCxn id="52" idx="3"/>
            <a:endCxn id="55" idx="0"/>
          </p:cNvCxnSpPr>
          <p:nvPr/>
        </p:nvCxnSpPr>
        <p:spPr bwMode="auto">
          <a:xfrm>
            <a:off x="2495038" y="4806664"/>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75"/>
          <p:cNvCxnSpPr>
            <a:stCxn id="59" idx="2"/>
          </p:cNvCxnSpPr>
          <p:nvPr/>
        </p:nvCxnSpPr>
        <p:spPr bwMode="auto">
          <a:xfrm>
            <a:off x="4859522" y="5735245"/>
            <a:ext cx="650209" cy="38397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76"/>
          <p:cNvCxnSpPr>
            <a:endCxn id="60" idx="1"/>
          </p:cNvCxnSpPr>
          <p:nvPr/>
        </p:nvCxnSpPr>
        <p:spPr bwMode="auto">
          <a:xfrm>
            <a:off x="4876694" y="4436552"/>
            <a:ext cx="570888" cy="38256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77"/>
          <p:cNvCxnSpPr/>
          <p:nvPr/>
        </p:nvCxnSpPr>
        <p:spPr bwMode="auto">
          <a:xfrm>
            <a:off x="3973224" y="5003214"/>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78"/>
          <p:cNvCxnSpPr/>
          <p:nvPr/>
        </p:nvCxnSpPr>
        <p:spPr bwMode="auto">
          <a:xfrm>
            <a:off x="5692938" y="5022843"/>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79"/>
          <p:cNvCxnSpPr>
            <a:stCxn id="61" idx="0"/>
            <a:endCxn id="64" idx="1"/>
          </p:cNvCxnSpPr>
          <p:nvPr/>
        </p:nvCxnSpPr>
        <p:spPr bwMode="auto">
          <a:xfrm flipV="1">
            <a:off x="5710839" y="5499228"/>
            <a:ext cx="638178" cy="381887"/>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79" name="TextBox 81"/>
          <p:cNvSpPr txBox="1"/>
          <p:nvPr/>
        </p:nvSpPr>
        <p:spPr>
          <a:xfrm>
            <a:off x="1990896" y="6390501"/>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S29</a:t>
            </a:r>
          </a:p>
        </p:txBody>
      </p:sp>
      <p:sp>
        <p:nvSpPr>
          <p:cNvPr id="80" name="TextBox 82"/>
          <p:cNvSpPr txBox="1"/>
          <p:nvPr/>
        </p:nvSpPr>
        <p:spPr>
          <a:xfrm>
            <a:off x="3683565" y="639050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S30</a:t>
            </a:r>
          </a:p>
        </p:txBody>
      </p:sp>
      <p:sp>
        <p:nvSpPr>
          <p:cNvPr id="81" name="TextBox 83"/>
          <p:cNvSpPr txBox="1"/>
          <p:nvPr/>
        </p:nvSpPr>
        <p:spPr>
          <a:xfrm>
            <a:off x="5471822" y="6390499"/>
            <a:ext cx="70037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S31</a:t>
            </a:r>
          </a:p>
        </p:txBody>
      </p:sp>
      <p:sp>
        <p:nvSpPr>
          <p:cNvPr id="82" name="Rectangle 84"/>
          <p:cNvSpPr/>
          <p:nvPr/>
        </p:nvSpPr>
        <p:spPr>
          <a:xfrm>
            <a:off x="1641428" y="3714484"/>
            <a:ext cx="5297158"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85"/>
          <p:cNvSpPr txBox="1"/>
          <p:nvPr/>
        </p:nvSpPr>
        <p:spPr>
          <a:xfrm>
            <a:off x="1752600" y="3771900"/>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Network domain 2</a:t>
            </a:r>
          </a:p>
        </p:txBody>
      </p:sp>
      <p:cxnSp>
        <p:nvCxnSpPr>
          <p:cNvPr id="84" name="Straight Connector 86"/>
          <p:cNvCxnSpPr>
            <a:stCxn id="17" idx="2"/>
          </p:cNvCxnSpPr>
          <p:nvPr/>
        </p:nvCxnSpPr>
        <p:spPr bwMode="auto">
          <a:xfrm>
            <a:off x="2999615" y="2872832"/>
            <a:ext cx="276985" cy="120386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85" name="Straight Connector 87"/>
          <p:cNvCxnSpPr>
            <a:stCxn id="21" idx="2"/>
            <a:endCxn id="58" idx="0"/>
          </p:cNvCxnSpPr>
          <p:nvPr/>
        </p:nvCxnSpPr>
        <p:spPr bwMode="auto">
          <a:xfrm>
            <a:off x="4746758" y="2890531"/>
            <a:ext cx="112764" cy="11124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86" name="Straight Connector 88"/>
          <p:cNvCxnSpPr>
            <a:stCxn id="52" idx="2"/>
          </p:cNvCxnSpPr>
          <p:nvPr/>
        </p:nvCxnSpPr>
        <p:spPr bwMode="auto">
          <a:xfrm>
            <a:off x="2266438" y="5035264"/>
            <a:ext cx="19562" cy="870236"/>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87" name="TextBox 89"/>
          <p:cNvSpPr txBox="1"/>
          <p:nvPr/>
        </p:nvSpPr>
        <p:spPr>
          <a:xfrm>
            <a:off x="-22679" y="80010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8" name="Picture 45" descr="Generic Router 2.png"/>
          <p:cNvPicPr>
            <a:picLocks noChangeAspect="1"/>
          </p:cNvPicPr>
          <p:nvPr/>
        </p:nvPicPr>
        <p:blipFill>
          <a:blip r:embed="rId3" cstate="print"/>
          <a:srcRect/>
          <a:stretch>
            <a:fillRect/>
          </a:stretch>
        </p:blipFill>
        <p:spPr bwMode="auto">
          <a:xfrm>
            <a:off x="164848" y="110490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9" name="Picture 45" descr="Generic Router 2.png"/>
          <p:cNvPicPr>
            <a:picLocks noChangeAspect="1"/>
          </p:cNvPicPr>
          <p:nvPr/>
        </p:nvPicPr>
        <p:blipFill>
          <a:blip r:embed="rId3" cstate="print"/>
          <a:srcRect/>
          <a:stretch>
            <a:fillRect/>
          </a:stretch>
        </p:blipFill>
        <p:spPr bwMode="auto">
          <a:xfrm>
            <a:off x="164848" y="203174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0" name="Picture 45" descr="Generic Router 2.png"/>
          <p:cNvPicPr>
            <a:picLocks noChangeAspect="1"/>
          </p:cNvPicPr>
          <p:nvPr/>
        </p:nvPicPr>
        <p:blipFill>
          <a:blip r:embed="rId3" cstate="print"/>
          <a:srcRect/>
          <a:stretch>
            <a:fillRect/>
          </a:stretch>
        </p:blipFill>
        <p:spPr bwMode="auto">
          <a:xfrm>
            <a:off x="163956" y="286994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1" name="TextBox 93"/>
          <p:cNvSpPr txBox="1"/>
          <p:nvPr/>
        </p:nvSpPr>
        <p:spPr>
          <a:xfrm>
            <a:off x="-22679" y="16661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2" name="TextBox 94"/>
          <p:cNvSpPr txBox="1"/>
          <p:nvPr/>
        </p:nvSpPr>
        <p:spPr>
          <a:xfrm>
            <a:off x="-22679" y="25805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sp>
        <p:nvSpPr>
          <p:cNvPr id="93" name="TextBox 95"/>
          <p:cNvSpPr txBox="1"/>
          <p:nvPr/>
        </p:nvSpPr>
        <p:spPr>
          <a:xfrm>
            <a:off x="7894171" y="4533900"/>
            <a:ext cx="565704"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sp>
        <p:nvSpPr>
          <p:cNvPr id="94" name="TextBox 96"/>
          <p:cNvSpPr txBox="1"/>
          <p:nvPr/>
        </p:nvSpPr>
        <p:spPr>
          <a:xfrm>
            <a:off x="7930968" y="5018901"/>
            <a:ext cx="60343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95" name="Picture 45" descr="Generic Router 2.png"/>
          <p:cNvPicPr>
            <a:picLocks noChangeAspect="1"/>
          </p:cNvPicPr>
          <p:nvPr/>
        </p:nvPicPr>
        <p:blipFill>
          <a:blip r:embed="rId3" cstate="print"/>
          <a:srcRect/>
          <a:stretch>
            <a:fillRect/>
          </a:stretch>
        </p:blipFill>
        <p:spPr bwMode="auto">
          <a:xfrm>
            <a:off x="7467600" y="4567817"/>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96" name="Picture 45" descr="Generic Router 2.png"/>
          <p:cNvPicPr>
            <a:picLocks noChangeAspect="1"/>
          </p:cNvPicPr>
          <p:nvPr/>
        </p:nvPicPr>
        <p:blipFill>
          <a:blip r:embed="rId3" cstate="print"/>
          <a:srcRect/>
          <a:stretch>
            <a:fillRect/>
          </a:stretch>
        </p:blipFill>
        <p:spPr bwMode="auto">
          <a:xfrm>
            <a:off x="7620000" y="5859360"/>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7" name="Picture 45" descr="Generic Router 2.png"/>
          <p:cNvPicPr>
            <a:picLocks noChangeAspect="1"/>
          </p:cNvPicPr>
          <p:nvPr/>
        </p:nvPicPr>
        <p:blipFill>
          <a:blip r:embed="rId3" cstate="print"/>
          <a:srcRect/>
          <a:stretch>
            <a:fillRect/>
          </a:stretch>
        </p:blipFill>
        <p:spPr bwMode="auto">
          <a:xfrm>
            <a:off x="7620000" y="5260381"/>
            <a:ext cx="444752" cy="444752"/>
          </a:xfrm>
          <a:prstGeom prst="rect">
            <a:avLst/>
          </a:prstGeom>
          <a:noFill/>
          <a:ln w="9525">
            <a:noFill/>
            <a:miter lim="800000"/>
            <a:headEnd/>
            <a:tailEnd/>
          </a:ln>
          <a:effectLst>
            <a:outerShdw blurRad="50800" dist="50800" dir="5400000" algn="ctr" rotWithShape="0">
              <a:schemeClr val="tx2"/>
            </a:outerShdw>
          </a:effectLst>
        </p:spPr>
      </p:pic>
      <p:sp>
        <p:nvSpPr>
          <p:cNvPr id="98" name="TextBox 100"/>
          <p:cNvSpPr txBox="1"/>
          <p:nvPr/>
        </p:nvSpPr>
        <p:spPr>
          <a:xfrm>
            <a:off x="8077200" y="57809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C-R6</a:t>
            </a:r>
          </a:p>
        </p:txBody>
      </p:sp>
      <p:sp>
        <p:nvSpPr>
          <p:cNvPr id="99" name="TextBox 101"/>
          <p:cNvSpPr txBox="1"/>
          <p:nvPr/>
        </p:nvSpPr>
        <p:spPr>
          <a:xfrm>
            <a:off x="-84135" y="266700"/>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Customer domain 1</a:t>
            </a:r>
          </a:p>
        </p:txBody>
      </p:sp>
      <p:sp>
        <p:nvSpPr>
          <p:cNvPr id="100" name="TextBox 102"/>
          <p:cNvSpPr txBox="1"/>
          <p:nvPr/>
        </p:nvSpPr>
        <p:spPr>
          <a:xfrm>
            <a:off x="8145465" y="3924300"/>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Customer domain 2</a:t>
            </a:r>
          </a:p>
        </p:txBody>
      </p:sp>
      <p:sp>
        <p:nvSpPr>
          <p:cNvPr id="101" name="Rectangle 108"/>
          <p:cNvSpPr/>
          <p:nvPr/>
        </p:nvSpPr>
        <p:spPr>
          <a:xfrm>
            <a:off x="5791200" y="190500"/>
            <a:ext cx="2286000" cy="30480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102" name="TextBox 109"/>
          <p:cNvSpPr txBox="1"/>
          <p:nvPr/>
        </p:nvSpPr>
        <p:spPr>
          <a:xfrm>
            <a:off x="5867400" y="342900"/>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Network domain 3</a:t>
            </a:r>
          </a:p>
        </p:txBody>
      </p:sp>
      <p:sp>
        <p:nvSpPr>
          <p:cNvPr id="103" name="TextBox 110"/>
          <p:cNvSpPr txBox="1"/>
          <p:nvPr/>
        </p:nvSpPr>
        <p:spPr>
          <a:xfrm>
            <a:off x="6477000" y="232410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S39</a:t>
            </a:r>
          </a:p>
        </p:txBody>
      </p:sp>
      <p:pic>
        <p:nvPicPr>
          <p:cNvPr id="104" name="Picture 41" descr="DWDM Switch.png"/>
          <p:cNvPicPr>
            <a:picLocks/>
          </p:cNvPicPr>
          <p:nvPr/>
        </p:nvPicPr>
        <p:blipFill>
          <a:blip r:embed="rId2" cstate="print"/>
          <a:srcRect/>
          <a:stretch>
            <a:fillRect/>
          </a:stretch>
        </p:blipFill>
        <p:spPr bwMode="auto">
          <a:xfrm>
            <a:off x="6629400" y="2628900"/>
            <a:ext cx="457200" cy="457200"/>
          </a:xfrm>
          <a:prstGeom prst="rect">
            <a:avLst/>
          </a:prstGeom>
          <a:noFill/>
          <a:ln w="9525">
            <a:noFill/>
            <a:miter lim="800000"/>
            <a:headEnd/>
            <a:tailEnd/>
          </a:ln>
        </p:spPr>
      </p:pic>
      <p:cxnSp>
        <p:nvCxnSpPr>
          <p:cNvPr id="105" name="Straight Connector 115"/>
          <p:cNvCxnSpPr>
            <a:endCxn id="20" idx="1"/>
          </p:cNvCxnSpPr>
          <p:nvPr/>
        </p:nvCxnSpPr>
        <p:spPr bwMode="auto">
          <a:xfrm flipV="1">
            <a:off x="6083035" y="1333500"/>
            <a:ext cx="470165" cy="49259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6" name="Straight Connector 118"/>
          <p:cNvCxnSpPr>
            <a:endCxn id="19" idx="1"/>
          </p:cNvCxnSpPr>
          <p:nvPr/>
        </p:nvCxnSpPr>
        <p:spPr bwMode="auto">
          <a:xfrm flipV="1">
            <a:off x="4954487" y="2058861"/>
            <a:ext cx="951815" cy="61153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7" name="Straight Connector 120"/>
          <p:cNvCxnSpPr>
            <a:stCxn id="21" idx="0"/>
          </p:cNvCxnSpPr>
          <p:nvPr/>
        </p:nvCxnSpPr>
        <p:spPr bwMode="auto">
          <a:xfrm flipH="1" flipV="1">
            <a:off x="3886200" y="1026764"/>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8" name="Straight Connector 123"/>
          <p:cNvCxnSpPr>
            <a:stCxn id="19" idx="2"/>
          </p:cNvCxnSpPr>
          <p:nvPr/>
        </p:nvCxnSpPr>
        <p:spPr bwMode="auto">
          <a:xfrm flipH="1">
            <a:off x="5065764" y="2287461"/>
            <a:ext cx="1069138" cy="194163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9" name="Straight Connector 125"/>
          <p:cNvCxnSpPr>
            <a:stCxn id="104" idx="2"/>
            <a:endCxn id="60" idx="0"/>
          </p:cNvCxnSpPr>
          <p:nvPr/>
        </p:nvCxnSpPr>
        <p:spPr bwMode="auto">
          <a:xfrm flipH="1">
            <a:off x="5676182" y="3086100"/>
            <a:ext cx="1181818" cy="150441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110" name="TextBox 127"/>
          <p:cNvSpPr txBox="1"/>
          <p:nvPr/>
        </p:nvSpPr>
        <p:spPr>
          <a:xfrm>
            <a:off x="8297865" y="190500"/>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Customer domain 3</a:t>
            </a:r>
          </a:p>
        </p:txBody>
      </p:sp>
      <p:sp>
        <p:nvSpPr>
          <p:cNvPr id="111" name="TextBox 128"/>
          <p:cNvSpPr txBox="1"/>
          <p:nvPr/>
        </p:nvSpPr>
        <p:spPr>
          <a:xfrm>
            <a:off x="8534400" y="800100"/>
            <a:ext cx="565704"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C-R7</a:t>
            </a:r>
          </a:p>
        </p:txBody>
      </p:sp>
      <p:sp>
        <p:nvSpPr>
          <p:cNvPr id="112" name="TextBox 129"/>
          <p:cNvSpPr txBox="1"/>
          <p:nvPr/>
        </p:nvSpPr>
        <p:spPr>
          <a:xfrm>
            <a:off x="8458200" y="1513701"/>
            <a:ext cx="60343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C-R8</a:t>
            </a:r>
          </a:p>
        </p:txBody>
      </p:sp>
      <p:pic>
        <p:nvPicPr>
          <p:cNvPr id="113" name="Picture 45" descr="Generic Router 2.png"/>
          <p:cNvPicPr>
            <a:picLocks noChangeAspect="1"/>
          </p:cNvPicPr>
          <p:nvPr/>
        </p:nvPicPr>
        <p:blipFill>
          <a:blip r:embed="rId3" cstate="print"/>
          <a:srcRect/>
          <a:stretch>
            <a:fillRect/>
          </a:stretch>
        </p:blipFill>
        <p:spPr bwMode="auto">
          <a:xfrm>
            <a:off x="8229600" y="958184"/>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114" name="Picture 45" descr="Generic Router 2.png"/>
          <p:cNvPicPr>
            <a:picLocks noChangeAspect="1"/>
          </p:cNvPicPr>
          <p:nvPr/>
        </p:nvPicPr>
        <p:blipFill>
          <a:blip r:embed="rId3" cstate="print"/>
          <a:srcRect/>
          <a:stretch>
            <a:fillRect/>
          </a:stretch>
        </p:blipFill>
        <p:spPr bwMode="auto">
          <a:xfrm>
            <a:off x="8458199" y="1803148"/>
            <a:ext cx="444752" cy="444752"/>
          </a:xfrm>
          <a:prstGeom prst="rect">
            <a:avLst/>
          </a:prstGeom>
          <a:noFill/>
          <a:ln w="9525">
            <a:noFill/>
            <a:miter lim="800000"/>
            <a:headEnd/>
            <a:tailEnd/>
          </a:ln>
          <a:effectLst>
            <a:outerShdw blurRad="50800" dist="50800" dir="5400000" algn="ctr" rotWithShape="0">
              <a:schemeClr val="tx2"/>
            </a:outerShdw>
          </a:effectLst>
        </p:spPr>
      </p:pic>
      <p:cxnSp>
        <p:nvCxnSpPr>
          <p:cNvPr id="115" name="Straight Connector 133"/>
          <p:cNvCxnSpPr>
            <a:endCxn id="113" idx="1"/>
          </p:cNvCxnSpPr>
          <p:nvPr/>
        </p:nvCxnSpPr>
        <p:spPr bwMode="auto">
          <a:xfrm flipV="1">
            <a:off x="6934200" y="1180560"/>
            <a:ext cx="1295400" cy="15294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16" name="Straight Connector 135"/>
          <p:cNvCxnSpPr>
            <a:endCxn id="114" idx="1"/>
          </p:cNvCxnSpPr>
          <p:nvPr/>
        </p:nvCxnSpPr>
        <p:spPr bwMode="auto">
          <a:xfrm flipV="1">
            <a:off x="7747420" y="2025524"/>
            <a:ext cx="710779" cy="22234"/>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19" name="直接箭头连接符 118"/>
          <p:cNvCxnSpPr/>
          <p:nvPr/>
        </p:nvCxnSpPr>
        <p:spPr>
          <a:xfrm flipH="1">
            <a:off x="609600" y="2971800"/>
            <a:ext cx="2286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flipH="1">
            <a:off x="838200" y="3429000"/>
            <a:ext cx="22860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76200" y="4800600"/>
            <a:ext cx="1600200" cy="1815882"/>
          </a:xfrm>
          <a:prstGeom prst="rect">
            <a:avLst/>
          </a:prstGeom>
          <a:noFill/>
        </p:spPr>
        <p:txBody>
          <a:bodyPr wrap="square" rtlCol="0">
            <a:spAutoFit/>
          </a:bodyPr>
          <a:lstStyle/>
          <a:p>
            <a:r>
              <a:rPr lang="en-US" altLang="zh-CN" sz="1400" dirty="0" err="1"/>
              <a:t>ODUk</a:t>
            </a:r>
            <a:r>
              <a:rPr lang="en-US" altLang="zh-CN" sz="1400" dirty="0"/>
              <a:t> link</a:t>
            </a:r>
          </a:p>
          <a:p>
            <a:endParaRPr lang="en-US" altLang="zh-CN" sz="1400" dirty="0"/>
          </a:p>
          <a:p>
            <a:r>
              <a:rPr lang="en-US" altLang="zh-CN" sz="1400" dirty="0"/>
              <a:t>Note: </a:t>
            </a:r>
          </a:p>
          <a:p>
            <a:r>
              <a:rPr lang="en-US" altLang="zh-CN" sz="1400" dirty="0"/>
              <a:t>OTN-Optical layer</a:t>
            </a:r>
          </a:p>
          <a:p>
            <a:r>
              <a:rPr lang="en-US" altLang="zh-CN" sz="1400" dirty="0"/>
              <a:t>controlled by each domain controller </a:t>
            </a:r>
          </a:p>
          <a:p>
            <a:r>
              <a:rPr lang="en-US" altLang="zh-CN" sz="1400" dirty="0"/>
              <a:t>and not exposed</a:t>
            </a:r>
          </a:p>
          <a:p>
            <a:r>
              <a:rPr lang="en-US" altLang="zh-CN" sz="1400" dirty="0"/>
              <a:t>Via Controller NBI.</a:t>
            </a:r>
            <a:endParaRPr lang="zh-CN" altLang="en-US" sz="1400" dirty="0"/>
          </a:p>
        </p:txBody>
      </p:sp>
      <p:sp>
        <p:nvSpPr>
          <p:cNvPr id="118" name="TextBox 117"/>
          <p:cNvSpPr txBox="1"/>
          <p:nvPr/>
        </p:nvSpPr>
        <p:spPr>
          <a:xfrm>
            <a:off x="7162800" y="6581001"/>
            <a:ext cx="1621919" cy="276999"/>
          </a:xfrm>
          <a:prstGeom prst="rect">
            <a:avLst/>
          </a:prstGeom>
          <a:noFill/>
        </p:spPr>
        <p:txBody>
          <a:bodyPr wrap="none" rtlCol="0">
            <a:spAutoFit/>
          </a:bodyPr>
          <a:lstStyle/>
          <a:p>
            <a:r>
              <a:rPr lang="en-US" altLang="zh-CN" sz="1200" dirty="0"/>
              <a:t>Figure provided by Igor</a:t>
            </a:r>
            <a:endParaRPr lang="zh-CN" altLang="en-US" sz="1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Controlling Hierarchy</a:t>
            </a:r>
            <a:endParaRPr lang="zh-CN" altLang="en-US" dirty="0"/>
          </a:p>
        </p:txBody>
      </p:sp>
      <p:sp>
        <p:nvSpPr>
          <p:cNvPr id="4" name="矩形 3"/>
          <p:cNvSpPr/>
          <p:nvPr/>
        </p:nvSpPr>
        <p:spPr>
          <a:xfrm>
            <a:off x="1371600" y="2590800"/>
            <a:ext cx="495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MDSC</a:t>
            </a:r>
            <a:endParaRPr lang="zh-CN" altLang="en-US" dirty="0"/>
          </a:p>
        </p:txBody>
      </p:sp>
      <p:sp>
        <p:nvSpPr>
          <p:cNvPr id="5" name="矩形 4"/>
          <p:cNvSpPr/>
          <p:nvPr/>
        </p:nvSpPr>
        <p:spPr>
          <a:xfrm>
            <a:off x="1447800" y="43434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PNC1</a:t>
            </a:r>
            <a:endParaRPr lang="zh-CN" altLang="en-US" dirty="0"/>
          </a:p>
        </p:txBody>
      </p:sp>
      <p:sp>
        <p:nvSpPr>
          <p:cNvPr id="6" name="矩形 5"/>
          <p:cNvSpPr/>
          <p:nvPr/>
        </p:nvSpPr>
        <p:spPr>
          <a:xfrm>
            <a:off x="3581400" y="38100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PNC2</a:t>
            </a:r>
            <a:endParaRPr lang="zh-CN" altLang="en-US" dirty="0"/>
          </a:p>
        </p:txBody>
      </p:sp>
      <p:sp>
        <p:nvSpPr>
          <p:cNvPr id="7" name="矩形 6"/>
          <p:cNvSpPr/>
          <p:nvPr/>
        </p:nvSpPr>
        <p:spPr>
          <a:xfrm>
            <a:off x="4953000" y="49530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PNC3</a:t>
            </a:r>
            <a:endParaRPr lang="zh-CN" altLang="en-US" dirty="0"/>
          </a:p>
        </p:txBody>
      </p:sp>
      <p:cxnSp>
        <p:nvCxnSpPr>
          <p:cNvPr id="16" name="直接连接符 15"/>
          <p:cNvCxnSpPr/>
          <p:nvPr/>
        </p:nvCxnSpPr>
        <p:spPr>
          <a:xfrm>
            <a:off x="2362200" y="304800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343400" y="30480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715000" y="3048000"/>
            <a:ext cx="0" cy="18288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405302" y="1219200"/>
            <a:ext cx="2738698" cy="3539430"/>
          </a:xfrm>
          <a:prstGeom prst="rect">
            <a:avLst/>
          </a:prstGeom>
          <a:noFill/>
          <a:ln>
            <a:solidFill>
              <a:schemeClr val="tx1"/>
            </a:solidFill>
          </a:ln>
        </p:spPr>
        <p:txBody>
          <a:bodyPr wrap="square" rtlCol="0">
            <a:spAutoFit/>
          </a:bodyPr>
          <a:lstStyle/>
          <a:p>
            <a:endParaRPr lang="en-US" altLang="zh-CN" sz="1600" b="1" dirty="0"/>
          </a:p>
          <a:p>
            <a:r>
              <a:rPr lang="en-US" altLang="zh-CN" sz="1600" b="1" dirty="0"/>
              <a:t>Assumption: </a:t>
            </a:r>
          </a:p>
          <a:p>
            <a:r>
              <a:rPr lang="en-US" altLang="zh-CN" sz="1600" dirty="0"/>
              <a:t>1:  client controller knows the C-Rx and its access link information. </a:t>
            </a:r>
          </a:p>
          <a:p>
            <a:endParaRPr lang="en-US" altLang="zh-CN" sz="1600" dirty="0"/>
          </a:p>
          <a:p>
            <a:r>
              <a:rPr lang="en-US" altLang="zh-CN" sz="1600" dirty="0"/>
              <a:t>2: MDSC knows how to map C-Rx and its network side of nodes within its network domain. </a:t>
            </a:r>
          </a:p>
          <a:p>
            <a:endParaRPr lang="en-US" altLang="zh-CN" sz="1600" dirty="0"/>
          </a:p>
          <a:p>
            <a:r>
              <a:rPr lang="en-US" altLang="zh-CN" sz="1600" dirty="0"/>
              <a:t>3: MDSC has no topology information at all before each PNC reports its topology.</a:t>
            </a:r>
            <a:endParaRPr lang="zh-CN" altLang="en-US" sz="1600" dirty="0"/>
          </a:p>
        </p:txBody>
      </p:sp>
      <p:sp>
        <p:nvSpPr>
          <p:cNvPr id="27" name="云形 26"/>
          <p:cNvSpPr/>
          <p:nvPr/>
        </p:nvSpPr>
        <p:spPr>
          <a:xfrm>
            <a:off x="990600" y="4876800"/>
            <a:ext cx="2286000" cy="1066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 Domain 1</a:t>
            </a:r>
            <a:endParaRPr lang="zh-CN" altLang="en-US" dirty="0"/>
          </a:p>
        </p:txBody>
      </p:sp>
      <p:sp>
        <p:nvSpPr>
          <p:cNvPr id="28" name="云形 27"/>
          <p:cNvSpPr/>
          <p:nvPr/>
        </p:nvSpPr>
        <p:spPr>
          <a:xfrm>
            <a:off x="4800600" y="5562600"/>
            <a:ext cx="2286000" cy="1066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 domain 3</a:t>
            </a:r>
            <a:endParaRPr lang="zh-CN" altLang="en-US" dirty="0"/>
          </a:p>
        </p:txBody>
      </p:sp>
      <p:sp>
        <p:nvSpPr>
          <p:cNvPr id="29" name="云形 28"/>
          <p:cNvSpPr/>
          <p:nvPr/>
        </p:nvSpPr>
        <p:spPr>
          <a:xfrm>
            <a:off x="3352800" y="4343400"/>
            <a:ext cx="1905000" cy="762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 Domain 2</a:t>
            </a:r>
            <a:endParaRPr lang="zh-CN" altLang="en-US" dirty="0"/>
          </a:p>
        </p:txBody>
      </p:sp>
      <p:sp>
        <p:nvSpPr>
          <p:cNvPr id="14" name="矩形 13"/>
          <p:cNvSpPr/>
          <p:nvPr/>
        </p:nvSpPr>
        <p:spPr>
          <a:xfrm>
            <a:off x="2667000" y="1295400"/>
            <a:ext cx="2362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Client Controller</a:t>
            </a:r>
            <a:endParaRPr lang="zh-CN" altLang="en-US" dirty="0">
              <a:solidFill>
                <a:schemeClr val="tx1"/>
              </a:solidFill>
            </a:endParaRPr>
          </a:p>
        </p:txBody>
      </p:sp>
      <p:cxnSp>
        <p:nvCxnSpPr>
          <p:cNvPr id="15" name="直接连接符 14"/>
          <p:cNvCxnSpPr/>
          <p:nvPr/>
        </p:nvCxnSpPr>
        <p:spPr>
          <a:xfrm>
            <a:off x="3886200" y="1752600"/>
            <a:ext cx="0" cy="762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Domain controller reporting</a:t>
            </a:r>
            <a:endParaRPr lang="zh-CN" altLang="en-US" dirty="0"/>
          </a:p>
        </p:txBody>
      </p:sp>
      <p:sp>
        <p:nvSpPr>
          <p:cNvPr id="10" name="矩形 9"/>
          <p:cNvSpPr/>
          <p:nvPr/>
        </p:nvSpPr>
        <p:spPr>
          <a:xfrm>
            <a:off x="533400" y="15240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MDSC</a:t>
            </a:r>
            <a:endParaRPr lang="zh-CN" altLang="en-US" sz="1600" dirty="0"/>
          </a:p>
        </p:txBody>
      </p:sp>
      <p:sp>
        <p:nvSpPr>
          <p:cNvPr id="11" name="矩形 10"/>
          <p:cNvSpPr/>
          <p:nvPr/>
        </p:nvSpPr>
        <p:spPr>
          <a:xfrm>
            <a:off x="304800" y="27432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PNC1</a:t>
            </a:r>
            <a:endParaRPr lang="zh-CN" altLang="en-US" sz="1200" dirty="0"/>
          </a:p>
        </p:txBody>
      </p:sp>
      <p:sp>
        <p:nvSpPr>
          <p:cNvPr id="12" name="矩形 11"/>
          <p:cNvSpPr/>
          <p:nvPr/>
        </p:nvSpPr>
        <p:spPr>
          <a:xfrm>
            <a:off x="1066800" y="30480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PNC2</a:t>
            </a:r>
            <a:endParaRPr lang="zh-CN" altLang="en-US" sz="1200" dirty="0"/>
          </a:p>
        </p:txBody>
      </p:sp>
      <p:sp>
        <p:nvSpPr>
          <p:cNvPr id="13" name="矩形 12"/>
          <p:cNvSpPr/>
          <p:nvPr/>
        </p:nvSpPr>
        <p:spPr>
          <a:xfrm>
            <a:off x="1828800" y="27432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PNC3</a:t>
            </a:r>
            <a:endParaRPr lang="zh-CN" altLang="en-US" sz="1200" dirty="0"/>
          </a:p>
        </p:txBody>
      </p:sp>
      <p:cxnSp>
        <p:nvCxnSpPr>
          <p:cNvPr id="15" name="直接箭头连接符 14"/>
          <p:cNvCxnSpPr>
            <a:stCxn id="11" idx="0"/>
          </p:cNvCxnSpPr>
          <p:nvPr/>
        </p:nvCxnSpPr>
        <p:spPr>
          <a:xfrm flipV="1">
            <a:off x="571500" y="1828800"/>
            <a:ext cx="38100" cy="91440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2" idx="0"/>
            <a:endCxn id="10" idx="2"/>
          </p:cNvCxnSpPr>
          <p:nvPr/>
        </p:nvCxnSpPr>
        <p:spPr>
          <a:xfrm flipV="1">
            <a:off x="1333500" y="1828800"/>
            <a:ext cx="0" cy="121920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3" idx="0"/>
          </p:cNvCxnSpPr>
          <p:nvPr/>
        </p:nvCxnSpPr>
        <p:spPr>
          <a:xfrm flipH="1" flipV="1">
            <a:off x="1828800" y="1828800"/>
            <a:ext cx="266700" cy="91440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Rectangle 45"/>
          <p:cNvSpPr/>
          <p:nvPr/>
        </p:nvSpPr>
        <p:spPr>
          <a:xfrm>
            <a:off x="228600" y="4114800"/>
            <a:ext cx="2349920" cy="25146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45" name="TextBox 46"/>
          <p:cNvSpPr txBox="1"/>
          <p:nvPr/>
        </p:nvSpPr>
        <p:spPr>
          <a:xfrm>
            <a:off x="457200" y="4306669"/>
            <a:ext cx="1885208" cy="646331"/>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Courier New" pitchFamily="49" charset="0"/>
                <a:cs typeface="Courier New" pitchFamily="49" charset="0"/>
              </a:rPr>
              <a:t>Domain 1 abstract TE topologies (single node)</a:t>
            </a:r>
          </a:p>
        </p:txBody>
      </p:sp>
      <p:sp>
        <p:nvSpPr>
          <p:cNvPr id="51" name="TextBox 58"/>
          <p:cNvSpPr txBox="1"/>
          <p:nvPr/>
        </p:nvSpPr>
        <p:spPr>
          <a:xfrm>
            <a:off x="5791200" y="6019800"/>
            <a:ext cx="1885208" cy="45964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Courier New" pitchFamily="49" charset="0"/>
                <a:cs typeface="Courier New" pitchFamily="49" charset="0"/>
              </a:rPr>
              <a:t>Domain 2 abstract TE topologies</a:t>
            </a:r>
          </a:p>
        </p:txBody>
      </p:sp>
      <p:sp>
        <p:nvSpPr>
          <p:cNvPr id="58" name="Rectangle 70"/>
          <p:cNvSpPr/>
          <p:nvPr/>
        </p:nvSpPr>
        <p:spPr>
          <a:xfrm>
            <a:off x="3124200" y="1752600"/>
            <a:ext cx="4191000" cy="21336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61" name="TextBox 77"/>
          <p:cNvSpPr txBox="1"/>
          <p:nvPr/>
        </p:nvSpPr>
        <p:spPr>
          <a:xfrm>
            <a:off x="3124200" y="1905000"/>
            <a:ext cx="1885208" cy="45964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Courier New" pitchFamily="49" charset="0"/>
                <a:cs typeface="Courier New" pitchFamily="49" charset="0"/>
              </a:rPr>
              <a:t>Domain 3 abstract TE topologies</a:t>
            </a:r>
          </a:p>
        </p:txBody>
      </p:sp>
      <p:sp>
        <p:nvSpPr>
          <p:cNvPr id="62" name="Rounded Rectangle 120"/>
          <p:cNvSpPr/>
          <p:nvPr/>
        </p:nvSpPr>
        <p:spPr>
          <a:xfrm>
            <a:off x="935372" y="5105400"/>
            <a:ext cx="762000" cy="7620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3" name="TextBox 122"/>
          <p:cNvSpPr txBox="1"/>
          <p:nvPr/>
        </p:nvSpPr>
        <p:spPr>
          <a:xfrm>
            <a:off x="914400" y="5334000"/>
            <a:ext cx="838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NE-A</a:t>
            </a:r>
          </a:p>
        </p:txBody>
      </p:sp>
      <p:cxnSp>
        <p:nvCxnSpPr>
          <p:cNvPr id="64" name="Straight Connector 123"/>
          <p:cNvCxnSpPr/>
          <p:nvPr/>
        </p:nvCxnSpPr>
        <p:spPr bwMode="auto">
          <a:xfrm>
            <a:off x="1689176" y="5334000"/>
            <a:ext cx="977824"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65" name="Straight Connector 124"/>
          <p:cNvCxnSpPr/>
          <p:nvPr/>
        </p:nvCxnSpPr>
        <p:spPr bwMode="auto">
          <a:xfrm>
            <a:off x="1676400" y="5638800"/>
            <a:ext cx="9906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66" name="Straight Connector 125"/>
          <p:cNvCxnSpPr/>
          <p:nvPr/>
        </p:nvCxnSpPr>
        <p:spPr bwMode="auto">
          <a:xfrm flipH="1">
            <a:off x="1219200" y="58674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67" name="Straight Connector 126"/>
          <p:cNvCxnSpPr/>
          <p:nvPr/>
        </p:nvCxnSpPr>
        <p:spPr bwMode="auto">
          <a:xfrm flipH="1">
            <a:off x="1447800" y="58674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104" name="矩形 103"/>
          <p:cNvSpPr/>
          <p:nvPr/>
        </p:nvSpPr>
        <p:spPr bwMode="auto">
          <a:xfrm>
            <a:off x="228600" y="3810000"/>
            <a:ext cx="2362200" cy="304800"/>
          </a:xfrm>
          <a:prstGeom prst="rect">
            <a:avLst/>
          </a:prstGeom>
          <a:solidFill>
            <a:schemeClr val="tx2">
              <a:lumMod val="20000"/>
              <a:lumOff val="80000"/>
            </a:schemeClr>
          </a:solidFill>
          <a:ln>
            <a:solidFill>
              <a:schemeClr val="tx1"/>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en-US" altLang="zh-CN" dirty="0">
                <a:latin typeface="Arial" charset="0"/>
                <a:ea typeface="宋体" charset="-122"/>
              </a:rPr>
              <a:t>PN</a:t>
            </a:r>
            <a:r>
              <a:rPr kumimoji="0" lang="en-US" altLang="zh-CN" sz="1800" b="0" i="0" u="none" strike="noStrike" cap="none" normalizeH="0" baseline="0" dirty="0">
                <a:ln>
                  <a:noFill/>
                </a:ln>
                <a:solidFill>
                  <a:schemeClr val="tx1"/>
                </a:solidFill>
                <a:effectLst/>
                <a:latin typeface="Arial" charset="0"/>
                <a:ea typeface="宋体" charset="-122"/>
              </a:rPr>
              <a:t>C1 (single node)</a:t>
            </a:r>
            <a:endParaRPr kumimoji="0" lang="zh-CN" altLang="en-US" sz="1800" b="0" i="0" u="none" strike="noStrike" cap="none" normalizeH="0" baseline="0" dirty="0">
              <a:ln>
                <a:noFill/>
              </a:ln>
              <a:solidFill>
                <a:schemeClr val="tx1"/>
              </a:solidFill>
              <a:effectLst/>
              <a:latin typeface="Arial" charset="0"/>
              <a:ea typeface="宋体" charset="-122"/>
            </a:endParaRPr>
          </a:p>
        </p:txBody>
      </p:sp>
      <p:sp>
        <p:nvSpPr>
          <p:cNvPr id="105" name="矩形 104"/>
          <p:cNvSpPr/>
          <p:nvPr/>
        </p:nvSpPr>
        <p:spPr bwMode="auto">
          <a:xfrm>
            <a:off x="3124200" y="1447800"/>
            <a:ext cx="4191000" cy="304800"/>
          </a:xfrm>
          <a:prstGeom prst="rect">
            <a:avLst/>
          </a:prstGeom>
          <a:solidFill>
            <a:schemeClr val="tx2">
              <a:lumMod val="20000"/>
              <a:lumOff val="80000"/>
            </a:schemeClr>
          </a:solidFill>
          <a:ln>
            <a:solidFill>
              <a:schemeClr val="tx1"/>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800" b="0" i="0" u="none" strike="noStrike" cap="none" normalizeH="0" baseline="0" dirty="0">
                <a:ln>
                  <a:noFill/>
                </a:ln>
                <a:solidFill>
                  <a:schemeClr val="tx1"/>
                </a:solidFill>
                <a:effectLst/>
                <a:latin typeface="Arial" charset="0"/>
                <a:ea typeface="宋体" charset="-122"/>
              </a:rPr>
              <a:t>PNC3 (same</a:t>
            </a:r>
            <a:r>
              <a:rPr kumimoji="0" lang="en-US" altLang="zh-CN" sz="1800" b="0" i="0" u="none" strike="noStrike" cap="none" normalizeH="0" dirty="0">
                <a:ln>
                  <a:noFill/>
                </a:ln>
                <a:solidFill>
                  <a:schemeClr val="tx1"/>
                </a:solidFill>
                <a:effectLst/>
                <a:latin typeface="Arial" charset="0"/>
                <a:ea typeface="宋体" charset="-122"/>
              </a:rPr>
              <a:t> as physical topology)</a:t>
            </a:r>
            <a:endParaRPr kumimoji="0" lang="zh-CN" altLang="en-US" sz="1800" b="0" i="0" u="none" strike="noStrike" cap="none" normalizeH="0" baseline="0" dirty="0">
              <a:ln>
                <a:noFill/>
              </a:ln>
              <a:solidFill>
                <a:schemeClr val="tx1"/>
              </a:solidFill>
              <a:effectLst/>
              <a:latin typeface="Arial" charset="0"/>
              <a:ea typeface="宋体" charset="-122"/>
            </a:endParaRPr>
          </a:p>
        </p:txBody>
      </p:sp>
      <p:sp>
        <p:nvSpPr>
          <p:cNvPr id="106" name="矩形 105"/>
          <p:cNvSpPr/>
          <p:nvPr/>
        </p:nvSpPr>
        <p:spPr bwMode="auto">
          <a:xfrm>
            <a:off x="5431172" y="4114800"/>
            <a:ext cx="2362200" cy="381000"/>
          </a:xfrm>
          <a:prstGeom prst="rect">
            <a:avLst/>
          </a:prstGeom>
          <a:solidFill>
            <a:schemeClr val="tx2">
              <a:lumMod val="20000"/>
              <a:lumOff val="80000"/>
            </a:schemeClr>
          </a:solidFill>
          <a:ln>
            <a:solidFill>
              <a:schemeClr val="tx1"/>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800" b="0" i="0" u="none" strike="noStrike" cap="none" normalizeH="0" baseline="0" dirty="0">
                <a:ln>
                  <a:noFill/>
                </a:ln>
                <a:solidFill>
                  <a:schemeClr val="tx1"/>
                </a:solidFill>
                <a:effectLst/>
                <a:latin typeface="Arial" charset="0"/>
                <a:ea typeface="宋体" charset="-122"/>
              </a:rPr>
              <a:t>PNC2 (single node)</a:t>
            </a:r>
            <a:endParaRPr kumimoji="0" lang="zh-CN" altLang="en-US" sz="1800" b="0" i="0" u="none" strike="noStrike" cap="none" normalizeH="0" baseline="0" dirty="0">
              <a:ln>
                <a:noFill/>
              </a:ln>
              <a:solidFill>
                <a:schemeClr val="tx1"/>
              </a:solidFill>
              <a:effectLst/>
              <a:latin typeface="Arial" charset="0"/>
              <a:ea typeface="宋体" charset="-122"/>
            </a:endParaRPr>
          </a:p>
        </p:txBody>
      </p:sp>
      <p:cxnSp>
        <p:nvCxnSpPr>
          <p:cNvPr id="107" name="Straight Connector 125"/>
          <p:cNvCxnSpPr/>
          <p:nvPr/>
        </p:nvCxnSpPr>
        <p:spPr bwMode="auto">
          <a:xfrm>
            <a:off x="152400" y="57150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08" name="Straight Connector 126"/>
          <p:cNvCxnSpPr/>
          <p:nvPr/>
        </p:nvCxnSpPr>
        <p:spPr bwMode="auto">
          <a:xfrm>
            <a:off x="152400" y="54864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13" name="Straight Connector 126"/>
          <p:cNvCxnSpPr/>
          <p:nvPr/>
        </p:nvCxnSpPr>
        <p:spPr bwMode="auto">
          <a:xfrm>
            <a:off x="152400" y="52578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114" name="Rectangle 70"/>
          <p:cNvSpPr/>
          <p:nvPr/>
        </p:nvSpPr>
        <p:spPr>
          <a:xfrm>
            <a:off x="152400" y="1371600"/>
            <a:ext cx="2362200" cy="2057400"/>
          </a:xfrm>
          <a:prstGeom prst="rect">
            <a:avLst/>
          </a:prstGeom>
          <a:noFill/>
          <a:ln>
            <a:solidFill>
              <a:schemeClr val="accent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115" name="Rounded Rectangle 146"/>
          <p:cNvSpPr/>
          <p:nvPr/>
        </p:nvSpPr>
        <p:spPr>
          <a:xfrm>
            <a:off x="5105400" y="22860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solidFill>
                  <a:schemeClr val="tx1"/>
                </a:solidFill>
              </a:rPr>
              <a:t>NE-B</a:t>
            </a:r>
          </a:p>
        </p:txBody>
      </p:sp>
      <p:sp>
        <p:nvSpPr>
          <p:cNvPr id="116" name="Rounded Rectangle 146"/>
          <p:cNvSpPr/>
          <p:nvPr/>
        </p:nvSpPr>
        <p:spPr>
          <a:xfrm>
            <a:off x="4800600" y="31242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NE-C</a:t>
            </a:r>
          </a:p>
        </p:txBody>
      </p:sp>
      <p:sp>
        <p:nvSpPr>
          <p:cNvPr id="117" name="Rounded Rectangle 146"/>
          <p:cNvSpPr/>
          <p:nvPr/>
        </p:nvSpPr>
        <p:spPr>
          <a:xfrm>
            <a:off x="3733800" y="27432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chemeClr val="tx1"/>
                </a:solidFill>
              </a:rPr>
              <a:t>NE-A</a:t>
            </a:r>
          </a:p>
        </p:txBody>
      </p:sp>
      <p:sp>
        <p:nvSpPr>
          <p:cNvPr id="118" name="Rounded Rectangle 146"/>
          <p:cNvSpPr/>
          <p:nvPr/>
        </p:nvSpPr>
        <p:spPr>
          <a:xfrm>
            <a:off x="6172200" y="26670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NE-D</a:t>
            </a:r>
          </a:p>
        </p:txBody>
      </p:sp>
      <p:cxnSp>
        <p:nvCxnSpPr>
          <p:cNvPr id="119" name="Straight Connector 149"/>
          <p:cNvCxnSpPr>
            <a:stCxn id="117" idx="0"/>
            <a:endCxn id="115" idx="1"/>
          </p:cNvCxnSpPr>
          <p:nvPr/>
        </p:nvCxnSpPr>
        <p:spPr bwMode="auto">
          <a:xfrm flipV="1">
            <a:off x="4076700" y="2552700"/>
            <a:ext cx="1028700" cy="1905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22" name="Straight Connector 149"/>
          <p:cNvCxnSpPr>
            <a:stCxn id="117" idx="2"/>
            <a:endCxn id="116" idx="1"/>
          </p:cNvCxnSpPr>
          <p:nvPr/>
        </p:nvCxnSpPr>
        <p:spPr bwMode="auto">
          <a:xfrm>
            <a:off x="4076700" y="3276600"/>
            <a:ext cx="723900" cy="1143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25" name="Straight Connector 149"/>
          <p:cNvCxnSpPr>
            <a:stCxn id="116" idx="3"/>
            <a:endCxn id="118" idx="1"/>
          </p:cNvCxnSpPr>
          <p:nvPr/>
        </p:nvCxnSpPr>
        <p:spPr bwMode="auto">
          <a:xfrm flipV="1">
            <a:off x="5486400" y="2933700"/>
            <a:ext cx="685800" cy="457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28" name="Straight Connector 149"/>
          <p:cNvCxnSpPr>
            <a:stCxn id="115" idx="3"/>
            <a:endCxn id="118" idx="0"/>
          </p:cNvCxnSpPr>
          <p:nvPr/>
        </p:nvCxnSpPr>
        <p:spPr bwMode="auto">
          <a:xfrm>
            <a:off x="5791200" y="2552700"/>
            <a:ext cx="723900" cy="1143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31" name="Straight Connector 126"/>
          <p:cNvCxnSpPr/>
          <p:nvPr/>
        </p:nvCxnSpPr>
        <p:spPr bwMode="auto">
          <a:xfrm>
            <a:off x="2971800" y="29718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41" name="Straight Connector 126"/>
          <p:cNvCxnSpPr/>
          <p:nvPr/>
        </p:nvCxnSpPr>
        <p:spPr bwMode="auto">
          <a:xfrm>
            <a:off x="2971800" y="2438400"/>
            <a:ext cx="21336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46" name="Straight Connector 126"/>
          <p:cNvCxnSpPr/>
          <p:nvPr/>
        </p:nvCxnSpPr>
        <p:spPr bwMode="auto">
          <a:xfrm>
            <a:off x="4038600" y="3276600"/>
            <a:ext cx="0" cy="9906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48" name="Straight Connector 126"/>
          <p:cNvCxnSpPr/>
          <p:nvPr/>
        </p:nvCxnSpPr>
        <p:spPr bwMode="auto">
          <a:xfrm>
            <a:off x="5105400" y="3657600"/>
            <a:ext cx="0" cy="6858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49" name="Straight Connector 126"/>
          <p:cNvCxnSpPr/>
          <p:nvPr/>
        </p:nvCxnSpPr>
        <p:spPr bwMode="auto">
          <a:xfrm>
            <a:off x="5791200" y="2438400"/>
            <a:ext cx="21336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52" name="Straight Connector 126"/>
          <p:cNvCxnSpPr/>
          <p:nvPr/>
        </p:nvCxnSpPr>
        <p:spPr bwMode="auto">
          <a:xfrm>
            <a:off x="6858000" y="2895600"/>
            <a:ext cx="10668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155" name="Rectangle 45"/>
          <p:cNvSpPr/>
          <p:nvPr/>
        </p:nvSpPr>
        <p:spPr>
          <a:xfrm>
            <a:off x="5431172" y="4495800"/>
            <a:ext cx="2362200" cy="19812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156" name="Rounded Rectangle 120"/>
          <p:cNvSpPr/>
          <p:nvPr/>
        </p:nvSpPr>
        <p:spPr>
          <a:xfrm>
            <a:off x="6116972" y="5181600"/>
            <a:ext cx="762000" cy="7620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57" name="TextBox 122"/>
          <p:cNvSpPr txBox="1"/>
          <p:nvPr/>
        </p:nvSpPr>
        <p:spPr>
          <a:xfrm>
            <a:off x="6096000" y="5410200"/>
            <a:ext cx="838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NE-1</a:t>
            </a:r>
          </a:p>
        </p:txBody>
      </p:sp>
      <p:cxnSp>
        <p:nvCxnSpPr>
          <p:cNvPr id="158" name="Straight Connector 123"/>
          <p:cNvCxnSpPr/>
          <p:nvPr/>
        </p:nvCxnSpPr>
        <p:spPr bwMode="auto">
          <a:xfrm>
            <a:off x="6870776" y="5410200"/>
            <a:ext cx="977824"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59" name="Straight Connector 124"/>
          <p:cNvCxnSpPr/>
          <p:nvPr/>
        </p:nvCxnSpPr>
        <p:spPr bwMode="auto">
          <a:xfrm>
            <a:off x="6858000" y="5715000"/>
            <a:ext cx="9906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60" name="Straight Connector 125"/>
          <p:cNvCxnSpPr/>
          <p:nvPr/>
        </p:nvCxnSpPr>
        <p:spPr bwMode="auto">
          <a:xfrm flipH="1">
            <a:off x="6324600" y="43434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61" name="Straight Connector 126"/>
          <p:cNvCxnSpPr/>
          <p:nvPr/>
        </p:nvCxnSpPr>
        <p:spPr bwMode="auto">
          <a:xfrm flipH="1">
            <a:off x="6553200" y="43434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62" name="Straight Connector 125"/>
          <p:cNvCxnSpPr/>
          <p:nvPr/>
        </p:nvCxnSpPr>
        <p:spPr bwMode="auto">
          <a:xfrm>
            <a:off x="5334000" y="57150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63" name="Straight Connector 126"/>
          <p:cNvCxnSpPr/>
          <p:nvPr/>
        </p:nvCxnSpPr>
        <p:spPr bwMode="auto">
          <a:xfrm>
            <a:off x="5334000" y="54864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66" name="Straight Connector 123"/>
          <p:cNvCxnSpPr/>
          <p:nvPr/>
        </p:nvCxnSpPr>
        <p:spPr bwMode="auto">
          <a:xfrm>
            <a:off x="6858000" y="5562600"/>
            <a:ext cx="977824"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ttangolo 58"/>
          <p:cNvSpPr/>
          <p:nvPr/>
        </p:nvSpPr>
        <p:spPr>
          <a:xfrm>
            <a:off x="3581400" y="2133600"/>
            <a:ext cx="30480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8" name="Cloud 87"/>
          <p:cNvSpPr/>
          <p:nvPr/>
        </p:nvSpPr>
        <p:spPr>
          <a:xfrm>
            <a:off x="7620000" y="2322632"/>
            <a:ext cx="1371600" cy="609600"/>
          </a:xfrm>
          <a:prstGeom prst="cloud">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chemeClr val="tx1"/>
              </a:solidFill>
              <a:effectLst/>
              <a:uLnTx/>
              <a:uFillTx/>
            </a:endParaRPr>
          </a:p>
        </p:txBody>
      </p:sp>
      <p:sp>
        <p:nvSpPr>
          <p:cNvPr id="2" name="Title 1"/>
          <p:cNvSpPr>
            <a:spLocks noGrp="1"/>
          </p:cNvSpPr>
          <p:nvPr>
            <p:ph type="title"/>
          </p:nvPr>
        </p:nvSpPr>
        <p:spPr>
          <a:xfrm>
            <a:off x="457200" y="152400"/>
            <a:ext cx="8229600" cy="1143000"/>
          </a:xfrm>
        </p:spPr>
        <p:txBody>
          <a:bodyPr>
            <a:noAutofit/>
          </a:bodyPr>
          <a:lstStyle/>
          <a:p>
            <a:r>
              <a:rPr lang="en-US" sz="3200" dirty="0"/>
              <a:t>Network Topology (teas + </a:t>
            </a:r>
            <a:r>
              <a:rPr lang="en-US" sz="3200" dirty="0">
                <a:solidFill>
                  <a:srgbClr val="FF0000"/>
                </a:solidFill>
              </a:rPr>
              <a:t>i2rs</a:t>
            </a:r>
            <a:r>
              <a:rPr lang="en-US" sz="3200" dirty="0"/>
              <a:t>) Model Instantiation (PNC1 to MDSC)</a:t>
            </a:r>
          </a:p>
        </p:txBody>
      </p:sp>
      <p:sp>
        <p:nvSpPr>
          <p:cNvPr id="5" name="Text Box 18"/>
          <p:cNvSpPr txBox="1">
            <a:spLocks noChangeArrowheads="1"/>
          </p:cNvSpPr>
          <p:nvPr/>
        </p:nvSpPr>
        <p:spPr bwMode="auto">
          <a:xfrm>
            <a:off x="164641" y="1219200"/>
            <a:ext cx="8750759"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Calibri" pitchFamily="34" charset="0"/>
              </a:rPr>
              <a:t>&lt;networks&gt;</a:t>
            </a:r>
          </a:p>
        </p:txBody>
      </p:sp>
      <p:sp>
        <p:nvSpPr>
          <p:cNvPr id="6" name="Diamond 5"/>
          <p:cNvSpPr/>
          <p:nvPr/>
        </p:nvSpPr>
        <p:spPr>
          <a:xfrm>
            <a:off x="3952623" y="143923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 name="Line 157"/>
          <p:cNvSpPr>
            <a:spLocks noChangeShapeType="1"/>
          </p:cNvSpPr>
          <p:nvPr/>
        </p:nvSpPr>
        <p:spPr bwMode="auto">
          <a:xfrm>
            <a:off x="3990724" y="153704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8" name="Text Box 18"/>
          <p:cNvSpPr txBox="1">
            <a:spLocks noChangeArrowheads="1"/>
          </p:cNvSpPr>
          <p:nvPr/>
        </p:nvSpPr>
        <p:spPr bwMode="auto">
          <a:xfrm>
            <a:off x="136066" y="1724024"/>
            <a:ext cx="6257925"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&lt;network&gt;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network-id=</a:t>
            </a:r>
            <a:r>
              <a:rPr kumimoji="0" lang="en-US" sz="800" b="1" i="0" u="none" strike="noStrike" kern="0" cap="none" spc="0" normalizeH="0" baseline="0" noProof="0" dirty="0">
                <a:ln>
                  <a:noFill/>
                </a:ln>
                <a:solidFill>
                  <a:sysClr val="windowText" lastClr="000000"/>
                </a:solidFill>
                <a:effectLst/>
                <a:uLnTx/>
                <a:uFillTx/>
                <a:latin typeface="Calibri" pitchFamily="34" charset="0"/>
              </a:rPr>
              <a:t>Network-A, </a:t>
            </a:r>
            <a:r>
              <a:rPr kumimoji="0" lang="en-US" sz="800" b="0" i="0" u="none" strike="noStrike" kern="0" cap="none" spc="0" normalizeH="0" baseline="0" noProof="0" dirty="0">
                <a:ln>
                  <a:noFill/>
                </a:ln>
                <a:solidFill>
                  <a:sysClr val="windowText" lastClr="000000"/>
                </a:solidFill>
                <a:effectLst/>
                <a:uLnTx/>
                <a:uFillTx/>
                <a:latin typeface="Calibri" pitchFamily="34" charset="0"/>
              </a:rPr>
              <a:t>provider-id= </a:t>
            </a:r>
            <a:r>
              <a:rPr kumimoji="0" lang="en-US" sz="800" b="1" i="0" u="none" strike="noStrike" kern="0" cap="none" spc="0" normalizeH="0" baseline="0" noProof="0" dirty="0">
                <a:ln>
                  <a:noFill/>
                </a:ln>
                <a:solidFill>
                  <a:sysClr val="windowText" lastClr="000000"/>
                </a:solidFill>
                <a:effectLst/>
                <a:uLnTx/>
                <a:uFillTx/>
                <a:latin typeface="Calibri" pitchFamily="34" charset="0"/>
              </a:rPr>
              <a:t>provider PNC1, client-id= MDSC</a:t>
            </a:r>
          </a:p>
        </p:txBody>
      </p:sp>
      <p:sp>
        <p:nvSpPr>
          <p:cNvPr id="9" name="Diamond 8"/>
          <p:cNvSpPr/>
          <p:nvPr/>
        </p:nvSpPr>
        <p:spPr>
          <a:xfrm>
            <a:off x="7505448" y="143923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Line 157"/>
          <p:cNvSpPr>
            <a:spLocks noChangeShapeType="1"/>
          </p:cNvSpPr>
          <p:nvPr/>
        </p:nvSpPr>
        <p:spPr bwMode="auto">
          <a:xfrm>
            <a:off x="7543549" y="153704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11" name="Text Box 18"/>
          <p:cNvSpPr txBox="1">
            <a:spLocks noChangeArrowheads="1"/>
          </p:cNvSpPr>
          <p:nvPr/>
        </p:nvSpPr>
        <p:spPr bwMode="auto">
          <a:xfrm>
            <a:off x="7117891" y="1724025"/>
            <a:ext cx="968162"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&lt;networks-state&gt;</a:t>
            </a:r>
          </a:p>
        </p:txBody>
      </p:sp>
      <p:sp>
        <p:nvSpPr>
          <p:cNvPr id="12" name="Diamond 11"/>
          <p:cNvSpPr/>
          <p:nvPr/>
        </p:nvSpPr>
        <p:spPr>
          <a:xfrm>
            <a:off x="7524498" y="190595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 name="Line 157"/>
          <p:cNvSpPr>
            <a:spLocks noChangeShapeType="1"/>
          </p:cNvSpPr>
          <p:nvPr/>
        </p:nvSpPr>
        <p:spPr bwMode="auto">
          <a:xfrm>
            <a:off x="7562599" y="20037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14" name="Text Box 18"/>
          <p:cNvSpPr txBox="1">
            <a:spLocks noChangeArrowheads="1"/>
          </p:cNvSpPr>
          <p:nvPr/>
        </p:nvSpPr>
        <p:spPr bwMode="auto">
          <a:xfrm>
            <a:off x="7089317" y="2190749"/>
            <a:ext cx="1216483" cy="438582"/>
          </a:xfrm>
          <a:prstGeom prst="rect">
            <a:avLst/>
          </a:prstGeom>
          <a:solidFill>
            <a:srgbClr val="DDDDDD">
              <a:alpha val="60000"/>
            </a:srgb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&lt;network&gt;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network-ref: &lt;NW-A ref&gt;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server-provided: true</a:t>
            </a:r>
          </a:p>
        </p:txBody>
      </p:sp>
      <p:sp>
        <p:nvSpPr>
          <p:cNvPr id="32" name="Text Box 18"/>
          <p:cNvSpPr txBox="1">
            <a:spLocks noChangeArrowheads="1"/>
          </p:cNvSpPr>
          <p:nvPr/>
        </p:nvSpPr>
        <p:spPr bwMode="auto">
          <a:xfrm>
            <a:off x="2057400" y="2286731"/>
            <a:ext cx="10459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&lt;node&gt;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node-id: </a:t>
            </a:r>
            <a:r>
              <a:rPr kumimoji="0" lang="en-US" sz="800" b="1" i="0" u="none" strike="noStrike" kern="0" cap="none" spc="0" normalizeH="0" baseline="0" noProof="0" dirty="0">
                <a:ln>
                  <a:noFill/>
                </a:ln>
                <a:solidFill>
                  <a:srgbClr val="000000"/>
                </a:solidFill>
                <a:effectLst/>
                <a:uLnTx/>
                <a:uFillTx/>
                <a:latin typeface="Calibri" pitchFamily="34" charset="0"/>
              </a:rPr>
              <a:t>NE-A</a:t>
            </a:r>
            <a:endParaRPr kumimoji="0" lang="en-US" sz="800" b="0" i="0" u="none" strike="noStrike" kern="0" cap="none" spc="0" normalizeH="0" baseline="0" noProof="0" dirty="0">
              <a:ln>
                <a:noFill/>
              </a:ln>
              <a:solidFill>
                <a:srgbClr val="000000"/>
              </a:solidFill>
              <a:effectLst/>
              <a:uLnTx/>
              <a:uFillTx/>
              <a:latin typeface="Calibri" pitchFamily="34" charset="0"/>
            </a:endParaRPr>
          </a:p>
        </p:txBody>
      </p:sp>
      <p:sp>
        <p:nvSpPr>
          <p:cNvPr id="36" name="Diamond 35"/>
          <p:cNvSpPr/>
          <p:nvPr/>
        </p:nvSpPr>
        <p:spPr>
          <a:xfrm>
            <a:off x="2521156" y="203852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 name="Line 157"/>
          <p:cNvSpPr>
            <a:spLocks noChangeShapeType="1"/>
          </p:cNvSpPr>
          <p:nvPr/>
        </p:nvSpPr>
        <p:spPr bwMode="auto">
          <a:xfrm>
            <a:off x="2559257" y="21180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47" name="Text Box 18"/>
          <p:cNvSpPr txBox="1">
            <a:spLocks noChangeArrowheads="1"/>
          </p:cNvSpPr>
          <p:nvPr/>
        </p:nvSpPr>
        <p:spPr bwMode="auto">
          <a:xfrm>
            <a:off x="2555417" y="3648074"/>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&lt;termination-point&gt;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tp</a:t>
            </a:r>
            <a:r>
              <a:rPr kumimoji="0" lang="en-US" sz="800" b="0" i="0" u="none" strike="noStrike" kern="0" cap="none" spc="0" normalizeH="0" baseline="0" noProof="0" dirty="0">
                <a:ln>
                  <a:noFill/>
                </a:ln>
                <a:solidFill>
                  <a:sysClr val="windowText" lastClr="000000"/>
                </a:solidFill>
                <a:effectLst/>
                <a:uLnTx/>
                <a:uFillTx/>
                <a:latin typeface="Calibri" pitchFamily="34" charset="0"/>
              </a:rPr>
              <a:t>-id: </a:t>
            </a:r>
            <a:r>
              <a:rPr kumimoji="0" lang="en-US" sz="800" b="1" i="0" u="none" strike="noStrike" kern="0" cap="none" spc="0" normalizeH="0" baseline="0" noProof="0" dirty="0">
                <a:ln>
                  <a:noFill/>
                </a:ln>
                <a:solidFill>
                  <a:sysClr val="windowText" lastClr="000000"/>
                </a:solidFill>
                <a:effectLst/>
                <a:uLnTx/>
                <a:uFillTx/>
                <a:latin typeface="Calibri" pitchFamily="34" charset="0"/>
              </a:rPr>
              <a:t>TP-1</a:t>
            </a:r>
          </a:p>
        </p:txBody>
      </p:sp>
      <p:sp>
        <p:nvSpPr>
          <p:cNvPr id="49" name="Text Box 18"/>
          <p:cNvSpPr txBox="1">
            <a:spLocks noChangeArrowheads="1"/>
          </p:cNvSpPr>
          <p:nvPr/>
        </p:nvSpPr>
        <p:spPr bwMode="auto">
          <a:xfrm>
            <a:off x="2555417" y="4118138"/>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&lt;termination-point&gt;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tp</a:t>
            </a:r>
            <a:r>
              <a:rPr kumimoji="0" lang="en-US" sz="800" b="0" i="0" u="none" strike="noStrike" kern="0" cap="none" spc="0" normalizeH="0" baseline="0" noProof="0" dirty="0">
                <a:ln>
                  <a:noFill/>
                </a:ln>
                <a:solidFill>
                  <a:sysClr val="windowText" lastClr="000000"/>
                </a:solidFill>
                <a:effectLst/>
                <a:uLnTx/>
                <a:uFillTx/>
                <a:latin typeface="Calibri" pitchFamily="34" charset="0"/>
              </a:rPr>
              <a:t>-id: </a:t>
            </a:r>
            <a:r>
              <a:rPr kumimoji="0" lang="en-US" sz="800" b="1" i="0" u="none" strike="noStrike" kern="0" cap="none" spc="0" normalizeH="0" baseline="0" noProof="0" dirty="0">
                <a:ln>
                  <a:noFill/>
                </a:ln>
                <a:solidFill>
                  <a:sysClr val="windowText" lastClr="000000"/>
                </a:solidFill>
                <a:effectLst/>
                <a:uLnTx/>
                <a:uFillTx/>
              </a:rPr>
              <a:t>…</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53" name="Diamond 52"/>
          <p:cNvSpPr/>
          <p:nvPr/>
        </p:nvSpPr>
        <p:spPr>
          <a:xfrm>
            <a:off x="2368757" y="262033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54" name="Elbow Connector 53"/>
          <p:cNvCxnSpPr>
            <a:stCxn id="53" idx="2"/>
            <a:endCxn id="47" idx="1"/>
          </p:cNvCxnSpPr>
          <p:nvPr/>
        </p:nvCxnSpPr>
        <p:spPr>
          <a:xfrm rot="16200000" flipH="1">
            <a:off x="1939532" y="3189925"/>
            <a:ext cx="1085216" cy="146554"/>
          </a:xfrm>
          <a:prstGeom prst="bentConnector2">
            <a:avLst/>
          </a:prstGeom>
          <a:noFill/>
          <a:ln w="12700">
            <a:solidFill>
              <a:schemeClr val="tx1"/>
            </a:solidFill>
            <a:round/>
            <a:headEnd type="none"/>
            <a:tailEnd type="arrow" w="med" len="med"/>
          </a:ln>
        </p:spPr>
      </p:cxnSp>
      <p:cxnSp>
        <p:nvCxnSpPr>
          <p:cNvPr id="56" name="Elbow Connector 55"/>
          <p:cNvCxnSpPr>
            <a:stCxn id="53" idx="2"/>
            <a:endCxn id="91" idx="1"/>
          </p:cNvCxnSpPr>
          <p:nvPr/>
        </p:nvCxnSpPr>
        <p:spPr>
          <a:xfrm rot="16200000" flipH="1">
            <a:off x="1463846" y="3665610"/>
            <a:ext cx="2038442" cy="148409"/>
          </a:xfrm>
          <a:prstGeom prst="bentConnector2">
            <a:avLst/>
          </a:prstGeom>
          <a:noFill/>
          <a:ln w="12700">
            <a:solidFill>
              <a:schemeClr val="tx1"/>
            </a:solidFill>
            <a:round/>
            <a:headEnd type="none"/>
            <a:tailEnd type="arrow" w="med" len="med"/>
          </a:ln>
        </p:spPr>
      </p:cxnSp>
      <p:sp>
        <p:nvSpPr>
          <p:cNvPr id="80" name="Left Brace 79"/>
          <p:cNvSpPr/>
          <p:nvPr/>
        </p:nvSpPr>
        <p:spPr>
          <a:xfrm rot="16200000">
            <a:off x="2928309" y="4463091"/>
            <a:ext cx="144132" cy="112395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2" name="TextBox 81"/>
          <p:cNvSpPr txBox="1"/>
          <p:nvPr/>
        </p:nvSpPr>
        <p:spPr>
          <a:xfrm>
            <a:off x="2453003" y="5037061"/>
            <a:ext cx="1116332" cy="207749"/>
          </a:xfrm>
          <a:prstGeom prst="rect">
            <a:avLst/>
          </a:prstGeom>
          <a:noFill/>
        </p:spPr>
        <p:txBody>
          <a:bodyPr wrap="none"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5F5F5F"/>
                </a:solidFill>
                <a:effectLst/>
                <a:uLnTx/>
                <a:uFillTx/>
              </a:rPr>
              <a:t>All UNI/NNI side TPs</a:t>
            </a:r>
          </a:p>
        </p:txBody>
      </p:sp>
      <p:sp>
        <p:nvSpPr>
          <p:cNvPr id="89" name="TextBox 88"/>
          <p:cNvSpPr txBox="1"/>
          <p:nvPr/>
        </p:nvSpPr>
        <p:spPr>
          <a:xfrm>
            <a:off x="8283289" y="2398832"/>
            <a:ext cx="708311" cy="346249"/>
          </a:xfrm>
          <a:prstGeom prst="rect">
            <a:avLst/>
          </a:prstGeom>
          <a:noFill/>
        </p:spPr>
        <p:txBody>
          <a:bodyPr wrap="none"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5F5F5F"/>
                </a:solidFill>
                <a:effectLst/>
                <a:uLnTx/>
                <a:uFillTx/>
              </a:rPr>
              <a:t>Changing to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5F5F5F"/>
                </a:solidFill>
                <a:effectLst/>
                <a:uLnTx/>
                <a:uFillTx/>
              </a:rPr>
              <a:t>a module</a:t>
            </a:r>
          </a:p>
        </p:txBody>
      </p:sp>
      <p:sp>
        <p:nvSpPr>
          <p:cNvPr id="91" name="Text Box 18"/>
          <p:cNvSpPr txBox="1">
            <a:spLocks noChangeArrowheads="1"/>
          </p:cNvSpPr>
          <p:nvPr/>
        </p:nvSpPr>
        <p:spPr bwMode="auto">
          <a:xfrm>
            <a:off x="2557272" y="4601300"/>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&lt;termination-point&gt;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tp</a:t>
            </a:r>
            <a:r>
              <a:rPr kumimoji="0" lang="en-US" sz="800" b="0" i="0" u="none" strike="noStrike" kern="0" cap="none" spc="0" normalizeH="0" baseline="0" noProof="0" dirty="0">
                <a:ln>
                  <a:noFill/>
                </a:ln>
                <a:solidFill>
                  <a:sysClr val="windowText" lastClr="000000"/>
                </a:solidFill>
                <a:effectLst/>
                <a:uLnTx/>
                <a:uFillTx/>
                <a:latin typeface="Calibri" pitchFamily="34" charset="0"/>
              </a:rPr>
              <a:t>-id: </a:t>
            </a:r>
            <a:r>
              <a:rPr kumimoji="0" lang="en-US" sz="800" b="1" i="0" u="none" strike="noStrike" kern="0" cap="none" spc="0" normalizeH="0" baseline="0" noProof="0" dirty="0">
                <a:ln>
                  <a:noFill/>
                </a:ln>
                <a:solidFill>
                  <a:sysClr val="windowText" lastClr="000000"/>
                </a:solidFill>
                <a:effectLst/>
                <a:uLnTx/>
                <a:uFillTx/>
              </a:rPr>
              <a:t>TP-7</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cxnSp>
        <p:nvCxnSpPr>
          <p:cNvPr id="92" name="Elbow Connector 91"/>
          <p:cNvCxnSpPr>
            <a:stCxn id="53" idx="2"/>
            <a:endCxn id="49" idx="1"/>
          </p:cNvCxnSpPr>
          <p:nvPr/>
        </p:nvCxnSpPr>
        <p:spPr>
          <a:xfrm rot="16200000" flipH="1">
            <a:off x="1704500" y="3424957"/>
            <a:ext cx="1555280" cy="146554"/>
          </a:xfrm>
          <a:prstGeom prst="bentConnector2">
            <a:avLst/>
          </a:prstGeom>
          <a:noFill/>
          <a:ln w="12700">
            <a:solidFill>
              <a:schemeClr val="tx1"/>
            </a:solidFill>
            <a:round/>
            <a:headEnd type="none"/>
            <a:tailEnd type="arrow" w="med" len="med"/>
          </a:ln>
        </p:spPr>
      </p:cxnSp>
      <p:sp>
        <p:nvSpPr>
          <p:cNvPr id="46" name="Diamond 37"/>
          <p:cNvSpPr/>
          <p:nvPr/>
        </p:nvSpPr>
        <p:spPr>
          <a:xfrm>
            <a:off x="663781" y="201947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8" name="Line 157"/>
          <p:cNvSpPr>
            <a:spLocks noChangeShapeType="1"/>
          </p:cNvSpPr>
          <p:nvPr/>
        </p:nvSpPr>
        <p:spPr bwMode="auto">
          <a:xfrm>
            <a:off x="701882" y="209902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50" name="Text Box 18"/>
          <p:cNvSpPr txBox="1">
            <a:spLocks noChangeArrowheads="1"/>
          </p:cNvSpPr>
          <p:nvPr/>
        </p:nvSpPr>
        <p:spPr bwMode="auto">
          <a:xfrm>
            <a:off x="228601" y="2286000"/>
            <a:ext cx="990600"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&lt;network-types&gt;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te</a:t>
            </a:r>
            <a:r>
              <a:rPr kumimoji="0" lang="en-US" sz="800" b="0" i="0" u="none" strike="noStrike" kern="0" cap="none" spc="0" normalizeH="0" baseline="0" noProof="0" dirty="0">
                <a:ln>
                  <a:noFill/>
                </a:ln>
                <a:solidFill>
                  <a:sysClr val="windowText" lastClr="000000"/>
                </a:solidFill>
                <a:effectLst/>
                <a:uLnTx/>
                <a:uFillTx/>
                <a:latin typeface="Calibri" pitchFamily="34" charset="0"/>
              </a:rPr>
              <a:t>-topology/</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otn</a:t>
            </a:r>
            <a:r>
              <a:rPr kumimoji="0" lang="en-US" sz="800" b="0" i="0" u="none" strike="noStrike" kern="0" cap="none" spc="0" normalizeH="0" baseline="0" noProof="0" dirty="0">
                <a:ln>
                  <a:noFill/>
                </a:ln>
                <a:solidFill>
                  <a:sysClr val="windowText" lastClr="000000"/>
                </a:solidFill>
                <a:effectLst/>
                <a:uLnTx/>
                <a:uFillTx/>
                <a:latin typeface="Calibri" pitchFamily="34" charset="0"/>
              </a:rPr>
              <a:t>-topology</a:t>
            </a:r>
          </a:p>
        </p:txBody>
      </p:sp>
      <p:sp>
        <p:nvSpPr>
          <p:cNvPr id="57" name="Diamond 52"/>
          <p:cNvSpPr/>
          <p:nvPr/>
        </p:nvSpPr>
        <p:spPr>
          <a:xfrm>
            <a:off x="2093494" y="262452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58" name="Elbow Connector 53"/>
          <p:cNvCxnSpPr>
            <a:stCxn id="57" idx="2"/>
          </p:cNvCxnSpPr>
          <p:nvPr/>
        </p:nvCxnSpPr>
        <p:spPr>
          <a:xfrm rot="5400000">
            <a:off x="1590992" y="2657792"/>
            <a:ext cx="475616" cy="609600"/>
          </a:xfrm>
          <a:prstGeom prst="bentConnector2">
            <a:avLst/>
          </a:prstGeom>
          <a:noFill/>
          <a:ln w="12700">
            <a:solidFill>
              <a:schemeClr val="tx1"/>
            </a:solidFill>
            <a:round/>
            <a:headEnd type="none"/>
            <a:tailEnd type="arrow" w="med" len="med"/>
          </a:ln>
        </p:spPr>
      </p:cxnSp>
      <p:sp>
        <p:nvSpPr>
          <p:cNvPr id="60" name="Text Box 18"/>
          <p:cNvSpPr txBox="1">
            <a:spLocks noChangeArrowheads="1"/>
          </p:cNvSpPr>
          <p:nvPr/>
        </p:nvSpPr>
        <p:spPr bwMode="auto">
          <a:xfrm>
            <a:off x="457200" y="3048000"/>
            <a:ext cx="1059992"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 underlay-topology &gt;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Provider-id: &lt;…&gt;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Network-id: &lt;….&gt;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Client-id: &lt;0&gt;</a:t>
            </a:r>
          </a:p>
        </p:txBody>
      </p:sp>
      <p:sp>
        <p:nvSpPr>
          <p:cNvPr id="71" name="Text Box 18"/>
          <p:cNvSpPr txBox="1">
            <a:spLocks noChangeArrowheads="1"/>
          </p:cNvSpPr>
          <p:nvPr/>
        </p:nvSpPr>
        <p:spPr bwMode="auto">
          <a:xfrm>
            <a:off x="2590800" y="4191000"/>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&lt;termination-point&gt;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tp</a:t>
            </a:r>
            <a:r>
              <a:rPr kumimoji="0" lang="en-US" sz="800" b="0" i="0" u="none" strike="noStrike" kern="0" cap="none" spc="0" normalizeH="0" baseline="0" noProof="0" dirty="0">
                <a:ln>
                  <a:noFill/>
                </a:ln>
                <a:solidFill>
                  <a:sysClr val="windowText" lastClr="000000"/>
                </a:solidFill>
                <a:effectLst/>
                <a:uLnTx/>
                <a:uFillTx/>
                <a:latin typeface="Calibri" pitchFamily="34" charset="0"/>
              </a:rPr>
              <a:t>-id: </a:t>
            </a:r>
            <a:r>
              <a:rPr kumimoji="0" lang="en-US" sz="800" b="1" i="0" u="none" strike="noStrike" kern="0" cap="none" spc="0" normalizeH="0" baseline="0" noProof="0" dirty="0">
                <a:ln>
                  <a:noFill/>
                </a:ln>
                <a:solidFill>
                  <a:sysClr val="windowText" lastClr="000000"/>
                </a:solidFill>
                <a:effectLst/>
                <a:uLnTx/>
                <a:uFillTx/>
              </a:rPr>
              <a:t>…</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cxnSp>
        <p:nvCxnSpPr>
          <p:cNvPr id="72" name="Elbow Connector 91"/>
          <p:cNvCxnSpPr>
            <a:stCxn id="53" idx="2"/>
            <a:endCxn id="71" idx="1"/>
          </p:cNvCxnSpPr>
          <p:nvPr/>
        </p:nvCxnSpPr>
        <p:spPr>
          <a:xfrm rot="16200000" flipH="1">
            <a:off x="1685760" y="3443696"/>
            <a:ext cx="1628142" cy="181937"/>
          </a:xfrm>
          <a:prstGeom prst="bentConnector2">
            <a:avLst/>
          </a:prstGeom>
          <a:noFill/>
          <a:ln w="12700">
            <a:solidFill>
              <a:schemeClr val="tx1"/>
            </a:solidFill>
            <a:round/>
            <a:headEnd type="none"/>
            <a:tailEnd type="arrow" w="med" len="med"/>
          </a:ln>
        </p:spPr>
      </p:cxnSp>
      <p:sp>
        <p:nvSpPr>
          <p:cNvPr id="75" name="Diamond 35"/>
          <p:cNvSpPr/>
          <p:nvPr/>
        </p:nvSpPr>
        <p:spPr>
          <a:xfrm>
            <a:off x="4229099" y="205405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 name="Line 157"/>
          <p:cNvSpPr>
            <a:spLocks noChangeShapeType="1"/>
          </p:cNvSpPr>
          <p:nvPr/>
        </p:nvSpPr>
        <p:spPr bwMode="auto">
          <a:xfrm>
            <a:off x="4267200" y="213360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77" name="Text Box 18"/>
          <p:cNvSpPr txBox="1">
            <a:spLocks noChangeArrowheads="1"/>
          </p:cNvSpPr>
          <p:nvPr/>
        </p:nvSpPr>
        <p:spPr bwMode="auto">
          <a:xfrm>
            <a:off x="3733800" y="2286000"/>
            <a:ext cx="10459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&lt;link&gt;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Link-id: </a:t>
            </a:r>
            <a:r>
              <a:rPr kumimoji="0" lang="en-US" sz="800" b="1" i="0" u="none" strike="noStrike" kern="0" cap="none" spc="0" normalizeH="0" baseline="0" noProof="0" dirty="0">
                <a:ln>
                  <a:noFill/>
                </a:ln>
                <a:solidFill>
                  <a:srgbClr val="000000"/>
                </a:solidFill>
                <a:effectLst/>
                <a:uLnTx/>
                <a:uFillTx/>
                <a:latin typeface="Calibri" pitchFamily="34" charset="0"/>
              </a:rPr>
              <a:t>Link1</a:t>
            </a:r>
            <a:endParaRPr kumimoji="0" lang="en-US" sz="800" b="0" i="0" u="none" strike="noStrike" kern="0" cap="none" spc="0" normalizeH="0" baseline="0" noProof="0" dirty="0">
              <a:ln>
                <a:noFill/>
              </a:ln>
              <a:solidFill>
                <a:srgbClr val="000000"/>
              </a:solidFill>
              <a:effectLst/>
              <a:uLnTx/>
              <a:uFillTx/>
              <a:latin typeface="Calibri" pitchFamily="34" charset="0"/>
            </a:endParaRPr>
          </a:p>
        </p:txBody>
      </p:sp>
      <p:sp>
        <p:nvSpPr>
          <p:cNvPr id="78" name="Text Box 18"/>
          <p:cNvSpPr txBox="1">
            <a:spLocks noChangeArrowheads="1"/>
          </p:cNvSpPr>
          <p:nvPr/>
        </p:nvSpPr>
        <p:spPr bwMode="auto">
          <a:xfrm>
            <a:off x="5410200" y="2286000"/>
            <a:ext cx="10459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&lt;link&gt;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Link-id: </a:t>
            </a:r>
            <a:r>
              <a:rPr kumimoji="0" lang="en-US" sz="800" b="1" i="0" u="none" strike="noStrike" kern="0" cap="none" spc="0" normalizeH="0" baseline="0" noProof="0" dirty="0">
                <a:ln>
                  <a:noFill/>
                </a:ln>
                <a:solidFill>
                  <a:srgbClr val="000000"/>
                </a:solidFill>
                <a:effectLst/>
                <a:uLnTx/>
                <a:uFillTx/>
                <a:latin typeface="Calibri" pitchFamily="34" charset="0"/>
              </a:rPr>
              <a:t>Link7</a:t>
            </a:r>
            <a:endParaRPr kumimoji="0" lang="en-US" sz="800" b="0" i="0" u="none" strike="noStrike" kern="0" cap="none" spc="0" normalizeH="0" baseline="0" noProof="0" dirty="0">
              <a:ln>
                <a:noFill/>
              </a:ln>
              <a:solidFill>
                <a:srgbClr val="000000"/>
              </a:solidFill>
              <a:effectLst/>
              <a:uLnTx/>
              <a:uFillTx/>
              <a:latin typeface="Calibri" pitchFamily="34" charset="0"/>
            </a:endParaRPr>
          </a:p>
        </p:txBody>
      </p:sp>
      <p:sp>
        <p:nvSpPr>
          <p:cNvPr id="79" name="Diamond 35"/>
          <p:cNvSpPr/>
          <p:nvPr/>
        </p:nvSpPr>
        <p:spPr>
          <a:xfrm>
            <a:off x="5791200" y="202325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1" name="Line 157"/>
          <p:cNvSpPr>
            <a:spLocks noChangeShapeType="1"/>
          </p:cNvSpPr>
          <p:nvPr/>
        </p:nvSpPr>
        <p:spPr bwMode="auto">
          <a:xfrm>
            <a:off x="5829301" y="2102795"/>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cxnSp>
        <p:nvCxnSpPr>
          <p:cNvPr id="85" name="直接连接符 84"/>
          <p:cNvCxnSpPr/>
          <p:nvPr/>
        </p:nvCxnSpPr>
        <p:spPr>
          <a:xfrm>
            <a:off x="4953000" y="2438400"/>
            <a:ext cx="381000" cy="0"/>
          </a:xfrm>
          <a:prstGeom prst="line">
            <a:avLst/>
          </a:prstGeom>
          <a:ln w="762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8" name="Text Box 18"/>
          <p:cNvSpPr txBox="1">
            <a:spLocks noChangeArrowheads="1"/>
          </p:cNvSpPr>
          <p:nvPr/>
        </p:nvSpPr>
        <p:spPr bwMode="auto">
          <a:xfrm>
            <a:off x="5029200" y="2743200"/>
            <a:ext cx="1169554"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&lt;source&gt;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src</a:t>
            </a:r>
            <a:r>
              <a:rPr kumimoji="0" lang="en-US" sz="800" b="0" i="0" u="none" strike="noStrike" kern="0" cap="none" spc="0" normalizeH="0" baseline="0" noProof="0" dirty="0">
                <a:ln>
                  <a:noFill/>
                </a:ln>
                <a:solidFill>
                  <a:sysClr val="windowText" lastClr="000000"/>
                </a:solidFill>
                <a:effectLst/>
                <a:uLnTx/>
                <a:uFillTx/>
                <a:latin typeface="Calibri" pitchFamily="34" charset="0"/>
              </a:rPr>
              <a:t>-node: &lt;NE-A ref&gt;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source-</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tp</a:t>
            </a:r>
            <a:r>
              <a:rPr kumimoji="0" lang="en-US" sz="800" b="0" i="0" u="none" strike="noStrike" kern="0" cap="none" spc="0" normalizeH="0" baseline="0" noProof="0" dirty="0">
                <a:ln>
                  <a:noFill/>
                </a:ln>
                <a:solidFill>
                  <a:sysClr val="windowText" lastClr="000000"/>
                </a:solidFill>
                <a:effectLst/>
                <a:uLnTx/>
                <a:uFillTx/>
                <a:latin typeface="Calibri" pitchFamily="34" charset="0"/>
              </a:rPr>
              <a:t>: &lt;TP-1 ref&gt;</a:t>
            </a:r>
          </a:p>
        </p:txBody>
      </p:sp>
      <p:sp>
        <p:nvSpPr>
          <p:cNvPr id="101" name="Text Box 18"/>
          <p:cNvSpPr txBox="1">
            <a:spLocks noChangeArrowheads="1"/>
          </p:cNvSpPr>
          <p:nvPr/>
        </p:nvSpPr>
        <p:spPr bwMode="auto">
          <a:xfrm>
            <a:off x="5029200" y="3276600"/>
            <a:ext cx="1204516"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&lt;destination&gt;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dest</a:t>
            </a:r>
            <a:r>
              <a:rPr kumimoji="0" lang="en-US" sz="800" b="0" i="0" u="none" strike="noStrike" kern="0" cap="none" spc="0" normalizeH="0" baseline="0" noProof="0" dirty="0">
                <a:ln>
                  <a:noFill/>
                </a:ln>
                <a:solidFill>
                  <a:sysClr val="windowText" lastClr="000000"/>
                </a:solidFill>
                <a:effectLst/>
                <a:uLnTx/>
                <a:uFillTx/>
                <a:latin typeface="Calibri" pitchFamily="34" charset="0"/>
              </a:rPr>
              <a:t>-node: &lt;NULL&gt;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dest-tp</a:t>
            </a:r>
            <a:r>
              <a:rPr kumimoji="0" lang="en-US" sz="800" b="0" i="0" u="none" strike="noStrike" kern="0" cap="none" spc="0" normalizeH="0" baseline="0" noProof="0" dirty="0">
                <a:ln>
                  <a:noFill/>
                </a:ln>
                <a:solidFill>
                  <a:sysClr val="windowText" lastClr="000000"/>
                </a:solidFill>
                <a:effectLst/>
                <a:uLnTx/>
                <a:uFillTx/>
                <a:latin typeface="Calibri" pitchFamily="34" charset="0"/>
              </a:rPr>
              <a:t>: &lt;NULL&gt;</a:t>
            </a:r>
          </a:p>
        </p:txBody>
      </p:sp>
      <p:sp>
        <p:nvSpPr>
          <p:cNvPr id="102" name="Diamond 52"/>
          <p:cNvSpPr/>
          <p:nvPr/>
        </p:nvSpPr>
        <p:spPr>
          <a:xfrm>
            <a:off x="4415589" y="262452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03" name="Elbow Connector 53"/>
          <p:cNvCxnSpPr>
            <a:stCxn id="102" idx="2"/>
            <a:endCxn id="120" idx="1"/>
          </p:cNvCxnSpPr>
          <p:nvPr/>
        </p:nvCxnSpPr>
        <p:spPr>
          <a:xfrm rot="16200000" flipH="1">
            <a:off x="4409389" y="2771089"/>
            <a:ext cx="513716" cy="421105"/>
          </a:xfrm>
          <a:prstGeom prst="bentConnector2">
            <a:avLst/>
          </a:prstGeom>
          <a:noFill/>
          <a:ln w="12700">
            <a:solidFill>
              <a:schemeClr val="tx1"/>
            </a:solidFill>
            <a:round/>
            <a:headEnd type="none"/>
            <a:tailEnd type="arrow" w="med" len="med"/>
          </a:ln>
        </p:spPr>
      </p:cxnSp>
      <p:sp>
        <p:nvSpPr>
          <p:cNvPr id="110" name="Diamond 52"/>
          <p:cNvSpPr/>
          <p:nvPr/>
        </p:nvSpPr>
        <p:spPr>
          <a:xfrm>
            <a:off x="2245894" y="25908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11" name="Elbow Connector 53"/>
          <p:cNvCxnSpPr>
            <a:stCxn id="110" idx="2"/>
            <a:endCxn id="117" idx="3"/>
          </p:cNvCxnSpPr>
          <p:nvPr/>
        </p:nvCxnSpPr>
        <p:spPr>
          <a:xfrm rot="5400000">
            <a:off x="782605" y="3578050"/>
            <a:ext cx="2390383" cy="616408"/>
          </a:xfrm>
          <a:prstGeom prst="bentConnector2">
            <a:avLst/>
          </a:prstGeom>
          <a:noFill/>
          <a:ln w="12700">
            <a:solidFill>
              <a:schemeClr val="tx1"/>
            </a:solidFill>
            <a:round/>
            <a:headEnd type="none"/>
            <a:tailEnd type="arrow" w="med" len="med"/>
          </a:ln>
        </p:spPr>
      </p:cxnSp>
      <p:sp>
        <p:nvSpPr>
          <p:cNvPr id="117" name="Text Box 18"/>
          <p:cNvSpPr txBox="1">
            <a:spLocks noChangeArrowheads="1"/>
          </p:cNvSpPr>
          <p:nvPr/>
        </p:nvSpPr>
        <p:spPr bwMode="auto">
          <a:xfrm>
            <a:off x="609600" y="4800600"/>
            <a:ext cx="1059992"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 </a:t>
            </a:r>
            <a:r>
              <a:rPr kumimoji="0" lang="en-US" altLang="zh-CN" sz="800" b="0" i="0" u="none" strike="noStrike" kern="0" cap="none" spc="0" normalizeH="0" baseline="0" noProof="0" dirty="0">
                <a:ln>
                  <a:noFill/>
                </a:ln>
                <a:solidFill>
                  <a:sysClr val="windowText" lastClr="000000"/>
                </a:solidFill>
                <a:effectLst/>
                <a:uLnTx/>
                <a:uFillTx/>
                <a:latin typeface="Calibri" pitchFamily="34" charset="0"/>
              </a:rPr>
              <a:t>connectivity</a:t>
            </a:r>
            <a:r>
              <a:rPr kumimoji="0" lang="zh-CN" altLang="en-US" sz="800" b="0" i="0" u="none" strike="noStrike" kern="0" cap="none" spc="0" normalizeH="0" baseline="0" noProof="0" dirty="0">
                <a:ln>
                  <a:noFill/>
                </a:ln>
                <a:solidFill>
                  <a:sysClr val="windowText" lastClr="000000"/>
                </a:solidFill>
                <a:effectLst/>
                <a:uLnTx/>
                <a:uFillTx/>
                <a:latin typeface="Calibri" pitchFamily="34" charset="0"/>
              </a:rPr>
              <a:t> </a:t>
            </a:r>
            <a:r>
              <a:rPr kumimoji="0" lang="en-US" altLang="zh-CN" sz="800" b="0" i="0" u="none" strike="noStrike" kern="0" cap="none" spc="0" normalizeH="0" baseline="0" noProof="0" dirty="0">
                <a:ln>
                  <a:noFill/>
                </a:ln>
                <a:solidFill>
                  <a:sysClr val="windowText" lastClr="000000"/>
                </a:solidFill>
                <a:effectLst/>
                <a:uLnTx/>
                <a:uFillTx/>
                <a:latin typeface="Calibri" pitchFamily="34" charset="0"/>
              </a:rPr>
              <a:t>matrix</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The capability between each TP pairs</a:t>
            </a:r>
          </a:p>
        </p:txBody>
      </p:sp>
      <p:sp>
        <p:nvSpPr>
          <p:cNvPr id="120" name="左大括号 119"/>
          <p:cNvSpPr/>
          <p:nvPr/>
        </p:nvSpPr>
        <p:spPr>
          <a:xfrm>
            <a:off x="4876800" y="2895600"/>
            <a:ext cx="76200" cy="6858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2" name="Diamond 52"/>
          <p:cNvSpPr/>
          <p:nvPr/>
        </p:nvSpPr>
        <p:spPr>
          <a:xfrm>
            <a:off x="3998495" y="256673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23" name="Elbow Connector 53"/>
          <p:cNvCxnSpPr>
            <a:stCxn id="122" idx="2"/>
            <a:endCxn id="126" idx="1"/>
          </p:cNvCxnSpPr>
          <p:nvPr/>
        </p:nvCxnSpPr>
        <p:spPr>
          <a:xfrm rot="16200000" flipH="1">
            <a:off x="3593378" y="3112223"/>
            <a:ext cx="1500045" cy="609599"/>
          </a:xfrm>
          <a:prstGeom prst="bentConnector2">
            <a:avLst/>
          </a:prstGeom>
          <a:noFill/>
          <a:ln w="12700">
            <a:solidFill>
              <a:schemeClr val="tx1"/>
            </a:solidFill>
            <a:round/>
            <a:headEnd type="none"/>
            <a:tailEnd type="arrow" w="med" len="med"/>
          </a:ln>
        </p:spPr>
      </p:cxnSp>
      <p:sp>
        <p:nvSpPr>
          <p:cNvPr id="126" name="Text Box 18"/>
          <p:cNvSpPr txBox="1">
            <a:spLocks noChangeArrowheads="1"/>
          </p:cNvSpPr>
          <p:nvPr/>
        </p:nvSpPr>
        <p:spPr bwMode="auto">
          <a:xfrm>
            <a:off x="4648200" y="3886200"/>
            <a:ext cx="1828800"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&lt;external-domain&gt;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Remote-</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te</a:t>
            </a:r>
            <a:r>
              <a:rPr kumimoji="0" lang="en-US" sz="800" b="0" i="0" u="none" strike="noStrike" kern="0" cap="none" spc="0" normalizeH="0" baseline="0" noProof="0" dirty="0">
                <a:ln>
                  <a:noFill/>
                </a:ln>
                <a:solidFill>
                  <a:sysClr val="windowText" lastClr="000000"/>
                </a:solidFill>
                <a:effectLst/>
                <a:uLnTx/>
                <a:uFillTx/>
                <a:latin typeface="Calibri" pitchFamily="34" charset="0"/>
              </a:rPr>
              <a:t>-node-id: &lt;…&gt;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Remote-</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te</a:t>
            </a:r>
            <a:r>
              <a:rPr kumimoji="0" lang="en-US" sz="800" b="0" i="0" u="none" strike="noStrike" kern="0" cap="none" spc="0" normalizeH="0" baseline="0" noProof="0" dirty="0">
                <a:ln>
                  <a:noFill/>
                </a:ln>
                <a:solidFill>
                  <a:sysClr val="windowText" lastClr="000000"/>
                </a:solidFill>
                <a:effectLst/>
                <a:uLnTx/>
                <a:uFillTx/>
                <a:latin typeface="Calibri" pitchFamily="34" charset="0"/>
              </a:rPr>
              <a:t>-link-</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tp</a:t>
            </a:r>
            <a:r>
              <a:rPr kumimoji="0" lang="en-US" sz="800" b="0" i="0" u="none" strike="noStrike" kern="0" cap="none" spc="0" normalizeH="0" baseline="0" noProof="0" dirty="0">
                <a:ln>
                  <a:noFill/>
                </a:ln>
                <a:solidFill>
                  <a:sysClr val="windowText" lastClr="000000"/>
                </a:solidFill>
                <a:effectLst/>
                <a:uLnTx/>
                <a:uFillTx/>
                <a:latin typeface="Calibri" pitchFamily="34" charset="0"/>
              </a:rPr>
              <a:t>-id: &lt;…&gt;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Plug-id: : &lt;1&gt;</a:t>
            </a:r>
          </a:p>
        </p:txBody>
      </p:sp>
      <p:sp>
        <p:nvSpPr>
          <p:cNvPr id="130" name="Text Box 18"/>
          <p:cNvSpPr txBox="1">
            <a:spLocks noChangeArrowheads="1"/>
          </p:cNvSpPr>
          <p:nvPr/>
        </p:nvSpPr>
        <p:spPr bwMode="auto">
          <a:xfrm>
            <a:off x="4724400" y="4724400"/>
            <a:ext cx="1828800" cy="684803"/>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&lt;link attributes&gt;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Total bandwidth: &lt;100G&gt;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Available bandwidth:  NOT</a:t>
            </a:r>
            <a:r>
              <a:rPr kumimoji="0" lang="zh-CN" altLang="en-US" sz="800" b="0" i="0" u="none" strike="noStrike" kern="0" cap="none" spc="0" normalizeH="0" baseline="0" noProof="0" dirty="0">
                <a:ln>
                  <a:noFill/>
                </a:ln>
                <a:solidFill>
                  <a:sysClr val="windowText" lastClr="000000"/>
                </a:solidFill>
                <a:effectLst/>
                <a:uLnTx/>
                <a:uFillTx/>
                <a:latin typeface="Calibri" pitchFamily="34" charset="0"/>
              </a:rPr>
              <a:t> </a:t>
            </a:r>
            <a:r>
              <a:rPr kumimoji="0" lang="en-US" altLang="zh-CN" sz="800" b="0" i="0" u="none" strike="noStrike" kern="0" cap="none" spc="0" normalizeH="0" baseline="0" noProof="0" dirty="0">
                <a:ln>
                  <a:noFill/>
                </a:ln>
                <a:solidFill>
                  <a:sysClr val="windowText" lastClr="000000"/>
                </a:solidFill>
                <a:effectLst/>
                <a:uLnTx/>
                <a:uFillTx/>
                <a:latin typeface="Calibri" pitchFamily="34" charset="0"/>
              </a:rPr>
              <a:t>USED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Available ODU list: &lt;40*ODU1, 10*ODU2, etc.&gt;</a:t>
            </a:r>
          </a:p>
        </p:txBody>
      </p:sp>
      <p:cxnSp>
        <p:nvCxnSpPr>
          <p:cNvPr id="131" name="Elbow Connector 53"/>
          <p:cNvCxnSpPr>
            <a:stCxn id="122" idx="2"/>
            <a:endCxn id="130" idx="1"/>
          </p:cNvCxnSpPr>
          <p:nvPr/>
        </p:nvCxnSpPr>
        <p:spPr>
          <a:xfrm rot="16200000" flipH="1">
            <a:off x="3181600" y="3524001"/>
            <a:ext cx="2399801" cy="685799"/>
          </a:xfrm>
          <a:prstGeom prst="bentConnector2">
            <a:avLst/>
          </a:prstGeom>
          <a:noFill/>
          <a:ln w="12700">
            <a:solidFill>
              <a:schemeClr val="tx1"/>
            </a:solidFill>
            <a:round/>
            <a:headEnd type="none"/>
            <a:tailEnd type="arrow" w="med" len="med"/>
          </a:ln>
        </p:spPr>
      </p:cxnSp>
      <p:sp>
        <p:nvSpPr>
          <p:cNvPr id="134" name="TextBox 133"/>
          <p:cNvSpPr txBox="1"/>
          <p:nvPr/>
        </p:nvSpPr>
        <p:spPr>
          <a:xfrm>
            <a:off x="5334000" y="5791200"/>
            <a:ext cx="3677482" cy="83099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rPr>
              <a:t>Note: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rPr>
              <a:t>1: PNC2 will report something similar;</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rPr>
              <a:t>2: PNC3 will report as described in use case 1(additional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rPr>
              <a:t> intra-domain links/attributes; </a:t>
            </a:r>
          </a:p>
        </p:txBody>
      </p:sp>
      <p:cxnSp>
        <p:nvCxnSpPr>
          <p:cNvPr id="62" name="Connettore 2 61"/>
          <p:cNvCxnSpPr/>
          <p:nvPr/>
        </p:nvCxnSpPr>
        <p:spPr>
          <a:xfrm>
            <a:off x="6629400" y="3276600"/>
            <a:ext cx="914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CasellaDiTesto 62"/>
          <p:cNvSpPr txBox="1"/>
          <p:nvPr/>
        </p:nvSpPr>
        <p:spPr>
          <a:xfrm>
            <a:off x="7391400" y="3352800"/>
            <a:ext cx="1660391"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200" b="0" i="0" u="none" strike="noStrike" kern="0" cap="none" spc="0" normalizeH="0" baseline="0" noProof="0" dirty="0">
                <a:ln>
                  <a:noFill/>
                </a:ln>
                <a:solidFill>
                  <a:sysClr val="windowText" lastClr="000000"/>
                </a:solidFill>
                <a:effectLst/>
                <a:uLnTx/>
                <a:uFillTx/>
              </a:rPr>
              <a:t>I2rs-yang-network-topo</a:t>
            </a:r>
            <a:endParaRPr kumimoji="0" lang="en-US" sz="1200" b="0" i="0" u="none" strike="noStrike" kern="0" cap="none" spc="0" normalizeH="0" baseline="0" noProof="0" dirty="0">
              <a:ln>
                <a:noFill/>
              </a:ln>
              <a:solidFill>
                <a:sysClr val="windowText" lastClr="000000"/>
              </a:solidFill>
              <a:effectLst/>
              <a:uLnTx/>
              <a:uFillTx/>
            </a:endParaRPr>
          </a:p>
        </p:txBody>
      </p:sp>
      <p:sp>
        <p:nvSpPr>
          <p:cNvPr id="61" name="Cloud 113"/>
          <p:cNvSpPr/>
          <p:nvPr/>
        </p:nvSpPr>
        <p:spPr>
          <a:xfrm>
            <a:off x="304800" y="5562600"/>
            <a:ext cx="3581400" cy="1066800"/>
          </a:xfrm>
          <a:prstGeom prst="clou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If nothing is provided, it can either be: </a:t>
            </a:r>
          </a:p>
          <a:p>
            <a:pPr marL="228600" indent="-228600">
              <a:buAutoNum type="arabicParenR"/>
            </a:pPr>
            <a:r>
              <a:rPr lang="en-US" sz="1000" dirty="0">
                <a:solidFill>
                  <a:schemeClr val="tx1"/>
                </a:solidFill>
              </a:rPr>
              <a:t>No constraints at all; </a:t>
            </a:r>
          </a:p>
          <a:p>
            <a:pPr marL="228600" indent="-228600">
              <a:buAutoNum type="arabicParenR"/>
            </a:pPr>
            <a:r>
              <a:rPr lang="en-US" sz="1000" dirty="0">
                <a:solidFill>
                  <a:schemeClr val="tx1"/>
                </a:solidFill>
              </a:rPr>
              <a:t>Path computation  request (draft-</a:t>
            </a:r>
            <a:r>
              <a:rPr lang="en-US" sz="1000" dirty="0" err="1">
                <a:solidFill>
                  <a:schemeClr val="tx1"/>
                </a:solidFill>
              </a:rPr>
              <a:t>busibel</a:t>
            </a:r>
            <a:r>
              <a:rPr lang="en-US" sz="1000" dirty="0">
                <a:solidFill>
                  <a:schemeClr val="tx1"/>
                </a:solidFill>
              </a:rPr>
              <a:t>-teas-yang-path-computation)</a:t>
            </a:r>
          </a:p>
        </p:txBody>
      </p:sp>
    </p:spTree>
    <p:extLst>
      <p:ext uri="{BB962C8B-B14F-4D97-AF65-F5344CB8AC3E}">
        <p14:creationId xmlns:p14="http://schemas.microsoft.com/office/powerpoint/2010/main" val="3707377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does MDSC get?</a:t>
            </a:r>
            <a:endParaRPr lang="zh-CN" altLang="en-US" dirty="0"/>
          </a:p>
        </p:txBody>
      </p:sp>
      <p:sp>
        <p:nvSpPr>
          <p:cNvPr id="4" name="TextBox 58"/>
          <p:cNvSpPr txBox="1"/>
          <p:nvPr/>
        </p:nvSpPr>
        <p:spPr>
          <a:xfrm>
            <a:off x="4170028" y="6248400"/>
            <a:ext cx="1885208" cy="45964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Courier New" pitchFamily="49" charset="0"/>
                <a:cs typeface="Courier New" pitchFamily="49" charset="0"/>
              </a:rPr>
              <a:t>Domain 2 abstract TE topologies</a:t>
            </a:r>
          </a:p>
        </p:txBody>
      </p:sp>
      <p:sp>
        <p:nvSpPr>
          <p:cNvPr id="5" name="Rectangle 70"/>
          <p:cNvSpPr/>
          <p:nvPr/>
        </p:nvSpPr>
        <p:spPr>
          <a:xfrm>
            <a:off x="3124200" y="1752600"/>
            <a:ext cx="4191000" cy="21336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9" name="Rounded Rectangle 146"/>
          <p:cNvSpPr/>
          <p:nvPr/>
        </p:nvSpPr>
        <p:spPr>
          <a:xfrm>
            <a:off x="5105400" y="22860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solidFill>
                  <a:schemeClr val="tx1"/>
                </a:solidFill>
              </a:rPr>
              <a:t>NE-3</a:t>
            </a:r>
          </a:p>
        </p:txBody>
      </p:sp>
      <p:sp>
        <p:nvSpPr>
          <p:cNvPr id="10" name="Rounded Rectangle 146"/>
          <p:cNvSpPr/>
          <p:nvPr/>
        </p:nvSpPr>
        <p:spPr>
          <a:xfrm>
            <a:off x="4800600" y="31242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NE-5</a:t>
            </a:r>
          </a:p>
        </p:txBody>
      </p:sp>
      <p:sp>
        <p:nvSpPr>
          <p:cNvPr id="11" name="Rounded Rectangle 146"/>
          <p:cNvSpPr/>
          <p:nvPr/>
        </p:nvSpPr>
        <p:spPr>
          <a:xfrm>
            <a:off x="3733800" y="27432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chemeClr val="tx1"/>
                </a:solidFill>
              </a:rPr>
              <a:t>NE-2</a:t>
            </a:r>
          </a:p>
        </p:txBody>
      </p:sp>
      <p:sp>
        <p:nvSpPr>
          <p:cNvPr id="12" name="Rounded Rectangle 146"/>
          <p:cNvSpPr/>
          <p:nvPr/>
        </p:nvSpPr>
        <p:spPr>
          <a:xfrm>
            <a:off x="6172200" y="26670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NE-4</a:t>
            </a:r>
          </a:p>
        </p:txBody>
      </p:sp>
      <p:cxnSp>
        <p:nvCxnSpPr>
          <p:cNvPr id="13" name="Straight Connector 149"/>
          <p:cNvCxnSpPr>
            <a:stCxn id="11" idx="0"/>
            <a:endCxn id="9" idx="1"/>
          </p:cNvCxnSpPr>
          <p:nvPr/>
        </p:nvCxnSpPr>
        <p:spPr bwMode="auto">
          <a:xfrm flipV="1">
            <a:off x="4076700" y="2552700"/>
            <a:ext cx="1028700" cy="1905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4" name="Straight Connector 149"/>
          <p:cNvCxnSpPr>
            <a:stCxn id="11" idx="2"/>
            <a:endCxn id="10" idx="1"/>
          </p:cNvCxnSpPr>
          <p:nvPr/>
        </p:nvCxnSpPr>
        <p:spPr bwMode="auto">
          <a:xfrm>
            <a:off x="4076700" y="3276600"/>
            <a:ext cx="723900" cy="1143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5" name="Straight Connector 149"/>
          <p:cNvCxnSpPr>
            <a:stCxn id="10" idx="3"/>
            <a:endCxn id="12" idx="1"/>
          </p:cNvCxnSpPr>
          <p:nvPr/>
        </p:nvCxnSpPr>
        <p:spPr bwMode="auto">
          <a:xfrm flipV="1">
            <a:off x="5486400" y="2933700"/>
            <a:ext cx="685800" cy="457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6" name="Straight Connector 149"/>
          <p:cNvCxnSpPr>
            <a:stCxn id="9" idx="3"/>
            <a:endCxn id="12" idx="0"/>
          </p:cNvCxnSpPr>
          <p:nvPr/>
        </p:nvCxnSpPr>
        <p:spPr bwMode="auto">
          <a:xfrm>
            <a:off x="5791200" y="2552700"/>
            <a:ext cx="723900" cy="1143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8" name="Straight Connector 126"/>
          <p:cNvCxnSpPr>
            <a:stCxn id="34" idx="0"/>
          </p:cNvCxnSpPr>
          <p:nvPr/>
        </p:nvCxnSpPr>
        <p:spPr bwMode="auto">
          <a:xfrm flipV="1">
            <a:off x="2024851" y="2514600"/>
            <a:ext cx="1327949" cy="9906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1" name="Straight Connector 126"/>
          <p:cNvCxnSpPr/>
          <p:nvPr/>
        </p:nvCxnSpPr>
        <p:spPr bwMode="auto">
          <a:xfrm>
            <a:off x="5791200" y="2438400"/>
            <a:ext cx="16002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2" name="Straight Connector 126"/>
          <p:cNvCxnSpPr/>
          <p:nvPr/>
        </p:nvCxnSpPr>
        <p:spPr bwMode="auto">
          <a:xfrm>
            <a:off x="6858000" y="2895600"/>
            <a:ext cx="990600" cy="2286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23" name="Rectangle 45"/>
          <p:cNvSpPr/>
          <p:nvPr/>
        </p:nvSpPr>
        <p:spPr>
          <a:xfrm>
            <a:off x="3810000" y="4724400"/>
            <a:ext cx="2362200" cy="19812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24" name="Rounded Rectangle 120"/>
          <p:cNvSpPr/>
          <p:nvPr/>
        </p:nvSpPr>
        <p:spPr>
          <a:xfrm>
            <a:off x="4495800" y="5410200"/>
            <a:ext cx="762000" cy="7620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5" name="TextBox 122"/>
          <p:cNvSpPr txBox="1"/>
          <p:nvPr/>
        </p:nvSpPr>
        <p:spPr>
          <a:xfrm>
            <a:off x="4474828" y="5638800"/>
            <a:ext cx="838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NE-6</a:t>
            </a:r>
          </a:p>
        </p:txBody>
      </p:sp>
      <p:cxnSp>
        <p:nvCxnSpPr>
          <p:cNvPr id="26" name="Straight Connector 123"/>
          <p:cNvCxnSpPr/>
          <p:nvPr/>
        </p:nvCxnSpPr>
        <p:spPr bwMode="auto">
          <a:xfrm flipV="1">
            <a:off x="5249604" y="4953000"/>
            <a:ext cx="1836996" cy="685801"/>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7" name="Straight Connector 124"/>
          <p:cNvCxnSpPr/>
          <p:nvPr/>
        </p:nvCxnSpPr>
        <p:spPr bwMode="auto">
          <a:xfrm>
            <a:off x="5236828" y="5943600"/>
            <a:ext cx="1773572" cy="76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8" name="Straight Connector 125"/>
          <p:cNvCxnSpPr>
            <a:stCxn id="11" idx="2"/>
          </p:cNvCxnSpPr>
          <p:nvPr/>
        </p:nvCxnSpPr>
        <p:spPr bwMode="auto">
          <a:xfrm>
            <a:off x="4076700" y="3276600"/>
            <a:ext cx="626728" cy="21336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9" name="Straight Connector 126"/>
          <p:cNvCxnSpPr>
            <a:stCxn id="10" idx="2"/>
          </p:cNvCxnSpPr>
          <p:nvPr/>
        </p:nvCxnSpPr>
        <p:spPr bwMode="auto">
          <a:xfrm flipH="1">
            <a:off x="4932028" y="3657600"/>
            <a:ext cx="211472" cy="17526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32" name="Rectangle 45"/>
          <p:cNvSpPr/>
          <p:nvPr/>
        </p:nvSpPr>
        <p:spPr>
          <a:xfrm>
            <a:off x="937079" y="2514600"/>
            <a:ext cx="2349920" cy="25146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34" name="Rounded Rectangle 120"/>
          <p:cNvSpPr/>
          <p:nvPr/>
        </p:nvSpPr>
        <p:spPr>
          <a:xfrm>
            <a:off x="1643851" y="3505200"/>
            <a:ext cx="762000" cy="7620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5" name="TextBox 122"/>
          <p:cNvSpPr txBox="1"/>
          <p:nvPr/>
        </p:nvSpPr>
        <p:spPr>
          <a:xfrm>
            <a:off x="1622879" y="3733800"/>
            <a:ext cx="838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NE-1</a:t>
            </a:r>
          </a:p>
        </p:txBody>
      </p:sp>
      <p:cxnSp>
        <p:nvCxnSpPr>
          <p:cNvPr id="36" name="Straight Connector 123"/>
          <p:cNvCxnSpPr>
            <a:endCxn id="11" idx="1"/>
          </p:cNvCxnSpPr>
          <p:nvPr/>
        </p:nvCxnSpPr>
        <p:spPr bwMode="auto">
          <a:xfrm flipV="1">
            <a:off x="2397655" y="3009900"/>
            <a:ext cx="1336145" cy="7239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38" name="Straight Connector 125"/>
          <p:cNvCxnSpPr/>
          <p:nvPr/>
        </p:nvCxnSpPr>
        <p:spPr bwMode="auto">
          <a:xfrm>
            <a:off x="1905000" y="4267200"/>
            <a:ext cx="2590800" cy="17526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39" name="Straight Connector 126"/>
          <p:cNvCxnSpPr>
            <a:endCxn id="24" idx="1"/>
          </p:cNvCxnSpPr>
          <p:nvPr/>
        </p:nvCxnSpPr>
        <p:spPr bwMode="auto">
          <a:xfrm>
            <a:off x="2209800" y="4267200"/>
            <a:ext cx="2286000" cy="15240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43" name="Straight Connector 126"/>
          <p:cNvCxnSpPr/>
          <p:nvPr/>
        </p:nvCxnSpPr>
        <p:spPr bwMode="auto">
          <a:xfrm>
            <a:off x="838200" y="2895600"/>
            <a:ext cx="784679" cy="7620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47" name="Straight Connector 22"/>
          <p:cNvCxnSpPr/>
          <p:nvPr/>
        </p:nvCxnSpPr>
        <p:spPr bwMode="auto">
          <a:xfrm flipV="1">
            <a:off x="838200" y="4114800"/>
            <a:ext cx="784679" cy="15240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48" name="Straight Connector 38"/>
          <p:cNvCxnSpPr>
            <a:endCxn id="35" idx="1"/>
          </p:cNvCxnSpPr>
          <p:nvPr/>
        </p:nvCxnSpPr>
        <p:spPr bwMode="auto">
          <a:xfrm>
            <a:off x="762000" y="3581400"/>
            <a:ext cx="860879" cy="2909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49" name="TextBox 89"/>
          <p:cNvSpPr txBox="1"/>
          <p:nvPr/>
        </p:nvSpPr>
        <p:spPr>
          <a:xfrm>
            <a:off x="-76200" y="209550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50" name="Picture 45" descr="Generic Router 2.png"/>
          <p:cNvPicPr>
            <a:picLocks noChangeAspect="1"/>
          </p:cNvPicPr>
          <p:nvPr/>
        </p:nvPicPr>
        <p:blipFill>
          <a:blip r:embed="rId3" cstate="print"/>
          <a:srcRect/>
          <a:stretch>
            <a:fillRect/>
          </a:stretch>
        </p:blipFill>
        <p:spPr bwMode="auto">
          <a:xfrm>
            <a:off x="111327" y="240030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51" name="Picture 45" descr="Generic Router 2.png"/>
          <p:cNvPicPr>
            <a:picLocks noChangeAspect="1"/>
          </p:cNvPicPr>
          <p:nvPr/>
        </p:nvPicPr>
        <p:blipFill>
          <a:blip r:embed="rId3" cstate="print"/>
          <a:srcRect/>
          <a:stretch>
            <a:fillRect/>
          </a:stretch>
        </p:blipFill>
        <p:spPr bwMode="auto">
          <a:xfrm>
            <a:off x="111327" y="332714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52" name="Picture 45" descr="Generic Router 2.png"/>
          <p:cNvPicPr>
            <a:picLocks noChangeAspect="1"/>
          </p:cNvPicPr>
          <p:nvPr/>
        </p:nvPicPr>
        <p:blipFill>
          <a:blip r:embed="rId3" cstate="print"/>
          <a:srcRect/>
          <a:stretch>
            <a:fillRect/>
          </a:stretch>
        </p:blipFill>
        <p:spPr bwMode="auto">
          <a:xfrm>
            <a:off x="110435" y="416534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53" name="TextBox 93"/>
          <p:cNvSpPr txBox="1"/>
          <p:nvPr/>
        </p:nvSpPr>
        <p:spPr>
          <a:xfrm>
            <a:off x="-76200" y="29615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54" name="TextBox 94"/>
          <p:cNvSpPr txBox="1"/>
          <p:nvPr/>
        </p:nvSpPr>
        <p:spPr>
          <a:xfrm>
            <a:off x="-76200" y="38759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sp>
        <p:nvSpPr>
          <p:cNvPr id="61" name="TextBox 95"/>
          <p:cNvSpPr txBox="1"/>
          <p:nvPr/>
        </p:nvSpPr>
        <p:spPr>
          <a:xfrm>
            <a:off x="7894171" y="4533900"/>
            <a:ext cx="565704"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sp>
        <p:nvSpPr>
          <p:cNvPr id="62" name="TextBox 96"/>
          <p:cNvSpPr txBox="1"/>
          <p:nvPr/>
        </p:nvSpPr>
        <p:spPr>
          <a:xfrm>
            <a:off x="7930968" y="5018901"/>
            <a:ext cx="60343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63" name="Picture 45" descr="Generic Router 2.png"/>
          <p:cNvPicPr>
            <a:picLocks noChangeAspect="1"/>
          </p:cNvPicPr>
          <p:nvPr/>
        </p:nvPicPr>
        <p:blipFill>
          <a:blip r:embed="rId3" cstate="print"/>
          <a:srcRect/>
          <a:stretch>
            <a:fillRect/>
          </a:stretch>
        </p:blipFill>
        <p:spPr bwMode="auto">
          <a:xfrm>
            <a:off x="7467600" y="4567817"/>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64" name="Picture 45" descr="Generic Router 2.png"/>
          <p:cNvPicPr>
            <a:picLocks noChangeAspect="1"/>
          </p:cNvPicPr>
          <p:nvPr/>
        </p:nvPicPr>
        <p:blipFill>
          <a:blip r:embed="rId3" cstate="print"/>
          <a:srcRect/>
          <a:stretch>
            <a:fillRect/>
          </a:stretch>
        </p:blipFill>
        <p:spPr bwMode="auto">
          <a:xfrm>
            <a:off x="7620000" y="5859360"/>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65" name="Picture 45" descr="Generic Router 2.png"/>
          <p:cNvPicPr>
            <a:picLocks noChangeAspect="1"/>
          </p:cNvPicPr>
          <p:nvPr/>
        </p:nvPicPr>
        <p:blipFill>
          <a:blip r:embed="rId3" cstate="print"/>
          <a:srcRect/>
          <a:stretch>
            <a:fillRect/>
          </a:stretch>
        </p:blipFill>
        <p:spPr bwMode="auto">
          <a:xfrm>
            <a:off x="7620000" y="5260381"/>
            <a:ext cx="444752" cy="444752"/>
          </a:xfrm>
          <a:prstGeom prst="rect">
            <a:avLst/>
          </a:prstGeom>
          <a:noFill/>
          <a:ln w="9525">
            <a:noFill/>
            <a:miter lim="800000"/>
            <a:headEnd/>
            <a:tailEnd/>
          </a:ln>
          <a:effectLst>
            <a:outerShdw blurRad="50800" dist="50800" dir="5400000" algn="ctr" rotWithShape="0">
              <a:schemeClr val="tx2"/>
            </a:outerShdw>
          </a:effectLst>
        </p:spPr>
      </p:pic>
      <p:sp>
        <p:nvSpPr>
          <p:cNvPr id="66" name="TextBox 100"/>
          <p:cNvSpPr txBox="1"/>
          <p:nvPr/>
        </p:nvSpPr>
        <p:spPr>
          <a:xfrm>
            <a:off x="8077200" y="57809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C-R6</a:t>
            </a:r>
          </a:p>
        </p:txBody>
      </p:sp>
      <p:sp>
        <p:nvSpPr>
          <p:cNvPr id="68" name="TextBox 128"/>
          <p:cNvSpPr txBox="1"/>
          <p:nvPr/>
        </p:nvSpPr>
        <p:spPr>
          <a:xfrm>
            <a:off x="8229600" y="1975516"/>
            <a:ext cx="565704"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C-R7</a:t>
            </a:r>
          </a:p>
        </p:txBody>
      </p:sp>
      <p:sp>
        <p:nvSpPr>
          <p:cNvPr id="69" name="TextBox 129"/>
          <p:cNvSpPr txBox="1"/>
          <p:nvPr/>
        </p:nvSpPr>
        <p:spPr>
          <a:xfrm>
            <a:off x="8153400" y="2689117"/>
            <a:ext cx="60343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C-R8</a:t>
            </a:r>
          </a:p>
        </p:txBody>
      </p:sp>
      <p:pic>
        <p:nvPicPr>
          <p:cNvPr id="70" name="Picture 45" descr="Generic Router 2.png"/>
          <p:cNvPicPr>
            <a:picLocks noChangeAspect="1"/>
          </p:cNvPicPr>
          <p:nvPr/>
        </p:nvPicPr>
        <p:blipFill>
          <a:blip r:embed="rId3" cstate="print"/>
          <a:srcRect/>
          <a:stretch>
            <a:fillRect/>
          </a:stretch>
        </p:blipFill>
        <p:spPr bwMode="auto">
          <a:xfrm>
            <a:off x="7924800" y="213360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71" name="Picture 45" descr="Generic Router 2.png"/>
          <p:cNvPicPr>
            <a:picLocks noChangeAspect="1"/>
          </p:cNvPicPr>
          <p:nvPr/>
        </p:nvPicPr>
        <p:blipFill>
          <a:blip r:embed="rId3" cstate="print"/>
          <a:srcRect/>
          <a:stretch>
            <a:fillRect/>
          </a:stretch>
        </p:blipFill>
        <p:spPr bwMode="auto">
          <a:xfrm>
            <a:off x="8153399" y="2978564"/>
            <a:ext cx="444752" cy="444752"/>
          </a:xfrm>
          <a:prstGeom prst="rect">
            <a:avLst/>
          </a:prstGeom>
          <a:noFill/>
          <a:ln w="9525">
            <a:noFill/>
            <a:miter lim="800000"/>
            <a:headEnd/>
            <a:tailEnd/>
          </a:ln>
          <a:effectLst>
            <a:outerShdw blurRad="50800" dist="50800" dir="5400000" algn="ctr" rotWithShape="0">
              <a:schemeClr val="tx2"/>
            </a:outerShdw>
          </a:effectLst>
        </p:spPr>
      </p:pic>
      <p:cxnSp>
        <p:nvCxnSpPr>
          <p:cNvPr id="73" name="Straight Connector 123"/>
          <p:cNvCxnSpPr/>
          <p:nvPr/>
        </p:nvCxnSpPr>
        <p:spPr bwMode="auto">
          <a:xfrm flipV="1">
            <a:off x="5257800" y="5562600"/>
            <a:ext cx="1752600" cy="228601"/>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84" name="Straight Connector 149"/>
          <p:cNvCxnSpPr/>
          <p:nvPr/>
        </p:nvCxnSpPr>
        <p:spPr bwMode="auto">
          <a:xfrm flipV="1">
            <a:off x="3352800" y="2438400"/>
            <a:ext cx="1752600" cy="76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96" name="TextBox 95"/>
          <p:cNvSpPr txBox="1"/>
          <p:nvPr/>
        </p:nvSpPr>
        <p:spPr>
          <a:xfrm>
            <a:off x="457200" y="1143000"/>
            <a:ext cx="2362200" cy="1077218"/>
          </a:xfrm>
          <a:prstGeom prst="rect">
            <a:avLst/>
          </a:prstGeom>
          <a:noFill/>
        </p:spPr>
        <p:txBody>
          <a:bodyPr wrap="square" rtlCol="0">
            <a:spAutoFit/>
          </a:bodyPr>
          <a:lstStyle/>
          <a:p>
            <a:r>
              <a:rPr lang="en-US" altLang="zh-CN" sz="1600" dirty="0"/>
              <a:t>MDCS merges what is gets from PNCs and generate its own view of the multi-domain topology</a:t>
            </a:r>
            <a:endParaRPr lang="zh-CN" altLang="en-US" sz="1600" dirty="0"/>
          </a:p>
        </p:txBody>
      </p:sp>
      <p:sp>
        <p:nvSpPr>
          <p:cNvPr id="97" name="TextBox 96"/>
          <p:cNvSpPr txBox="1"/>
          <p:nvPr/>
        </p:nvSpPr>
        <p:spPr>
          <a:xfrm>
            <a:off x="152400" y="5257800"/>
            <a:ext cx="2895600" cy="1569660"/>
          </a:xfrm>
          <a:prstGeom prst="rect">
            <a:avLst/>
          </a:prstGeom>
          <a:noFill/>
        </p:spPr>
        <p:txBody>
          <a:bodyPr wrap="square" rtlCol="0">
            <a:spAutoFit/>
          </a:bodyPr>
          <a:lstStyle/>
          <a:p>
            <a:r>
              <a:rPr lang="en-US" altLang="zh-CN" sz="1600" dirty="0"/>
              <a:t>Note:</a:t>
            </a:r>
          </a:p>
          <a:p>
            <a:r>
              <a:rPr lang="en-US" altLang="zh-CN" sz="1600" dirty="0"/>
              <a:t>1) Plug-id is needed to correctly connect inter-domain nodes; </a:t>
            </a:r>
          </a:p>
          <a:p>
            <a:r>
              <a:rPr lang="en-US" altLang="zh-CN" sz="1600" dirty="0"/>
              <a:t>2) What if the two link capabilities are not the same?</a:t>
            </a:r>
          </a:p>
          <a:p>
            <a:r>
              <a:rPr lang="en-US" altLang="zh-CN" sz="1600" dirty="0"/>
              <a:t>(see next page)</a:t>
            </a:r>
            <a:endParaRPr lang="zh-CN" altLang="en-US" sz="1600" dirty="0"/>
          </a:p>
        </p:txBody>
      </p:sp>
      <p:cxnSp>
        <p:nvCxnSpPr>
          <p:cNvPr id="56" name="Straight Connector 126"/>
          <p:cNvCxnSpPr/>
          <p:nvPr/>
        </p:nvCxnSpPr>
        <p:spPr bwMode="auto">
          <a:xfrm>
            <a:off x="533400" y="2590800"/>
            <a:ext cx="457200" cy="457200"/>
          </a:xfrm>
          <a:prstGeom prst="line">
            <a:avLst/>
          </a:prstGeom>
          <a:solidFill>
            <a:srgbClr val="D9D9D9"/>
          </a:solidFill>
          <a:ln w="25400" cap="flat" cmpd="sng" algn="ctr">
            <a:solidFill>
              <a:schemeClr val="accent1">
                <a:lumMod val="50000"/>
              </a:schemeClr>
            </a:solidFill>
            <a:prstDash val="sysDash"/>
            <a:round/>
            <a:headEnd type="none" w="med" len="med"/>
            <a:tailEnd type="none" w="med" len="med"/>
          </a:ln>
          <a:effectLst/>
        </p:spPr>
      </p:cxnSp>
      <p:cxnSp>
        <p:nvCxnSpPr>
          <p:cNvPr id="59" name="Straight Connector 126"/>
          <p:cNvCxnSpPr/>
          <p:nvPr/>
        </p:nvCxnSpPr>
        <p:spPr bwMode="auto">
          <a:xfrm>
            <a:off x="556079" y="3505200"/>
            <a:ext cx="586921" cy="228600"/>
          </a:xfrm>
          <a:prstGeom prst="line">
            <a:avLst/>
          </a:prstGeom>
          <a:solidFill>
            <a:srgbClr val="D9D9D9"/>
          </a:solidFill>
          <a:ln w="25400" cap="flat" cmpd="sng" algn="ctr">
            <a:solidFill>
              <a:schemeClr val="accent1">
                <a:lumMod val="50000"/>
              </a:schemeClr>
            </a:solidFill>
            <a:prstDash val="sysDash"/>
            <a:round/>
            <a:headEnd type="none" w="med" len="med"/>
            <a:tailEnd type="none" w="med" len="med"/>
          </a:ln>
          <a:effectLst/>
        </p:spPr>
      </p:cxnSp>
      <p:cxnSp>
        <p:nvCxnSpPr>
          <p:cNvPr id="81" name="Straight Connector 126"/>
          <p:cNvCxnSpPr>
            <a:stCxn id="52" idx="3"/>
          </p:cNvCxnSpPr>
          <p:nvPr/>
        </p:nvCxnSpPr>
        <p:spPr bwMode="auto">
          <a:xfrm flipV="1">
            <a:off x="555187" y="4191000"/>
            <a:ext cx="587813" cy="196724"/>
          </a:xfrm>
          <a:prstGeom prst="line">
            <a:avLst/>
          </a:prstGeom>
          <a:solidFill>
            <a:srgbClr val="D9D9D9"/>
          </a:solidFill>
          <a:ln w="25400" cap="flat" cmpd="sng" algn="ctr">
            <a:solidFill>
              <a:schemeClr val="accent1">
                <a:lumMod val="50000"/>
              </a:schemeClr>
            </a:solidFill>
            <a:prstDash val="sysDash"/>
            <a:round/>
            <a:headEnd type="none" w="med" len="med"/>
            <a:tailEnd type="none" w="med" len="med"/>
          </a:ln>
          <a:effectLst/>
        </p:spPr>
      </p:cxnSp>
      <p:cxnSp>
        <p:nvCxnSpPr>
          <p:cNvPr id="88" name="Straight Connector 126"/>
          <p:cNvCxnSpPr/>
          <p:nvPr/>
        </p:nvCxnSpPr>
        <p:spPr bwMode="auto">
          <a:xfrm>
            <a:off x="7086600" y="2438400"/>
            <a:ext cx="762000" cy="0"/>
          </a:xfrm>
          <a:prstGeom prst="line">
            <a:avLst/>
          </a:prstGeom>
          <a:solidFill>
            <a:srgbClr val="D9D9D9"/>
          </a:solidFill>
          <a:ln w="25400" cap="flat" cmpd="sng" algn="ctr">
            <a:solidFill>
              <a:schemeClr val="accent1">
                <a:lumMod val="50000"/>
              </a:schemeClr>
            </a:solidFill>
            <a:prstDash val="sysDash"/>
            <a:round/>
            <a:headEnd type="none" w="med" len="med"/>
            <a:tailEnd type="none" w="med" len="med"/>
          </a:ln>
          <a:effectLst/>
        </p:spPr>
      </p:cxnSp>
      <p:cxnSp>
        <p:nvCxnSpPr>
          <p:cNvPr id="94" name="Straight Connector 126"/>
          <p:cNvCxnSpPr/>
          <p:nvPr/>
        </p:nvCxnSpPr>
        <p:spPr bwMode="auto">
          <a:xfrm>
            <a:off x="7543800" y="3048000"/>
            <a:ext cx="663121" cy="152400"/>
          </a:xfrm>
          <a:prstGeom prst="line">
            <a:avLst/>
          </a:prstGeom>
          <a:solidFill>
            <a:srgbClr val="D9D9D9"/>
          </a:solidFill>
          <a:ln w="25400" cap="flat" cmpd="sng" algn="ctr">
            <a:solidFill>
              <a:schemeClr val="accent1">
                <a:lumMod val="50000"/>
              </a:schemeClr>
            </a:solidFill>
            <a:prstDash val="sysDash"/>
            <a:round/>
            <a:headEnd type="none" w="med" len="med"/>
            <a:tailEnd type="none" w="med" len="med"/>
          </a:ln>
          <a:effectLst/>
        </p:spPr>
      </p:cxnSp>
      <p:cxnSp>
        <p:nvCxnSpPr>
          <p:cNvPr id="103" name="Straight Connector 126"/>
          <p:cNvCxnSpPr/>
          <p:nvPr/>
        </p:nvCxnSpPr>
        <p:spPr bwMode="auto">
          <a:xfrm flipV="1">
            <a:off x="6858000" y="4800600"/>
            <a:ext cx="663121" cy="228600"/>
          </a:xfrm>
          <a:prstGeom prst="line">
            <a:avLst/>
          </a:prstGeom>
          <a:solidFill>
            <a:srgbClr val="D9D9D9"/>
          </a:solidFill>
          <a:ln w="25400" cap="flat" cmpd="sng" algn="ctr">
            <a:solidFill>
              <a:schemeClr val="accent1">
                <a:lumMod val="50000"/>
              </a:schemeClr>
            </a:solidFill>
            <a:prstDash val="sysDash"/>
            <a:round/>
            <a:headEnd type="none" w="med" len="med"/>
            <a:tailEnd type="none" w="med" len="med"/>
          </a:ln>
          <a:effectLst/>
        </p:spPr>
      </p:cxnSp>
      <p:cxnSp>
        <p:nvCxnSpPr>
          <p:cNvPr id="107" name="Straight Connector 126"/>
          <p:cNvCxnSpPr>
            <a:endCxn id="65" idx="1"/>
          </p:cNvCxnSpPr>
          <p:nvPr/>
        </p:nvCxnSpPr>
        <p:spPr bwMode="auto">
          <a:xfrm flipV="1">
            <a:off x="6934200" y="5482757"/>
            <a:ext cx="685800" cy="79843"/>
          </a:xfrm>
          <a:prstGeom prst="line">
            <a:avLst/>
          </a:prstGeom>
          <a:solidFill>
            <a:srgbClr val="D9D9D9"/>
          </a:solidFill>
          <a:ln w="25400" cap="flat" cmpd="sng" algn="ctr">
            <a:solidFill>
              <a:schemeClr val="accent1">
                <a:lumMod val="50000"/>
              </a:schemeClr>
            </a:solidFill>
            <a:prstDash val="sysDash"/>
            <a:round/>
            <a:headEnd type="none" w="med" len="med"/>
            <a:tailEnd type="none" w="med" len="med"/>
          </a:ln>
          <a:effectLst/>
        </p:spPr>
      </p:cxnSp>
      <p:cxnSp>
        <p:nvCxnSpPr>
          <p:cNvPr id="112" name="Straight Connector 126"/>
          <p:cNvCxnSpPr>
            <a:endCxn id="64" idx="1"/>
          </p:cNvCxnSpPr>
          <p:nvPr/>
        </p:nvCxnSpPr>
        <p:spPr bwMode="auto">
          <a:xfrm>
            <a:off x="6858000" y="6019800"/>
            <a:ext cx="762000" cy="61936"/>
          </a:xfrm>
          <a:prstGeom prst="line">
            <a:avLst/>
          </a:prstGeom>
          <a:solidFill>
            <a:srgbClr val="D9D9D9"/>
          </a:solidFill>
          <a:ln w="25400" cap="flat" cmpd="sng" algn="ctr">
            <a:solidFill>
              <a:schemeClr val="accent1">
                <a:lumMod val="50000"/>
              </a:schemeClr>
            </a:solidFill>
            <a:prstDash val="sysDash"/>
            <a:round/>
            <a:headEnd type="none" w="med" len="med"/>
            <a:tailEnd type="none" w="med" len="med"/>
          </a:ln>
          <a:effectLst/>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Non-identical Link attributes </a:t>
            </a:r>
            <a:endParaRPr lang="zh-CN" altLang="en-US" dirty="0"/>
          </a:p>
        </p:txBody>
      </p:sp>
      <p:sp>
        <p:nvSpPr>
          <p:cNvPr id="3" name="内容占位符 2"/>
          <p:cNvSpPr>
            <a:spLocks noGrp="1"/>
          </p:cNvSpPr>
          <p:nvPr>
            <p:ph idx="1"/>
          </p:nvPr>
        </p:nvSpPr>
        <p:spPr>
          <a:xfrm>
            <a:off x="609600" y="5105400"/>
            <a:ext cx="8077200" cy="1477963"/>
          </a:xfrm>
          <a:solidFill>
            <a:srgbClr val="FFFF00"/>
          </a:solidFill>
        </p:spPr>
        <p:txBody>
          <a:bodyPr>
            <a:normAutofit/>
          </a:bodyPr>
          <a:lstStyle/>
          <a:p>
            <a:pPr>
              <a:buNone/>
            </a:pPr>
            <a:r>
              <a:rPr lang="en-US" altLang="zh-CN" sz="1800" dirty="0"/>
              <a:t>Issue:</a:t>
            </a:r>
            <a:r>
              <a:rPr lang="zh-CN" altLang="en-US" sz="1800" dirty="0"/>
              <a:t> </a:t>
            </a:r>
            <a:r>
              <a:rPr lang="en-US" altLang="zh-CN" sz="1800" dirty="0"/>
              <a:t>what to do when the two links reported by different PNCs do not have identical attributes?</a:t>
            </a:r>
          </a:p>
          <a:p>
            <a:pPr>
              <a:buNone/>
            </a:pPr>
            <a:r>
              <a:rPr lang="en-US" altLang="zh-CN" sz="1800" dirty="0"/>
              <a:t>Solution: MDSC can keep what is mutual on both links in its own TED. In this case, only setting up ODU2 or ODU4 LSP/tunnel.</a:t>
            </a:r>
            <a:endParaRPr lang="zh-CN" altLang="en-US" sz="1800" dirty="0"/>
          </a:p>
        </p:txBody>
      </p:sp>
      <p:sp>
        <p:nvSpPr>
          <p:cNvPr id="4" name="Rectangle 45"/>
          <p:cNvSpPr/>
          <p:nvPr/>
        </p:nvSpPr>
        <p:spPr>
          <a:xfrm>
            <a:off x="685800" y="1905000"/>
            <a:ext cx="2349920" cy="25146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5" name="TextBox 46"/>
          <p:cNvSpPr txBox="1"/>
          <p:nvPr/>
        </p:nvSpPr>
        <p:spPr>
          <a:xfrm>
            <a:off x="914400" y="1981200"/>
            <a:ext cx="1885208" cy="646331"/>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Courier New" pitchFamily="49" charset="0"/>
                <a:cs typeface="Courier New" pitchFamily="49" charset="0"/>
              </a:rPr>
              <a:t>Domain 1 abstract TE topologies (single node)</a:t>
            </a:r>
          </a:p>
        </p:txBody>
      </p:sp>
      <p:sp>
        <p:nvSpPr>
          <p:cNvPr id="6" name="TextBox 58"/>
          <p:cNvSpPr txBox="1"/>
          <p:nvPr/>
        </p:nvSpPr>
        <p:spPr>
          <a:xfrm>
            <a:off x="6608428" y="3581400"/>
            <a:ext cx="1885208" cy="45964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Courier New" pitchFamily="49" charset="0"/>
                <a:cs typeface="Courier New" pitchFamily="49" charset="0"/>
              </a:rPr>
              <a:t>Domain 2 abstract TE topologies</a:t>
            </a:r>
          </a:p>
        </p:txBody>
      </p:sp>
      <p:sp>
        <p:nvSpPr>
          <p:cNvPr id="7" name="Rounded Rectangle 120"/>
          <p:cNvSpPr/>
          <p:nvPr/>
        </p:nvSpPr>
        <p:spPr>
          <a:xfrm>
            <a:off x="1392572" y="2895600"/>
            <a:ext cx="762000" cy="7620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8" name="TextBox 122"/>
          <p:cNvSpPr txBox="1"/>
          <p:nvPr/>
        </p:nvSpPr>
        <p:spPr>
          <a:xfrm>
            <a:off x="1371600" y="3124200"/>
            <a:ext cx="838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NE-A</a:t>
            </a:r>
          </a:p>
        </p:txBody>
      </p:sp>
      <p:cxnSp>
        <p:nvCxnSpPr>
          <p:cNvPr id="9" name="Straight Connector 123"/>
          <p:cNvCxnSpPr/>
          <p:nvPr/>
        </p:nvCxnSpPr>
        <p:spPr bwMode="auto">
          <a:xfrm>
            <a:off x="2146376" y="3124200"/>
            <a:ext cx="977824"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0" name="Straight Connector 124"/>
          <p:cNvCxnSpPr/>
          <p:nvPr/>
        </p:nvCxnSpPr>
        <p:spPr bwMode="auto">
          <a:xfrm>
            <a:off x="2133600" y="3429000"/>
            <a:ext cx="9906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1" name="Straight Connector 125"/>
          <p:cNvCxnSpPr/>
          <p:nvPr/>
        </p:nvCxnSpPr>
        <p:spPr bwMode="auto">
          <a:xfrm flipH="1">
            <a:off x="1676400" y="36576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2" name="Straight Connector 126"/>
          <p:cNvCxnSpPr/>
          <p:nvPr/>
        </p:nvCxnSpPr>
        <p:spPr bwMode="auto">
          <a:xfrm flipH="1">
            <a:off x="1905000" y="36576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13" name="矩形 12"/>
          <p:cNvSpPr/>
          <p:nvPr/>
        </p:nvSpPr>
        <p:spPr bwMode="auto">
          <a:xfrm>
            <a:off x="685800" y="1600200"/>
            <a:ext cx="2362200" cy="304800"/>
          </a:xfrm>
          <a:prstGeom prst="rect">
            <a:avLst/>
          </a:prstGeom>
          <a:solidFill>
            <a:schemeClr val="tx2">
              <a:lumMod val="20000"/>
              <a:lumOff val="80000"/>
            </a:schemeClr>
          </a:solidFill>
          <a:ln>
            <a:solidFill>
              <a:schemeClr val="tx1"/>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en-US" altLang="zh-CN" dirty="0">
                <a:latin typeface="Arial" charset="0"/>
                <a:ea typeface="宋体" charset="-122"/>
              </a:rPr>
              <a:t>PN</a:t>
            </a:r>
            <a:r>
              <a:rPr kumimoji="0" lang="en-US" altLang="zh-CN" sz="1800" b="0" i="0" u="none" strike="noStrike" cap="none" normalizeH="0" baseline="0" dirty="0">
                <a:ln>
                  <a:noFill/>
                </a:ln>
                <a:solidFill>
                  <a:schemeClr val="tx1"/>
                </a:solidFill>
                <a:effectLst/>
                <a:latin typeface="Arial" charset="0"/>
                <a:ea typeface="宋体" charset="-122"/>
              </a:rPr>
              <a:t>C1 (single node)</a:t>
            </a:r>
            <a:endParaRPr kumimoji="0" lang="zh-CN" altLang="en-US" sz="1800" b="0" i="0" u="none" strike="noStrike" cap="none" normalizeH="0" baseline="0" dirty="0">
              <a:ln>
                <a:noFill/>
              </a:ln>
              <a:solidFill>
                <a:schemeClr val="tx1"/>
              </a:solidFill>
              <a:effectLst/>
              <a:latin typeface="Arial" charset="0"/>
              <a:ea typeface="宋体" charset="-122"/>
            </a:endParaRPr>
          </a:p>
        </p:txBody>
      </p:sp>
      <p:sp>
        <p:nvSpPr>
          <p:cNvPr id="14" name="矩形 13"/>
          <p:cNvSpPr/>
          <p:nvPr/>
        </p:nvSpPr>
        <p:spPr bwMode="auto">
          <a:xfrm>
            <a:off x="6248400" y="1676400"/>
            <a:ext cx="2362200" cy="381000"/>
          </a:xfrm>
          <a:prstGeom prst="rect">
            <a:avLst/>
          </a:prstGeom>
          <a:solidFill>
            <a:schemeClr val="tx2">
              <a:lumMod val="20000"/>
              <a:lumOff val="80000"/>
            </a:schemeClr>
          </a:solidFill>
          <a:ln>
            <a:solidFill>
              <a:schemeClr val="tx1"/>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800" b="0" i="0" u="none" strike="noStrike" cap="none" normalizeH="0" baseline="0" dirty="0">
                <a:ln>
                  <a:noFill/>
                </a:ln>
                <a:solidFill>
                  <a:schemeClr val="tx1"/>
                </a:solidFill>
                <a:effectLst/>
                <a:latin typeface="Arial" charset="0"/>
                <a:ea typeface="宋体" charset="-122"/>
              </a:rPr>
              <a:t>PNC2 (single node)</a:t>
            </a:r>
            <a:endParaRPr kumimoji="0" lang="zh-CN" altLang="en-US" sz="1800" b="0" i="0" u="none" strike="noStrike" cap="none" normalizeH="0" baseline="0" dirty="0">
              <a:ln>
                <a:noFill/>
              </a:ln>
              <a:solidFill>
                <a:schemeClr val="tx1"/>
              </a:solidFill>
              <a:effectLst/>
              <a:latin typeface="Arial" charset="0"/>
              <a:ea typeface="宋体" charset="-122"/>
            </a:endParaRPr>
          </a:p>
        </p:txBody>
      </p:sp>
      <p:cxnSp>
        <p:nvCxnSpPr>
          <p:cNvPr id="15" name="Straight Connector 125"/>
          <p:cNvCxnSpPr/>
          <p:nvPr/>
        </p:nvCxnSpPr>
        <p:spPr bwMode="auto">
          <a:xfrm>
            <a:off x="609600" y="35052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6" name="Straight Connector 126"/>
          <p:cNvCxnSpPr/>
          <p:nvPr/>
        </p:nvCxnSpPr>
        <p:spPr bwMode="auto">
          <a:xfrm>
            <a:off x="609600" y="32766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7" name="Straight Connector 126"/>
          <p:cNvCxnSpPr/>
          <p:nvPr/>
        </p:nvCxnSpPr>
        <p:spPr bwMode="auto">
          <a:xfrm>
            <a:off x="609600" y="30480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18" name="Rectangle 45"/>
          <p:cNvSpPr/>
          <p:nvPr/>
        </p:nvSpPr>
        <p:spPr>
          <a:xfrm>
            <a:off x="6248400" y="2057400"/>
            <a:ext cx="2362200" cy="19812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19" name="Rounded Rectangle 120"/>
          <p:cNvSpPr/>
          <p:nvPr/>
        </p:nvSpPr>
        <p:spPr>
          <a:xfrm>
            <a:off x="6934200" y="2743200"/>
            <a:ext cx="762000" cy="7620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0" name="TextBox 122"/>
          <p:cNvSpPr txBox="1"/>
          <p:nvPr/>
        </p:nvSpPr>
        <p:spPr>
          <a:xfrm>
            <a:off x="6913228" y="2971800"/>
            <a:ext cx="838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NE-1</a:t>
            </a:r>
          </a:p>
        </p:txBody>
      </p:sp>
      <p:cxnSp>
        <p:nvCxnSpPr>
          <p:cNvPr id="21" name="Straight Connector 123"/>
          <p:cNvCxnSpPr/>
          <p:nvPr/>
        </p:nvCxnSpPr>
        <p:spPr bwMode="auto">
          <a:xfrm>
            <a:off x="7688004" y="2971800"/>
            <a:ext cx="977824"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2" name="Straight Connector 124"/>
          <p:cNvCxnSpPr/>
          <p:nvPr/>
        </p:nvCxnSpPr>
        <p:spPr bwMode="auto">
          <a:xfrm>
            <a:off x="7675228" y="3276600"/>
            <a:ext cx="9906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3" name="Straight Connector 125"/>
          <p:cNvCxnSpPr/>
          <p:nvPr/>
        </p:nvCxnSpPr>
        <p:spPr bwMode="auto">
          <a:xfrm flipH="1">
            <a:off x="7141828" y="19050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4" name="Straight Connector 126"/>
          <p:cNvCxnSpPr/>
          <p:nvPr/>
        </p:nvCxnSpPr>
        <p:spPr bwMode="auto">
          <a:xfrm flipH="1">
            <a:off x="7370428" y="19050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5" name="Straight Connector 125"/>
          <p:cNvCxnSpPr/>
          <p:nvPr/>
        </p:nvCxnSpPr>
        <p:spPr bwMode="auto">
          <a:xfrm>
            <a:off x="6151228" y="33528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6" name="Straight Connector 126"/>
          <p:cNvCxnSpPr/>
          <p:nvPr/>
        </p:nvCxnSpPr>
        <p:spPr bwMode="auto">
          <a:xfrm>
            <a:off x="6151228" y="31242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7" name="Straight Connector 123"/>
          <p:cNvCxnSpPr/>
          <p:nvPr/>
        </p:nvCxnSpPr>
        <p:spPr bwMode="auto">
          <a:xfrm>
            <a:off x="7675228" y="3124200"/>
            <a:ext cx="977824"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28" name="TextBox 27"/>
          <p:cNvSpPr txBox="1"/>
          <p:nvPr/>
        </p:nvSpPr>
        <p:spPr>
          <a:xfrm>
            <a:off x="2514600" y="2743200"/>
            <a:ext cx="1064715" cy="369332"/>
          </a:xfrm>
          <a:prstGeom prst="rect">
            <a:avLst/>
          </a:prstGeom>
          <a:noFill/>
        </p:spPr>
        <p:txBody>
          <a:bodyPr wrap="none" rtlCol="0">
            <a:spAutoFit/>
          </a:bodyPr>
          <a:lstStyle/>
          <a:p>
            <a:r>
              <a:rPr lang="en-US" altLang="zh-CN" dirty="0"/>
              <a:t>Plug-id=1</a:t>
            </a:r>
            <a:endParaRPr lang="zh-CN" altLang="en-US" dirty="0"/>
          </a:p>
        </p:txBody>
      </p:sp>
      <p:sp>
        <p:nvSpPr>
          <p:cNvPr id="29" name="TextBox 28"/>
          <p:cNvSpPr txBox="1"/>
          <p:nvPr/>
        </p:nvSpPr>
        <p:spPr>
          <a:xfrm>
            <a:off x="5486400" y="2667000"/>
            <a:ext cx="1064715" cy="369332"/>
          </a:xfrm>
          <a:prstGeom prst="rect">
            <a:avLst/>
          </a:prstGeom>
          <a:noFill/>
        </p:spPr>
        <p:txBody>
          <a:bodyPr wrap="none" rtlCol="0">
            <a:spAutoFit/>
          </a:bodyPr>
          <a:lstStyle/>
          <a:p>
            <a:r>
              <a:rPr lang="en-US" altLang="zh-CN" dirty="0"/>
              <a:t>Plug-id=1</a:t>
            </a:r>
            <a:endParaRPr lang="zh-CN" altLang="en-US" dirty="0"/>
          </a:p>
        </p:txBody>
      </p:sp>
      <p:sp>
        <p:nvSpPr>
          <p:cNvPr id="30" name="TextBox 29"/>
          <p:cNvSpPr txBox="1"/>
          <p:nvPr/>
        </p:nvSpPr>
        <p:spPr>
          <a:xfrm>
            <a:off x="3200400" y="2971800"/>
            <a:ext cx="1248162" cy="1200329"/>
          </a:xfrm>
          <a:prstGeom prst="rect">
            <a:avLst/>
          </a:prstGeom>
          <a:noFill/>
        </p:spPr>
        <p:txBody>
          <a:bodyPr wrap="square" rtlCol="0">
            <a:spAutoFit/>
          </a:bodyPr>
          <a:lstStyle/>
          <a:p>
            <a:r>
              <a:rPr lang="en-US" altLang="zh-CN" dirty="0"/>
              <a:t>Total: 100G</a:t>
            </a:r>
          </a:p>
          <a:p>
            <a:r>
              <a:rPr lang="en-US" altLang="zh-CN" dirty="0"/>
              <a:t>80</a:t>
            </a:r>
            <a:r>
              <a:rPr lang="zh-CN" altLang="en-US" dirty="0"/>
              <a:t>*</a:t>
            </a:r>
            <a:r>
              <a:rPr lang="en-US" altLang="zh-CN" dirty="0"/>
              <a:t>ODU0;</a:t>
            </a:r>
          </a:p>
          <a:p>
            <a:r>
              <a:rPr lang="en-US" altLang="zh-CN" dirty="0"/>
              <a:t>10*ODU2;  </a:t>
            </a:r>
          </a:p>
          <a:p>
            <a:r>
              <a:rPr lang="en-US" altLang="zh-CN" dirty="0"/>
              <a:t>1*ODU4;</a:t>
            </a:r>
            <a:endParaRPr lang="zh-CN" altLang="en-US" dirty="0"/>
          </a:p>
        </p:txBody>
      </p:sp>
      <p:sp>
        <p:nvSpPr>
          <p:cNvPr id="31" name="TextBox 30"/>
          <p:cNvSpPr txBox="1"/>
          <p:nvPr/>
        </p:nvSpPr>
        <p:spPr>
          <a:xfrm>
            <a:off x="4724400" y="3048000"/>
            <a:ext cx="1248162" cy="1200329"/>
          </a:xfrm>
          <a:prstGeom prst="rect">
            <a:avLst/>
          </a:prstGeom>
          <a:noFill/>
        </p:spPr>
        <p:txBody>
          <a:bodyPr wrap="square" rtlCol="0">
            <a:spAutoFit/>
          </a:bodyPr>
          <a:lstStyle/>
          <a:p>
            <a:r>
              <a:rPr lang="en-US" altLang="zh-CN" dirty="0"/>
              <a:t>Total: 100G</a:t>
            </a:r>
          </a:p>
          <a:p>
            <a:r>
              <a:rPr lang="en-US" altLang="zh-CN" dirty="0"/>
              <a:t>40</a:t>
            </a:r>
            <a:r>
              <a:rPr lang="zh-CN" altLang="en-US" dirty="0"/>
              <a:t>*</a:t>
            </a:r>
            <a:r>
              <a:rPr lang="en-US" altLang="zh-CN" dirty="0"/>
              <a:t>ODU1; </a:t>
            </a:r>
          </a:p>
          <a:p>
            <a:r>
              <a:rPr lang="en-US" altLang="zh-CN" dirty="0"/>
              <a:t>10*ODU2;</a:t>
            </a:r>
          </a:p>
          <a:p>
            <a:r>
              <a:rPr lang="en-US" altLang="zh-CN" dirty="0"/>
              <a:t>1*ODU4;</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and Overview</a:t>
            </a:r>
          </a:p>
        </p:txBody>
      </p:sp>
      <p:sp>
        <p:nvSpPr>
          <p:cNvPr id="3" name="Content Placeholder 2"/>
          <p:cNvSpPr>
            <a:spLocks noGrp="1"/>
          </p:cNvSpPr>
          <p:nvPr>
            <p:ph idx="1"/>
          </p:nvPr>
        </p:nvSpPr>
        <p:spPr/>
        <p:txBody>
          <a:bodyPr>
            <a:normAutofit/>
          </a:bodyPr>
          <a:lstStyle/>
          <a:p>
            <a:r>
              <a:rPr lang="en-US" altLang="zh-CN" b="1" dirty="0"/>
              <a:t>Objective of this slides</a:t>
            </a:r>
            <a:r>
              <a:rPr lang="en-US" altLang="zh-CN" dirty="0"/>
              <a:t>: to introduce the analyzed use cases, where the group are, what are the open issues and possible next steps.</a:t>
            </a:r>
          </a:p>
          <a:p>
            <a:r>
              <a:rPr lang="en-US" b="1" dirty="0"/>
              <a:t>Overview of discussed use cases</a:t>
            </a:r>
            <a:r>
              <a:rPr lang="en-US" dirty="0"/>
              <a:t>: </a:t>
            </a:r>
          </a:p>
          <a:p>
            <a:pPr lvl="1"/>
            <a:r>
              <a:rPr lang="en-US" u="sng" dirty="0"/>
              <a:t>Use Case 1: </a:t>
            </a:r>
            <a:r>
              <a:rPr lang="en-US" dirty="0"/>
              <a:t>Single Topology (one domain one layer);</a:t>
            </a:r>
          </a:p>
          <a:p>
            <a:pPr lvl="1"/>
            <a:r>
              <a:rPr lang="en-US" u="sng" dirty="0"/>
              <a:t>Use Case 2:</a:t>
            </a:r>
            <a:r>
              <a:rPr lang="en-US" altLang="zh-CN" dirty="0"/>
              <a:t>Multilayer/single domain Topology</a:t>
            </a:r>
            <a:r>
              <a:rPr lang="en-US" dirty="0"/>
              <a:t>;</a:t>
            </a:r>
          </a:p>
          <a:p>
            <a:pPr lvl="1"/>
            <a:r>
              <a:rPr lang="en-US" u="sng" dirty="0"/>
              <a:t>Use Case 3:</a:t>
            </a:r>
            <a:r>
              <a:rPr lang="en-US" dirty="0"/>
              <a:t>S</a:t>
            </a:r>
            <a:r>
              <a:rPr lang="en-US" altLang="zh-CN" dirty="0"/>
              <a:t>ingle layer/multi-domain Topology</a:t>
            </a:r>
            <a:r>
              <a:rPr lang="en-US" dirty="0"/>
              <a:t>;</a:t>
            </a:r>
          </a:p>
          <a:p>
            <a:pPr>
              <a:buNone/>
            </a:pPr>
            <a:r>
              <a:rPr lang="en-US" sz="2000" dirty="0"/>
              <a:t>Note:  slides with much more details can be downloaded from the </a:t>
            </a:r>
            <a:r>
              <a:rPr lang="en-US" sz="2000" dirty="0" err="1"/>
              <a:t>github</a:t>
            </a:r>
            <a:r>
              <a:rPr lang="en-US" sz="2000" dirty="0"/>
              <a:t>.</a:t>
            </a:r>
          </a:p>
          <a:p>
            <a:pPr lvl="1"/>
            <a:endParaRPr lang="en-US" dirty="0"/>
          </a:p>
        </p:txBody>
      </p:sp>
    </p:spTree>
    <p:extLst>
      <p:ext uri="{BB962C8B-B14F-4D97-AF65-F5344CB8AC3E}">
        <p14:creationId xmlns:p14="http://schemas.microsoft.com/office/powerpoint/2010/main" val="3113942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 Issues and Possible Next-step</a:t>
            </a:r>
            <a:endParaRPr lang="zh-CN" altLang="en-US" dirty="0"/>
          </a:p>
        </p:txBody>
      </p:sp>
      <p:sp>
        <p:nvSpPr>
          <p:cNvPr id="3" name="内容占位符 2"/>
          <p:cNvSpPr>
            <a:spLocks noGrp="1"/>
          </p:cNvSpPr>
          <p:nvPr>
            <p:ph idx="1"/>
          </p:nvPr>
        </p:nvSpPr>
        <p:spPr>
          <a:xfrm>
            <a:off x="457200" y="1447800"/>
            <a:ext cx="8229600" cy="5181600"/>
          </a:xfrm>
        </p:spPr>
        <p:txBody>
          <a:bodyPr>
            <a:normAutofit fontScale="85000" lnSpcReduction="20000"/>
          </a:bodyPr>
          <a:lstStyle/>
          <a:p>
            <a:r>
              <a:rPr lang="en-US" altLang="zh-CN" dirty="0"/>
              <a:t>Open issues:</a:t>
            </a:r>
          </a:p>
          <a:p>
            <a:pPr lvl="1"/>
            <a:r>
              <a:rPr lang="en-US" altLang="zh-CN" dirty="0"/>
              <a:t>To revisit some of the use cases if necessary; </a:t>
            </a:r>
          </a:p>
          <a:p>
            <a:pPr lvl="2"/>
            <a:r>
              <a:rPr lang="en-US" altLang="zh-CN" dirty="0"/>
              <a:t>Bigger network size;</a:t>
            </a:r>
          </a:p>
          <a:p>
            <a:pPr lvl="2"/>
            <a:r>
              <a:rPr lang="en-US" altLang="zh-CN" dirty="0"/>
              <a:t>More typical scenario; </a:t>
            </a:r>
          </a:p>
          <a:p>
            <a:pPr lvl="2"/>
            <a:r>
              <a:rPr lang="en-US" altLang="zh-CN" dirty="0"/>
              <a:t>Etc; </a:t>
            </a:r>
          </a:p>
          <a:p>
            <a:pPr lvl="1"/>
            <a:r>
              <a:rPr lang="en-US" altLang="zh-CN" dirty="0"/>
              <a:t>To identify any missing use cases and analyze further; </a:t>
            </a:r>
          </a:p>
          <a:p>
            <a:pPr lvl="1"/>
            <a:r>
              <a:rPr lang="en-US" altLang="zh-CN" dirty="0"/>
              <a:t>; </a:t>
            </a:r>
          </a:p>
          <a:p>
            <a:r>
              <a:rPr lang="en-US" altLang="zh-CN" dirty="0"/>
              <a:t>Possible Next-step:</a:t>
            </a:r>
          </a:p>
          <a:p>
            <a:pPr lvl="1"/>
            <a:r>
              <a:rPr lang="en-US" altLang="zh-CN" dirty="0"/>
              <a:t>To follow up on some of the existing issues:</a:t>
            </a:r>
          </a:p>
          <a:p>
            <a:pPr lvl="2"/>
            <a:r>
              <a:rPr lang="en-US" altLang="zh-CN" dirty="0"/>
              <a:t>Comments sent to TE YANG authors;</a:t>
            </a:r>
          </a:p>
          <a:p>
            <a:pPr lvl="2"/>
            <a:r>
              <a:rPr lang="en-US" altLang="zh-CN" dirty="0"/>
              <a:t>How to provide path computation function;</a:t>
            </a:r>
          </a:p>
          <a:p>
            <a:pPr lvl="2"/>
            <a:r>
              <a:rPr lang="en-US" altLang="zh-CN" dirty="0"/>
              <a:t>How to provide technology-specific tunnel models; </a:t>
            </a:r>
          </a:p>
          <a:p>
            <a:pPr lvl="2"/>
            <a:r>
              <a:rPr lang="en-US" altLang="zh-CN" dirty="0"/>
              <a:t>Notification etc. </a:t>
            </a:r>
          </a:p>
          <a:p>
            <a:pPr lvl="1"/>
            <a:r>
              <a:rPr lang="en-US" altLang="zh-CN" dirty="0"/>
              <a:t>To provide example code using some of the key YANG models;</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it-IT" b="1" dirty="0">
              <a:ln w="22225">
                <a:solidFill>
                  <a:schemeClr val="accent2"/>
                </a:solidFill>
                <a:prstDash val="solid"/>
              </a:ln>
              <a:solidFill>
                <a:schemeClr val="accent2">
                  <a:lumMod val="40000"/>
                  <a:lumOff val="60000"/>
                </a:schemeClr>
              </a:solidFill>
              <a:effectLst>
                <a:glow rad="228600">
                  <a:schemeClr val="accent5">
                    <a:satMod val="175000"/>
                    <a:alpha val="40000"/>
                  </a:schemeClr>
                </a:glow>
              </a:effectLst>
            </a:endParaRPr>
          </a:p>
          <a:p>
            <a:pPr marL="0" indent="0">
              <a:buNone/>
            </a:pPr>
            <a:endParaRPr lang="it-IT" b="1" dirty="0">
              <a:ln w="22225">
                <a:solidFill>
                  <a:schemeClr val="accent2"/>
                </a:solidFill>
                <a:prstDash val="solid"/>
              </a:ln>
              <a:solidFill>
                <a:schemeClr val="accent2">
                  <a:lumMod val="40000"/>
                  <a:lumOff val="60000"/>
                </a:schemeClr>
              </a:solidFill>
              <a:effectLst>
                <a:glow rad="228600">
                  <a:schemeClr val="accent5">
                    <a:satMod val="175000"/>
                    <a:alpha val="40000"/>
                  </a:schemeClr>
                </a:glow>
              </a:effectLst>
            </a:endParaRPr>
          </a:p>
          <a:p>
            <a:pPr marL="0" indent="0">
              <a:buNone/>
            </a:pPr>
            <a:endParaRPr lang="it-IT" b="1" dirty="0">
              <a:ln w="22225">
                <a:solidFill>
                  <a:schemeClr val="accent2"/>
                </a:solidFill>
                <a:prstDash val="solid"/>
              </a:ln>
              <a:solidFill>
                <a:schemeClr val="accent2">
                  <a:lumMod val="40000"/>
                  <a:lumOff val="60000"/>
                </a:schemeClr>
              </a:solidFill>
              <a:effectLst>
                <a:glow rad="228600">
                  <a:schemeClr val="accent5">
                    <a:satMod val="175000"/>
                    <a:alpha val="40000"/>
                  </a:schemeClr>
                </a:glow>
              </a:effectLst>
            </a:endParaRPr>
          </a:p>
          <a:p>
            <a:pPr marL="0" indent="0">
              <a:buNone/>
            </a:pPr>
            <a:r>
              <a:rPr lang="it-IT" b="1" dirty="0">
                <a:ln w="22225">
                  <a:solidFill>
                    <a:schemeClr val="accent2"/>
                  </a:solidFill>
                  <a:prstDash val="solid"/>
                </a:ln>
                <a:solidFill>
                  <a:schemeClr val="accent2">
                    <a:lumMod val="40000"/>
                    <a:lumOff val="60000"/>
                  </a:schemeClr>
                </a:solidFill>
                <a:effectLst>
                  <a:glow rad="228600">
                    <a:schemeClr val="accent5">
                      <a:satMod val="175000"/>
                      <a:alpha val="40000"/>
                    </a:schemeClr>
                  </a:glow>
                </a:effectLst>
              </a:rPr>
              <a:t>                               </a:t>
            </a:r>
            <a:r>
              <a:rPr lang="it-IT" sz="4800" b="1" dirty="0">
                <a:ln w="22225">
                  <a:solidFill>
                    <a:schemeClr val="accent2"/>
                  </a:solidFill>
                  <a:prstDash val="solid"/>
                </a:ln>
                <a:solidFill>
                  <a:schemeClr val="accent2">
                    <a:lumMod val="40000"/>
                    <a:lumOff val="60000"/>
                  </a:schemeClr>
                </a:solidFill>
                <a:effectLst>
                  <a:glow rad="228600">
                    <a:schemeClr val="accent5">
                      <a:satMod val="175000"/>
                      <a:alpha val="40000"/>
                    </a:schemeClr>
                  </a:glow>
                </a:effectLst>
              </a:rPr>
              <a:t>BACKUP</a:t>
            </a:r>
            <a:endParaRPr lang="en-US" sz="4800" b="1" dirty="0">
              <a:ln w="22225">
                <a:solidFill>
                  <a:schemeClr val="accent2"/>
                </a:solidFill>
                <a:prstDash val="solid"/>
              </a:ln>
              <a:solidFill>
                <a:schemeClr val="accent2">
                  <a:lumMod val="40000"/>
                  <a:lumOff val="60000"/>
                </a:schemeClr>
              </a:solidFill>
              <a:effectLst>
                <a:glow rad="228600">
                  <a:schemeClr val="accent5">
                    <a:satMod val="175000"/>
                    <a:alpha val="40000"/>
                  </a:schemeClr>
                </a:glow>
              </a:effectLst>
            </a:endParaRPr>
          </a:p>
        </p:txBody>
      </p:sp>
    </p:spTree>
    <p:extLst>
      <p:ext uri="{BB962C8B-B14F-4D97-AF65-F5344CB8AC3E}">
        <p14:creationId xmlns:p14="http://schemas.microsoft.com/office/powerpoint/2010/main" val="3533799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MDSC – Path Computation</a:t>
            </a:r>
            <a:endParaRPr lang="zh-CN" altLang="en-US" dirty="0"/>
          </a:p>
        </p:txBody>
      </p:sp>
      <p:sp>
        <p:nvSpPr>
          <p:cNvPr id="4" name="TextBox 58"/>
          <p:cNvSpPr txBox="1"/>
          <p:nvPr/>
        </p:nvSpPr>
        <p:spPr>
          <a:xfrm>
            <a:off x="4170028" y="6248400"/>
            <a:ext cx="1885208" cy="45964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Courier New" pitchFamily="49" charset="0"/>
                <a:cs typeface="Courier New" pitchFamily="49" charset="0"/>
              </a:rPr>
              <a:t>Domain 2 abstract TE topologies</a:t>
            </a:r>
          </a:p>
        </p:txBody>
      </p:sp>
      <p:sp>
        <p:nvSpPr>
          <p:cNvPr id="5" name="Rectangle 70"/>
          <p:cNvSpPr/>
          <p:nvPr/>
        </p:nvSpPr>
        <p:spPr>
          <a:xfrm>
            <a:off x="3124200" y="1752600"/>
            <a:ext cx="4191000" cy="21336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9" name="Rounded Rectangle 146"/>
          <p:cNvSpPr/>
          <p:nvPr/>
        </p:nvSpPr>
        <p:spPr>
          <a:xfrm>
            <a:off x="5105400" y="22860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solidFill>
                  <a:schemeClr val="tx1"/>
                </a:solidFill>
              </a:rPr>
              <a:t>NE-3</a:t>
            </a:r>
          </a:p>
        </p:txBody>
      </p:sp>
      <p:sp>
        <p:nvSpPr>
          <p:cNvPr id="10" name="Rounded Rectangle 146"/>
          <p:cNvSpPr/>
          <p:nvPr/>
        </p:nvSpPr>
        <p:spPr>
          <a:xfrm>
            <a:off x="4800600" y="31242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NE-5</a:t>
            </a:r>
          </a:p>
        </p:txBody>
      </p:sp>
      <p:sp>
        <p:nvSpPr>
          <p:cNvPr id="11" name="Rounded Rectangle 146"/>
          <p:cNvSpPr/>
          <p:nvPr/>
        </p:nvSpPr>
        <p:spPr>
          <a:xfrm>
            <a:off x="3733800" y="27432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chemeClr val="tx1"/>
                </a:solidFill>
              </a:rPr>
              <a:t>NE-2</a:t>
            </a:r>
          </a:p>
        </p:txBody>
      </p:sp>
      <p:sp>
        <p:nvSpPr>
          <p:cNvPr id="12" name="Rounded Rectangle 146"/>
          <p:cNvSpPr/>
          <p:nvPr/>
        </p:nvSpPr>
        <p:spPr>
          <a:xfrm>
            <a:off x="6172200" y="26670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NE-4</a:t>
            </a:r>
          </a:p>
        </p:txBody>
      </p:sp>
      <p:cxnSp>
        <p:nvCxnSpPr>
          <p:cNvPr id="13" name="Straight Connector 149"/>
          <p:cNvCxnSpPr>
            <a:stCxn id="11" idx="0"/>
            <a:endCxn id="9" idx="1"/>
          </p:cNvCxnSpPr>
          <p:nvPr/>
        </p:nvCxnSpPr>
        <p:spPr bwMode="auto">
          <a:xfrm flipV="1">
            <a:off x="4076700" y="2552700"/>
            <a:ext cx="1028700" cy="1905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4" name="Straight Connector 149"/>
          <p:cNvCxnSpPr>
            <a:stCxn id="11" idx="2"/>
            <a:endCxn id="10" idx="1"/>
          </p:cNvCxnSpPr>
          <p:nvPr/>
        </p:nvCxnSpPr>
        <p:spPr bwMode="auto">
          <a:xfrm>
            <a:off x="4076700" y="3276600"/>
            <a:ext cx="723900" cy="1143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5" name="Straight Connector 149"/>
          <p:cNvCxnSpPr>
            <a:stCxn id="10" idx="3"/>
            <a:endCxn id="12" idx="1"/>
          </p:cNvCxnSpPr>
          <p:nvPr/>
        </p:nvCxnSpPr>
        <p:spPr bwMode="auto">
          <a:xfrm flipV="1">
            <a:off x="5486400" y="2933700"/>
            <a:ext cx="685800" cy="457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6" name="Straight Connector 149"/>
          <p:cNvCxnSpPr>
            <a:stCxn id="9" idx="3"/>
            <a:endCxn id="12" idx="0"/>
          </p:cNvCxnSpPr>
          <p:nvPr/>
        </p:nvCxnSpPr>
        <p:spPr bwMode="auto">
          <a:xfrm>
            <a:off x="5791200" y="2552700"/>
            <a:ext cx="723900" cy="1143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8" name="Straight Connector 126"/>
          <p:cNvCxnSpPr>
            <a:stCxn id="34" idx="0"/>
          </p:cNvCxnSpPr>
          <p:nvPr/>
        </p:nvCxnSpPr>
        <p:spPr bwMode="auto">
          <a:xfrm flipV="1">
            <a:off x="2024851" y="2514600"/>
            <a:ext cx="1327949" cy="9906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1" name="Straight Connector 126"/>
          <p:cNvCxnSpPr/>
          <p:nvPr/>
        </p:nvCxnSpPr>
        <p:spPr bwMode="auto">
          <a:xfrm>
            <a:off x="5791200" y="2438400"/>
            <a:ext cx="21336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2" name="Straight Connector 126"/>
          <p:cNvCxnSpPr>
            <a:endCxn id="71" idx="1"/>
          </p:cNvCxnSpPr>
          <p:nvPr/>
        </p:nvCxnSpPr>
        <p:spPr bwMode="auto">
          <a:xfrm>
            <a:off x="6858000" y="2895600"/>
            <a:ext cx="1295399" cy="30534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23" name="Rectangle 45"/>
          <p:cNvSpPr/>
          <p:nvPr/>
        </p:nvSpPr>
        <p:spPr>
          <a:xfrm>
            <a:off x="3810000" y="4724400"/>
            <a:ext cx="2362200" cy="19812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24" name="Rounded Rectangle 120"/>
          <p:cNvSpPr/>
          <p:nvPr/>
        </p:nvSpPr>
        <p:spPr>
          <a:xfrm>
            <a:off x="4495800" y="5410200"/>
            <a:ext cx="762000" cy="7620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5" name="TextBox 122"/>
          <p:cNvSpPr txBox="1"/>
          <p:nvPr/>
        </p:nvSpPr>
        <p:spPr>
          <a:xfrm>
            <a:off x="4474828" y="5638800"/>
            <a:ext cx="838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NE-6</a:t>
            </a:r>
          </a:p>
        </p:txBody>
      </p:sp>
      <p:cxnSp>
        <p:nvCxnSpPr>
          <p:cNvPr id="26" name="Straight Connector 123"/>
          <p:cNvCxnSpPr>
            <a:endCxn id="63" idx="1"/>
          </p:cNvCxnSpPr>
          <p:nvPr/>
        </p:nvCxnSpPr>
        <p:spPr bwMode="auto">
          <a:xfrm flipV="1">
            <a:off x="5249604" y="4790193"/>
            <a:ext cx="2217996" cy="848607"/>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7" name="Straight Connector 124"/>
          <p:cNvCxnSpPr>
            <a:endCxn id="64" idx="1"/>
          </p:cNvCxnSpPr>
          <p:nvPr/>
        </p:nvCxnSpPr>
        <p:spPr bwMode="auto">
          <a:xfrm>
            <a:off x="5236828" y="5943600"/>
            <a:ext cx="2383172" cy="138136"/>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8" name="Straight Connector 125"/>
          <p:cNvCxnSpPr>
            <a:stCxn id="11" idx="2"/>
          </p:cNvCxnSpPr>
          <p:nvPr/>
        </p:nvCxnSpPr>
        <p:spPr bwMode="auto">
          <a:xfrm>
            <a:off x="4076700" y="3276600"/>
            <a:ext cx="626728" cy="21336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9" name="Straight Connector 126"/>
          <p:cNvCxnSpPr>
            <a:stCxn id="10" idx="2"/>
          </p:cNvCxnSpPr>
          <p:nvPr/>
        </p:nvCxnSpPr>
        <p:spPr bwMode="auto">
          <a:xfrm flipH="1">
            <a:off x="4932028" y="3657600"/>
            <a:ext cx="211472" cy="17526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32" name="Rectangle 45"/>
          <p:cNvSpPr/>
          <p:nvPr/>
        </p:nvSpPr>
        <p:spPr>
          <a:xfrm>
            <a:off x="937079" y="2514600"/>
            <a:ext cx="2349920" cy="25146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34" name="Rounded Rectangle 120"/>
          <p:cNvSpPr/>
          <p:nvPr/>
        </p:nvSpPr>
        <p:spPr>
          <a:xfrm>
            <a:off x="1643851" y="3505200"/>
            <a:ext cx="762000" cy="7620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5" name="TextBox 122"/>
          <p:cNvSpPr txBox="1"/>
          <p:nvPr/>
        </p:nvSpPr>
        <p:spPr>
          <a:xfrm>
            <a:off x="1622879" y="3733800"/>
            <a:ext cx="838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NE-1</a:t>
            </a:r>
          </a:p>
        </p:txBody>
      </p:sp>
      <p:cxnSp>
        <p:nvCxnSpPr>
          <p:cNvPr id="36" name="Straight Connector 123"/>
          <p:cNvCxnSpPr>
            <a:endCxn id="11" idx="1"/>
          </p:cNvCxnSpPr>
          <p:nvPr/>
        </p:nvCxnSpPr>
        <p:spPr bwMode="auto">
          <a:xfrm flipV="1">
            <a:off x="2397655" y="3009900"/>
            <a:ext cx="1336145" cy="7239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38" name="Straight Connector 125"/>
          <p:cNvCxnSpPr/>
          <p:nvPr/>
        </p:nvCxnSpPr>
        <p:spPr bwMode="auto">
          <a:xfrm>
            <a:off x="1905000" y="4267200"/>
            <a:ext cx="2590800" cy="17526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39" name="Straight Connector 126"/>
          <p:cNvCxnSpPr>
            <a:endCxn id="24" idx="1"/>
          </p:cNvCxnSpPr>
          <p:nvPr/>
        </p:nvCxnSpPr>
        <p:spPr bwMode="auto">
          <a:xfrm>
            <a:off x="2209800" y="4267200"/>
            <a:ext cx="2286000" cy="15240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43" name="Straight Connector 126"/>
          <p:cNvCxnSpPr>
            <a:stCxn id="50" idx="3"/>
          </p:cNvCxnSpPr>
          <p:nvPr/>
        </p:nvCxnSpPr>
        <p:spPr bwMode="auto">
          <a:xfrm>
            <a:off x="556079" y="2622676"/>
            <a:ext cx="1066800" cy="1034924"/>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47" name="Straight Connector 22"/>
          <p:cNvCxnSpPr>
            <a:stCxn id="52" idx="3"/>
          </p:cNvCxnSpPr>
          <p:nvPr/>
        </p:nvCxnSpPr>
        <p:spPr bwMode="auto">
          <a:xfrm flipV="1">
            <a:off x="555187" y="4114800"/>
            <a:ext cx="1067692" cy="27292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48" name="Straight Connector 38"/>
          <p:cNvCxnSpPr>
            <a:stCxn id="51" idx="3"/>
            <a:endCxn id="35" idx="1"/>
          </p:cNvCxnSpPr>
          <p:nvPr/>
        </p:nvCxnSpPr>
        <p:spPr bwMode="auto">
          <a:xfrm>
            <a:off x="556079" y="3549524"/>
            <a:ext cx="1066800" cy="322776"/>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49" name="TextBox 89"/>
          <p:cNvSpPr txBox="1"/>
          <p:nvPr/>
        </p:nvSpPr>
        <p:spPr>
          <a:xfrm>
            <a:off x="-76200" y="209550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50" name="Picture 45" descr="Generic Router 2.png"/>
          <p:cNvPicPr>
            <a:picLocks noChangeAspect="1"/>
          </p:cNvPicPr>
          <p:nvPr/>
        </p:nvPicPr>
        <p:blipFill>
          <a:blip r:embed="rId2" cstate="print"/>
          <a:srcRect/>
          <a:stretch>
            <a:fillRect/>
          </a:stretch>
        </p:blipFill>
        <p:spPr bwMode="auto">
          <a:xfrm>
            <a:off x="111327" y="240030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51" name="Picture 45" descr="Generic Router 2.png"/>
          <p:cNvPicPr>
            <a:picLocks noChangeAspect="1"/>
          </p:cNvPicPr>
          <p:nvPr/>
        </p:nvPicPr>
        <p:blipFill>
          <a:blip r:embed="rId2" cstate="print"/>
          <a:srcRect/>
          <a:stretch>
            <a:fillRect/>
          </a:stretch>
        </p:blipFill>
        <p:spPr bwMode="auto">
          <a:xfrm>
            <a:off x="111327" y="332714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52" name="Picture 45" descr="Generic Router 2.png"/>
          <p:cNvPicPr>
            <a:picLocks noChangeAspect="1"/>
          </p:cNvPicPr>
          <p:nvPr/>
        </p:nvPicPr>
        <p:blipFill>
          <a:blip r:embed="rId2" cstate="print"/>
          <a:srcRect/>
          <a:stretch>
            <a:fillRect/>
          </a:stretch>
        </p:blipFill>
        <p:spPr bwMode="auto">
          <a:xfrm>
            <a:off x="110435" y="416534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53" name="TextBox 93"/>
          <p:cNvSpPr txBox="1"/>
          <p:nvPr/>
        </p:nvSpPr>
        <p:spPr>
          <a:xfrm>
            <a:off x="-76200" y="29615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54" name="TextBox 94"/>
          <p:cNvSpPr txBox="1"/>
          <p:nvPr/>
        </p:nvSpPr>
        <p:spPr>
          <a:xfrm>
            <a:off x="-76200" y="38759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sp>
        <p:nvSpPr>
          <p:cNvPr id="61" name="TextBox 95"/>
          <p:cNvSpPr txBox="1"/>
          <p:nvPr/>
        </p:nvSpPr>
        <p:spPr>
          <a:xfrm>
            <a:off x="7894171" y="4533900"/>
            <a:ext cx="565704"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sp>
        <p:nvSpPr>
          <p:cNvPr id="62" name="TextBox 96"/>
          <p:cNvSpPr txBox="1"/>
          <p:nvPr/>
        </p:nvSpPr>
        <p:spPr>
          <a:xfrm>
            <a:off x="7930968" y="5018901"/>
            <a:ext cx="60343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63" name="Picture 45" descr="Generic Router 2.png"/>
          <p:cNvPicPr>
            <a:picLocks noChangeAspect="1"/>
          </p:cNvPicPr>
          <p:nvPr/>
        </p:nvPicPr>
        <p:blipFill>
          <a:blip r:embed="rId2" cstate="print"/>
          <a:srcRect/>
          <a:stretch>
            <a:fillRect/>
          </a:stretch>
        </p:blipFill>
        <p:spPr bwMode="auto">
          <a:xfrm>
            <a:off x="7467600" y="4567817"/>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64" name="Picture 45" descr="Generic Router 2.png"/>
          <p:cNvPicPr>
            <a:picLocks noChangeAspect="1"/>
          </p:cNvPicPr>
          <p:nvPr/>
        </p:nvPicPr>
        <p:blipFill>
          <a:blip r:embed="rId2" cstate="print"/>
          <a:srcRect/>
          <a:stretch>
            <a:fillRect/>
          </a:stretch>
        </p:blipFill>
        <p:spPr bwMode="auto">
          <a:xfrm>
            <a:off x="7620000" y="5859360"/>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65" name="Picture 45" descr="Generic Router 2.png"/>
          <p:cNvPicPr>
            <a:picLocks noChangeAspect="1"/>
          </p:cNvPicPr>
          <p:nvPr/>
        </p:nvPicPr>
        <p:blipFill>
          <a:blip r:embed="rId2" cstate="print"/>
          <a:srcRect/>
          <a:stretch>
            <a:fillRect/>
          </a:stretch>
        </p:blipFill>
        <p:spPr bwMode="auto">
          <a:xfrm>
            <a:off x="7620000" y="5260381"/>
            <a:ext cx="444752" cy="444752"/>
          </a:xfrm>
          <a:prstGeom prst="rect">
            <a:avLst/>
          </a:prstGeom>
          <a:noFill/>
          <a:ln w="9525">
            <a:noFill/>
            <a:miter lim="800000"/>
            <a:headEnd/>
            <a:tailEnd/>
          </a:ln>
          <a:effectLst>
            <a:outerShdw blurRad="50800" dist="50800" dir="5400000" algn="ctr" rotWithShape="0">
              <a:schemeClr val="tx2"/>
            </a:outerShdw>
          </a:effectLst>
        </p:spPr>
      </p:pic>
      <p:sp>
        <p:nvSpPr>
          <p:cNvPr id="66" name="TextBox 100"/>
          <p:cNvSpPr txBox="1"/>
          <p:nvPr/>
        </p:nvSpPr>
        <p:spPr>
          <a:xfrm>
            <a:off x="8077200" y="57809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C-R6</a:t>
            </a:r>
          </a:p>
        </p:txBody>
      </p:sp>
      <p:sp>
        <p:nvSpPr>
          <p:cNvPr id="68" name="TextBox 128"/>
          <p:cNvSpPr txBox="1"/>
          <p:nvPr/>
        </p:nvSpPr>
        <p:spPr>
          <a:xfrm>
            <a:off x="8229600" y="1975516"/>
            <a:ext cx="565704"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C-R7</a:t>
            </a:r>
          </a:p>
        </p:txBody>
      </p:sp>
      <p:sp>
        <p:nvSpPr>
          <p:cNvPr id="69" name="TextBox 129"/>
          <p:cNvSpPr txBox="1"/>
          <p:nvPr/>
        </p:nvSpPr>
        <p:spPr>
          <a:xfrm>
            <a:off x="8153400" y="2689117"/>
            <a:ext cx="60343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C-R8</a:t>
            </a:r>
          </a:p>
        </p:txBody>
      </p:sp>
      <p:pic>
        <p:nvPicPr>
          <p:cNvPr id="70" name="Picture 45" descr="Generic Router 2.png"/>
          <p:cNvPicPr>
            <a:picLocks noChangeAspect="1"/>
          </p:cNvPicPr>
          <p:nvPr/>
        </p:nvPicPr>
        <p:blipFill>
          <a:blip r:embed="rId2" cstate="print"/>
          <a:srcRect/>
          <a:stretch>
            <a:fillRect/>
          </a:stretch>
        </p:blipFill>
        <p:spPr bwMode="auto">
          <a:xfrm>
            <a:off x="7924800" y="213360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71" name="Picture 45" descr="Generic Router 2.png"/>
          <p:cNvPicPr>
            <a:picLocks noChangeAspect="1"/>
          </p:cNvPicPr>
          <p:nvPr/>
        </p:nvPicPr>
        <p:blipFill>
          <a:blip r:embed="rId2" cstate="print"/>
          <a:srcRect/>
          <a:stretch>
            <a:fillRect/>
          </a:stretch>
        </p:blipFill>
        <p:spPr bwMode="auto">
          <a:xfrm>
            <a:off x="8153399" y="2978564"/>
            <a:ext cx="444752" cy="444752"/>
          </a:xfrm>
          <a:prstGeom prst="rect">
            <a:avLst/>
          </a:prstGeom>
          <a:noFill/>
          <a:ln w="9525">
            <a:noFill/>
            <a:miter lim="800000"/>
            <a:headEnd/>
            <a:tailEnd/>
          </a:ln>
          <a:effectLst>
            <a:outerShdw blurRad="50800" dist="50800" dir="5400000" algn="ctr" rotWithShape="0">
              <a:schemeClr val="tx2"/>
            </a:outerShdw>
          </a:effectLst>
        </p:spPr>
      </p:pic>
      <p:cxnSp>
        <p:nvCxnSpPr>
          <p:cNvPr id="73" name="Straight Connector 123"/>
          <p:cNvCxnSpPr>
            <a:endCxn id="65" idx="1"/>
          </p:cNvCxnSpPr>
          <p:nvPr/>
        </p:nvCxnSpPr>
        <p:spPr bwMode="auto">
          <a:xfrm flipV="1">
            <a:off x="5257800" y="5482757"/>
            <a:ext cx="2362200" cy="308443"/>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84" name="Straight Connector 149"/>
          <p:cNvCxnSpPr/>
          <p:nvPr/>
        </p:nvCxnSpPr>
        <p:spPr bwMode="auto">
          <a:xfrm flipV="1">
            <a:off x="3352800" y="2438400"/>
            <a:ext cx="1752600" cy="76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55" name="任意多边形 54"/>
          <p:cNvSpPr/>
          <p:nvPr/>
        </p:nvSpPr>
        <p:spPr>
          <a:xfrm>
            <a:off x="914400" y="3483864"/>
            <a:ext cx="5791200" cy="2514600"/>
          </a:xfrm>
          <a:custGeom>
            <a:avLst/>
            <a:gdLst>
              <a:gd name="connsiteX0" fmla="*/ 0 w 6757416"/>
              <a:gd name="connsiteY0" fmla="*/ 0 h 2514600"/>
              <a:gd name="connsiteX1" fmla="*/ 1380744 w 6757416"/>
              <a:gd name="connsiteY1" fmla="*/ 438912 h 2514600"/>
              <a:gd name="connsiteX2" fmla="*/ 1947672 w 6757416"/>
              <a:gd name="connsiteY2" fmla="*/ 905256 h 2514600"/>
              <a:gd name="connsiteX3" fmla="*/ 3950208 w 6757416"/>
              <a:gd name="connsiteY3" fmla="*/ 2231136 h 2514600"/>
              <a:gd name="connsiteX4" fmla="*/ 6757416 w 6757416"/>
              <a:gd name="connsiteY4" fmla="*/ 2514600 h 2514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7416" h="2514600">
                <a:moveTo>
                  <a:pt x="0" y="0"/>
                </a:moveTo>
                <a:cubicBezTo>
                  <a:pt x="528066" y="144018"/>
                  <a:pt x="1056132" y="288036"/>
                  <a:pt x="1380744" y="438912"/>
                </a:cubicBezTo>
                <a:cubicBezTo>
                  <a:pt x="1705356" y="589788"/>
                  <a:pt x="1519428" y="606552"/>
                  <a:pt x="1947672" y="905256"/>
                </a:cubicBezTo>
                <a:cubicBezTo>
                  <a:pt x="2375916" y="1203960"/>
                  <a:pt x="3148584" y="1962912"/>
                  <a:pt x="3950208" y="2231136"/>
                </a:cubicBezTo>
                <a:cubicBezTo>
                  <a:pt x="4751832" y="2499360"/>
                  <a:pt x="5754624" y="2506980"/>
                  <a:pt x="6757416" y="2514600"/>
                </a:cubicBezTo>
              </a:path>
            </a:pathLst>
          </a:cu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TextBox 55"/>
          <p:cNvSpPr txBox="1"/>
          <p:nvPr/>
        </p:nvSpPr>
        <p:spPr>
          <a:xfrm>
            <a:off x="152400" y="5486400"/>
            <a:ext cx="3352800" cy="923330"/>
          </a:xfrm>
          <a:prstGeom prst="rect">
            <a:avLst/>
          </a:prstGeom>
          <a:noFill/>
        </p:spPr>
        <p:txBody>
          <a:bodyPr wrap="square" rtlCol="0">
            <a:spAutoFit/>
          </a:bodyPr>
          <a:lstStyle/>
          <a:p>
            <a:r>
              <a:rPr lang="en-US" altLang="zh-CN" b="1" dirty="0">
                <a:solidFill>
                  <a:srgbClr val="0000FF"/>
                </a:solidFill>
              </a:rPr>
              <a:t>Step 2:  </a:t>
            </a:r>
            <a:r>
              <a:rPr lang="en-US" altLang="zh-CN" dirty="0">
                <a:solidFill>
                  <a:srgbClr val="0000FF"/>
                </a:solidFill>
              </a:rPr>
              <a:t>MDSC figures out the route based on its topology and it is shown in the figure.</a:t>
            </a:r>
          </a:p>
        </p:txBody>
      </p:sp>
      <p:sp>
        <p:nvSpPr>
          <p:cNvPr id="57" name="矩形 56"/>
          <p:cNvSpPr/>
          <p:nvPr/>
        </p:nvSpPr>
        <p:spPr>
          <a:xfrm>
            <a:off x="304800" y="1143000"/>
            <a:ext cx="5562600" cy="646331"/>
          </a:xfrm>
          <a:prstGeom prst="rect">
            <a:avLst/>
          </a:prstGeom>
        </p:spPr>
        <p:txBody>
          <a:bodyPr wrap="square">
            <a:spAutoFit/>
          </a:bodyPr>
          <a:lstStyle/>
          <a:p>
            <a:r>
              <a:rPr lang="en-US" altLang="zh-CN" b="1" dirty="0">
                <a:solidFill>
                  <a:srgbClr val="0000FF"/>
                </a:solidFill>
              </a:rPr>
              <a:t>Step 1:  </a:t>
            </a:r>
            <a:r>
              <a:rPr lang="en-US" altLang="zh-CN" dirty="0">
                <a:solidFill>
                  <a:srgbClr val="0000FF"/>
                </a:solidFill>
              </a:rPr>
              <a:t>Client Controller sends a service request asking for a unprotected ODU tunnel/service from C-R2 to C-R6.</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MDSC=&gt;PNC</a:t>
            </a:r>
            <a:endParaRPr lang="zh-CN" altLang="en-US" dirty="0"/>
          </a:p>
        </p:txBody>
      </p:sp>
      <p:sp>
        <p:nvSpPr>
          <p:cNvPr id="4" name="矩形 3"/>
          <p:cNvSpPr/>
          <p:nvPr/>
        </p:nvSpPr>
        <p:spPr>
          <a:xfrm>
            <a:off x="533400" y="15240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MDSC</a:t>
            </a:r>
            <a:endParaRPr lang="zh-CN" altLang="en-US" sz="1600" dirty="0"/>
          </a:p>
        </p:txBody>
      </p:sp>
      <p:sp>
        <p:nvSpPr>
          <p:cNvPr id="5" name="矩形 4"/>
          <p:cNvSpPr/>
          <p:nvPr/>
        </p:nvSpPr>
        <p:spPr>
          <a:xfrm>
            <a:off x="304800" y="27432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PNC1</a:t>
            </a:r>
            <a:endParaRPr lang="zh-CN" altLang="en-US" sz="1200" dirty="0"/>
          </a:p>
        </p:txBody>
      </p:sp>
      <p:sp>
        <p:nvSpPr>
          <p:cNvPr id="6" name="矩形 5"/>
          <p:cNvSpPr/>
          <p:nvPr/>
        </p:nvSpPr>
        <p:spPr>
          <a:xfrm>
            <a:off x="1066800" y="30480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PNC3</a:t>
            </a:r>
            <a:endParaRPr lang="zh-CN" altLang="en-US" sz="1200" dirty="0"/>
          </a:p>
        </p:txBody>
      </p:sp>
      <p:sp>
        <p:nvSpPr>
          <p:cNvPr id="7" name="矩形 6"/>
          <p:cNvSpPr/>
          <p:nvPr/>
        </p:nvSpPr>
        <p:spPr>
          <a:xfrm>
            <a:off x="1828800" y="27432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PNC2</a:t>
            </a:r>
            <a:endParaRPr lang="zh-CN" altLang="en-US" sz="1200" dirty="0"/>
          </a:p>
        </p:txBody>
      </p:sp>
      <p:cxnSp>
        <p:nvCxnSpPr>
          <p:cNvPr id="8" name="直接箭头连接符 7"/>
          <p:cNvCxnSpPr>
            <a:stCxn id="5" idx="0"/>
          </p:cNvCxnSpPr>
          <p:nvPr/>
        </p:nvCxnSpPr>
        <p:spPr>
          <a:xfrm flipV="1">
            <a:off x="571500" y="1828800"/>
            <a:ext cx="38100" cy="91440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7" idx="0"/>
          </p:cNvCxnSpPr>
          <p:nvPr/>
        </p:nvCxnSpPr>
        <p:spPr>
          <a:xfrm flipH="1" flipV="1">
            <a:off x="1828800" y="1828800"/>
            <a:ext cx="266700" cy="91440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45"/>
          <p:cNvSpPr/>
          <p:nvPr/>
        </p:nvSpPr>
        <p:spPr>
          <a:xfrm>
            <a:off x="2133600" y="3962400"/>
            <a:ext cx="2349920" cy="25146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12" name="TextBox 46"/>
          <p:cNvSpPr txBox="1"/>
          <p:nvPr/>
        </p:nvSpPr>
        <p:spPr>
          <a:xfrm>
            <a:off x="2362200" y="4038600"/>
            <a:ext cx="1885208" cy="646331"/>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Courier New" pitchFamily="49" charset="0"/>
                <a:cs typeface="Courier New" pitchFamily="49" charset="0"/>
              </a:rPr>
              <a:t>Domain 1 abstract TE topologies (single node)</a:t>
            </a:r>
          </a:p>
        </p:txBody>
      </p:sp>
      <p:sp>
        <p:nvSpPr>
          <p:cNvPr id="13" name="TextBox 58"/>
          <p:cNvSpPr txBox="1"/>
          <p:nvPr/>
        </p:nvSpPr>
        <p:spPr>
          <a:xfrm>
            <a:off x="5694028" y="3886200"/>
            <a:ext cx="1885208" cy="45964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Courier New" pitchFamily="49" charset="0"/>
                <a:cs typeface="Courier New" pitchFamily="49" charset="0"/>
              </a:rPr>
              <a:t>Domain 2 abstract TE topologies</a:t>
            </a:r>
          </a:p>
        </p:txBody>
      </p:sp>
      <p:sp>
        <p:nvSpPr>
          <p:cNvPr id="16" name="Rounded Rectangle 120"/>
          <p:cNvSpPr/>
          <p:nvPr/>
        </p:nvSpPr>
        <p:spPr>
          <a:xfrm>
            <a:off x="2840372" y="4953000"/>
            <a:ext cx="762000" cy="7620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7" name="TextBox 122"/>
          <p:cNvSpPr txBox="1"/>
          <p:nvPr/>
        </p:nvSpPr>
        <p:spPr>
          <a:xfrm>
            <a:off x="2819400" y="5181600"/>
            <a:ext cx="838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NE-A</a:t>
            </a:r>
          </a:p>
        </p:txBody>
      </p:sp>
      <p:cxnSp>
        <p:nvCxnSpPr>
          <p:cNvPr id="18" name="Straight Connector 123"/>
          <p:cNvCxnSpPr/>
          <p:nvPr/>
        </p:nvCxnSpPr>
        <p:spPr bwMode="auto">
          <a:xfrm>
            <a:off x="3594176" y="5181600"/>
            <a:ext cx="977824"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9" name="Straight Connector 124"/>
          <p:cNvCxnSpPr/>
          <p:nvPr/>
        </p:nvCxnSpPr>
        <p:spPr bwMode="auto">
          <a:xfrm>
            <a:off x="3581400" y="5486400"/>
            <a:ext cx="9906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0" name="Straight Connector 125"/>
          <p:cNvCxnSpPr/>
          <p:nvPr/>
        </p:nvCxnSpPr>
        <p:spPr bwMode="auto">
          <a:xfrm flipH="1">
            <a:off x="3124200" y="57150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1" name="Straight Connector 126"/>
          <p:cNvCxnSpPr/>
          <p:nvPr/>
        </p:nvCxnSpPr>
        <p:spPr bwMode="auto">
          <a:xfrm flipH="1">
            <a:off x="3352800" y="57150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22" name="矩形 21"/>
          <p:cNvSpPr/>
          <p:nvPr/>
        </p:nvSpPr>
        <p:spPr bwMode="auto">
          <a:xfrm>
            <a:off x="2133600" y="3657600"/>
            <a:ext cx="2362200" cy="304800"/>
          </a:xfrm>
          <a:prstGeom prst="rect">
            <a:avLst/>
          </a:prstGeom>
          <a:solidFill>
            <a:schemeClr val="tx2">
              <a:lumMod val="20000"/>
              <a:lumOff val="80000"/>
            </a:schemeClr>
          </a:solidFill>
          <a:ln>
            <a:solidFill>
              <a:schemeClr val="tx1"/>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en-US" altLang="zh-CN" dirty="0">
                <a:latin typeface="Arial" charset="0"/>
                <a:ea typeface="宋体" charset="-122"/>
              </a:rPr>
              <a:t>PN</a:t>
            </a:r>
            <a:r>
              <a:rPr kumimoji="0" lang="en-US" altLang="zh-CN" sz="1800" b="0" i="0" u="none" strike="noStrike" cap="none" normalizeH="0" baseline="0" dirty="0">
                <a:ln>
                  <a:noFill/>
                </a:ln>
                <a:solidFill>
                  <a:schemeClr val="tx1"/>
                </a:solidFill>
                <a:effectLst/>
                <a:latin typeface="Arial" charset="0"/>
                <a:ea typeface="宋体" charset="-122"/>
              </a:rPr>
              <a:t>C1 (single node)</a:t>
            </a:r>
            <a:endParaRPr kumimoji="0" lang="zh-CN" altLang="en-US" sz="1800" b="0" i="0" u="none" strike="noStrike" cap="none" normalizeH="0" baseline="0" dirty="0">
              <a:ln>
                <a:noFill/>
              </a:ln>
              <a:solidFill>
                <a:schemeClr val="tx1"/>
              </a:solidFill>
              <a:effectLst/>
              <a:latin typeface="Arial" charset="0"/>
              <a:ea typeface="宋体" charset="-122"/>
            </a:endParaRPr>
          </a:p>
        </p:txBody>
      </p:sp>
      <p:sp>
        <p:nvSpPr>
          <p:cNvPr id="24" name="矩形 23"/>
          <p:cNvSpPr/>
          <p:nvPr/>
        </p:nvSpPr>
        <p:spPr bwMode="auto">
          <a:xfrm>
            <a:off x="5334000" y="1981200"/>
            <a:ext cx="2362200" cy="381000"/>
          </a:xfrm>
          <a:prstGeom prst="rect">
            <a:avLst/>
          </a:prstGeom>
          <a:solidFill>
            <a:schemeClr val="tx2">
              <a:lumMod val="20000"/>
              <a:lumOff val="80000"/>
            </a:schemeClr>
          </a:solidFill>
          <a:ln>
            <a:solidFill>
              <a:schemeClr val="tx1"/>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800" b="0" i="0" u="none" strike="noStrike" cap="none" normalizeH="0" baseline="0" dirty="0">
                <a:ln>
                  <a:noFill/>
                </a:ln>
                <a:solidFill>
                  <a:schemeClr val="tx1"/>
                </a:solidFill>
                <a:effectLst/>
                <a:latin typeface="Arial" charset="0"/>
                <a:ea typeface="宋体" charset="-122"/>
              </a:rPr>
              <a:t>PNC2 (single node)</a:t>
            </a:r>
            <a:endParaRPr kumimoji="0" lang="zh-CN" altLang="en-US" sz="1800" b="0" i="0" u="none" strike="noStrike" cap="none" normalizeH="0" baseline="0" dirty="0">
              <a:ln>
                <a:noFill/>
              </a:ln>
              <a:solidFill>
                <a:schemeClr val="tx1"/>
              </a:solidFill>
              <a:effectLst/>
              <a:latin typeface="Arial" charset="0"/>
              <a:ea typeface="宋体" charset="-122"/>
            </a:endParaRPr>
          </a:p>
        </p:txBody>
      </p:sp>
      <p:cxnSp>
        <p:nvCxnSpPr>
          <p:cNvPr id="25" name="Straight Connector 125"/>
          <p:cNvCxnSpPr/>
          <p:nvPr/>
        </p:nvCxnSpPr>
        <p:spPr bwMode="auto">
          <a:xfrm>
            <a:off x="2057400" y="55626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6" name="Straight Connector 126"/>
          <p:cNvCxnSpPr/>
          <p:nvPr/>
        </p:nvCxnSpPr>
        <p:spPr bwMode="auto">
          <a:xfrm>
            <a:off x="2057400" y="53340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7" name="Straight Connector 126"/>
          <p:cNvCxnSpPr/>
          <p:nvPr/>
        </p:nvCxnSpPr>
        <p:spPr bwMode="auto">
          <a:xfrm>
            <a:off x="2057400" y="51054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28" name="Rectangle 70"/>
          <p:cNvSpPr/>
          <p:nvPr/>
        </p:nvSpPr>
        <p:spPr>
          <a:xfrm>
            <a:off x="152400" y="1371600"/>
            <a:ext cx="2362200" cy="2057400"/>
          </a:xfrm>
          <a:prstGeom prst="rect">
            <a:avLst/>
          </a:prstGeom>
          <a:noFill/>
          <a:ln>
            <a:solidFill>
              <a:schemeClr val="accent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43" name="Rectangle 45"/>
          <p:cNvSpPr/>
          <p:nvPr/>
        </p:nvSpPr>
        <p:spPr>
          <a:xfrm>
            <a:off x="5334000" y="2362200"/>
            <a:ext cx="2362200" cy="19812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44" name="Rounded Rectangle 120"/>
          <p:cNvSpPr/>
          <p:nvPr/>
        </p:nvSpPr>
        <p:spPr>
          <a:xfrm>
            <a:off x="6019800" y="3048000"/>
            <a:ext cx="762000" cy="7620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5" name="TextBox 122"/>
          <p:cNvSpPr txBox="1"/>
          <p:nvPr/>
        </p:nvSpPr>
        <p:spPr>
          <a:xfrm>
            <a:off x="5998828" y="3276600"/>
            <a:ext cx="838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NE-1</a:t>
            </a:r>
          </a:p>
        </p:txBody>
      </p:sp>
      <p:cxnSp>
        <p:nvCxnSpPr>
          <p:cNvPr id="46" name="Straight Connector 123"/>
          <p:cNvCxnSpPr/>
          <p:nvPr/>
        </p:nvCxnSpPr>
        <p:spPr bwMode="auto">
          <a:xfrm>
            <a:off x="6773604" y="3276600"/>
            <a:ext cx="977824"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47" name="Straight Connector 124"/>
          <p:cNvCxnSpPr/>
          <p:nvPr/>
        </p:nvCxnSpPr>
        <p:spPr bwMode="auto">
          <a:xfrm>
            <a:off x="6760828" y="3581400"/>
            <a:ext cx="9906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48" name="Straight Connector 125"/>
          <p:cNvCxnSpPr/>
          <p:nvPr/>
        </p:nvCxnSpPr>
        <p:spPr bwMode="auto">
          <a:xfrm flipH="1">
            <a:off x="6227428" y="22098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49" name="Straight Connector 126"/>
          <p:cNvCxnSpPr/>
          <p:nvPr/>
        </p:nvCxnSpPr>
        <p:spPr bwMode="auto">
          <a:xfrm flipH="1">
            <a:off x="6456028" y="22098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50" name="Straight Connector 125"/>
          <p:cNvCxnSpPr/>
          <p:nvPr/>
        </p:nvCxnSpPr>
        <p:spPr bwMode="auto">
          <a:xfrm>
            <a:off x="5236828" y="36576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51" name="Straight Connector 126"/>
          <p:cNvCxnSpPr/>
          <p:nvPr/>
        </p:nvCxnSpPr>
        <p:spPr bwMode="auto">
          <a:xfrm>
            <a:off x="5236828" y="34290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52" name="Straight Connector 123"/>
          <p:cNvCxnSpPr/>
          <p:nvPr/>
        </p:nvCxnSpPr>
        <p:spPr bwMode="auto">
          <a:xfrm>
            <a:off x="6760828" y="3429000"/>
            <a:ext cx="977824"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53" name="任意多边形 52"/>
          <p:cNvSpPr/>
          <p:nvPr/>
        </p:nvSpPr>
        <p:spPr>
          <a:xfrm>
            <a:off x="1865376" y="5181600"/>
            <a:ext cx="1682496" cy="1539240"/>
          </a:xfrm>
          <a:custGeom>
            <a:avLst/>
            <a:gdLst>
              <a:gd name="connsiteX0" fmla="*/ 0 w 1682496"/>
              <a:gd name="connsiteY0" fmla="*/ 149352 h 1539240"/>
              <a:gd name="connsiteX1" fmla="*/ 1271016 w 1682496"/>
              <a:gd name="connsiteY1" fmla="*/ 231648 h 1539240"/>
              <a:gd name="connsiteX2" fmla="*/ 1682496 w 1682496"/>
              <a:gd name="connsiteY2" fmla="*/ 1539240 h 1539240"/>
            </a:gdLst>
            <a:ahLst/>
            <a:cxnLst>
              <a:cxn ang="0">
                <a:pos x="connsiteX0" y="connsiteY0"/>
              </a:cxn>
              <a:cxn ang="0">
                <a:pos x="connsiteX1" y="connsiteY1"/>
              </a:cxn>
              <a:cxn ang="0">
                <a:pos x="connsiteX2" y="connsiteY2"/>
              </a:cxn>
            </a:cxnLst>
            <a:rect l="l" t="t" r="r" b="b"/>
            <a:pathLst>
              <a:path w="1682496" h="1539240">
                <a:moveTo>
                  <a:pt x="0" y="149352"/>
                </a:moveTo>
                <a:cubicBezTo>
                  <a:pt x="495300" y="74676"/>
                  <a:pt x="990600" y="0"/>
                  <a:pt x="1271016" y="231648"/>
                </a:cubicBezTo>
                <a:cubicBezTo>
                  <a:pt x="1551432" y="463296"/>
                  <a:pt x="1616964" y="1001268"/>
                  <a:pt x="1682496" y="1539240"/>
                </a:cubicBezTo>
              </a:path>
            </a:pathLst>
          </a:cu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任意多边形 54"/>
          <p:cNvSpPr/>
          <p:nvPr/>
        </p:nvSpPr>
        <p:spPr>
          <a:xfrm>
            <a:off x="4983480" y="3328416"/>
            <a:ext cx="2944368" cy="320040"/>
          </a:xfrm>
          <a:custGeom>
            <a:avLst/>
            <a:gdLst>
              <a:gd name="connsiteX0" fmla="*/ 0 w 2944368"/>
              <a:gd name="connsiteY0" fmla="*/ 0 h 320040"/>
              <a:gd name="connsiteX1" fmla="*/ 1106424 w 2944368"/>
              <a:gd name="connsiteY1" fmla="*/ 128016 h 320040"/>
              <a:gd name="connsiteX2" fmla="*/ 2944368 w 2944368"/>
              <a:gd name="connsiteY2" fmla="*/ 320040 h 320040"/>
            </a:gdLst>
            <a:ahLst/>
            <a:cxnLst>
              <a:cxn ang="0">
                <a:pos x="connsiteX0" y="connsiteY0"/>
              </a:cxn>
              <a:cxn ang="0">
                <a:pos x="connsiteX1" y="connsiteY1"/>
              </a:cxn>
              <a:cxn ang="0">
                <a:pos x="connsiteX2" y="connsiteY2"/>
              </a:cxn>
            </a:cxnLst>
            <a:rect l="l" t="t" r="r" b="b"/>
            <a:pathLst>
              <a:path w="2944368" h="320040">
                <a:moveTo>
                  <a:pt x="0" y="0"/>
                </a:moveTo>
                <a:lnTo>
                  <a:pt x="1106424" y="128016"/>
                </a:lnTo>
                <a:lnTo>
                  <a:pt x="2944368" y="320040"/>
                </a:lnTo>
              </a:path>
            </a:pathLst>
          </a:cu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TextBox 55"/>
          <p:cNvSpPr txBox="1"/>
          <p:nvPr/>
        </p:nvSpPr>
        <p:spPr>
          <a:xfrm>
            <a:off x="990600" y="5181600"/>
            <a:ext cx="1083951" cy="369332"/>
          </a:xfrm>
          <a:prstGeom prst="rect">
            <a:avLst/>
          </a:prstGeom>
          <a:noFill/>
        </p:spPr>
        <p:txBody>
          <a:bodyPr wrap="none" rtlCol="0">
            <a:spAutoFit/>
          </a:bodyPr>
          <a:lstStyle/>
          <a:p>
            <a:r>
              <a:rPr lang="en-US" altLang="zh-CN" dirty="0"/>
              <a:t>Link2/tp2</a:t>
            </a:r>
            <a:endParaRPr lang="zh-CN" altLang="en-US" dirty="0"/>
          </a:p>
        </p:txBody>
      </p:sp>
      <p:sp>
        <p:nvSpPr>
          <p:cNvPr id="57" name="TextBox 56"/>
          <p:cNvSpPr txBox="1"/>
          <p:nvPr/>
        </p:nvSpPr>
        <p:spPr>
          <a:xfrm>
            <a:off x="3429000" y="6096000"/>
            <a:ext cx="1083951" cy="369332"/>
          </a:xfrm>
          <a:prstGeom prst="rect">
            <a:avLst/>
          </a:prstGeom>
          <a:noFill/>
        </p:spPr>
        <p:txBody>
          <a:bodyPr wrap="none" rtlCol="0">
            <a:spAutoFit/>
          </a:bodyPr>
          <a:lstStyle/>
          <a:p>
            <a:r>
              <a:rPr lang="en-US" altLang="zh-CN" dirty="0"/>
              <a:t>Link4/tp4</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200" dirty="0"/>
              <a:t>TEAS Tunnel Model Instantiation (client =&gt; MDSC)</a:t>
            </a:r>
          </a:p>
        </p:txBody>
      </p:sp>
      <p:sp>
        <p:nvSpPr>
          <p:cNvPr id="187" name="Text Box 18"/>
          <p:cNvSpPr txBox="1">
            <a:spLocks noChangeArrowheads="1"/>
          </p:cNvSpPr>
          <p:nvPr/>
        </p:nvSpPr>
        <p:spPr bwMode="auto">
          <a:xfrm>
            <a:off x="2526841" y="1261012"/>
            <a:ext cx="4023360" cy="23083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1050" dirty="0">
                <a:latin typeface="Calibri" pitchFamily="34" charset="0"/>
              </a:rPr>
              <a:t>&lt;</a:t>
            </a:r>
            <a:r>
              <a:rPr lang="en-US" sz="1050" dirty="0" err="1">
                <a:latin typeface="Calibri" pitchFamily="34" charset="0"/>
              </a:rPr>
              <a:t>te</a:t>
            </a:r>
            <a:r>
              <a:rPr lang="en-US" sz="1050" dirty="0">
                <a:latin typeface="Calibri" pitchFamily="34" charset="0"/>
              </a:rPr>
              <a:t>&gt;</a:t>
            </a:r>
          </a:p>
        </p:txBody>
      </p:sp>
      <p:sp>
        <p:nvSpPr>
          <p:cNvPr id="188" name="Diamond 187"/>
          <p:cNvSpPr/>
          <p:nvPr/>
        </p:nvSpPr>
        <p:spPr>
          <a:xfrm>
            <a:off x="4491789" y="147290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400"/>
          </a:p>
        </p:txBody>
      </p:sp>
      <p:sp>
        <p:nvSpPr>
          <p:cNvPr id="189" name="Line 157"/>
          <p:cNvSpPr>
            <a:spLocks noChangeShapeType="1"/>
          </p:cNvSpPr>
          <p:nvPr/>
        </p:nvSpPr>
        <p:spPr bwMode="auto">
          <a:xfrm>
            <a:off x="4529890" y="157071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800" dirty="0">
              <a:ln>
                <a:solidFill>
                  <a:schemeClr val="tx1"/>
                </a:solidFill>
                <a:prstDash val="solid"/>
              </a:ln>
            </a:endParaRPr>
          </a:p>
        </p:txBody>
      </p:sp>
      <p:sp>
        <p:nvSpPr>
          <p:cNvPr id="190" name="Text Box 18"/>
          <p:cNvSpPr txBox="1">
            <a:spLocks noChangeArrowheads="1"/>
          </p:cNvSpPr>
          <p:nvPr/>
        </p:nvSpPr>
        <p:spPr bwMode="auto">
          <a:xfrm>
            <a:off x="2524961" y="1757692"/>
            <a:ext cx="4023360" cy="223138"/>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1000" dirty="0">
                <a:latin typeface="Calibri" pitchFamily="34" charset="0"/>
              </a:rPr>
              <a:t>&lt;tunnels&gt;</a:t>
            </a:r>
          </a:p>
        </p:txBody>
      </p:sp>
      <p:sp>
        <p:nvSpPr>
          <p:cNvPr id="197" name="Text Box 18"/>
          <p:cNvSpPr txBox="1">
            <a:spLocks noChangeArrowheads="1"/>
          </p:cNvSpPr>
          <p:nvPr/>
        </p:nvSpPr>
        <p:spPr bwMode="auto">
          <a:xfrm>
            <a:off x="3259081" y="3143803"/>
            <a:ext cx="1465319" cy="1038746"/>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900" dirty="0">
                <a:latin typeface="Calibri" pitchFamily="34" charset="0"/>
              </a:rPr>
              <a:t>&lt;</a:t>
            </a:r>
            <a:r>
              <a:rPr lang="en-US" sz="900" dirty="0" err="1">
                <a:latin typeface="Calibri" pitchFamily="34" charset="0"/>
              </a:rPr>
              <a:t>config</a:t>
            </a:r>
            <a:r>
              <a:rPr lang="en-US" sz="900" dirty="0">
                <a:latin typeface="Calibri" pitchFamily="34" charset="0"/>
              </a:rPr>
              <a:t>&gt;</a:t>
            </a:r>
          </a:p>
          <a:p>
            <a:pPr algn="ctr"/>
            <a:r>
              <a:rPr lang="en-US" sz="900" dirty="0">
                <a:latin typeface="Calibri" pitchFamily="34" charset="0"/>
              </a:rPr>
              <a:t>name: </a:t>
            </a:r>
            <a:r>
              <a:rPr lang="en-US" sz="900" b="1" dirty="0">
                <a:latin typeface="Calibri" pitchFamily="34" charset="0"/>
              </a:rPr>
              <a:t>Service-1</a:t>
            </a:r>
          </a:p>
          <a:p>
            <a:pPr algn="ctr"/>
            <a:r>
              <a:rPr lang="en-US" sz="900" dirty="0">
                <a:latin typeface="Calibri" pitchFamily="34" charset="0"/>
              </a:rPr>
              <a:t>tunnel-id: </a:t>
            </a:r>
            <a:r>
              <a:rPr lang="en-US" sz="900" b="1" dirty="0">
                <a:latin typeface="Calibri" pitchFamily="34" charset="0"/>
              </a:rPr>
              <a:t>tunnel-1-id</a:t>
            </a:r>
          </a:p>
          <a:p>
            <a:pPr algn="ctr"/>
            <a:r>
              <a:rPr lang="en-US" sz="900" dirty="0">
                <a:latin typeface="Calibri" pitchFamily="34" charset="0"/>
              </a:rPr>
              <a:t>type: p2p</a:t>
            </a:r>
          </a:p>
          <a:p>
            <a:pPr algn="ctr"/>
            <a:r>
              <a:rPr lang="en-US" sz="900" dirty="0">
                <a:latin typeface="Calibri" pitchFamily="34" charset="0"/>
              </a:rPr>
              <a:t>bandwidth: 10Gbps</a:t>
            </a:r>
          </a:p>
          <a:p>
            <a:pPr algn="ctr"/>
            <a:r>
              <a:rPr lang="en-US" sz="900" dirty="0" err="1">
                <a:latin typeface="Calibri" pitchFamily="34" charset="0"/>
              </a:rPr>
              <a:t>lsp</a:t>
            </a:r>
            <a:r>
              <a:rPr lang="en-US" sz="900" dirty="0">
                <a:latin typeface="Calibri" pitchFamily="34" charset="0"/>
              </a:rPr>
              <a:t>-</a:t>
            </a:r>
            <a:r>
              <a:rPr lang="en-US" sz="900" dirty="0" err="1">
                <a:latin typeface="Calibri" pitchFamily="34" charset="0"/>
              </a:rPr>
              <a:t>prot</a:t>
            </a:r>
            <a:r>
              <a:rPr lang="en-US" sz="900" dirty="0">
                <a:latin typeface="Calibri" pitchFamily="34" charset="0"/>
              </a:rPr>
              <a:t>-type: unprotected</a:t>
            </a:r>
          </a:p>
          <a:p>
            <a:pPr algn="ctr"/>
            <a:r>
              <a:rPr lang="en-US" sz="900" dirty="0">
                <a:latin typeface="Calibri" pitchFamily="34" charset="0"/>
              </a:rPr>
              <a:t>admin-status: up</a:t>
            </a:r>
          </a:p>
        </p:txBody>
      </p:sp>
      <p:sp>
        <p:nvSpPr>
          <p:cNvPr id="198" name="Text Box 18"/>
          <p:cNvSpPr txBox="1">
            <a:spLocks noChangeArrowheads="1"/>
          </p:cNvSpPr>
          <p:nvPr/>
        </p:nvSpPr>
        <p:spPr bwMode="auto">
          <a:xfrm>
            <a:off x="1752601" y="4360915"/>
            <a:ext cx="1905000" cy="1177245"/>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defPPr>
              <a:defRPr lang="en-US"/>
            </a:defPPr>
            <a:lvl1pPr algn="ctr">
              <a:defRPr sz="700">
                <a:latin typeface="Calibri" pitchFamily="34" charset="0"/>
              </a:defRPr>
            </a:lvl1pPr>
          </a:lstStyle>
          <a:p>
            <a:r>
              <a:rPr lang="en-US" sz="900" dirty="0"/>
              <a:t>&lt;source&gt;</a:t>
            </a:r>
          </a:p>
          <a:p>
            <a:r>
              <a:rPr lang="en-US" sz="900" dirty="0"/>
              <a:t>Source:  NE-A</a:t>
            </a:r>
          </a:p>
          <a:p>
            <a:r>
              <a:rPr lang="en-US" sz="900" dirty="0"/>
              <a:t>&lt;destination&gt;</a:t>
            </a:r>
          </a:p>
          <a:p>
            <a:r>
              <a:rPr lang="en-US" sz="900" dirty="0"/>
              <a:t>Destination: NE-A</a:t>
            </a:r>
          </a:p>
          <a:p>
            <a:r>
              <a:rPr lang="en-US" sz="900" dirty="0"/>
              <a:t>&lt;</a:t>
            </a:r>
            <a:r>
              <a:rPr lang="en-US" sz="900" dirty="0" err="1"/>
              <a:t>src</a:t>
            </a:r>
            <a:r>
              <a:rPr lang="en-US" sz="900" dirty="0"/>
              <a:t>-</a:t>
            </a:r>
            <a:r>
              <a:rPr lang="en-US" sz="900" dirty="0" err="1"/>
              <a:t>tp</a:t>
            </a:r>
            <a:r>
              <a:rPr lang="en-US" sz="900" dirty="0"/>
              <a:t>-id&gt;</a:t>
            </a:r>
          </a:p>
          <a:p>
            <a:r>
              <a:rPr lang="en-US" sz="900" dirty="0"/>
              <a:t>Source-</a:t>
            </a:r>
            <a:r>
              <a:rPr lang="en-US" sz="900" dirty="0" err="1"/>
              <a:t>ttp</a:t>
            </a:r>
            <a:r>
              <a:rPr lang="en-US" sz="900" dirty="0"/>
              <a:t>: NULL</a:t>
            </a:r>
          </a:p>
          <a:p>
            <a:r>
              <a:rPr lang="en-US" sz="900" dirty="0"/>
              <a:t>&lt;</a:t>
            </a:r>
            <a:r>
              <a:rPr lang="en-US" sz="900" dirty="0" err="1"/>
              <a:t>dest</a:t>
            </a:r>
            <a:r>
              <a:rPr lang="en-US" sz="900" dirty="0"/>
              <a:t>-</a:t>
            </a:r>
            <a:r>
              <a:rPr lang="en-US" sz="900" dirty="0" err="1"/>
              <a:t>tp</a:t>
            </a:r>
            <a:r>
              <a:rPr lang="en-US" sz="900" dirty="0"/>
              <a:t>-id&gt;</a:t>
            </a:r>
          </a:p>
          <a:p>
            <a:r>
              <a:rPr lang="en-US" sz="900" dirty="0"/>
              <a:t>Destination-</a:t>
            </a:r>
            <a:r>
              <a:rPr lang="en-US" sz="900" dirty="0" err="1"/>
              <a:t>ttp</a:t>
            </a:r>
            <a:r>
              <a:rPr lang="en-US" sz="900" dirty="0"/>
              <a:t>: NULL</a:t>
            </a:r>
          </a:p>
        </p:txBody>
      </p:sp>
      <p:sp>
        <p:nvSpPr>
          <p:cNvPr id="201" name="Diamond 200"/>
          <p:cNvSpPr/>
          <p:nvPr/>
        </p:nvSpPr>
        <p:spPr>
          <a:xfrm>
            <a:off x="3962400" y="28956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400"/>
          </a:p>
        </p:txBody>
      </p:sp>
      <p:sp>
        <p:nvSpPr>
          <p:cNvPr id="202" name="Line 157"/>
          <p:cNvSpPr>
            <a:spLocks noChangeShapeType="1"/>
          </p:cNvSpPr>
          <p:nvPr/>
        </p:nvSpPr>
        <p:spPr bwMode="auto">
          <a:xfrm>
            <a:off x="4000501" y="29751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800" dirty="0">
              <a:ln>
                <a:solidFill>
                  <a:schemeClr val="tx1"/>
                </a:solidFill>
                <a:prstDash val="solid"/>
              </a:ln>
            </a:endParaRPr>
          </a:p>
        </p:txBody>
      </p:sp>
      <p:sp>
        <p:nvSpPr>
          <p:cNvPr id="203" name="Diamond 202"/>
          <p:cNvSpPr/>
          <p:nvPr/>
        </p:nvSpPr>
        <p:spPr>
          <a:xfrm>
            <a:off x="5025189" y="195821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400"/>
          </a:p>
        </p:txBody>
      </p:sp>
      <p:sp>
        <p:nvSpPr>
          <p:cNvPr id="204" name="Line 157"/>
          <p:cNvSpPr>
            <a:spLocks noChangeShapeType="1"/>
          </p:cNvSpPr>
          <p:nvPr/>
        </p:nvSpPr>
        <p:spPr bwMode="auto">
          <a:xfrm>
            <a:off x="5063290" y="2037759"/>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800" dirty="0">
              <a:ln>
                <a:solidFill>
                  <a:schemeClr val="tx1"/>
                </a:solidFill>
                <a:prstDash val="solid"/>
              </a:ln>
            </a:endParaRPr>
          </a:p>
        </p:txBody>
      </p:sp>
      <p:sp>
        <p:nvSpPr>
          <p:cNvPr id="205" name="Text Box 18"/>
          <p:cNvSpPr txBox="1">
            <a:spLocks noChangeArrowheads="1"/>
          </p:cNvSpPr>
          <p:nvPr/>
        </p:nvSpPr>
        <p:spPr bwMode="auto">
          <a:xfrm>
            <a:off x="3581400" y="2224737"/>
            <a:ext cx="4572000" cy="684803"/>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1000" dirty="0">
                <a:latin typeface="Calibri" pitchFamily="34" charset="0"/>
              </a:rPr>
              <a:t>&lt;tunnel&gt;</a:t>
            </a:r>
          </a:p>
          <a:p>
            <a:pPr algn="ctr"/>
            <a:r>
              <a:rPr lang="en-US" sz="1000" dirty="0">
                <a:latin typeface="Calibri" pitchFamily="34" charset="0"/>
              </a:rPr>
              <a:t>name: &lt;Service-1 ref&gt;</a:t>
            </a:r>
          </a:p>
          <a:p>
            <a:pPr algn="ctr"/>
            <a:r>
              <a:rPr lang="en-US" sz="1000" dirty="0">
                <a:latin typeface="Calibri" pitchFamily="34" charset="0"/>
              </a:rPr>
              <a:t>type: &lt;p2p ref&gt;</a:t>
            </a:r>
          </a:p>
          <a:p>
            <a:pPr algn="ctr"/>
            <a:r>
              <a:rPr lang="en-US" sz="1000" dirty="0">
                <a:latin typeface="Calibri" pitchFamily="34" charset="0"/>
              </a:rPr>
              <a:t>tunnel-id: &lt;tunnel-1-id ref&gt;</a:t>
            </a:r>
          </a:p>
        </p:txBody>
      </p:sp>
      <p:sp>
        <p:nvSpPr>
          <p:cNvPr id="224" name="Text Box 18"/>
          <p:cNvSpPr txBox="1">
            <a:spLocks noChangeArrowheads="1"/>
          </p:cNvSpPr>
          <p:nvPr/>
        </p:nvSpPr>
        <p:spPr bwMode="auto">
          <a:xfrm>
            <a:off x="5334000" y="3165006"/>
            <a:ext cx="1226823" cy="377026"/>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1000" dirty="0">
                <a:latin typeface="Calibri" pitchFamily="34" charset="0"/>
              </a:rPr>
              <a:t>&lt;primary-paths&gt;</a:t>
            </a:r>
          </a:p>
          <a:p>
            <a:pPr algn="ctr"/>
            <a:r>
              <a:rPr lang="en-US" sz="1000" dirty="0">
                <a:latin typeface="Calibri" pitchFamily="34" charset="0"/>
              </a:rPr>
              <a:t>Name: &lt;path A-ref&gt;</a:t>
            </a:r>
          </a:p>
        </p:txBody>
      </p:sp>
      <p:sp>
        <p:nvSpPr>
          <p:cNvPr id="225" name="Diamond 224"/>
          <p:cNvSpPr/>
          <p:nvPr/>
        </p:nvSpPr>
        <p:spPr>
          <a:xfrm>
            <a:off x="6039318" y="289915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400"/>
          </a:p>
        </p:txBody>
      </p:sp>
      <p:sp>
        <p:nvSpPr>
          <p:cNvPr id="226" name="Line 157"/>
          <p:cNvSpPr>
            <a:spLocks noChangeShapeType="1"/>
          </p:cNvSpPr>
          <p:nvPr/>
        </p:nvSpPr>
        <p:spPr bwMode="auto">
          <a:xfrm>
            <a:off x="6077419" y="297870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800" dirty="0">
              <a:ln>
                <a:solidFill>
                  <a:schemeClr val="tx1"/>
                </a:solidFill>
                <a:prstDash val="solid"/>
              </a:ln>
            </a:endParaRPr>
          </a:p>
        </p:txBody>
      </p:sp>
      <p:sp>
        <p:nvSpPr>
          <p:cNvPr id="227" name="Text Box 18"/>
          <p:cNvSpPr txBox="1">
            <a:spLocks noChangeArrowheads="1"/>
          </p:cNvSpPr>
          <p:nvPr/>
        </p:nvSpPr>
        <p:spPr bwMode="auto">
          <a:xfrm>
            <a:off x="5410200" y="3810000"/>
            <a:ext cx="955033" cy="377026"/>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1000" dirty="0">
                <a:latin typeface="Calibri" pitchFamily="34" charset="0"/>
              </a:rPr>
              <a:t>&lt;</a:t>
            </a:r>
            <a:r>
              <a:rPr lang="en-US" sz="1000" dirty="0" err="1">
                <a:latin typeface="Calibri" pitchFamily="34" charset="0"/>
              </a:rPr>
              <a:t>config</a:t>
            </a:r>
            <a:r>
              <a:rPr lang="en-US" sz="1000" dirty="0">
                <a:latin typeface="Calibri" pitchFamily="34" charset="0"/>
              </a:rPr>
              <a:t>&gt;</a:t>
            </a:r>
          </a:p>
          <a:p>
            <a:pPr algn="ctr"/>
            <a:r>
              <a:rPr lang="en-US" sz="1000" dirty="0">
                <a:latin typeface="Calibri" pitchFamily="34" charset="0"/>
              </a:rPr>
              <a:t>type: explicit</a:t>
            </a:r>
          </a:p>
        </p:txBody>
      </p:sp>
      <p:sp>
        <p:nvSpPr>
          <p:cNvPr id="228" name="Diamond 227"/>
          <p:cNvSpPr/>
          <p:nvPr/>
        </p:nvSpPr>
        <p:spPr>
          <a:xfrm>
            <a:off x="5829299" y="354725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400"/>
          </a:p>
        </p:txBody>
      </p:sp>
      <p:sp>
        <p:nvSpPr>
          <p:cNvPr id="229" name="Line 157"/>
          <p:cNvSpPr>
            <a:spLocks noChangeShapeType="1"/>
          </p:cNvSpPr>
          <p:nvPr/>
        </p:nvSpPr>
        <p:spPr bwMode="auto">
          <a:xfrm>
            <a:off x="5867400" y="3626795"/>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800" dirty="0">
              <a:ln>
                <a:solidFill>
                  <a:schemeClr val="tx1"/>
                </a:solidFill>
                <a:prstDash val="solid"/>
              </a:ln>
            </a:endParaRPr>
          </a:p>
        </p:txBody>
      </p:sp>
      <p:sp>
        <p:nvSpPr>
          <p:cNvPr id="241" name="Text Box 18"/>
          <p:cNvSpPr txBox="1">
            <a:spLocks noChangeArrowheads="1"/>
          </p:cNvSpPr>
          <p:nvPr/>
        </p:nvSpPr>
        <p:spPr bwMode="auto">
          <a:xfrm>
            <a:off x="4953000" y="4419600"/>
            <a:ext cx="1828800" cy="2377574"/>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1000" dirty="0">
                <a:latin typeface="Calibri" pitchFamily="34" charset="0"/>
              </a:rPr>
              <a:t>&lt;explicit-route-objects&gt;</a:t>
            </a:r>
          </a:p>
          <a:p>
            <a:pPr algn="ctr"/>
            <a:r>
              <a:rPr lang="en-US" sz="1000" dirty="0">
                <a:latin typeface="Calibri" pitchFamily="34" charset="0"/>
              </a:rPr>
              <a:t>index: 0</a:t>
            </a:r>
          </a:p>
          <a:p>
            <a:pPr algn="ctr"/>
            <a:r>
              <a:rPr lang="en-US" sz="1000" dirty="0">
                <a:latin typeface="Calibri" pitchFamily="34" charset="0"/>
              </a:rPr>
              <a:t>e-r-usage: </a:t>
            </a:r>
            <a:r>
              <a:rPr lang="en-US" sz="1000" dirty="0"/>
              <a:t>route-include-</a:t>
            </a:r>
            <a:r>
              <a:rPr lang="en-US" sz="1000" dirty="0" err="1"/>
              <a:t>ero</a:t>
            </a:r>
            <a:endParaRPr lang="en-US" sz="1000" dirty="0"/>
          </a:p>
          <a:p>
            <a:pPr algn="ctr"/>
            <a:r>
              <a:rPr lang="en-US" sz="1000" dirty="0">
                <a:latin typeface="Calibri" pitchFamily="34" charset="0"/>
              </a:rPr>
              <a:t>type: link</a:t>
            </a:r>
          </a:p>
          <a:p>
            <a:pPr algn="ctr"/>
            <a:r>
              <a:rPr lang="en-US" sz="1000" dirty="0">
                <a:latin typeface="Calibri" pitchFamily="34" charset="0"/>
              </a:rPr>
              <a:t>link-index: &lt;link2&gt;</a:t>
            </a:r>
          </a:p>
          <a:p>
            <a:pPr algn="ctr"/>
            <a:r>
              <a:rPr lang="en-US" sz="1000" dirty="0">
                <a:latin typeface="Calibri" pitchFamily="34" charset="0"/>
              </a:rPr>
              <a:t>Index=1</a:t>
            </a:r>
          </a:p>
          <a:p>
            <a:pPr algn="ctr"/>
            <a:r>
              <a:rPr lang="en-US" altLang="zh-CN" sz="1000" dirty="0">
                <a:latin typeface="Calibri" pitchFamily="34" charset="0"/>
              </a:rPr>
              <a:t>e-r-usage: </a:t>
            </a:r>
            <a:r>
              <a:rPr lang="en-US" altLang="zh-CN" sz="1000" dirty="0"/>
              <a:t>route-include-</a:t>
            </a:r>
            <a:r>
              <a:rPr lang="en-US" altLang="zh-CN" sz="1000" dirty="0" err="1"/>
              <a:t>ero</a:t>
            </a:r>
            <a:endParaRPr lang="en-US" altLang="zh-CN" sz="1000" dirty="0"/>
          </a:p>
          <a:p>
            <a:pPr algn="ctr"/>
            <a:r>
              <a:rPr lang="en-US" sz="1000" dirty="0">
                <a:latin typeface="Calibri" pitchFamily="34" charset="0"/>
              </a:rPr>
              <a:t>Type=label</a:t>
            </a:r>
          </a:p>
          <a:p>
            <a:pPr algn="ctr"/>
            <a:r>
              <a:rPr lang="en-US" sz="1000" dirty="0">
                <a:latin typeface="Calibri" pitchFamily="34" charset="0"/>
              </a:rPr>
              <a:t>Label: &lt;…&gt;</a:t>
            </a:r>
          </a:p>
          <a:p>
            <a:pPr algn="ctr"/>
            <a:r>
              <a:rPr lang="en-US" sz="1000" dirty="0">
                <a:latin typeface="Calibri" pitchFamily="34" charset="0"/>
              </a:rPr>
              <a:t>Index: 2</a:t>
            </a:r>
          </a:p>
          <a:p>
            <a:pPr algn="ctr"/>
            <a:r>
              <a:rPr lang="en-US" altLang="zh-CN" sz="1000" dirty="0">
                <a:latin typeface="Calibri" pitchFamily="34" charset="0"/>
              </a:rPr>
              <a:t>e-r-usage: </a:t>
            </a:r>
            <a:r>
              <a:rPr lang="en-US" altLang="zh-CN" sz="1000" dirty="0"/>
              <a:t>route-include-</a:t>
            </a:r>
            <a:r>
              <a:rPr lang="en-US" altLang="zh-CN" sz="1000" dirty="0" err="1"/>
              <a:t>ero</a:t>
            </a:r>
            <a:endParaRPr lang="en-US" altLang="zh-CN" sz="1000" dirty="0"/>
          </a:p>
          <a:p>
            <a:pPr algn="ctr"/>
            <a:r>
              <a:rPr lang="en-US" altLang="zh-CN" sz="1000" dirty="0">
                <a:latin typeface="Calibri" pitchFamily="34" charset="0"/>
              </a:rPr>
              <a:t>type: link</a:t>
            </a:r>
          </a:p>
          <a:p>
            <a:pPr algn="ctr"/>
            <a:r>
              <a:rPr lang="en-US" altLang="zh-CN" sz="1000" dirty="0">
                <a:latin typeface="Calibri" pitchFamily="34" charset="0"/>
              </a:rPr>
              <a:t>link-index: &lt;link4&gt;</a:t>
            </a:r>
          </a:p>
          <a:p>
            <a:pPr algn="ctr"/>
            <a:r>
              <a:rPr lang="en-US" altLang="zh-CN" sz="1000" dirty="0">
                <a:latin typeface="Calibri" pitchFamily="34" charset="0"/>
              </a:rPr>
              <a:t>…</a:t>
            </a:r>
          </a:p>
          <a:p>
            <a:pPr algn="ctr"/>
            <a:r>
              <a:rPr lang="en-US" altLang="zh-CN" sz="1000" dirty="0">
                <a:latin typeface="Calibri" pitchFamily="34" charset="0"/>
              </a:rPr>
              <a:t>Label: &lt;…&gt;</a:t>
            </a:r>
            <a:endParaRPr lang="en-US" sz="1000" dirty="0">
              <a:latin typeface="Calibri" pitchFamily="34" charset="0"/>
            </a:endParaRPr>
          </a:p>
        </p:txBody>
      </p:sp>
      <p:sp>
        <p:nvSpPr>
          <p:cNvPr id="242" name="Diamond 241"/>
          <p:cNvSpPr/>
          <p:nvPr/>
        </p:nvSpPr>
        <p:spPr>
          <a:xfrm>
            <a:off x="5839962" y="412609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400"/>
          </a:p>
        </p:txBody>
      </p:sp>
      <p:sp>
        <p:nvSpPr>
          <p:cNvPr id="243" name="Line 157"/>
          <p:cNvSpPr>
            <a:spLocks noChangeShapeType="1"/>
          </p:cNvSpPr>
          <p:nvPr/>
        </p:nvSpPr>
        <p:spPr bwMode="auto">
          <a:xfrm>
            <a:off x="5878063" y="420563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800" dirty="0">
              <a:ln>
                <a:solidFill>
                  <a:schemeClr val="tx1"/>
                </a:solidFill>
                <a:prstDash val="solid"/>
              </a:ln>
            </a:endParaRPr>
          </a:p>
        </p:txBody>
      </p:sp>
      <p:sp>
        <p:nvSpPr>
          <p:cNvPr id="265" name="Diamond 264"/>
          <p:cNvSpPr/>
          <p:nvPr/>
        </p:nvSpPr>
        <p:spPr>
          <a:xfrm>
            <a:off x="3805989" y="410915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400"/>
          </a:p>
        </p:txBody>
      </p:sp>
      <p:cxnSp>
        <p:nvCxnSpPr>
          <p:cNvPr id="268" name="Elbow Connector 267"/>
          <p:cNvCxnSpPr>
            <a:stCxn id="265" idx="2"/>
            <a:endCxn id="198" idx="3"/>
          </p:cNvCxnSpPr>
          <p:nvPr/>
        </p:nvCxnSpPr>
        <p:spPr>
          <a:xfrm rot="5400000">
            <a:off x="3381788" y="4485230"/>
            <a:ext cx="740121" cy="188494"/>
          </a:xfrm>
          <a:prstGeom prst="bentConnector2">
            <a:avLst/>
          </a:prstGeom>
          <a:noFill/>
          <a:ln w="12700">
            <a:solidFill>
              <a:schemeClr val="tx1"/>
            </a:solidFill>
            <a:round/>
            <a:headEnd type="none"/>
            <a:tailEnd type="arrow" w="med" len="med"/>
          </a:ln>
        </p:spPr>
      </p:cxnSp>
      <p:sp>
        <p:nvSpPr>
          <p:cNvPr id="46" name="矩形 45"/>
          <p:cNvSpPr/>
          <p:nvPr/>
        </p:nvSpPr>
        <p:spPr>
          <a:xfrm>
            <a:off x="381000" y="13716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MDSC</a:t>
            </a:r>
            <a:endParaRPr lang="zh-CN" altLang="en-US" sz="1600" dirty="0"/>
          </a:p>
        </p:txBody>
      </p:sp>
      <p:sp>
        <p:nvSpPr>
          <p:cNvPr id="47" name="矩形 46"/>
          <p:cNvSpPr/>
          <p:nvPr/>
        </p:nvSpPr>
        <p:spPr>
          <a:xfrm>
            <a:off x="152400" y="2590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PNC1</a:t>
            </a:r>
            <a:endParaRPr lang="zh-CN" altLang="en-US" sz="1200" dirty="0"/>
          </a:p>
        </p:txBody>
      </p:sp>
      <p:sp>
        <p:nvSpPr>
          <p:cNvPr id="48" name="矩形 47"/>
          <p:cNvSpPr/>
          <p:nvPr/>
        </p:nvSpPr>
        <p:spPr>
          <a:xfrm>
            <a:off x="914400" y="28956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PNC2</a:t>
            </a:r>
            <a:endParaRPr lang="zh-CN" altLang="en-US" sz="1200" dirty="0"/>
          </a:p>
        </p:txBody>
      </p:sp>
      <p:sp>
        <p:nvSpPr>
          <p:cNvPr id="49" name="矩形 48"/>
          <p:cNvSpPr/>
          <p:nvPr/>
        </p:nvSpPr>
        <p:spPr>
          <a:xfrm>
            <a:off x="1676400" y="2590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PNC3</a:t>
            </a:r>
            <a:endParaRPr lang="zh-CN" altLang="en-US" sz="1200" dirty="0"/>
          </a:p>
        </p:txBody>
      </p:sp>
      <p:cxnSp>
        <p:nvCxnSpPr>
          <p:cNvPr id="50" name="直接箭头连接符 49"/>
          <p:cNvCxnSpPr>
            <a:stCxn id="47" idx="0"/>
          </p:cNvCxnSpPr>
          <p:nvPr/>
        </p:nvCxnSpPr>
        <p:spPr>
          <a:xfrm flipV="1">
            <a:off x="419100" y="1676400"/>
            <a:ext cx="38100" cy="91440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Rectangle 70"/>
          <p:cNvSpPr/>
          <p:nvPr/>
        </p:nvSpPr>
        <p:spPr>
          <a:xfrm>
            <a:off x="0" y="1219200"/>
            <a:ext cx="2362200" cy="2057400"/>
          </a:xfrm>
          <a:prstGeom prst="rect">
            <a:avLst/>
          </a:prstGeom>
          <a:noFill/>
          <a:ln>
            <a:solidFill>
              <a:schemeClr val="accent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55" name="Text Box 18"/>
          <p:cNvSpPr txBox="1">
            <a:spLocks noChangeArrowheads="1"/>
          </p:cNvSpPr>
          <p:nvPr/>
        </p:nvSpPr>
        <p:spPr bwMode="auto">
          <a:xfrm>
            <a:off x="6973824" y="3144357"/>
            <a:ext cx="950976" cy="530915"/>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1000" dirty="0">
                <a:latin typeface="Calibri" pitchFamily="34" charset="0"/>
              </a:rPr>
              <a:t>&lt;secondary-paths&gt;</a:t>
            </a:r>
          </a:p>
          <a:p>
            <a:pPr algn="ctr"/>
            <a:r>
              <a:rPr lang="en-US" sz="1000" dirty="0">
                <a:latin typeface="Calibri" pitchFamily="34" charset="0"/>
              </a:rPr>
              <a:t>NULL</a:t>
            </a:r>
          </a:p>
        </p:txBody>
      </p:sp>
      <p:sp>
        <p:nvSpPr>
          <p:cNvPr id="56" name="Diamond 224"/>
          <p:cNvSpPr/>
          <p:nvPr/>
        </p:nvSpPr>
        <p:spPr>
          <a:xfrm>
            <a:off x="7403295" y="287850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400"/>
          </a:p>
        </p:txBody>
      </p:sp>
      <p:sp>
        <p:nvSpPr>
          <p:cNvPr id="57" name="Line 157"/>
          <p:cNvSpPr>
            <a:spLocks noChangeShapeType="1"/>
          </p:cNvSpPr>
          <p:nvPr/>
        </p:nvSpPr>
        <p:spPr bwMode="auto">
          <a:xfrm>
            <a:off x="7441396" y="2958053"/>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800" dirty="0">
              <a:ln>
                <a:solidFill>
                  <a:schemeClr val="tx1"/>
                </a:solidFill>
                <a:prstDash val="solid"/>
              </a:ln>
            </a:endParaRPr>
          </a:p>
        </p:txBody>
      </p:sp>
      <p:sp>
        <p:nvSpPr>
          <p:cNvPr id="59" name="Cloud 113"/>
          <p:cNvSpPr/>
          <p:nvPr/>
        </p:nvSpPr>
        <p:spPr>
          <a:xfrm>
            <a:off x="6858000" y="3733800"/>
            <a:ext cx="2971800" cy="2362200"/>
          </a:xfrm>
          <a:prstGeom prst="clou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Issues: </a:t>
            </a:r>
          </a:p>
          <a:p>
            <a:pPr marL="228600" indent="-228600">
              <a:buAutoNum type="arabicParenR"/>
            </a:pPr>
            <a:r>
              <a:rPr lang="en-US" sz="1000" dirty="0">
                <a:solidFill>
                  <a:schemeClr val="tx1"/>
                </a:solidFill>
              </a:rPr>
              <a:t>If there are multiple-topologies, should the MDSC specify on which topology?</a:t>
            </a:r>
          </a:p>
          <a:p>
            <a:pPr marL="228600" indent="-228600">
              <a:buAutoNum type="arabicParenR"/>
            </a:pPr>
            <a:r>
              <a:rPr lang="en-US" sz="1000" dirty="0">
                <a:solidFill>
                  <a:schemeClr val="tx1"/>
                </a:solidFill>
              </a:rPr>
              <a:t>Link-index in ERO missing!</a:t>
            </a:r>
          </a:p>
          <a:p>
            <a:pPr marL="228600" indent="-228600">
              <a:buAutoNum type="arabicParenR"/>
            </a:pPr>
            <a:r>
              <a:rPr lang="en-US" sz="1000" dirty="0">
                <a:solidFill>
                  <a:schemeClr val="tx1"/>
                </a:solidFill>
              </a:rPr>
              <a:t>How to specify ODU label? (in ODU tunnel)</a:t>
            </a:r>
          </a:p>
          <a:p>
            <a:pPr marL="228600" indent="-228600">
              <a:buAutoNum type="arabicParenR"/>
            </a:pPr>
            <a:r>
              <a:rPr lang="en-US" sz="1000" dirty="0">
                <a:solidFill>
                  <a:schemeClr val="tx1"/>
                </a:solidFill>
              </a:rPr>
              <a:t>ODU tunnel: how to augment from TE Tunnel?</a:t>
            </a:r>
          </a:p>
          <a:p>
            <a:pPr marL="228600" indent="-228600">
              <a:buAutoNum type="arabicParenR"/>
            </a:pPr>
            <a:r>
              <a:rPr lang="en-US" sz="1000" dirty="0">
                <a:solidFill>
                  <a:schemeClr val="tx1"/>
                </a:solidFill>
              </a:rPr>
              <a:t>Is unnumbered link same as TP? (router-id + interface-id)</a:t>
            </a:r>
          </a:p>
        </p:txBody>
      </p:sp>
      <p:sp>
        <p:nvSpPr>
          <p:cNvPr id="35" name="CasellaDiTesto 36"/>
          <p:cNvSpPr txBox="1"/>
          <p:nvPr/>
        </p:nvSpPr>
        <p:spPr>
          <a:xfrm flipH="1">
            <a:off x="304800" y="5562600"/>
            <a:ext cx="1905000" cy="1200329"/>
          </a:xfrm>
          <a:prstGeom prst="rect">
            <a:avLst/>
          </a:prstGeom>
          <a:noFill/>
        </p:spPr>
        <p:txBody>
          <a:bodyPr wrap="square" rtlCol="0">
            <a:spAutoFit/>
          </a:bodyPr>
          <a:lstStyle/>
          <a:p>
            <a:r>
              <a:rPr lang="it-IT" dirty="0" err="1">
                <a:solidFill>
                  <a:srgbClr val="FF0000"/>
                </a:solidFill>
              </a:rPr>
              <a:t>Looking</a:t>
            </a:r>
            <a:r>
              <a:rPr lang="it-IT" dirty="0">
                <a:solidFill>
                  <a:srgbClr val="FF0000"/>
                </a:solidFill>
              </a:rPr>
              <a:t> at the </a:t>
            </a:r>
            <a:r>
              <a:rPr lang="it-IT" dirty="0" err="1">
                <a:solidFill>
                  <a:srgbClr val="FF0000"/>
                </a:solidFill>
              </a:rPr>
              <a:t>picture</a:t>
            </a:r>
            <a:r>
              <a:rPr lang="it-IT" dirty="0">
                <a:solidFill>
                  <a:srgbClr val="FF0000"/>
                </a:solidFill>
              </a:rPr>
              <a:t> the tunnel </a:t>
            </a:r>
            <a:r>
              <a:rPr lang="it-IT" dirty="0" err="1">
                <a:solidFill>
                  <a:srgbClr val="FF0000"/>
                </a:solidFill>
              </a:rPr>
              <a:t>should</a:t>
            </a:r>
            <a:r>
              <a:rPr lang="it-IT" dirty="0">
                <a:solidFill>
                  <a:srgbClr val="FF0000"/>
                </a:solidFill>
              </a:rPr>
              <a:t> </a:t>
            </a:r>
            <a:r>
              <a:rPr lang="it-IT" dirty="0" err="1">
                <a:solidFill>
                  <a:srgbClr val="FF0000"/>
                </a:solidFill>
              </a:rPr>
              <a:t>be</a:t>
            </a:r>
            <a:r>
              <a:rPr lang="it-IT" dirty="0">
                <a:solidFill>
                  <a:srgbClr val="FF0000"/>
                </a:solidFill>
              </a:rPr>
              <a:t> </a:t>
            </a:r>
            <a:r>
              <a:rPr lang="it-IT" dirty="0" err="1">
                <a:solidFill>
                  <a:srgbClr val="FF0000"/>
                </a:solidFill>
              </a:rPr>
              <a:t>from</a:t>
            </a:r>
            <a:r>
              <a:rPr lang="it-IT" dirty="0">
                <a:solidFill>
                  <a:srgbClr val="FF0000"/>
                </a:solidFill>
              </a:rPr>
              <a:t> NE1 </a:t>
            </a:r>
            <a:r>
              <a:rPr lang="it-IT" dirty="0" err="1">
                <a:solidFill>
                  <a:srgbClr val="FF0000"/>
                </a:solidFill>
              </a:rPr>
              <a:t>to</a:t>
            </a:r>
            <a:r>
              <a:rPr lang="it-IT" dirty="0">
                <a:solidFill>
                  <a:srgbClr val="FF0000"/>
                </a:solidFill>
              </a:rPr>
              <a:t> NE6 </a:t>
            </a:r>
            <a:endParaRPr lang="en-US" dirty="0">
              <a:solidFill>
                <a:srgbClr val="FF0000"/>
              </a:solidFill>
            </a:endParaRPr>
          </a:p>
        </p:txBody>
      </p:sp>
    </p:spTree>
    <p:extLst>
      <p:ext uri="{BB962C8B-B14F-4D97-AF65-F5344CB8AC3E}">
        <p14:creationId xmlns:p14="http://schemas.microsoft.com/office/powerpoint/2010/main" val="3128651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Case - 1</a:t>
            </a:r>
          </a:p>
        </p:txBody>
      </p:sp>
      <p:sp>
        <p:nvSpPr>
          <p:cNvPr id="3" name="Subtitle 2"/>
          <p:cNvSpPr>
            <a:spLocks noGrp="1"/>
          </p:cNvSpPr>
          <p:nvPr>
            <p:ph type="subTitle" idx="1"/>
          </p:nvPr>
        </p:nvSpPr>
        <p:spPr/>
        <p:txBody>
          <a:bodyPr>
            <a:normAutofit/>
          </a:bodyPr>
          <a:lstStyle/>
          <a:p>
            <a:r>
              <a:rPr lang="en-US" sz="2800" dirty="0"/>
              <a:t>Point-to-Point Service,</a:t>
            </a:r>
            <a:br>
              <a:rPr lang="en-US" sz="2800" dirty="0"/>
            </a:br>
            <a:r>
              <a:rPr lang="en-US" sz="2800" dirty="0"/>
              <a:t> Single Provider, Single Network Topology</a:t>
            </a:r>
          </a:p>
        </p:txBody>
      </p:sp>
    </p:spTree>
    <p:extLst>
      <p:ext uri="{BB962C8B-B14F-4D97-AF65-F5344CB8AC3E}">
        <p14:creationId xmlns:p14="http://schemas.microsoft.com/office/powerpoint/2010/main" val="2990917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4"/>
          <p:cNvSpPr>
            <a:spLocks noChangeArrowheads="1"/>
          </p:cNvSpPr>
          <p:nvPr/>
        </p:nvSpPr>
        <p:spPr bwMode="auto">
          <a:xfrm>
            <a:off x="4648201" y="3272584"/>
            <a:ext cx="2468479" cy="903617"/>
          </a:xfrm>
          <a:prstGeom prst="ellipse">
            <a:avLst/>
          </a:prstGeom>
          <a:solidFill>
            <a:srgbClr val="EAEAEA"/>
          </a:solidFill>
          <a:ln w="19050">
            <a:solidFill>
              <a:srgbClr val="FF0000"/>
            </a:solidFill>
            <a:prstDash val="sysDash"/>
            <a:round/>
            <a:headEnd/>
            <a:tailEnd/>
          </a:ln>
          <a:effectLst/>
        </p:spPr>
        <p:txBody>
          <a:bodyPr wrap="none" anchor="ctr"/>
          <a:lstStyle/>
          <a:p>
            <a:endParaRPr lang="en-US" sz="1350"/>
          </a:p>
        </p:txBody>
      </p:sp>
      <p:sp>
        <p:nvSpPr>
          <p:cNvPr id="2" name="Title 1"/>
          <p:cNvSpPr>
            <a:spLocks noGrp="1"/>
          </p:cNvSpPr>
          <p:nvPr>
            <p:ph type="title"/>
          </p:nvPr>
        </p:nvSpPr>
        <p:spPr>
          <a:xfrm>
            <a:off x="562732" y="887159"/>
            <a:ext cx="8352668" cy="446423"/>
          </a:xfrm>
        </p:spPr>
        <p:txBody>
          <a:bodyPr>
            <a:noAutofit/>
          </a:bodyPr>
          <a:lstStyle/>
          <a:p>
            <a:r>
              <a:rPr lang="en-US" dirty="0"/>
              <a:t>Mapping from Service/EVC to NRM Connections </a:t>
            </a:r>
            <a:br>
              <a:rPr lang="en-US" dirty="0"/>
            </a:br>
            <a:r>
              <a:rPr lang="en-US" dirty="0"/>
              <a:t>Different Providers</a:t>
            </a:r>
          </a:p>
        </p:txBody>
      </p:sp>
      <p:sp>
        <p:nvSpPr>
          <p:cNvPr id="7" name="Oval 87"/>
          <p:cNvSpPr>
            <a:spLocks noChangeArrowheads="1"/>
          </p:cNvSpPr>
          <p:nvPr/>
        </p:nvSpPr>
        <p:spPr bwMode="auto">
          <a:xfrm>
            <a:off x="1915717" y="3318399"/>
            <a:ext cx="1393031" cy="702129"/>
          </a:xfrm>
          <a:prstGeom prst="ellipse">
            <a:avLst/>
          </a:prstGeom>
          <a:solidFill>
            <a:srgbClr val="EAEAEA"/>
          </a:solidFill>
          <a:ln w="19050">
            <a:solidFill>
              <a:srgbClr val="FF0000"/>
            </a:solidFill>
            <a:prstDash val="sysDash"/>
            <a:round/>
            <a:headEnd/>
            <a:tailEnd/>
          </a:ln>
          <a:effectLst/>
        </p:spPr>
        <p:txBody>
          <a:bodyPr wrap="none" anchor="ctr"/>
          <a:lstStyle/>
          <a:p>
            <a:endParaRPr lang="en-US" sz="1350"/>
          </a:p>
        </p:txBody>
      </p:sp>
      <p:sp>
        <p:nvSpPr>
          <p:cNvPr id="12" name="Text Box 8"/>
          <p:cNvSpPr txBox="1">
            <a:spLocks noChangeArrowheads="1"/>
          </p:cNvSpPr>
          <p:nvPr/>
        </p:nvSpPr>
        <p:spPr bwMode="auto">
          <a:xfrm>
            <a:off x="1838326" y="2108250"/>
            <a:ext cx="5341009" cy="211626"/>
          </a:xfrm>
          <a:prstGeom prst="rect">
            <a:avLst/>
          </a:prstGeom>
          <a:noFill/>
          <a:ln w="38100" cap="flat" cmpd="sng">
            <a:solidFill>
              <a:srgbClr val="0070C0"/>
            </a:solidFill>
            <a:prstDash val="sysDash"/>
            <a:round/>
            <a:headEnd/>
            <a:tailEnd/>
          </a:ln>
          <a:effectLst/>
        </p:spPr>
        <p:txBody>
          <a:bodyPr/>
          <a:lstStyle/>
          <a:p>
            <a:pPr algn="ctr"/>
            <a:r>
              <a:rPr lang="en-GB" sz="1050" b="1" i="1" dirty="0"/>
              <a:t>EVC </a:t>
            </a:r>
            <a:r>
              <a:rPr lang="en-GB" sz="1050" i="1" dirty="0"/>
              <a:t>(the end-to-end CarrierEthernetService)</a:t>
            </a:r>
          </a:p>
        </p:txBody>
      </p:sp>
      <p:sp>
        <p:nvSpPr>
          <p:cNvPr id="42" name="Freeform 39"/>
          <p:cNvSpPr>
            <a:spLocks/>
          </p:cNvSpPr>
          <p:nvPr/>
        </p:nvSpPr>
        <p:spPr bwMode="auto">
          <a:xfrm>
            <a:off x="1344217" y="3426538"/>
            <a:ext cx="5736368" cy="385763"/>
          </a:xfrm>
          <a:custGeom>
            <a:avLst/>
            <a:gdLst/>
            <a:ahLst/>
            <a:cxnLst>
              <a:cxn ang="0">
                <a:pos x="0" y="143"/>
              </a:cxn>
              <a:cxn ang="0">
                <a:pos x="889" y="25"/>
              </a:cxn>
              <a:cxn ang="0">
                <a:pos x="2719" y="296"/>
              </a:cxn>
              <a:cxn ang="0">
                <a:pos x="4472" y="93"/>
              </a:cxn>
              <a:cxn ang="0">
                <a:pos x="5556" y="228"/>
              </a:cxn>
            </a:cxnLst>
            <a:rect l="0" t="0" r="r" b="b"/>
            <a:pathLst>
              <a:path w="5556" h="307">
                <a:moveTo>
                  <a:pt x="0" y="143"/>
                </a:moveTo>
                <a:cubicBezTo>
                  <a:pt x="218" y="71"/>
                  <a:pt x="436" y="0"/>
                  <a:pt x="889" y="25"/>
                </a:cubicBezTo>
                <a:cubicBezTo>
                  <a:pt x="1342" y="50"/>
                  <a:pt x="2122" y="285"/>
                  <a:pt x="2719" y="296"/>
                </a:cubicBezTo>
                <a:cubicBezTo>
                  <a:pt x="3316" y="307"/>
                  <a:pt x="3999" y="104"/>
                  <a:pt x="4472" y="93"/>
                </a:cubicBezTo>
                <a:cubicBezTo>
                  <a:pt x="4945" y="82"/>
                  <a:pt x="5250" y="155"/>
                  <a:pt x="5556" y="228"/>
                </a:cubicBezTo>
              </a:path>
            </a:pathLst>
          </a:custGeom>
          <a:noFill/>
          <a:ln w="57150" cap="flat" cmpd="sng">
            <a:solidFill>
              <a:srgbClr val="0070C0"/>
            </a:solidFill>
            <a:prstDash val="sysDash"/>
            <a:round/>
            <a:headEnd/>
            <a:tailEnd/>
          </a:ln>
          <a:effectLst/>
        </p:spPr>
        <p:txBody>
          <a:bodyPr/>
          <a:lstStyle/>
          <a:p>
            <a:endParaRPr lang="en-US" sz="1350"/>
          </a:p>
        </p:txBody>
      </p:sp>
      <p:sp>
        <p:nvSpPr>
          <p:cNvPr id="44" name="Line 41"/>
          <p:cNvSpPr>
            <a:spLocks noChangeShapeType="1"/>
          </p:cNvSpPr>
          <p:nvPr/>
        </p:nvSpPr>
        <p:spPr bwMode="auto">
          <a:xfrm>
            <a:off x="7184774" y="2284801"/>
            <a:ext cx="0" cy="1477328"/>
          </a:xfrm>
          <a:prstGeom prst="line">
            <a:avLst/>
          </a:prstGeom>
          <a:noFill/>
          <a:ln w="19050">
            <a:solidFill>
              <a:schemeClr val="tx1"/>
            </a:solidFill>
            <a:prstDash val="sysDot"/>
            <a:round/>
            <a:headEnd/>
            <a:tailEnd/>
          </a:ln>
          <a:effectLst/>
        </p:spPr>
        <p:txBody>
          <a:bodyPr/>
          <a:lstStyle/>
          <a:p>
            <a:endParaRPr lang="en-US" sz="1350"/>
          </a:p>
        </p:txBody>
      </p:sp>
      <p:sp>
        <p:nvSpPr>
          <p:cNvPr id="45" name="Line 42"/>
          <p:cNvSpPr>
            <a:spLocks noChangeShapeType="1"/>
          </p:cNvSpPr>
          <p:nvPr/>
        </p:nvSpPr>
        <p:spPr bwMode="auto">
          <a:xfrm>
            <a:off x="1834754" y="2322902"/>
            <a:ext cx="0" cy="1276349"/>
          </a:xfrm>
          <a:prstGeom prst="line">
            <a:avLst/>
          </a:prstGeom>
          <a:noFill/>
          <a:ln w="19050">
            <a:solidFill>
              <a:schemeClr val="tx1"/>
            </a:solidFill>
            <a:prstDash val="sysDot"/>
            <a:round/>
            <a:headEnd/>
            <a:tailEnd/>
          </a:ln>
          <a:effectLst/>
        </p:spPr>
        <p:txBody>
          <a:bodyPr/>
          <a:lstStyle/>
          <a:p>
            <a:endParaRPr lang="en-US" sz="1350"/>
          </a:p>
        </p:txBody>
      </p:sp>
      <p:sp>
        <p:nvSpPr>
          <p:cNvPr id="47" name="Line 44"/>
          <p:cNvSpPr>
            <a:spLocks noChangeShapeType="1"/>
          </p:cNvSpPr>
          <p:nvPr/>
        </p:nvSpPr>
        <p:spPr bwMode="auto">
          <a:xfrm>
            <a:off x="3374231" y="2673421"/>
            <a:ext cx="0" cy="968693"/>
          </a:xfrm>
          <a:prstGeom prst="line">
            <a:avLst/>
          </a:prstGeom>
          <a:noFill/>
          <a:ln w="19050">
            <a:solidFill>
              <a:schemeClr val="tx1"/>
            </a:solidFill>
            <a:prstDash val="sysDot"/>
            <a:round/>
            <a:headEnd/>
            <a:tailEnd/>
          </a:ln>
          <a:effectLst/>
        </p:spPr>
        <p:txBody>
          <a:bodyPr/>
          <a:lstStyle/>
          <a:p>
            <a:endParaRPr lang="en-US" sz="1350"/>
          </a:p>
        </p:txBody>
      </p:sp>
      <p:sp>
        <p:nvSpPr>
          <p:cNvPr id="49" name="Line 47"/>
          <p:cNvSpPr>
            <a:spLocks noChangeShapeType="1"/>
          </p:cNvSpPr>
          <p:nvPr/>
        </p:nvSpPr>
        <p:spPr bwMode="auto">
          <a:xfrm>
            <a:off x="4668679" y="2688661"/>
            <a:ext cx="0" cy="1131570"/>
          </a:xfrm>
          <a:prstGeom prst="line">
            <a:avLst/>
          </a:prstGeom>
          <a:noFill/>
          <a:ln w="19050">
            <a:solidFill>
              <a:schemeClr val="tx1"/>
            </a:solidFill>
            <a:prstDash val="sysDot"/>
            <a:round/>
            <a:headEnd/>
            <a:tailEnd/>
          </a:ln>
          <a:effectLst/>
        </p:spPr>
        <p:txBody>
          <a:bodyPr/>
          <a:lstStyle/>
          <a:p>
            <a:endParaRPr lang="en-US" sz="1350"/>
          </a:p>
        </p:txBody>
      </p:sp>
      <p:sp>
        <p:nvSpPr>
          <p:cNvPr id="51" name="Text Box 50"/>
          <p:cNvSpPr txBox="1">
            <a:spLocks noChangeArrowheads="1"/>
          </p:cNvSpPr>
          <p:nvPr/>
        </p:nvSpPr>
        <p:spPr bwMode="auto">
          <a:xfrm>
            <a:off x="1839517" y="2456482"/>
            <a:ext cx="1535906" cy="196985"/>
          </a:xfrm>
          <a:prstGeom prst="rect">
            <a:avLst/>
          </a:prstGeom>
          <a:noFill/>
          <a:ln w="38100" cap="flat" cmpd="sng">
            <a:solidFill>
              <a:srgbClr val="0070C0"/>
            </a:solidFill>
            <a:prstDash val="sysDash"/>
            <a:round/>
            <a:headEnd/>
            <a:tailEnd/>
          </a:ln>
          <a:effectLst/>
        </p:spPr>
        <p:txBody>
          <a:bodyPr/>
          <a:lstStyle/>
          <a:p>
            <a:pPr algn="ctr"/>
            <a:r>
              <a:rPr lang="en-GB" sz="1050" b="1" i="1" dirty="0"/>
              <a:t>OVC</a:t>
            </a:r>
          </a:p>
        </p:txBody>
      </p:sp>
      <p:grpSp>
        <p:nvGrpSpPr>
          <p:cNvPr id="8" name="Group 95"/>
          <p:cNvGrpSpPr>
            <a:grpSpLocks/>
          </p:cNvGrpSpPr>
          <p:nvPr/>
        </p:nvGrpSpPr>
        <p:grpSpPr bwMode="auto">
          <a:xfrm>
            <a:off x="1171575" y="3619017"/>
            <a:ext cx="320279" cy="196453"/>
            <a:chOff x="560" y="1513"/>
            <a:chExt cx="390" cy="229"/>
          </a:xfrm>
        </p:grpSpPr>
        <p:sp>
          <p:nvSpPr>
            <p:cNvPr id="61" name="Oval 96"/>
            <p:cNvSpPr>
              <a:spLocks noChangeArrowheads="1"/>
            </p:cNvSpPr>
            <p:nvPr/>
          </p:nvSpPr>
          <p:spPr bwMode="auto">
            <a:xfrm>
              <a:off x="561" y="1608"/>
              <a:ext cx="389" cy="134"/>
            </a:xfrm>
            <a:prstGeom prst="ellipse">
              <a:avLst/>
            </a:prstGeom>
            <a:solidFill>
              <a:srgbClr val="0078AA"/>
            </a:solidFill>
            <a:ln w="3175">
              <a:solidFill>
                <a:srgbClr val="AAE6FF"/>
              </a:solidFill>
              <a:round/>
              <a:headEnd/>
              <a:tailEnd/>
            </a:ln>
          </p:spPr>
          <p:txBody>
            <a:bodyPr/>
            <a:lstStyle/>
            <a:p>
              <a:endParaRPr lang="en-US" sz="1350"/>
            </a:p>
          </p:txBody>
        </p:sp>
        <p:sp>
          <p:nvSpPr>
            <p:cNvPr id="62" name="Rectangle 97"/>
            <p:cNvSpPr>
              <a:spLocks noChangeArrowheads="1"/>
            </p:cNvSpPr>
            <p:nvPr/>
          </p:nvSpPr>
          <p:spPr bwMode="auto">
            <a:xfrm>
              <a:off x="560" y="1581"/>
              <a:ext cx="389" cy="95"/>
            </a:xfrm>
            <a:prstGeom prst="rect">
              <a:avLst/>
            </a:prstGeom>
            <a:solidFill>
              <a:srgbClr val="0078AA"/>
            </a:solidFill>
            <a:ln w="9525">
              <a:noFill/>
              <a:miter lim="800000"/>
              <a:headEnd/>
              <a:tailEnd/>
            </a:ln>
          </p:spPr>
          <p:txBody>
            <a:bodyPr/>
            <a:lstStyle/>
            <a:p>
              <a:endParaRPr lang="en-US" sz="1350"/>
            </a:p>
          </p:txBody>
        </p:sp>
        <p:sp>
          <p:nvSpPr>
            <p:cNvPr id="63" name="Rectangle 98"/>
            <p:cNvSpPr>
              <a:spLocks noChangeArrowheads="1"/>
            </p:cNvSpPr>
            <p:nvPr/>
          </p:nvSpPr>
          <p:spPr bwMode="auto">
            <a:xfrm>
              <a:off x="560" y="1581"/>
              <a:ext cx="389" cy="95"/>
            </a:xfrm>
            <a:prstGeom prst="rect">
              <a:avLst/>
            </a:prstGeom>
            <a:solidFill>
              <a:srgbClr val="0078AA"/>
            </a:solidFill>
            <a:ln w="9525">
              <a:noFill/>
              <a:miter lim="800000"/>
              <a:headEnd/>
              <a:tailEnd/>
            </a:ln>
          </p:spPr>
          <p:txBody>
            <a:bodyPr/>
            <a:lstStyle/>
            <a:p>
              <a:endParaRPr lang="en-US" sz="1350"/>
            </a:p>
          </p:txBody>
        </p:sp>
        <p:sp>
          <p:nvSpPr>
            <p:cNvPr id="64" name="Oval 99"/>
            <p:cNvSpPr>
              <a:spLocks noChangeArrowheads="1"/>
            </p:cNvSpPr>
            <p:nvPr/>
          </p:nvSpPr>
          <p:spPr bwMode="auto">
            <a:xfrm>
              <a:off x="561" y="1513"/>
              <a:ext cx="389" cy="134"/>
            </a:xfrm>
            <a:prstGeom prst="ellipse">
              <a:avLst/>
            </a:prstGeom>
            <a:solidFill>
              <a:srgbClr val="00B4FF"/>
            </a:solidFill>
            <a:ln w="3175">
              <a:solidFill>
                <a:srgbClr val="AAE6FF"/>
              </a:solidFill>
              <a:round/>
              <a:headEnd/>
              <a:tailEnd/>
            </a:ln>
          </p:spPr>
          <p:txBody>
            <a:bodyPr/>
            <a:lstStyle/>
            <a:p>
              <a:endParaRPr lang="en-US" sz="1350"/>
            </a:p>
          </p:txBody>
        </p:sp>
        <p:grpSp>
          <p:nvGrpSpPr>
            <p:cNvPr id="10" name="Group 100"/>
            <p:cNvGrpSpPr>
              <a:grpSpLocks/>
            </p:cNvGrpSpPr>
            <p:nvPr/>
          </p:nvGrpSpPr>
          <p:grpSpPr bwMode="auto">
            <a:xfrm>
              <a:off x="619" y="1529"/>
              <a:ext cx="270" cy="102"/>
              <a:chOff x="619" y="1529"/>
              <a:chExt cx="270" cy="102"/>
            </a:xfrm>
          </p:grpSpPr>
          <p:grpSp>
            <p:nvGrpSpPr>
              <p:cNvPr id="13" name="Group 101"/>
              <p:cNvGrpSpPr>
                <a:grpSpLocks/>
              </p:cNvGrpSpPr>
              <p:nvPr/>
            </p:nvGrpSpPr>
            <p:grpSpPr bwMode="auto">
              <a:xfrm>
                <a:off x="619" y="1529"/>
                <a:ext cx="268" cy="100"/>
                <a:chOff x="619" y="1529"/>
                <a:chExt cx="268" cy="100"/>
              </a:xfrm>
            </p:grpSpPr>
            <p:sp>
              <p:nvSpPr>
                <p:cNvPr id="78" name="Freeform 102"/>
                <p:cNvSpPr>
                  <a:spLocks/>
                </p:cNvSpPr>
                <p:nvPr/>
              </p:nvSpPr>
              <p:spPr bwMode="auto">
                <a:xfrm>
                  <a:off x="759" y="1531"/>
                  <a:ext cx="128" cy="43"/>
                </a:xfrm>
                <a:custGeom>
                  <a:avLst/>
                  <a:gdLst/>
                  <a:ahLst/>
                  <a:cxnLst>
                    <a:cxn ang="0">
                      <a:pos x="0" y="33"/>
                    </a:cxn>
                    <a:cxn ang="0">
                      <a:pos x="28" y="43"/>
                    </a:cxn>
                    <a:cxn ang="0">
                      <a:pos x="97" y="14"/>
                    </a:cxn>
                    <a:cxn ang="0">
                      <a:pos x="128" y="24"/>
                    </a:cxn>
                    <a:cxn ang="0">
                      <a:pos x="111" y="0"/>
                    </a:cxn>
                    <a:cxn ang="0">
                      <a:pos x="31" y="0"/>
                    </a:cxn>
                    <a:cxn ang="0">
                      <a:pos x="64" y="7"/>
                    </a:cxn>
                    <a:cxn ang="0">
                      <a:pos x="0" y="33"/>
                    </a:cxn>
                  </a:cxnLst>
                  <a:rect l="0" t="0" r="r" b="b"/>
                  <a:pathLst>
                    <a:path w="128" h="43">
                      <a:moveTo>
                        <a:pt x="0" y="33"/>
                      </a:moveTo>
                      <a:lnTo>
                        <a:pt x="28" y="43"/>
                      </a:lnTo>
                      <a:lnTo>
                        <a:pt x="97" y="14"/>
                      </a:lnTo>
                      <a:lnTo>
                        <a:pt x="128" y="24"/>
                      </a:lnTo>
                      <a:lnTo>
                        <a:pt x="111" y="0"/>
                      </a:lnTo>
                      <a:lnTo>
                        <a:pt x="31" y="0"/>
                      </a:lnTo>
                      <a:lnTo>
                        <a:pt x="64" y="7"/>
                      </a:lnTo>
                      <a:lnTo>
                        <a:pt x="0" y="33"/>
                      </a:lnTo>
                      <a:close/>
                    </a:path>
                  </a:pathLst>
                </a:custGeom>
                <a:solidFill>
                  <a:srgbClr val="000000"/>
                </a:solidFill>
                <a:ln w="9525">
                  <a:noFill/>
                  <a:round/>
                  <a:headEnd/>
                  <a:tailEnd/>
                </a:ln>
              </p:spPr>
              <p:txBody>
                <a:bodyPr/>
                <a:lstStyle/>
                <a:p>
                  <a:endParaRPr lang="en-US" sz="1350"/>
                </a:p>
              </p:txBody>
            </p:sp>
            <p:sp>
              <p:nvSpPr>
                <p:cNvPr id="79" name="Freeform 103"/>
                <p:cNvSpPr>
                  <a:spLocks/>
                </p:cNvSpPr>
                <p:nvPr/>
              </p:nvSpPr>
              <p:spPr bwMode="auto">
                <a:xfrm>
                  <a:off x="759" y="1531"/>
                  <a:ext cx="128" cy="43"/>
                </a:xfrm>
                <a:custGeom>
                  <a:avLst/>
                  <a:gdLst/>
                  <a:ahLst/>
                  <a:cxnLst>
                    <a:cxn ang="0">
                      <a:pos x="0" y="33"/>
                    </a:cxn>
                    <a:cxn ang="0">
                      <a:pos x="28" y="43"/>
                    </a:cxn>
                    <a:cxn ang="0">
                      <a:pos x="97" y="14"/>
                    </a:cxn>
                    <a:cxn ang="0">
                      <a:pos x="128" y="24"/>
                    </a:cxn>
                    <a:cxn ang="0">
                      <a:pos x="111" y="0"/>
                    </a:cxn>
                    <a:cxn ang="0">
                      <a:pos x="31" y="0"/>
                    </a:cxn>
                    <a:cxn ang="0">
                      <a:pos x="64" y="7"/>
                    </a:cxn>
                    <a:cxn ang="0">
                      <a:pos x="0" y="33"/>
                    </a:cxn>
                  </a:cxnLst>
                  <a:rect l="0" t="0" r="r" b="b"/>
                  <a:pathLst>
                    <a:path w="128" h="43">
                      <a:moveTo>
                        <a:pt x="0" y="33"/>
                      </a:moveTo>
                      <a:lnTo>
                        <a:pt x="28" y="43"/>
                      </a:lnTo>
                      <a:lnTo>
                        <a:pt x="97" y="14"/>
                      </a:lnTo>
                      <a:lnTo>
                        <a:pt x="128" y="24"/>
                      </a:lnTo>
                      <a:lnTo>
                        <a:pt x="111" y="0"/>
                      </a:lnTo>
                      <a:lnTo>
                        <a:pt x="31" y="0"/>
                      </a:lnTo>
                      <a:lnTo>
                        <a:pt x="64" y="7"/>
                      </a:lnTo>
                      <a:lnTo>
                        <a:pt x="0" y="33"/>
                      </a:lnTo>
                      <a:close/>
                    </a:path>
                  </a:pathLst>
                </a:custGeom>
                <a:solidFill>
                  <a:srgbClr val="000000"/>
                </a:solidFill>
                <a:ln w="9525">
                  <a:noFill/>
                  <a:round/>
                  <a:headEnd/>
                  <a:tailEnd/>
                </a:ln>
              </p:spPr>
              <p:txBody>
                <a:bodyPr/>
                <a:lstStyle/>
                <a:p>
                  <a:endParaRPr lang="en-US" sz="1350"/>
                </a:p>
              </p:txBody>
            </p:sp>
            <p:sp>
              <p:nvSpPr>
                <p:cNvPr id="80" name="Freeform 104"/>
                <p:cNvSpPr>
                  <a:spLocks/>
                </p:cNvSpPr>
                <p:nvPr/>
              </p:nvSpPr>
              <p:spPr bwMode="auto">
                <a:xfrm>
                  <a:off x="619" y="1581"/>
                  <a:ext cx="128" cy="45"/>
                </a:xfrm>
                <a:custGeom>
                  <a:avLst/>
                  <a:gdLst/>
                  <a:ahLst/>
                  <a:cxnLst>
                    <a:cxn ang="0">
                      <a:pos x="128" y="10"/>
                    </a:cxn>
                    <a:cxn ang="0">
                      <a:pos x="100" y="0"/>
                    </a:cxn>
                    <a:cxn ang="0">
                      <a:pos x="33" y="29"/>
                    </a:cxn>
                    <a:cxn ang="0">
                      <a:pos x="0" y="19"/>
                    </a:cxn>
                    <a:cxn ang="0">
                      <a:pos x="17" y="45"/>
                    </a:cxn>
                    <a:cxn ang="0">
                      <a:pos x="100" y="45"/>
                    </a:cxn>
                    <a:cxn ang="0">
                      <a:pos x="64" y="36"/>
                    </a:cxn>
                    <a:cxn ang="0">
                      <a:pos x="128" y="10"/>
                    </a:cxn>
                  </a:cxnLst>
                  <a:rect l="0" t="0" r="r" b="b"/>
                  <a:pathLst>
                    <a:path w="128" h="45">
                      <a:moveTo>
                        <a:pt x="128" y="10"/>
                      </a:moveTo>
                      <a:lnTo>
                        <a:pt x="100" y="0"/>
                      </a:lnTo>
                      <a:lnTo>
                        <a:pt x="33" y="29"/>
                      </a:lnTo>
                      <a:lnTo>
                        <a:pt x="0" y="19"/>
                      </a:lnTo>
                      <a:lnTo>
                        <a:pt x="17" y="45"/>
                      </a:lnTo>
                      <a:lnTo>
                        <a:pt x="100" y="45"/>
                      </a:lnTo>
                      <a:lnTo>
                        <a:pt x="64" y="36"/>
                      </a:lnTo>
                      <a:lnTo>
                        <a:pt x="128" y="10"/>
                      </a:lnTo>
                      <a:close/>
                    </a:path>
                  </a:pathLst>
                </a:custGeom>
                <a:solidFill>
                  <a:srgbClr val="000000"/>
                </a:solidFill>
                <a:ln w="9525">
                  <a:noFill/>
                  <a:round/>
                  <a:headEnd/>
                  <a:tailEnd/>
                </a:ln>
              </p:spPr>
              <p:txBody>
                <a:bodyPr/>
                <a:lstStyle/>
                <a:p>
                  <a:endParaRPr lang="en-US" sz="1350"/>
                </a:p>
              </p:txBody>
            </p:sp>
            <p:sp>
              <p:nvSpPr>
                <p:cNvPr id="81" name="Freeform 105"/>
                <p:cNvSpPr>
                  <a:spLocks/>
                </p:cNvSpPr>
                <p:nvPr/>
              </p:nvSpPr>
              <p:spPr bwMode="auto">
                <a:xfrm>
                  <a:off x="619" y="1581"/>
                  <a:ext cx="128" cy="45"/>
                </a:xfrm>
                <a:custGeom>
                  <a:avLst/>
                  <a:gdLst/>
                  <a:ahLst/>
                  <a:cxnLst>
                    <a:cxn ang="0">
                      <a:pos x="128" y="10"/>
                    </a:cxn>
                    <a:cxn ang="0">
                      <a:pos x="100" y="0"/>
                    </a:cxn>
                    <a:cxn ang="0">
                      <a:pos x="33" y="29"/>
                    </a:cxn>
                    <a:cxn ang="0">
                      <a:pos x="0" y="19"/>
                    </a:cxn>
                    <a:cxn ang="0">
                      <a:pos x="17" y="45"/>
                    </a:cxn>
                    <a:cxn ang="0">
                      <a:pos x="100" y="45"/>
                    </a:cxn>
                    <a:cxn ang="0">
                      <a:pos x="64" y="36"/>
                    </a:cxn>
                    <a:cxn ang="0">
                      <a:pos x="128" y="10"/>
                    </a:cxn>
                  </a:cxnLst>
                  <a:rect l="0" t="0" r="r" b="b"/>
                  <a:pathLst>
                    <a:path w="128" h="45">
                      <a:moveTo>
                        <a:pt x="128" y="10"/>
                      </a:moveTo>
                      <a:lnTo>
                        <a:pt x="100" y="0"/>
                      </a:lnTo>
                      <a:lnTo>
                        <a:pt x="33" y="29"/>
                      </a:lnTo>
                      <a:lnTo>
                        <a:pt x="0" y="19"/>
                      </a:lnTo>
                      <a:lnTo>
                        <a:pt x="17" y="45"/>
                      </a:lnTo>
                      <a:lnTo>
                        <a:pt x="100" y="45"/>
                      </a:lnTo>
                      <a:lnTo>
                        <a:pt x="64" y="36"/>
                      </a:lnTo>
                      <a:lnTo>
                        <a:pt x="128" y="10"/>
                      </a:lnTo>
                      <a:close/>
                    </a:path>
                  </a:pathLst>
                </a:custGeom>
                <a:solidFill>
                  <a:srgbClr val="000000"/>
                </a:solidFill>
                <a:ln w="9525">
                  <a:noFill/>
                  <a:round/>
                  <a:headEnd/>
                  <a:tailEnd/>
                </a:ln>
              </p:spPr>
              <p:txBody>
                <a:bodyPr/>
                <a:lstStyle/>
                <a:p>
                  <a:endParaRPr lang="en-US" sz="1350"/>
                </a:p>
              </p:txBody>
            </p:sp>
            <p:sp>
              <p:nvSpPr>
                <p:cNvPr id="82" name="Freeform 106"/>
                <p:cNvSpPr>
                  <a:spLocks/>
                </p:cNvSpPr>
                <p:nvPr/>
              </p:nvSpPr>
              <p:spPr bwMode="auto">
                <a:xfrm>
                  <a:off x="626" y="1529"/>
                  <a:ext cx="128" cy="43"/>
                </a:xfrm>
                <a:custGeom>
                  <a:avLst/>
                  <a:gdLst/>
                  <a:ahLst/>
                  <a:cxnLst>
                    <a:cxn ang="0">
                      <a:pos x="0" y="9"/>
                    </a:cxn>
                    <a:cxn ang="0">
                      <a:pos x="29" y="0"/>
                    </a:cxn>
                    <a:cxn ang="0">
                      <a:pos x="98" y="26"/>
                    </a:cxn>
                    <a:cxn ang="0">
                      <a:pos x="128" y="19"/>
                    </a:cxn>
                    <a:cxn ang="0">
                      <a:pos x="112" y="43"/>
                    </a:cxn>
                    <a:cxn ang="0">
                      <a:pos x="31" y="43"/>
                    </a:cxn>
                    <a:cxn ang="0">
                      <a:pos x="64" y="35"/>
                    </a:cxn>
                    <a:cxn ang="0">
                      <a:pos x="0" y="9"/>
                    </a:cxn>
                  </a:cxnLst>
                  <a:rect l="0" t="0" r="r" b="b"/>
                  <a:pathLst>
                    <a:path w="128" h="43">
                      <a:moveTo>
                        <a:pt x="0" y="9"/>
                      </a:moveTo>
                      <a:lnTo>
                        <a:pt x="29" y="0"/>
                      </a:lnTo>
                      <a:lnTo>
                        <a:pt x="98" y="26"/>
                      </a:lnTo>
                      <a:lnTo>
                        <a:pt x="128" y="19"/>
                      </a:lnTo>
                      <a:lnTo>
                        <a:pt x="112" y="43"/>
                      </a:lnTo>
                      <a:lnTo>
                        <a:pt x="31" y="43"/>
                      </a:lnTo>
                      <a:lnTo>
                        <a:pt x="64" y="35"/>
                      </a:lnTo>
                      <a:lnTo>
                        <a:pt x="0" y="9"/>
                      </a:lnTo>
                      <a:close/>
                    </a:path>
                  </a:pathLst>
                </a:custGeom>
                <a:solidFill>
                  <a:srgbClr val="000000"/>
                </a:solidFill>
                <a:ln w="9525">
                  <a:noFill/>
                  <a:round/>
                  <a:headEnd/>
                  <a:tailEnd/>
                </a:ln>
              </p:spPr>
              <p:txBody>
                <a:bodyPr/>
                <a:lstStyle/>
                <a:p>
                  <a:endParaRPr lang="en-US" sz="1350"/>
                </a:p>
              </p:txBody>
            </p:sp>
            <p:sp>
              <p:nvSpPr>
                <p:cNvPr id="83" name="Freeform 107"/>
                <p:cNvSpPr>
                  <a:spLocks/>
                </p:cNvSpPr>
                <p:nvPr/>
              </p:nvSpPr>
              <p:spPr bwMode="auto">
                <a:xfrm>
                  <a:off x="626" y="1529"/>
                  <a:ext cx="128" cy="43"/>
                </a:xfrm>
                <a:custGeom>
                  <a:avLst/>
                  <a:gdLst/>
                  <a:ahLst/>
                  <a:cxnLst>
                    <a:cxn ang="0">
                      <a:pos x="0" y="9"/>
                    </a:cxn>
                    <a:cxn ang="0">
                      <a:pos x="29" y="0"/>
                    </a:cxn>
                    <a:cxn ang="0">
                      <a:pos x="98" y="26"/>
                    </a:cxn>
                    <a:cxn ang="0">
                      <a:pos x="128" y="19"/>
                    </a:cxn>
                    <a:cxn ang="0">
                      <a:pos x="112" y="43"/>
                    </a:cxn>
                    <a:cxn ang="0">
                      <a:pos x="31" y="43"/>
                    </a:cxn>
                    <a:cxn ang="0">
                      <a:pos x="64" y="35"/>
                    </a:cxn>
                    <a:cxn ang="0">
                      <a:pos x="0" y="9"/>
                    </a:cxn>
                  </a:cxnLst>
                  <a:rect l="0" t="0" r="r" b="b"/>
                  <a:pathLst>
                    <a:path w="128" h="43">
                      <a:moveTo>
                        <a:pt x="0" y="9"/>
                      </a:moveTo>
                      <a:lnTo>
                        <a:pt x="29" y="0"/>
                      </a:lnTo>
                      <a:lnTo>
                        <a:pt x="98" y="26"/>
                      </a:lnTo>
                      <a:lnTo>
                        <a:pt x="128" y="19"/>
                      </a:lnTo>
                      <a:lnTo>
                        <a:pt x="112" y="43"/>
                      </a:lnTo>
                      <a:lnTo>
                        <a:pt x="31" y="43"/>
                      </a:lnTo>
                      <a:lnTo>
                        <a:pt x="64" y="35"/>
                      </a:lnTo>
                      <a:lnTo>
                        <a:pt x="0" y="9"/>
                      </a:lnTo>
                      <a:close/>
                    </a:path>
                  </a:pathLst>
                </a:custGeom>
                <a:solidFill>
                  <a:srgbClr val="000000"/>
                </a:solidFill>
                <a:ln w="9525">
                  <a:noFill/>
                  <a:round/>
                  <a:headEnd/>
                  <a:tailEnd/>
                </a:ln>
              </p:spPr>
              <p:txBody>
                <a:bodyPr/>
                <a:lstStyle/>
                <a:p>
                  <a:endParaRPr lang="en-US" sz="1350"/>
                </a:p>
              </p:txBody>
            </p:sp>
            <p:sp>
              <p:nvSpPr>
                <p:cNvPr id="84" name="Freeform 108"/>
                <p:cNvSpPr>
                  <a:spLocks/>
                </p:cNvSpPr>
                <p:nvPr/>
              </p:nvSpPr>
              <p:spPr bwMode="auto">
                <a:xfrm>
                  <a:off x="754" y="1586"/>
                  <a:ext cx="128" cy="43"/>
                </a:xfrm>
                <a:custGeom>
                  <a:avLst/>
                  <a:gdLst/>
                  <a:ahLst/>
                  <a:cxnLst>
                    <a:cxn ang="0">
                      <a:pos x="128" y="33"/>
                    </a:cxn>
                    <a:cxn ang="0">
                      <a:pos x="100" y="43"/>
                    </a:cxn>
                    <a:cxn ang="0">
                      <a:pos x="33" y="14"/>
                    </a:cxn>
                    <a:cxn ang="0">
                      <a:pos x="0" y="24"/>
                    </a:cxn>
                    <a:cxn ang="0">
                      <a:pos x="17" y="0"/>
                    </a:cxn>
                    <a:cxn ang="0">
                      <a:pos x="100" y="0"/>
                    </a:cxn>
                    <a:cxn ang="0">
                      <a:pos x="64" y="7"/>
                    </a:cxn>
                    <a:cxn ang="0">
                      <a:pos x="128" y="33"/>
                    </a:cxn>
                  </a:cxnLst>
                  <a:rect l="0" t="0" r="r" b="b"/>
                  <a:pathLst>
                    <a:path w="128" h="43">
                      <a:moveTo>
                        <a:pt x="128" y="33"/>
                      </a:moveTo>
                      <a:lnTo>
                        <a:pt x="100" y="43"/>
                      </a:lnTo>
                      <a:lnTo>
                        <a:pt x="33" y="14"/>
                      </a:lnTo>
                      <a:lnTo>
                        <a:pt x="0" y="24"/>
                      </a:lnTo>
                      <a:lnTo>
                        <a:pt x="17" y="0"/>
                      </a:lnTo>
                      <a:lnTo>
                        <a:pt x="100" y="0"/>
                      </a:lnTo>
                      <a:lnTo>
                        <a:pt x="64" y="7"/>
                      </a:lnTo>
                      <a:lnTo>
                        <a:pt x="128" y="33"/>
                      </a:lnTo>
                      <a:close/>
                    </a:path>
                  </a:pathLst>
                </a:custGeom>
                <a:solidFill>
                  <a:srgbClr val="000000"/>
                </a:solidFill>
                <a:ln w="9525">
                  <a:noFill/>
                  <a:round/>
                  <a:headEnd/>
                  <a:tailEnd/>
                </a:ln>
              </p:spPr>
              <p:txBody>
                <a:bodyPr/>
                <a:lstStyle/>
                <a:p>
                  <a:endParaRPr lang="en-US" sz="1350"/>
                </a:p>
              </p:txBody>
            </p:sp>
            <p:sp>
              <p:nvSpPr>
                <p:cNvPr id="85" name="Freeform 109"/>
                <p:cNvSpPr>
                  <a:spLocks/>
                </p:cNvSpPr>
                <p:nvPr/>
              </p:nvSpPr>
              <p:spPr bwMode="auto">
                <a:xfrm>
                  <a:off x="754" y="1586"/>
                  <a:ext cx="128" cy="43"/>
                </a:xfrm>
                <a:custGeom>
                  <a:avLst/>
                  <a:gdLst/>
                  <a:ahLst/>
                  <a:cxnLst>
                    <a:cxn ang="0">
                      <a:pos x="128" y="33"/>
                    </a:cxn>
                    <a:cxn ang="0">
                      <a:pos x="100" y="43"/>
                    </a:cxn>
                    <a:cxn ang="0">
                      <a:pos x="33" y="14"/>
                    </a:cxn>
                    <a:cxn ang="0">
                      <a:pos x="0" y="24"/>
                    </a:cxn>
                    <a:cxn ang="0">
                      <a:pos x="17" y="0"/>
                    </a:cxn>
                    <a:cxn ang="0">
                      <a:pos x="100" y="0"/>
                    </a:cxn>
                    <a:cxn ang="0">
                      <a:pos x="64" y="7"/>
                    </a:cxn>
                    <a:cxn ang="0">
                      <a:pos x="128" y="33"/>
                    </a:cxn>
                  </a:cxnLst>
                  <a:rect l="0" t="0" r="r" b="b"/>
                  <a:pathLst>
                    <a:path w="128" h="43">
                      <a:moveTo>
                        <a:pt x="128" y="33"/>
                      </a:moveTo>
                      <a:lnTo>
                        <a:pt x="100" y="43"/>
                      </a:lnTo>
                      <a:lnTo>
                        <a:pt x="33" y="14"/>
                      </a:lnTo>
                      <a:lnTo>
                        <a:pt x="0" y="24"/>
                      </a:lnTo>
                      <a:lnTo>
                        <a:pt x="17" y="0"/>
                      </a:lnTo>
                      <a:lnTo>
                        <a:pt x="100" y="0"/>
                      </a:lnTo>
                      <a:lnTo>
                        <a:pt x="64" y="7"/>
                      </a:lnTo>
                      <a:lnTo>
                        <a:pt x="128" y="33"/>
                      </a:lnTo>
                      <a:close/>
                    </a:path>
                  </a:pathLst>
                </a:custGeom>
                <a:solidFill>
                  <a:srgbClr val="000000"/>
                </a:solidFill>
                <a:ln w="9525">
                  <a:noFill/>
                  <a:round/>
                  <a:headEnd/>
                  <a:tailEnd/>
                </a:ln>
              </p:spPr>
              <p:txBody>
                <a:bodyPr/>
                <a:lstStyle/>
                <a:p>
                  <a:endParaRPr lang="en-US" sz="1350"/>
                </a:p>
              </p:txBody>
            </p:sp>
          </p:grpSp>
          <p:grpSp>
            <p:nvGrpSpPr>
              <p:cNvPr id="14" name="Group 110"/>
              <p:cNvGrpSpPr>
                <a:grpSpLocks/>
              </p:cNvGrpSpPr>
              <p:nvPr/>
            </p:nvGrpSpPr>
            <p:grpSpPr bwMode="auto">
              <a:xfrm>
                <a:off x="622" y="1531"/>
                <a:ext cx="267" cy="100"/>
                <a:chOff x="622" y="1531"/>
                <a:chExt cx="267" cy="100"/>
              </a:xfrm>
            </p:grpSpPr>
            <p:sp>
              <p:nvSpPr>
                <p:cNvPr id="70" name="Freeform 111"/>
                <p:cNvSpPr>
                  <a:spLocks/>
                </p:cNvSpPr>
                <p:nvPr/>
              </p:nvSpPr>
              <p:spPr bwMode="auto">
                <a:xfrm>
                  <a:off x="761" y="1533"/>
                  <a:ext cx="128" cy="43"/>
                </a:xfrm>
                <a:custGeom>
                  <a:avLst/>
                  <a:gdLst/>
                  <a:ahLst/>
                  <a:cxnLst>
                    <a:cxn ang="0">
                      <a:pos x="0" y="34"/>
                    </a:cxn>
                    <a:cxn ang="0">
                      <a:pos x="29" y="43"/>
                    </a:cxn>
                    <a:cxn ang="0">
                      <a:pos x="98" y="15"/>
                    </a:cxn>
                    <a:cxn ang="0">
                      <a:pos x="128" y="24"/>
                    </a:cxn>
                    <a:cxn ang="0">
                      <a:pos x="112" y="0"/>
                    </a:cxn>
                    <a:cxn ang="0">
                      <a:pos x="31" y="0"/>
                    </a:cxn>
                    <a:cxn ang="0">
                      <a:pos x="64" y="8"/>
                    </a:cxn>
                    <a:cxn ang="0">
                      <a:pos x="0" y="34"/>
                    </a:cxn>
                  </a:cxnLst>
                  <a:rect l="0" t="0" r="r" b="b"/>
                  <a:pathLst>
                    <a:path w="128" h="43">
                      <a:moveTo>
                        <a:pt x="0" y="34"/>
                      </a:moveTo>
                      <a:lnTo>
                        <a:pt x="29" y="43"/>
                      </a:lnTo>
                      <a:lnTo>
                        <a:pt x="98" y="15"/>
                      </a:lnTo>
                      <a:lnTo>
                        <a:pt x="128" y="24"/>
                      </a:lnTo>
                      <a:lnTo>
                        <a:pt x="112" y="0"/>
                      </a:lnTo>
                      <a:lnTo>
                        <a:pt x="31" y="0"/>
                      </a:lnTo>
                      <a:lnTo>
                        <a:pt x="64" y="8"/>
                      </a:lnTo>
                      <a:lnTo>
                        <a:pt x="0" y="34"/>
                      </a:lnTo>
                      <a:close/>
                    </a:path>
                  </a:pathLst>
                </a:custGeom>
                <a:solidFill>
                  <a:srgbClr val="FFFFFF"/>
                </a:solidFill>
                <a:ln w="9525">
                  <a:noFill/>
                  <a:round/>
                  <a:headEnd/>
                  <a:tailEnd/>
                </a:ln>
              </p:spPr>
              <p:txBody>
                <a:bodyPr/>
                <a:lstStyle/>
                <a:p>
                  <a:endParaRPr lang="en-US" sz="1350"/>
                </a:p>
              </p:txBody>
            </p:sp>
            <p:sp>
              <p:nvSpPr>
                <p:cNvPr id="71" name="Freeform 112"/>
                <p:cNvSpPr>
                  <a:spLocks/>
                </p:cNvSpPr>
                <p:nvPr/>
              </p:nvSpPr>
              <p:spPr bwMode="auto">
                <a:xfrm>
                  <a:off x="761" y="1533"/>
                  <a:ext cx="128" cy="43"/>
                </a:xfrm>
                <a:custGeom>
                  <a:avLst/>
                  <a:gdLst/>
                  <a:ahLst/>
                  <a:cxnLst>
                    <a:cxn ang="0">
                      <a:pos x="0" y="34"/>
                    </a:cxn>
                    <a:cxn ang="0">
                      <a:pos x="29" y="43"/>
                    </a:cxn>
                    <a:cxn ang="0">
                      <a:pos x="98" y="15"/>
                    </a:cxn>
                    <a:cxn ang="0">
                      <a:pos x="128" y="24"/>
                    </a:cxn>
                    <a:cxn ang="0">
                      <a:pos x="112" y="0"/>
                    </a:cxn>
                    <a:cxn ang="0">
                      <a:pos x="31" y="0"/>
                    </a:cxn>
                    <a:cxn ang="0">
                      <a:pos x="64" y="8"/>
                    </a:cxn>
                    <a:cxn ang="0">
                      <a:pos x="0" y="34"/>
                    </a:cxn>
                  </a:cxnLst>
                  <a:rect l="0" t="0" r="r" b="b"/>
                  <a:pathLst>
                    <a:path w="128" h="43">
                      <a:moveTo>
                        <a:pt x="0" y="34"/>
                      </a:moveTo>
                      <a:lnTo>
                        <a:pt x="29" y="43"/>
                      </a:lnTo>
                      <a:lnTo>
                        <a:pt x="98" y="15"/>
                      </a:lnTo>
                      <a:lnTo>
                        <a:pt x="128" y="24"/>
                      </a:lnTo>
                      <a:lnTo>
                        <a:pt x="112" y="0"/>
                      </a:lnTo>
                      <a:lnTo>
                        <a:pt x="31" y="0"/>
                      </a:lnTo>
                      <a:lnTo>
                        <a:pt x="64" y="8"/>
                      </a:lnTo>
                      <a:lnTo>
                        <a:pt x="0" y="34"/>
                      </a:lnTo>
                      <a:close/>
                    </a:path>
                  </a:pathLst>
                </a:custGeom>
                <a:solidFill>
                  <a:srgbClr val="FFFFFF"/>
                </a:solidFill>
                <a:ln w="9525">
                  <a:noFill/>
                  <a:round/>
                  <a:headEnd/>
                  <a:tailEnd/>
                </a:ln>
              </p:spPr>
              <p:txBody>
                <a:bodyPr/>
                <a:lstStyle/>
                <a:p>
                  <a:endParaRPr lang="en-US" sz="1350"/>
                </a:p>
              </p:txBody>
            </p:sp>
            <p:sp>
              <p:nvSpPr>
                <p:cNvPr id="72" name="Freeform 113"/>
                <p:cNvSpPr>
                  <a:spLocks/>
                </p:cNvSpPr>
                <p:nvPr/>
              </p:nvSpPr>
              <p:spPr bwMode="auto">
                <a:xfrm>
                  <a:off x="622" y="1583"/>
                  <a:ext cx="128" cy="46"/>
                </a:xfrm>
                <a:custGeom>
                  <a:avLst/>
                  <a:gdLst/>
                  <a:ahLst/>
                  <a:cxnLst>
                    <a:cxn ang="0">
                      <a:pos x="128" y="10"/>
                    </a:cxn>
                    <a:cxn ang="0">
                      <a:pos x="99" y="0"/>
                    </a:cxn>
                    <a:cxn ang="0">
                      <a:pos x="33" y="29"/>
                    </a:cxn>
                    <a:cxn ang="0">
                      <a:pos x="0" y="19"/>
                    </a:cxn>
                    <a:cxn ang="0">
                      <a:pos x="16" y="46"/>
                    </a:cxn>
                    <a:cxn ang="0">
                      <a:pos x="99" y="46"/>
                    </a:cxn>
                    <a:cxn ang="0">
                      <a:pos x="64" y="36"/>
                    </a:cxn>
                    <a:cxn ang="0">
                      <a:pos x="128" y="10"/>
                    </a:cxn>
                  </a:cxnLst>
                  <a:rect l="0" t="0" r="r" b="b"/>
                  <a:pathLst>
                    <a:path w="128" h="46">
                      <a:moveTo>
                        <a:pt x="128" y="10"/>
                      </a:moveTo>
                      <a:lnTo>
                        <a:pt x="99" y="0"/>
                      </a:lnTo>
                      <a:lnTo>
                        <a:pt x="33" y="29"/>
                      </a:lnTo>
                      <a:lnTo>
                        <a:pt x="0" y="19"/>
                      </a:lnTo>
                      <a:lnTo>
                        <a:pt x="16" y="46"/>
                      </a:lnTo>
                      <a:lnTo>
                        <a:pt x="99" y="46"/>
                      </a:lnTo>
                      <a:lnTo>
                        <a:pt x="64" y="36"/>
                      </a:lnTo>
                      <a:lnTo>
                        <a:pt x="128" y="10"/>
                      </a:lnTo>
                      <a:close/>
                    </a:path>
                  </a:pathLst>
                </a:custGeom>
                <a:solidFill>
                  <a:srgbClr val="FFFFFF"/>
                </a:solidFill>
                <a:ln w="9525">
                  <a:noFill/>
                  <a:round/>
                  <a:headEnd/>
                  <a:tailEnd/>
                </a:ln>
              </p:spPr>
              <p:txBody>
                <a:bodyPr/>
                <a:lstStyle/>
                <a:p>
                  <a:endParaRPr lang="en-US" sz="1350"/>
                </a:p>
              </p:txBody>
            </p:sp>
            <p:sp>
              <p:nvSpPr>
                <p:cNvPr id="73" name="Freeform 114"/>
                <p:cNvSpPr>
                  <a:spLocks/>
                </p:cNvSpPr>
                <p:nvPr/>
              </p:nvSpPr>
              <p:spPr bwMode="auto">
                <a:xfrm>
                  <a:off x="622" y="1583"/>
                  <a:ext cx="128" cy="46"/>
                </a:xfrm>
                <a:custGeom>
                  <a:avLst/>
                  <a:gdLst/>
                  <a:ahLst/>
                  <a:cxnLst>
                    <a:cxn ang="0">
                      <a:pos x="128" y="10"/>
                    </a:cxn>
                    <a:cxn ang="0">
                      <a:pos x="99" y="0"/>
                    </a:cxn>
                    <a:cxn ang="0">
                      <a:pos x="33" y="29"/>
                    </a:cxn>
                    <a:cxn ang="0">
                      <a:pos x="0" y="19"/>
                    </a:cxn>
                    <a:cxn ang="0">
                      <a:pos x="16" y="46"/>
                    </a:cxn>
                    <a:cxn ang="0">
                      <a:pos x="99" y="46"/>
                    </a:cxn>
                    <a:cxn ang="0">
                      <a:pos x="64" y="36"/>
                    </a:cxn>
                    <a:cxn ang="0">
                      <a:pos x="128" y="10"/>
                    </a:cxn>
                  </a:cxnLst>
                  <a:rect l="0" t="0" r="r" b="b"/>
                  <a:pathLst>
                    <a:path w="128" h="46">
                      <a:moveTo>
                        <a:pt x="128" y="10"/>
                      </a:moveTo>
                      <a:lnTo>
                        <a:pt x="99" y="0"/>
                      </a:lnTo>
                      <a:lnTo>
                        <a:pt x="33" y="29"/>
                      </a:lnTo>
                      <a:lnTo>
                        <a:pt x="0" y="19"/>
                      </a:lnTo>
                      <a:lnTo>
                        <a:pt x="16" y="46"/>
                      </a:lnTo>
                      <a:lnTo>
                        <a:pt x="99" y="46"/>
                      </a:lnTo>
                      <a:lnTo>
                        <a:pt x="64" y="36"/>
                      </a:lnTo>
                      <a:lnTo>
                        <a:pt x="128" y="10"/>
                      </a:lnTo>
                      <a:close/>
                    </a:path>
                  </a:pathLst>
                </a:custGeom>
                <a:solidFill>
                  <a:srgbClr val="FFFFFF"/>
                </a:solidFill>
                <a:ln w="9525">
                  <a:noFill/>
                  <a:round/>
                  <a:headEnd/>
                  <a:tailEnd/>
                </a:ln>
              </p:spPr>
              <p:txBody>
                <a:bodyPr/>
                <a:lstStyle/>
                <a:p>
                  <a:endParaRPr lang="en-US" sz="1350"/>
                </a:p>
              </p:txBody>
            </p:sp>
            <p:sp>
              <p:nvSpPr>
                <p:cNvPr id="74" name="Freeform 115"/>
                <p:cNvSpPr>
                  <a:spLocks/>
                </p:cNvSpPr>
                <p:nvPr/>
              </p:nvSpPr>
              <p:spPr bwMode="auto">
                <a:xfrm>
                  <a:off x="629" y="1531"/>
                  <a:ext cx="128" cy="43"/>
                </a:xfrm>
                <a:custGeom>
                  <a:avLst/>
                  <a:gdLst/>
                  <a:ahLst/>
                  <a:cxnLst>
                    <a:cxn ang="0">
                      <a:pos x="0" y="10"/>
                    </a:cxn>
                    <a:cxn ang="0">
                      <a:pos x="28" y="0"/>
                    </a:cxn>
                    <a:cxn ang="0">
                      <a:pos x="97" y="26"/>
                    </a:cxn>
                    <a:cxn ang="0">
                      <a:pos x="128" y="19"/>
                    </a:cxn>
                    <a:cxn ang="0">
                      <a:pos x="111" y="43"/>
                    </a:cxn>
                    <a:cxn ang="0">
                      <a:pos x="31" y="43"/>
                    </a:cxn>
                    <a:cxn ang="0">
                      <a:pos x="64" y="36"/>
                    </a:cxn>
                    <a:cxn ang="0">
                      <a:pos x="0" y="10"/>
                    </a:cxn>
                  </a:cxnLst>
                  <a:rect l="0" t="0" r="r" b="b"/>
                  <a:pathLst>
                    <a:path w="128" h="43">
                      <a:moveTo>
                        <a:pt x="0" y="10"/>
                      </a:moveTo>
                      <a:lnTo>
                        <a:pt x="28" y="0"/>
                      </a:lnTo>
                      <a:lnTo>
                        <a:pt x="97" y="26"/>
                      </a:lnTo>
                      <a:lnTo>
                        <a:pt x="128" y="19"/>
                      </a:lnTo>
                      <a:lnTo>
                        <a:pt x="111" y="43"/>
                      </a:lnTo>
                      <a:lnTo>
                        <a:pt x="31" y="43"/>
                      </a:lnTo>
                      <a:lnTo>
                        <a:pt x="64" y="36"/>
                      </a:lnTo>
                      <a:lnTo>
                        <a:pt x="0" y="10"/>
                      </a:lnTo>
                      <a:close/>
                    </a:path>
                  </a:pathLst>
                </a:custGeom>
                <a:solidFill>
                  <a:srgbClr val="FFFFFF"/>
                </a:solidFill>
                <a:ln w="9525">
                  <a:noFill/>
                  <a:round/>
                  <a:headEnd/>
                  <a:tailEnd/>
                </a:ln>
              </p:spPr>
              <p:txBody>
                <a:bodyPr/>
                <a:lstStyle/>
                <a:p>
                  <a:endParaRPr lang="en-US" sz="1350"/>
                </a:p>
              </p:txBody>
            </p:sp>
            <p:sp>
              <p:nvSpPr>
                <p:cNvPr id="75" name="Freeform 116"/>
                <p:cNvSpPr>
                  <a:spLocks/>
                </p:cNvSpPr>
                <p:nvPr/>
              </p:nvSpPr>
              <p:spPr bwMode="auto">
                <a:xfrm>
                  <a:off x="629" y="1531"/>
                  <a:ext cx="128" cy="43"/>
                </a:xfrm>
                <a:custGeom>
                  <a:avLst/>
                  <a:gdLst/>
                  <a:ahLst/>
                  <a:cxnLst>
                    <a:cxn ang="0">
                      <a:pos x="0" y="10"/>
                    </a:cxn>
                    <a:cxn ang="0">
                      <a:pos x="28" y="0"/>
                    </a:cxn>
                    <a:cxn ang="0">
                      <a:pos x="97" y="26"/>
                    </a:cxn>
                    <a:cxn ang="0">
                      <a:pos x="128" y="19"/>
                    </a:cxn>
                    <a:cxn ang="0">
                      <a:pos x="111" y="43"/>
                    </a:cxn>
                    <a:cxn ang="0">
                      <a:pos x="31" y="43"/>
                    </a:cxn>
                    <a:cxn ang="0">
                      <a:pos x="64" y="36"/>
                    </a:cxn>
                    <a:cxn ang="0">
                      <a:pos x="0" y="10"/>
                    </a:cxn>
                  </a:cxnLst>
                  <a:rect l="0" t="0" r="r" b="b"/>
                  <a:pathLst>
                    <a:path w="128" h="43">
                      <a:moveTo>
                        <a:pt x="0" y="10"/>
                      </a:moveTo>
                      <a:lnTo>
                        <a:pt x="28" y="0"/>
                      </a:lnTo>
                      <a:lnTo>
                        <a:pt x="97" y="26"/>
                      </a:lnTo>
                      <a:lnTo>
                        <a:pt x="128" y="19"/>
                      </a:lnTo>
                      <a:lnTo>
                        <a:pt x="111" y="43"/>
                      </a:lnTo>
                      <a:lnTo>
                        <a:pt x="31" y="43"/>
                      </a:lnTo>
                      <a:lnTo>
                        <a:pt x="64" y="36"/>
                      </a:lnTo>
                      <a:lnTo>
                        <a:pt x="0" y="10"/>
                      </a:lnTo>
                      <a:close/>
                    </a:path>
                  </a:pathLst>
                </a:custGeom>
                <a:solidFill>
                  <a:srgbClr val="FFFFFF"/>
                </a:solidFill>
                <a:ln w="9525">
                  <a:noFill/>
                  <a:round/>
                  <a:headEnd/>
                  <a:tailEnd/>
                </a:ln>
              </p:spPr>
              <p:txBody>
                <a:bodyPr/>
                <a:lstStyle/>
                <a:p>
                  <a:endParaRPr lang="en-US" sz="1350"/>
                </a:p>
              </p:txBody>
            </p:sp>
            <p:sp>
              <p:nvSpPr>
                <p:cNvPr id="76" name="Freeform 117"/>
                <p:cNvSpPr>
                  <a:spLocks/>
                </p:cNvSpPr>
                <p:nvPr/>
              </p:nvSpPr>
              <p:spPr bwMode="auto">
                <a:xfrm>
                  <a:off x="757" y="1588"/>
                  <a:ext cx="128" cy="43"/>
                </a:xfrm>
                <a:custGeom>
                  <a:avLst/>
                  <a:gdLst/>
                  <a:ahLst/>
                  <a:cxnLst>
                    <a:cxn ang="0">
                      <a:pos x="128" y="34"/>
                    </a:cxn>
                    <a:cxn ang="0">
                      <a:pos x="99" y="43"/>
                    </a:cxn>
                    <a:cxn ang="0">
                      <a:pos x="33" y="14"/>
                    </a:cxn>
                    <a:cxn ang="0">
                      <a:pos x="0" y="24"/>
                    </a:cxn>
                    <a:cxn ang="0">
                      <a:pos x="16" y="0"/>
                    </a:cxn>
                    <a:cxn ang="0">
                      <a:pos x="99" y="0"/>
                    </a:cxn>
                    <a:cxn ang="0">
                      <a:pos x="64" y="7"/>
                    </a:cxn>
                    <a:cxn ang="0">
                      <a:pos x="128" y="34"/>
                    </a:cxn>
                  </a:cxnLst>
                  <a:rect l="0" t="0" r="r" b="b"/>
                  <a:pathLst>
                    <a:path w="128" h="43">
                      <a:moveTo>
                        <a:pt x="128" y="34"/>
                      </a:moveTo>
                      <a:lnTo>
                        <a:pt x="99" y="43"/>
                      </a:lnTo>
                      <a:lnTo>
                        <a:pt x="33" y="14"/>
                      </a:lnTo>
                      <a:lnTo>
                        <a:pt x="0" y="24"/>
                      </a:lnTo>
                      <a:lnTo>
                        <a:pt x="16" y="0"/>
                      </a:lnTo>
                      <a:lnTo>
                        <a:pt x="99" y="0"/>
                      </a:lnTo>
                      <a:lnTo>
                        <a:pt x="64" y="7"/>
                      </a:lnTo>
                      <a:lnTo>
                        <a:pt x="128" y="34"/>
                      </a:lnTo>
                      <a:close/>
                    </a:path>
                  </a:pathLst>
                </a:custGeom>
                <a:solidFill>
                  <a:srgbClr val="FFFFFF"/>
                </a:solidFill>
                <a:ln w="9525">
                  <a:noFill/>
                  <a:round/>
                  <a:headEnd/>
                  <a:tailEnd/>
                </a:ln>
              </p:spPr>
              <p:txBody>
                <a:bodyPr/>
                <a:lstStyle/>
                <a:p>
                  <a:endParaRPr lang="en-US" sz="1350"/>
                </a:p>
              </p:txBody>
            </p:sp>
            <p:sp>
              <p:nvSpPr>
                <p:cNvPr id="77" name="Freeform 118"/>
                <p:cNvSpPr>
                  <a:spLocks/>
                </p:cNvSpPr>
                <p:nvPr/>
              </p:nvSpPr>
              <p:spPr bwMode="auto">
                <a:xfrm>
                  <a:off x="757" y="1588"/>
                  <a:ext cx="128" cy="43"/>
                </a:xfrm>
                <a:custGeom>
                  <a:avLst/>
                  <a:gdLst/>
                  <a:ahLst/>
                  <a:cxnLst>
                    <a:cxn ang="0">
                      <a:pos x="128" y="34"/>
                    </a:cxn>
                    <a:cxn ang="0">
                      <a:pos x="99" y="43"/>
                    </a:cxn>
                    <a:cxn ang="0">
                      <a:pos x="33" y="14"/>
                    </a:cxn>
                    <a:cxn ang="0">
                      <a:pos x="0" y="24"/>
                    </a:cxn>
                    <a:cxn ang="0">
                      <a:pos x="16" y="0"/>
                    </a:cxn>
                    <a:cxn ang="0">
                      <a:pos x="99" y="0"/>
                    </a:cxn>
                    <a:cxn ang="0">
                      <a:pos x="64" y="7"/>
                    </a:cxn>
                    <a:cxn ang="0">
                      <a:pos x="128" y="34"/>
                    </a:cxn>
                  </a:cxnLst>
                  <a:rect l="0" t="0" r="r" b="b"/>
                  <a:pathLst>
                    <a:path w="128" h="43">
                      <a:moveTo>
                        <a:pt x="128" y="34"/>
                      </a:moveTo>
                      <a:lnTo>
                        <a:pt x="99" y="43"/>
                      </a:lnTo>
                      <a:lnTo>
                        <a:pt x="33" y="14"/>
                      </a:lnTo>
                      <a:lnTo>
                        <a:pt x="0" y="24"/>
                      </a:lnTo>
                      <a:lnTo>
                        <a:pt x="16" y="0"/>
                      </a:lnTo>
                      <a:lnTo>
                        <a:pt x="99" y="0"/>
                      </a:lnTo>
                      <a:lnTo>
                        <a:pt x="64" y="7"/>
                      </a:lnTo>
                      <a:lnTo>
                        <a:pt x="128" y="34"/>
                      </a:lnTo>
                      <a:close/>
                    </a:path>
                  </a:pathLst>
                </a:custGeom>
                <a:solidFill>
                  <a:srgbClr val="FFFFFF"/>
                </a:solidFill>
                <a:ln w="9525">
                  <a:noFill/>
                  <a:round/>
                  <a:headEnd/>
                  <a:tailEnd/>
                </a:ln>
              </p:spPr>
              <p:txBody>
                <a:bodyPr/>
                <a:lstStyle/>
                <a:p>
                  <a:endParaRPr lang="en-US" sz="1350"/>
                </a:p>
              </p:txBody>
            </p:sp>
          </p:grpSp>
        </p:grpSp>
        <p:sp>
          <p:nvSpPr>
            <p:cNvPr id="66" name="Line 119"/>
            <p:cNvSpPr>
              <a:spLocks noChangeShapeType="1"/>
            </p:cNvSpPr>
            <p:nvPr/>
          </p:nvSpPr>
          <p:spPr bwMode="auto">
            <a:xfrm>
              <a:off x="560" y="1579"/>
              <a:ext cx="1" cy="95"/>
            </a:xfrm>
            <a:prstGeom prst="line">
              <a:avLst/>
            </a:prstGeom>
            <a:noFill/>
            <a:ln w="3175">
              <a:solidFill>
                <a:srgbClr val="AAE6FF"/>
              </a:solidFill>
              <a:round/>
              <a:headEnd/>
              <a:tailEnd/>
            </a:ln>
          </p:spPr>
          <p:txBody>
            <a:bodyPr/>
            <a:lstStyle/>
            <a:p>
              <a:endParaRPr lang="en-US" sz="1350"/>
            </a:p>
          </p:txBody>
        </p:sp>
        <p:sp>
          <p:nvSpPr>
            <p:cNvPr id="67" name="Line 120"/>
            <p:cNvSpPr>
              <a:spLocks noChangeShapeType="1"/>
            </p:cNvSpPr>
            <p:nvPr/>
          </p:nvSpPr>
          <p:spPr bwMode="auto">
            <a:xfrm>
              <a:off x="949" y="1579"/>
              <a:ext cx="1" cy="95"/>
            </a:xfrm>
            <a:prstGeom prst="line">
              <a:avLst/>
            </a:prstGeom>
            <a:noFill/>
            <a:ln w="3175">
              <a:solidFill>
                <a:srgbClr val="AAE6FF"/>
              </a:solidFill>
              <a:round/>
              <a:headEnd/>
              <a:tailEnd/>
            </a:ln>
          </p:spPr>
          <p:txBody>
            <a:bodyPr/>
            <a:lstStyle/>
            <a:p>
              <a:endParaRPr lang="en-US" sz="1350"/>
            </a:p>
          </p:txBody>
        </p:sp>
      </p:grpSp>
      <p:sp>
        <p:nvSpPr>
          <p:cNvPr id="89" name="Freeform 88"/>
          <p:cNvSpPr/>
          <p:nvPr/>
        </p:nvSpPr>
        <p:spPr>
          <a:xfrm>
            <a:off x="1866268" y="3591410"/>
            <a:ext cx="1435395" cy="114301"/>
          </a:xfrm>
          <a:custGeom>
            <a:avLst/>
            <a:gdLst>
              <a:gd name="connsiteX0" fmla="*/ 0 w 1913860"/>
              <a:gd name="connsiteY0" fmla="*/ 24810 h 152401"/>
              <a:gd name="connsiteX1" fmla="*/ 723014 w 1913860"/>
              <a:gd name="connsiteY1" fmla="*/ 14177 h 152401"/>
              <a:gd name="connsiteX2" fmla="*/ 1297172 w 1913860"/>
              <a:gd name="connsiteY2" fmla="*/ 109870 h 152401"/>
              <a:gd name="connsiteX3" fmla="*/ 1913860 w 1913860"/>
              <a:gd name="connsiteY3" fmla="*/ 152401 h 152401"/>
            </a:gdLst>
            <a:ahLst/>
            <a:cxnLst>
              <a:cxn ang="0">
                <a:pos x="connsiteX0" y="connsiteY0"/>
              </a:cxn>
              <a:cxn ang="0">
                <a:pos x="connsiteX1" y="connsiteY1"/>
              </a:cxn>
              <a:cxn ang="0">
                <a:pos x="connsiteX2" y="connsiteY2"/>
              </a:cxn>
              <a:cxn ang="0">
                <a:pos x="connsiteX3" y="connsiteY3"/>
              </a:cxn>
            </a:cxnLst>
            <a:rect l="l" t="t" r="r" b="b"/>
            <a:pathLst>
              <a:path w="1913860" h="152401">
                <a:moveTo>
                  <a:pt x="0" y="24810"/>
                </a:moveTo>
                <a:cubicBezTo>
                  <a:pt x="253409" y="12405"/>
                  <a:pt x="506819" y="0"/>
                  <a:pt x="723014" y="14177"/>
                </a:cubicBezTo>
                <a:cubicBezTo>
                  <a:pt x="939209" y="28354"/>
                  <a:pt x="1098698" y="86833"/>
                  <a:pt x="1297172" y="109870"/>
                </a:cubicBezTo>
                <a:cubicBezTo>
                  <a:pt x="1495646" y="132907"/>
                  <a:pt x="1704753" y="142654"/>
                  <a:pt x="1913860" y="152401"/>
                </a:cubicBezTo>
              </a:path>
            </a:pathLst>
          </a:cu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93" name="Text Box 50"/>
          <p:cNvSpPr txBox="1">
            <a:spLocks noChangeArrowheads="1"/>
          </p:cNvSpPr>
          <p:nvPr/>
        </p:nvSpPr>
        <p:spPr bwMode="auto">
          <a:xfrm>
            <a:off x="4671061" y="2450370"/>
            <a:ext cx="2495334" cy="200431"/>
          </a:xfrm>
          <a:prstGeom prst="rect">
            <a:avLst/>
          </a:prstGeom>
          <a:noFill/>
          <a:ln w="38100" cap="flat" cmpd="sng">
            <a:solidFill>
              <a:srgbClr val="0070C0"/>
            </a:solidFill>
            <a:prstDash val="sysDash"/>
            <a:round/>
            <a:headEnd/>
            <a:tailEnd/>
          </a:ln>
          <a:effectLst/>
        </p:spPr>
        <p:txBody>
          <a:bodyPr/>
          <a:lstStyle/>
          <a:p>
            <a:pPr algn="ctr"/>
            <a:r>
              <a:rPr lang="en-GB" sz="1050" b="1" i="1" dirty="0"/>
              <a:t>OVC </a:t>
            </a:r>
          </a:p>
        </p:txBody>
      </p:sp>
      <p:sp>
        <p:nvSpPr>
          <p:cNvPr id="94" name="Text Box 50"/>
          <p:cNvSpPr txBox="1">
            <a:spLocks noChangeArrowheads="1"/>
          </p:cNvSpPr>
          <p:nvPr/>
        </p:nvSpPr>
        <p:spPr bwMode="auto">
          <a:xfrm>
            <a:off x="1833802" y="2770168"/>
            <a:ext cx="1535906" cy="198122"/>
          </a:xfrm>
          <a:prstGeom prst="rect">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050" i="1" dirty="0"/>
              <a:t>ConnectivityService/OVC</a:t>
            </a:r>
          </a:p>
        </p:txBody>
      </p:sp>
      <p:sp>
        <p:nvSpPr>
          <p:cNvPr id="96" name="Text Box 50"/>
          <p:cNvSpPr txBox="1">
            <a:spLocks noChangeArrowheads="1"/>
          </p:cNvSpPr>
          <p:nvPr/>
        </p:nvSpPr>
        <p:spPr bwMode="auto">
          <a:xfrm>
            <a:off x="4663441" y="2776358"/>
            <a:ext cx="2522364" cy="194849"/>
          </a:xfrm>
          <a:prstGeom prst="rect">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050" i="1" dirty="0"/>
              <a:t>ConnectivityService/OVC</a:t>
            </a:r>
          </a:p>
        </p:txBody>
      </p:sp>
      <p:sp>
        <p:nvSpPr>
          <p:cNvPr id="97" name="Freeform 96"/>
          <p:cNvSpPr/>
          <p:nvPr/>
        </p:nvSpPr>
        <p:spPr>
          <a:xfrm>
            <a:off x="1901669" y="3537315"/>
            <a:ext cx="1435395" cy="114301"/>
          </a:xfrm>
          <a:custGeom>
            <a:avLst/>
            <a:gdLst>
              <a:gd name="connsiteX0" fmla="*/ 0 w 1913860"/>
              <a:gd name="connsiteY0" fmla="*/ 24810 h 152401"/>
              <a:gd name="connsiteX1" fmla="*/ 723014 w 1913860"/>
              <a:gd name="connsiteY1" fmla="*/ 14177 h 152401"/>
              <a:gd name="connsiteX2" fmla="*/ 1297172 w 1913860"/>
              <a:gd name="connsiteY2" fmla="*/ 109870 h 152401"/>
              <a:gd name="connsiteX3" fmla="*/ 1913860 w 1913860"/>
              <a:gd name="connsiteY3" fmla="*/ 152401 h 152401"/>
            </a:gdLst>
            <a:ahLst/>
            <a:cxnLst>
              <a:cxn ang="0">
                <a:pos x="connsiteX0" y="connsiteY0"/>
              </a:cxn>
              <a:cxn ang="0">
                <a:pos x="connsiteX1" y="connsiteY1"/>
              </a:cxn>
              <a:cxn ang="0">
                <a:pos x="connsiteX2" y="connsiteY2"/>
              </a:cxn>
              <a:cxn ang="0">
                <a:pos x="connsiteX3" y="connsiteY3"/>
              </a:cxn>
            </a:cxnLst>
            <a:rect l="l" t="t" r="r" b="b"/>
            <a:pathLst>
              <a:path w="1913860" h="152401">
                <a:moveTo>
                  <a:pt x="0" y="24810"/>
                </a:moveTo>
                <a:cubicBezTo>
                  <a:pt x="253409" y="12405"/>
                  <a:pt x="506819" y="0"/>
                  <a:pt x="723014" y="14177"/>
                </a:cubicBezTo>
                <a:cubicBezTo>
                  <a:pt x="939209" y="28354"/>
                  <a:pt x="1098698" y="86833"/>
                  <a:pt x="1297172" y="109870"/>
                </a:cubicBezTo>
                <a:cubicBezTo>
                  <a:pt x="1495646" y="132907"/>
                  <a:pt x="1704753" y="142654"/>
                  <a:pt x="1913860" y="152401"/>
                </a:cubicBezTo>
              </a:path>
            </a:pathLst>
          </a:custGeom>
          <a:ln w="57150">
            <a:solidFill>
              <a:srgbClr val="00B0F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02" name="Freeform 101"/>
          <p:cNvSpPr/>
          <p:nvPr/>
        </p:nvSpPr>
        <p:spPr>
          <a:xfrm>
            <a:off x="4785360" y="3624597"/>
            <a:ext cx="2286201" cy="277301"/>
          </a:xfrm>
          <a:custGeom>
            <a:avLst/>
            <a:gdLst>
              <a:gd name="connsiteX0" fmla="*/ 0 w 4937760"/>
              <a:gd name="connsiteY0" fmla="*/ 266369 h 369735"/>
              <a:gd name="connsiteX1" fmla="*/ 389614 w 4937760"/>
              <a:gd name="connsiteY1" fmla="*/ 337930 h 369735"/>
              <a:gd name="connsiteX2" fmla="*/ 842839 w 4937760"/>
              <a:gd name="connsiteY2" fmla="*/ 361784 h 369735"/>
              <a:gd name="connsiteX3" fmla="*/ 1725434 w 4937760"/>
              <a:gd name="connsiteY3" fmla="*/ 290223 h 369735"/>
              <a:gd name="connsiteX4" fmla="*/ 2934032 w 4937760"/>
              <a:gd name="connsiteY4" fmla="*/ 75537 h 369735"/>
              <a:gd name="connsiteX5" fmla="*/ 3951799 w 4937760"/>
              <a:gd name="connsiteY5" fmla="*/ 19878 h 369735"/>
              <a:gd name="connsiteX6" fmla="*/ 4937760 w 4937760"/>
              <a:gd name="connsiteY6" fmla="*/ 194807 h 36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37760" h="369735">
                <a:moveTo>
                  <a:pt x="0" y="266369"/>
                </a:moveTo>
                <a:cubicBezTo>
                  <a:pt x="124570" y="294198"/>
                  <a:pt x="249141" y="322028"/>
                  <a:pt x="389614" y="337930"/>
                </a:cubicBezTo>
                <a:cubicBezTo>
                  <a:pt x="530087" y="353832"/>
                  <a:pt x="620202" y="369735"/>
                  <a:pt x="842839" y="361784"/>
                </a:cubicBezTo>
                <a:cubicBezTo>
                  <a:pt x="1065476" y="353833"/>
                  <a:pt x="1376902" y="337931"/>
                  <a:pt x="1725434" y="290223"/>
                </a:cubicBezTo>
                <a:cubicBezTo>
                  <a:pt x="2073966" y="242515"/>
                  <a:pt x="2562971" y="120595"/>
                  <a:pt x="2934032" y="75537"/>
                </a:cubicBezTo>
                <a:cubicBezTo>
                  <a:pt x="3305093" y="30480"/>
                  <a:pt x="3617845" y="0"/>
                  <a:pt x="3951799" y="19878"/>
                </a:cubicBezTo>
                <a:cubicBezTo>
                  <a:pt x="4285753" y="39756"/>
                  <a:pt x="4611756" y="117281"/>
                  <a:pt x="4937760" y="194807"/>
                </a:cubicBezTo>
              </a:path>
            </a:pathLst>
          </a:custGeom>
          <a:ln w="57150">
            <a:solidFill>
              <a:srgbClr val="00B0F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03" name="Freeform 102"/>
          <p:cNvSpPr/>
          <p:nvPr/>
        </p:nvSpPr>
        <p:spPr>
          <a:xfrm>
            <a:off x="4785361" y="3685228"/>
            <a:ext cx="2313272" cy="277301"/>
          </a:xfrm>
          <a:custGeom>
            <a:avLst/>
            <a:gdLst>
              <a:gd name="connsiteX0" fmla="*/ 0 w 4937760"/>
              <a:gd name="connsiteY0" fmla="*/ 266369 h 369735"/>
              <a:gd name="connsiteX1" fmla="*/ 389614 w 4937760"/>
              <a:gd name="connsiteY1" fmla="*/ 337930 h 369735"/>
              <a:gd name="connsiteX2" fmla="*/ 842839 w 4937760"/>
              <a:gd name="connsiteY2" fmla="*/ 361784 h 369735"/>
              <a:gd name="connsiteX3" fmla="*/ 1725434 w 4937760"/>
              <a:gd name="connsiteY3" fmla="*/ 290223 h 369735"/>
              <a:gd name="connsiteX4" fmla="*/ 2934032 w 4937760"/>
              <a:gd name="connsiteY4" fmla="*/ 75537 h 369735"/>
              <a:gd name="connsiteX5" fmla="*/ 3951799 w 4937760"/>
              <a:gd name="connsiteY5" fmla="*/ 19878 h 369735"/>
              <a:gd name="connsiteX6" fmla="*/ 4937760 w 4937760"/>
              <a:gd name="connsiteY6" fmla="*/ 194807 h 36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37760" h="369735">
                <a:moveTo>
                  <a:pt x="0" y="266369"/>
                </a:moveTo>
                <a:cubicBezTo>
                  <a:pt x="124570" y="294198"/>
                  <a:pt x="249141" y="322028"/>
                  <a:pt x="389614" y="337930"/>
                </a:cubicBezTo>
                <a:cubicBezTo>
                  <a:pt x="530087" y="353832"/>
                  <a:pt x="620202" y="369735"/>
                  <a:pt x="842839" y="361784"/>
                </a:cubicBezTo>
                <a:cubicBezTo>
                  <a:pt x="1065476" y="353833"/>
                  <a:pt x="1376902" y="337931"/>
                  <a:pt x="1725434" y="290223"/>
                </a:cubicBezTo>
                <a:cubicBezTo>
                  <a:pt x="2073966" y="242515"/>
                  <a:pt x="2562971" y="120595"/>
                  <a:pt x="2934032" y="75537"/>
                </a:cubicBezTo>
                <a:cubicBezTo>
                  <a:pt x="3305093" y="30480"/>
                  <a:pt x="3617845" y="0"/>
                  <a:pt x="3951799" y="19878"/>
                </a:cubicBezTo>
                <a:cubicBezTo>
                  <a:pt x="4285753" y="39756"/>
                  <a:pt x="4611756" y="117281"/>
                  <a:pt x="4937760" y="194807"/>
                </a:cubicBezTo>
              </a:path>
            </a:pathLst>
          </a:cu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06" name="Line 3"/>
          <p:cNvSpPr>
            <a:spLocks noChangeShapeType="1"/>
          </p:cNvSpPr>
          <p:nvPr/>
        </p:nvSpPr>
        <p:spPr bwMode="auto">
          <a:xfrm flipH="1" flipV="1">
            <a:off x="3461303" y="3674995"/>
            <a:ext cx="1155424" cy="141632"/>
          </a:xfrm>
          <a:prstGeom prst="line">
            <a:avLst/>
          </a:prstGeom>
          <a:noFill/>
          <a:ln w="38100">
            <a:solidFill>
              <a:schemeClr val="tx1"/>
            </a:solidFill>
            <a:round/>
            <a:headEnd/>
            <a:tailEnd/>
          </a:ln>
          <a:effectLst/>
        </p:spPr>
        <p:txBody>
          <a:bodyPr/>
          <a:lstStyle/>
          <a:p>
            <a:endParaRPr lang="en-US" sz="1350"/>
          </a:p>
        </p:txBody>
      </p:sp>
      <p:sp>
        <p:nvSpPr>
          <p:cNvPr id="111" name="Line 94"/>
          <p:cNvSpPr>
            <a:spLocks noChangeShapeType="1"/>
          </p:cNvSpPr>
          <p:nvPr/>
        </p:nvSpPr>
        <p:spPr bwMode="auto">
          <a:xfrm flipH="1">
            <a:off x="1471614" y="3608301"/>
            <a:ext cx="341710" cy="84535"/>
          </a:xfrm>
          <a:prstGeom prst="line">
            <a:avLst/>
          </a:prstGeom>
          <a:noFill/>
          <a:ln w="38100">
            <a:solidFill>
              <a:schemeClr val="tx1"/>
            </a:solidFill>
            <a:round/>
            <a:headEnd/>
            <a:tailEnd/>
          </a:ln>
          <a:effectLst/>
        </p:spPr>
        <p:txBody>
          <a:bodyPr/>
          <a:lstStyle/>
          <a:p>
            <a:endParaRPr lang="en-US" sz="1350"/>
          </a:p>
        </p:txBody>
      </p:sp>
      <p:sp>
        <p:nvSpPr>
          <p:cNvPr id="112" name="Rectangle 121"/>
          <p:cNvSpPr>
            <a:spLocks noChangeArrowheads="1"/>
          </p:cNvSpPr>
          <p:nvPr/>
        </p:nvSpPr>
        <p:spPr bwMode="auto">
          <a:xfrm>
            <a:off x="1416844" y="3667831"/>
            <a:ext cx="145852" cy="62865"/>
          </a:xfrm>
          <a:prstGeom prst="rect">
            <a:avLst/>
          </a:prstGeom>
          <a:solidFill>
            <a:srgbClr val="0070C0"/>
          </a:solidFill>
          <a:ln w="19050">
            <a:solidFill>
              <a:schemeClr val="tx1"/>
            </a:solidFill>
            <a:miter lim="800000"/>
            <a:headEnd/>
            <a:tailEnd/>
          </a:ln>
          <a:effectLst/>
        </p:spPr>
        <p:txBody>
          <a:bodyPr wrap="none" anchor="ctr"/>
          <a:lstStyle/>
          <a:p>
            <a:endParaRPr lang="en-US" sz="1350"/>
          </a:p>
        </p:txBody>
      </p:sp>
      <p:sp>
        <p:nvSpPr>
          <p:cNvPr id="113" name="Line 34"/>
          <p:cNvSpPr>
            <a:spLocks noChangeShapeType="1"/>
          </p:cNvSpPr>
          <p:nvPr/>
        </p:nvSpPr>
        <p:spPr bwMode="auto">
          <a:xfrm flipH="1" flipV="1">
            <a:off x="3399235" y="3710072"/>
            <a:ext cx="0" cy="186176"/>
          </a:xfrm>
          <a:prstGeom prst="line">
            <a:avLst/>
          </a:prstGeom>
          <a:noFill/>
          <a:ln w="9525">
            <a:solidFill>
              <a:schemeClr val="tx1"/>
            </a:solidFill>
            <a:round/>
            <a:headEnd/>
            <a:tailEnd type="triangle" w="med" len="med"/>
          </a:ln>
          <a:effectLst/>
        </p:spPr>
        <p:txBody>
          <a:bodyPr wrap="none" anchor="ctr"/>
          <a:lstStyle/>
          <a:p>
            <a:endParaRPr lang="en-US" sz="1350"/>
          </a:p>
        </p:txBody>
      </p:sp>
      <p:sp>
        <p:nvSpPr>
          <p:cNvPr id="115" name="Line 40"/>
          <p:cNvSpPr>
            <a:spLocks noChangeShapeType="1"/>
          </p:cNvSpPr>
          <p:nvPr/>
        </p:nvSpPr>
        <p:spPr bwMode="auto">
          <a:xfrm>
            <a:off x="4061699" y="3415946"/>
            <a:ext cx="0" cy="314525"/>
          </a:xfrm>
          <a:prstGeom prst="line">
            <a:avLst/>
          </a:prstGeom>
          <a:noFill/>
          <a:ln w="9525">
            <a:solidFill>
              <a:schemeClr val="tx1"/>
            </a:solidFill>
            <a:round/>
            <a:headEnd/>
            <a:tailEnd type="triangle" w="med" len="med"/>
          </a:ln>
          <a:effectLst/>
        </p:spPr>
        <p:txBody>
          <a:bodyPr wrap="none" anchor="ctr"/>
          <a:lstStyle/>
          <a:p>
            <a:endParaRPr lang="en-US" sz="1350"/>
          </a:p>
        </p:txBody>
      </p:sp>
      <p:sp>
        <p:nvSpPr>
          <p:cNvPr id="117" name="Rectangle 121"/>
          <p:cNvSpPr>
            <a:spLocks noChangeArrowheads="1"/>
          </p:cNvSpPr>
          <p:nvPr/>
        </p:nvSpPr>
        <p:spPr bwMode="auto">
          <a:xfrm>
            <a:off x="7092905" y="3756191"/>
            <a:ext cx="145852" cy="62865"/>
          </a:xfrm>
          <a:prstGeom prst="rect">
            <a:avLst/>
          </a:prstGeom>
          <a:solidFill>
            <a:srgbClr val="0070C0"/>
          </a:solidFill>
          <a:ln w="19050">
            <a:solidFill>
              <a:schemeClr val="tx1"/>
            </a:solidFill>
            <a:miter lim="800000"/>
            <a:headEnd/>
            <a:tailEnd/>
          </a:ln>
          <a:effectLst/>
        </p:spPr>
        <p:txBody>
          <a:bodyPr wrap="none" anchor="ctr"/>
          <a:lstStyle/>
          <a:p>
            <a:endParaRPr lang="en-US" sz="1350"/>
          </a:p>
        </p:txBody>
      </p:sp>
      <p:sp>
        <p:nvSpPr>
          <p:cNvPr id="118" name="Rectangle 121"/>
          <p:cNvSpPr>
            <a:spLocks noChangeArrowheads="1"/>
          </p:cNvSpPr>
          <p:nvPr/>
        </p:nvSpPr>
        <p:spPr bwMode="auto">
          <a:xfrm>
            <a:off x="3313510" y="3644256"/>
            <a:ext cx="145852" cy="62865"/>
          </a:xfrm>
          <a:prstGeom prst="rect">
            <a:avLst/>
          </a:prstGeom>
          <a:solidFill>
            <a:srgbClr val="00B0F0"/>
          </a:solidFill>
          <a:ln w="19050">
            <a:solidFill>
              <a:schemeClr val="tx1"/>
            </a:solidFill>
            <a:miter lim="800000"/>
            <a:headEnd/>
            <a:tailEnd/>
          </a:ln>
          <a:effectLst/>
        </p:spPr>
        <p:txBody>
          <a:bodyPr wrap="none" anchor="ctr"/>
          <a:lstStyle/>
          <a:p>
            <a:endParaRPr lang="en-US" sz="1350"/>
          </a:p>
        </p:txBody>
      </p:sp>
      <p:sp>
        <p:nvSpPr>
          <p:cNvPr id="119" name="Rectangle 121"/>
          <p:cNvSpPr>
            <a:spLocks noChangeArrowheads="1"/>
          </p:cNvSpPr>
          <p:nvPr/>
        </p:nvSpPr>
        <p:spPr bwMode="auto">
          <a:xfrm>
            <a:off x="4618315" y="3805493"/>
            <a:ext cx="145852" cy="62865"/>
          </a:xfrm>
          <a:prstGeom prst="rect">
            <a:avLst/>
          </a:prstGeom>
          <a:solidFill>
            <a:srgbClr val="00B0F0"/>
          </a:solidFill>
          <a:ln w="19050">
            <a:solidFill>
              <a:schemeClr val="tx1"/>
            </a:solidFill>
            <a:miter lim="800000"/>
            <a:headEnd/>
            <a:tailEnd/>
          </a:ln>
          <a:effectLst/>
        </p:spPr>
        <p:txBody>
          <a:bodyPr wrap="none" anchor="ctr"/>
          <a:lstStyle/>
          <a:p>
            <a:endParaRPr lang="en-US" sz="1350"/>
          </a:p>
        </p:txBody>
      </p:sp>
      <p:sp>
        <p:nvSpPr>
          <p:cNvPr id="120" name="Rectangle 121"/>
          <p:cNvSpPr>
            <a:spLocks noChangeArrowheads="1"/>
          </p:cNvSpPr>
          <p:nvPr/>
        </p:nvSpPr>
        <p:spPr bwMode="auto">
          <a:xfrm>
            <a:off x="1759744" y="3601156"/>
            <a:ext cx="145852" cy="62865"/>
          </a:xfrm>
          <a:prstGeom prst="rect">
            <a:avLst/>
          </a:prstGeom>
          <a:solidFill>
            <a:srgbClr val="0070C0"/>
          </a:solidFill>
          <a:ln w="19050">
            <a:solidFill>
              <a:schemeClr val="tx1"/>
            </a:solidFill>
            <a:miter lim="800000"/>
            <a:headEnd/>
            <a:tailEnd/>
          </a:ln>
          <a:effectLst/>
        </p:spPr>
        <p:txBody>
          <a:bodyPr wrap="none" anchor="ctr"/>
          <a:lstStyle/>
          <a:p>
            <a:endParaRPr lang="en-US" sz="1350"/>
          </a:p>
        </p:txBody>
      </p:sp>
      <p:sp>
        <p:nvSpPr>
          <p:cNvPr id="100" name="Text Box 9"/>
          <p:cNvSpPr txBox="1">
            <a:spLocks noChangeArrowheads="1"/>
          </p:cNvSpPr>
          <p:nvPr/>
        </p:nvSpPr>
        <p:spPr bwMode="auto">
          <a:xfrm>
            <a:off x="1480592" y="3993823"/>
            <a:ext cx="632749" cy="198914"/>
          </a:xfrm>
          <a:prstGeom prst="rect">
            <a:avLst/>
          </a:prstGeom>
          <a:noFill/>
          <a:ln w="38100" cap="flat" cmpd="sng">
            <a:solidFill>
              <a:srgbClr val="0070C0"/>
            </a:solidFill>
            <a:prstDash val="sysDash"/>
            <a:round/>
            <a:headEnd/>
            <a:tailEnd/>
          </a:ln>
          <a:effectLst/>
        </p:spPr>
        <p:txBody>
          <a:bodyPr/>
          <a:lstStyle/>
          <a:p>
            <a:pPr algn="ctr"/>
            <a:r>
              <a:rPr lang="en-GB" sz="1050" b="1" i="1" dirty="0"/>
              <a:t>UNI</a:t>
            </a:r>
          </a:p>
        </p:txBody>
      </p:sp>
      <p:sp>
        <p:nvSpPr>
          <p:cNvPr id="105" name="Text Box 55"/>
          <p:cNvSpPr txBox="1">
            <a:spLocks noChangeArrowheads="1"/>
          </p:cNvSpPr>
          <p:nvPr/>
        </p:nvSpPr>
        <p:spPr bwMode="auto">
          <a:xfrm>
            <a:off x="3802119" y="3245592"/>
            <a:ext cx="585123" cy="253916"/>
          </a:xfrm>
          <a:prstGeom prst="rect">
            <a:avLst/>
          </a:prstGeom>
          <a:solidFill>
            <a:schemeClr val="bg1"/>
          </a:solidFill>
          <a:ln w="3175">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spcBef>
                <a:spcPct val="50000"/>
              </a:spcBef>
            </a:pPr>
            <a:r>
              <a:rPr lang="en-US" sz="1050" i="1" dirty="0"/>
              <a:t>Link</a:t>
            </a:r>
          </a:p>
        </p:txBody>
      </p:sp>
      <p:sp>
        <p:nvSpPr>
          <p:cNvPr id="121" name="Text Box 37"/>
          <p:cNvSpPr txBox="1">
            <a:spLocks noChangeArrowheads="1"/>
          </p:cNvSpPr>
          <p:nvPr/>
        </p:nvSpPr>
        <p:spPr bwMode="auto">
          <a:xfrm>
            <a:off x="3294083" y="3898779"/>
            <a:ext cx="508016" cy="293958"/>
          </a:xfrm>
          <a:prstGeom prst="rect">
            <a:avLst/>
          </a:prstGeom>
          <a:noFill/>
          <a:ln w="38100" cap="flat" cmpd="sng">
            <a:solidFill>
              <a:srgbClr val="0070C0"/>
            </a:solidFill>
            <a:prstDash val="sysDash"/>
            <a:round/>
            <a:headEnd/>
            <a:tailEnd/>
          </a:ln>
          <a:effectLst/>
        </p:spPr>
        <p:txBody>
          <a:bodyPr/>
          <a:lstStyle/>
          <a:p>
            <a:pPr algn="ctr"/>
            <a:r>
              <a:rPr lang="en-GB" sz="1050" b="1" i="1" dirty="0"/>
              <a:t>E-NNI </a:t>
            </a:r>
          </a:p>
        </p:txBody>
      </p:sp>
      <p:sp>
        <p:nvSpPr>
          <p:cNvPr id="122" name="Line 10"/>
          <p:cNvSpPr>
            <a:spLocks noChangeShapeType="1"/>
          </p:cNvSpPr>
          <p:nvPr/>
        </p:nvSpPr>
        <p:spPr bwMode="auto">
          <a:xfrm flipV="1">
            <a:off x="1798320" y="3655254"/>
            <a:ext cx="0" cy="333202"/>
          </a:xfrm>
          <a:prstGeom prst="line">
            <a:avLst/>
          </a:prstGeom>
          <a:noFill/>
          <a:ln w="9525">
            <a:solidFill>
              <a:schemeClr val="tx1"/>
            </a:solidFill>
            <a:round/>
            <a:headEnd/>
            <a:tailEnd type="triangle" w="med" len="med"/>
          </a:ln>
          <a:effectLst/>
        </p:spPr>
        <p:txBody>
          <a:bodyPr wrap="none" anchor="ctr"/>
          <a:lstStyle/>
          <a:p>
            <a:endParaRPr lang="en-US" sz="1350"/>
          </a:p>
        </p:txBody>
      </p:sp>
      <p:sp>
        <p:nvSpPr>
          <p:cNvPr id="125" name="Line 34"/>
          <p:cNvSpPr>
            <a:spLocks noChangeShapeType="1"/>
          </p:cNvSpPr>
          <p:nvPr/>
        </p:nvSpPr>
        <p:spPr bwMode="auto">
          <a:xfrm flipH="1" flipV="1">
            <a:off x="4687015" y="3846902"/>
            <a:ext cx="0" cy="214511"/>
          </a:xfrm>
          <a:prstGeom prst="line">
            <a:avLst/>
          </a:prstGeom>
          <a:noFill/>
          <a:ln w="9525">
            <a:solidFill>
              <a:schemeClr val="tx1"/>
            </a:solidFill>
            <a:round/>
            <a:headEnd/>
            <a:tailEnd type="triangle" w="med" len="med"/>
          </a:ln>
          <a:effectLst/>
        </p:spPr>
        <p:txBody>
          <a:bodyPr wrap="none" anchor="ctr"/>
          <a:lstStyle/>
          <a:p>
            <a:endParaRPr lang="en-US" sz="1350"/>
          </a:p>
        </p:txBody>
      </p:sp>
      <p:sp>
        <p:nvSpPr>
          <p:cNvPr id="127" name="Text Box 37"/>
          <p:cNvSpPr txBox="1">
            <a:spLocks noChangeArrowheads="1"/>
          </p:cNvSpPr>
          <p:nvPr/>
        </p:nvSpPr>
        <p:spPr bwMode="auto">
          <a:xfrm>
            <a:off x="4361712" y="4017195"/>
            <a:ext cx="712977" cy="214906"/>
          </a:xfrm>
          <a:prstGeom prst="rect">
            <a:avLst/>
          </a:prstGeom>
          <a:noFill/>
          <a:ln w="38100" cap="flat" cmpd="sng">
            <a:solidFill>
              <a:srgbClr val="0070C0"/>
            </a:solidFill>
            <a:prstDash val="sysDash"/>
            <a:round/>
            <a:headEnd/>
            <a:tailEnd/>
          </a:ln>
          <a:effectLst/>
        </p:spPr>
        <p:txBody>
          <a:bodyPr/>
          <a:lstStyle/>
          <a:p>
            <a:pPr algn="ctr"/>
            <a:r>
              <a:rPr lang="en-GB" sz="1050" b="1" i="1" dirty="0"/>
              <a:t>E-NNI </a:t>
            </a:r>
          </a:p>
        </p:txBody>
      </p:sp>
      <p:sp>
        <p:nvSpPr>
          <p:cNvPr id="167" name="Text Box 9"/>
          <p:cNvSpPr txBox="1">
            <a:spLocks noChangeArrowheads="1"/>
          </p:cNvSpPr>
          <p:nvPr/>
        </p:nvSpPr>
        <p:spPr bwMode="auto">
          <a:xfrm>
            <a:off x="1171576" y="4232101"/>
            <a:ext cx="613966" cy="242189"/>
          </a:xfrm>
          <a:prstGeom prst="rect">
            <a:avLst/>
          </a:prstGeom>
          <a:noFill/>
          <a:ln w="38100" cap="flat" cmpd="sng">
            <a:solidFill>
              <a:srgbClr val="0070C0"/>
            </a:solidFill>
            <a:prstDash val="sysDash"/>
            <a:round/>
            <a:headEnd/>
            <a:tailEnd/>
          </a:ln>
          <a:effectLst/>
        </p:spPr>
        <p:txBody>
          <a:bodyPr/>
          <a:lstStyle/>
          <a:p>
            <a:pPr algn="ctr"/>
            <a:r>
              <a:rPr lang="en-GB" sz="1050" b="1" i="1" dirty="0"/>
              <a:t>SP-UNI</a:t>
            </a:r>
          </a:p>
        </p:txBody>
      </p:sp>
      <p:sp>
        <p:nvSpPr>
          <p:cNvPr id="168" name="Text Box 9"/>
          <p:cNvSpPr txBox="1">
            <a:spLocks noChangeArrowheads="1"/>
          </p:cNvSpPr>
          <p:nvPr/>
        </p:nvSpPr>
        <p:spPr bwMode="auto">
          <a:xfrm>
            <a:off x="1876986" y="4302674"/>
            <a:ext cx="601133" cy="198914"/>
          </a:xfrm>
          <a:prstGeom prst="rect">
            <a:avLst/>
          </a:prstGeom>
          <a:noFill/>
          <a:ln w="38100" cap="flat" cmpd="sng">
            <a:solidFill>
              <a:srgbClr val="0070C0"/>
            </a:solidFill>
            <a:prstDash val="sysDash"/>
            <a:round/>
            <a:headEnd/>
            <a:tailEnd/>
          </a:ln>
          <a:effectLst/>
        </p:spPr>
        <p:txBody>
          <a:bodyPr/>
          <a:lstStyle/>
          <a:p>
            <a:pPr algn="ctr"/>
            <a:r>
              <a:rPr lang="en-GB" sz="1050" b="1" i="1" dirty="0"/>
              <a:t>Op-UNI</a:t>
            </a:r>
          </a:p>
        </p:txBody>
      </p:sp>
      <p:cxnSp>
        <p:nvCxnSpPr>
          <p:cNvPr id="169" name="Straight Connector 168"/>
          <p:cNvCxnSpPr>
            <a:stCxn id="100" idx="2"/>
          </p:cNvCxnSpPr>
          <p:nvPr/>
        </p:nvCxnSpPr>
        <p:spPr>
          <a:xfrm flipH="1">
            <a:off x="1478559" y="4192737"/>
            <a:ext cx="318408" cy="39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100" idx="2"/>
            <a:endCxn id="168" idx="0"/>
          </p:cNvCxnSpPr>
          <p:nvPr/>
        </p:nvCxnSpPr>
        <p:spPr>
          <a:xfrm>
            <a:off x="1796966" y="4192736"/>
            <a:ext cx="380586" cy="109938"/>
          </a:xfrm>
          <a:prstGeom prst="line">
            <a:avLst/>
          </a:prstGeom>
        </p:spPr>
        <p:style>
          <a:lnRef idx="1">
            <a:schemeClr val="accent1"/>
          </a:lnRef>
          <a:fillRef idx="0">
            <a:schemeClr val="accent1"/>
          </a:fillRef>
          <a:effectRef idx="0">
            <a:schemeClr val="accent1"/>
          </a:effectRef>
          <a:fontRef idx="minor">
            <a:schemeClr val="tx1"/>
          </a:fontRef>
        </p:style>
      </p:cxnSp>
      <p:sp>
        <p:nvSpPr>
          <p:cNvPr id="178" name="Text Box 9"/>
          <p:cNvSpPr txBox="1">
            <a:spLocks noChangeArrowheads="1"/>
          </p:cNvSpPr>
          <p:nvPr/>
        </p:nvSpPr>
        <p:spPr bwMode="auto">
          <a:xfrm>
            <a:off x="6862419" y="4159193"/>
            <a:ext cx="632749" cy="198914"/>
          </a:xfrm>
          <a:prstGeom prst="rect">
            <a:avLst/>
          </a:prstGeom>
          <a:noFill/>
          <a:ln w="38100" cap="flat" cmpd="sng">
            <a:solidFill>
              <a:srgbClr val="0070C0"/>
            </a:solidFill>
            <a:prstDash val="sysDash"/>
            <a:round/>
            <a:headEnd/>
            <a:tailEnd/>
          </a:ln>
          <a:effectLst/>
        </p:spPr>
        <p:txBody>
          <a:bodyPr/>
          <a:lstStyle/>
          <a:p>
            <a:pPr algn="ctr"/>
            <a:r>
              <a:rPr lang="en-GB" sz="1050" b="1" i="1" dirty="0"/>
              <a:t>UNI</a:t>
            </a:r>
          </a:p>
        </p:txBody>
      </p:sp>
      <p:sp>
        <p:nvSpPr>
          <p:cNvPr id="179" name="Line 10"/>
          <p:cNvSpPr>
            <a:spLocks noChangeShapeType="1"/>
          </p:cNvSpPr>
          <p:nvPr/>
        </p:nvSpPr>
        <p:spPr bwMode="auto">
          <a:xfrm flipV="1">
            <a:off x="7180148" y="3820625"/>
            <a:ext cx="0" cy="333202"/>
          </a:xfrm>
          <a:prstGeom prst="line">
            <a:avLst/>
          </a:prstGeom>
          <a:noFill/>
          <a:ln w="9525">
            <a:solidFill>
              <a:schemeClr val="tx1"/>
            </a:solidFill>
            <a:round/>
            <a:headEnd/>
            <a:tailEnd type="triangle" w="med" len="med"/>
          </a:ln>
          <a:effectLst/>
        </p:spPr>
        <p:txBody>
          <a:bodyPr wrap="none" anchor="ctr"/>
          <a:lstStyle/>
          <a:p>
            <a:endParaRPr lang="en-US" sz="1350"/>
          </a:p>
        </p:txBody>
      </p:sp>
      <p:sp>
        <p:nvSpPr>
          <p:cNvPr id="180" name="Text Box 9"/>
          <p:cNvSpPr txBox="1">
            <a:spLocks noChangeArrowheads="1"/>
          </p:cNvSpPr>
          <p:nvPr/>
        </p:nvSpPr>
        <p:spPr bwMode="auto">
          <a:xfrm>
            <a:off x="6561149" y="4463192"/>
            <a:ext cx="610610" cy="216202"/>
          </a:xfrm>
          <a:prstGeom prst="rect">
            <a:avLst/>
          </a:prstGeom>
          <a:noFill/>
          <a:ln w="38100" cap="flat" cmpd="sng">
            <a:solidFill>
              <a:srgbClr val="0070C0"/>
            </a:solidFill>
            <a:prstDash val="sysDash"/>
            <a:round/>
            <a:headEnd/>
            <a:tailEnd/>
          </a:ln>
          <a:effectLst/>
        </p:spPr>
        <p:txBody>
          <a:bodyPr/>
          <a:lstStyle/>
          <a:p>
            <a:pPr algn="ctr"/>
            <a:r>
              <a:rPr lang="en-GB" sz="1050" b="1" i="1" dirty="0"/>
              <a:t>SP-UNI</a:t>
            </a:r>
          </a:p>
        </p:txBody>
      </p:sp>
      <p:sp>
        <p:nvSpPr>
          <p:cNvPr id="181" name="Text Box 9"/>
          <p:cNvSpPr txBox="1">
            <a:spLocks noChangeArrowheads="1"/>
          </p:cNvSpPr>
          <p:nvPr/>
        </p:nvSpPr>
        <p:spPr bwMode="auto">
          <a:xfrm>
            <a:off x="7258813" y="4468045"/>
            <a:ext cx="601133" cy="198914"/>
          </a:xfrm>
          <a:prstGeom prst="rect">
            <a:avLst/>
          </a:prstGeom>
          <a:noFill/>
          <a:ln w="38100" cap="flat" cmpd="sng">
            <a:solidFill>
              <a:srgbClr val="0070C0"/>
            </a:solidFill>
            <a:prstDash val="sysDash"/>
            <a:round/>
            <a:headEnd/>
            <a:tailEnd/>
          </a:ln>
          <a:effectLst/>
        </p:spPr>
        <p:txBody>
          <a:bodyPr/>
          <a:lstStyle/>
          <a:p>
            <a:pPr algn="ctr"/>
            <a:r>
              <a:rPr lang="en-GB" sz="1050" b="1" i="1" dirty="0"/>
              <a:t>Op-UNI</a:t>
            </a:r>
          </a:p>
        </p:txBody>
      </p:sp>
      <p:cxnSp>
        <p:nvCxnSpPr>
          <p:cNvPr id="182" name="Straight Connector 181"/>
          <p:cNvCxnSpPr>
            <a:stCxn id="178" idx="2"/>
            <a:endCxn id="180" idx="0"/>
          </p:cNvCxnSpPr>
          <p:nvPr/>
        </p:nvCxnSpPr>
        <p:spPr>
          <a:xfrm flipH="1">
            <a:off x="6866454" y="4358107"/>
            <a:ext cx="312340" cy="105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a:stCxn id="178" idx="2"/>
            <a:endCxn id="181" idx="0"/>
          </p:cNvCxnSpPr>
          <p:nvPr/>
        </p:nvCxnSpPr>
        <p:spPr>
          <a:xfrm>
            <a:off x="7178793" y="4358107"/>
            <a:ext cx="380586" cy="109938"/>
          </a:xfrm>
          <a:prstGeom prst="line">
            <a:avLst/>
          </a:prstGeom>
        </p:spPr>
        <p:style>
          <a:lnRef idx="1">
            <a:schemeClr val="accent1"/>
          </a:lnRef>
          <a:fillRef idx="0">
            <a:schemeClr val="accent1"/>
          </a:fillRef>
          <a:effectRef idx="0">
            <a:schemeClr val="accent1"/>
          </a:effectRef>
          <a:fontRef idx="minor">
            <a:schemeClr val="tx1"/>
          </a:fontRef>
        </p:style>
      </p:cxnSp>
      <p:sp>
        <p:nvSpPr>
          <p:cNvPr id="190" name="Left Brace 189"/>
          <p:cNvSpPr/>
          <p:nvPr/>
        </p:nvSpPr>
        <p:spPr>
          <a:xfrm rot="16200000">
            <a:off x="1775244" y="3940510"/>
            <a:ext cx="182394" cy="134907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07" name="Left Brace 106"/>
          <p:cNvSpPr/>
          <p:nvPr/>
        </p:nvSpPr>
        <p:spPr>
          <a:xfrm rot="16200000">
            <a:off x="7144487" y="4071955"/>
            <a:ext cx="182394" cy="134907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10" name="Text Box 50"/>
          <p:cNvSpPr txBox="1">
            <a:spLocks noChangeArrowheads="1"/>
          </p:cNvSpPr>
          <p:nvPr/>
        </p:nvSpPr>
        <p:spPr bwMode="auto">
          <a:xfrm>
            <a:off x="1833802" y="3041822"/>
            <a:ext cx="1545503" cy="165165"/>
          </a:xfrm>
          <a:prstGeom prst="rect">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050" i="1" dirty="0"/>
              <a:t>Connection</a:t>
            </a:r>
          </a:p>
        </p:txBody>
      </p:sp>
      <p:sp>
        <p:nvSpPr>
          <p:cNvPr id="114" name="Text Box 50"/>
          <p:cNvSpPr txBox="1">
            <a:spLocks noChangeArrowheads="1"/>
          </p:cNvSpPr>
          <p:nvPr/>
        </p:nvSpPr>
        <p:spPr bwMode="auto">
          <a:xfrm>
            <a:off x="4673410" y="3030889"/>
            <a:ext cx="2504630" cy="152243"/>
          </a:xfrm>
          <a:prstGeom prst="rect">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050" i="1" dirty="0"/>
              <a:t>Connection</a:t>
            </a:r>
          </a:p>
        </p:txBody>
      </p:sp>
      <p:sp>
        <p:nvSpPr>
          <p:cNvPr id="92" name="Rounded Rectangular Callout 91"/>
          <p:cNvSpPr/>
          <p:nvPr/>
        </p:nvSpPr>
        <p:spPr>
          <a:xfrm>
            <a:off x="3506642" y="2659530"/>
            <a:ext cx="1093542" cy="352295"/>
          </a:xfrm>
          <a:prstGeom prst="wedgeRoundRectCallout">
            <a:avLst>
              <a:gd name="adj1" fmla="val 8360"/>
              <a:gd name="adj2" fmla="val 2298"/>
              <a:gd name="adj3" fmla="val 16667"/>
            </a:avLst>
          </a:prstGeom>
          <a:solidFill>
            <a:srgbClr val="FFFF00"/>
          </a:solidFill>
          <a:ln w="1905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900" dirty="0"/>
              <a:t>Link either not visible or “external”</a:t>
            </a:r>
          </a:p>
        </p:txBody>
      </p:sp>
      <p:cxnSp>
        <p:nvCxnSpPr>
          <p:cNvPr id="95" name="Straight Arrow Connector 94"/>
          <p:cNvCxnSpPr>
            <a:stCxn id="92" idx="2"/>
            <a:endCxn id="105" idx="0"/>
          </p:cNvCxnSpPr>
          <p:nvPr/>
        </p:nvCxnSpPr>
        <p:spPr>
          <a:xfrm>
            <a:off x="4053413" y="3011824"/>
            <a:ext cx="41268" cy="23376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1240972" y="1442343"/>
            <a:ext cx="2145299" cy="440872"/>
          </a:xfrm>
          <a:prstGeom prst="rect">
            <a:avLst/>
          </a:prstGeom>
          <a:noFill/>
          <a:ln w="38100" cap="flat" cmpd="sng">
            <a:solidFill>
              <a:srgbClr val="0070C0"/>
            </a:solidFill>
            <a:prstDash val="sysDash"/>
            <a:round/>
            <a:headEnd/>
            <a:tailEnd/>
          </a:ln>
          <a:effectLst/>
        </p:spPr>
        <p:txBody>
          <a:bodyPr/>
          <a:lstStyle/>
          <a:p>
            <a:pPr algn="ctr"/>
            <a:r>
              <a:rPr lang="en-US" sz="900" i="1" dirty="0"/>
              <a:t>managed object classes </a:t>
            </a:r>
            <a:r>
              <a:rPr lang="en-US" sz="900" dirty="0"/>
              <a:t>at Service level (potentially appearing at Legato, Interlude Management IRPs)</a:t>
            </a:r>
          </a:p>
        </p:txBody>
      </p:sp>
      <p:sp>
        <p:nvSpPr>
          <p:cNvPr id="123" name="Rectangle 122"/>
          <p:cNvSpPr/>
          <p:nvPr/>
        </p:nvSpPr>
        <p:spPr>
          <a:xfrm>
            <a:off x="3465953" y="1439077"/>
            <a:ext cx="2080259" cy="440872"/>
          </a:xfrm>
          <a:prstGeom prst="rect">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900" i="1" dirty="0"/>
              <a:t>managed object classes </a:t>
            </a:r>
            <a:r>
              <a:rPr lang="en-US" sz="900" dirty="0"/>
              <a:t>at Resource level</a:t>
            </a:r>
            <a:br>
              <a:rPr lang="en-US" sz="900" dirty="0"/>
            </a:br>
            <a:r>
              <a:rPr lang="en-US" sz="900" dirty="0"/>
              <a:t>(potentially appearing at Presto for provisioning purposes)</a:t>
            </a:r>
          </a:p>
        </p:txBody>
      </p:sp>
      <p:sp>
        <p:nvSpPr>
          <p:cNvPr id="124" name="Rectangle 123"/>
          <p:cNvSpPr/>
          <p:nvPr/>
        </p:nvSpPr>
        <p:spPr>
          <a:xfrm>
            <a:off x="5644112" y="1438006"/>
            <a:ext cx="2080259" cy="440872"/>
          </a:xfrm>
          <a:prstGeom prst="rect">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900" dirty="0"/>
              <a:t>managed object classes at Resource level</a:t>
            </a:r>
            <a:br>
              <a:rPr lang="en-US" sz="900" dirty="0"/>
            </a:br>
            <a:r>
              <a:rPr lang="en-US" sz="900" dirty="0"/>
              <a:t>(potentially appearing at Presto for discovery purposes, e.g. topology)</a:t>
            </a:r>
          </a:p>
        </p:txBody>
      </p:sp>
      <p:sp>
        <p:nvSpPr>
          <p:cNvPr id="126" name="Rounded Rectangular Callout 125"/>
          <p:cNvSpPr/>
          <p:nvPr/>
        </p:nvSpPr>
        <p:spPr>
          <a:xfrm rot="4404151">
            <a:off x="6938242" y="3446764"/>
            <a:ext cx="1375147" cy="153688"/>
          </a:xfrm>
          <a:prstGeom prst="wedgeRoundRectCallout">
            <a:avLst>
              <a:gd name="adj1" fmla="val 8360"/>
              <a:gd name="adj2" fmla="val 2298"/>
              <a:gd name="adj3" fmla="val 16667"/>
            </a:avLst>
          </a:prstGeom>
          <a:solidFill>
            <a:srgbClr val="FFFF00"/>
          </a:solidFill>
          <a:ln w="1905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900" dirty="0"/>
              <a:t>single </a:t>
            </a:r>
            <a:r>
              <a:rPr lang="en-US" sz="900" i="1" dirty="0"/>
              <a:t>Context</a:t>
            </a:r>
            <a:r>
              <a:rPr lang="en-US" sz="900" dirty="0"/>
              <a:t> for now</a:t>
            </a:r>
          </a:p>
        </p:txBody>
      </p:sp>
      <p:sp>
        <p:nvSpPr>
          <p:cNvPr id="128" name="Freeform 127"/>
          <p:cNvSpPr/>
          <p:nvPr/>
        </p:nvSpPr>
        <p:spPr>
          <a:xfrm>
            <a:off x="1883663" y="3646076"/>
            <a:ext cx="1435395" cy="114301"/>
          </a:xfrm>
          <a:custGeom>
            <a:avLst/>
            <a:gdLst>
              <a:gd name="connsiteX0" fmla="*/ 0 w 1913860"/>
              <a:gd name="connsiteY0" fmla="*/ 24810 h 152401"/>
              <a:gd name="connsiteX1" fmla="*/ 723014 w 1913860"/>
              <a:gd name="connsiteY1" fmla="*/ 14177 h 152401"/>
              <a:gd name="connsiteX2" fmla="*/ 1297172 w 1913860"/>
              <a:gd name="connsiteY2" fmla="*/ 109870 h 152401"/>
              <a:gd name="connsiteX3" fmla="*/ 1913860 w 1913860"/>
              <a:gd name="connsiteY3" fmla="*/ 152401 h 152401"/>
            </a:gdLst>
            <a:ahLst/>
            <a:cxnLst>
              <a:cxn ang="0">
                <a:pos x="connsiteX0" y="connsiteY0"/>
              </a:cxn>
              <a:cxn ang="0">
                <a:pos x="connsiteX1" y="connsiteY1"/>
              </a:cxn>
              <a:cxn ang="0">
                <a:pos x="connsiteX2" y="connsiteY2"/>
              </a:cxn>
              <a:cxn ang="0">
                <a:pos x="connsiteX3" y="connsiteY3"/>
              </a:cxn>
            </a:cxnLst>
            <a:rect l="l" t="t" r="r" b="b"/>
            <a:pathLst>
              <a:path w="1913860" h="152401">
                <a:moveTo>
                  <a:pt x="0" y="24810"/>
                </a:moveTo>
                <a:cubicBezTo>
                  <a:pt x="253409" y="12405"/>
                  <a:pt x="506819" y="0"/>
                  <a:pt x="723014" y="14177"/>
                </a:cubicBezTo>
                <a:cubicBezTo>
                  <a:pt x="939209" y="28354"/>
                  <a:pt x="1098698" y="86833"/>
                  <a:pt x="1297172" y="109870"/>
                </a:cubicBezTo>
                <a:cubicBezTo>
                  <a:pt x="1495646" y="132907"/>
                  <a:pt x="1704753" y="142654"/>
                  <a:pt x="1913860" y="152401"/>
                </a:cubicBezTo>
              </a:path>
            </a:pathLst>
          </a:cu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30" name="Freeform 129"/>
          <p:cNvSpPr/>
          <p:nvPr/>
        </p:nvSpPr>
        <p:spPr>
          <a:xfrm>
            <a:off x="4780393" y="3739894"/>
            <a:ext cx="2313272" cy="277301"/>
          </a:xfrm>
          <a:custGeom>
            <a:avLst/>
            <a:gdLst>
              <a:gd name="connsiteX0" fmla="*/ 0 w 4937760"/>
              <a:gd name="connsiteY0" fmla="*/ 266369 h 369735"/>
              <a:gd name="connsiteX1" fmla="*/ 389614 w 4937760"/>
              <a:gd name="connsiteY1" fmla="*/ 337930 h 369735"/>
              <a:gd name="connsiteX2" fmla="*/ 842839 w 4937760"/>
              <a:gd name="connsiteY2" fmla="*/ 361784 h 369735"/>
              <a:gd name="connsiteX3" fmla="*/ 1725434 w 4937760"/>
              <a:gd name="connsiteY3" fmla="*/ 290223 h 369735"/>
              <a:gd name="connsiteX4" fmla="*/ 2934032 w 4937760"/>
              <a:gd name="connsiteY4" fmla="*/ 75537 h 369735"/>
              <a:gd name="connsiteX5" fmla="*/ 3951799 w 4937760"/>
              <a:gd name="connsiteY5" fmla="*/ 19878 h 369735"/>
              <a:gd name="connsiteX6" fmla="*/ 4937760 w 4937760"/>
              <a:gd name="connsiteY6" fmla="*/ 194807 h 36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37760" h="369735">
                <a:moveTo>
                  <a:pt x="0" y="266369"/>
                </a:moveTo>
                <a:cubicBezTo>
                  <a:pt x="124570" y="294198"/>
                  <a:pt x="249141" y="322028"/>
                  <a:pt x="389614" y="337930"/>
                </a:cubicBezTo>
                <a:cubicBezTo>
                  <a:pt x="530087" y="353832"/>
                  <a:pt x="620202" y="369735"/>
                  <a:pt x="842839" y="361784"/>
                </a:cubicBezTo>
                <a:cubicBezTo>
                  <a:pt x="1065476" y="353833"/>
                  <a:pt x="1376902" y="337931"/>
                  <a:pt x="1725434" y="290223"/>
                </a:cubicBezTo>
                <a:cubicBezTo>
                  <a:pt x="2073966" y="242515"/>
                  <a:pt x="2562971" y="120595"/>
                  <a:pt x="2934032" y="75537"/>
                </a:cubicBezTo>
                <a:cubicBezTo>
                  <a:pt x="3305093" y="30480"/>
                  <a:pt x="3617845" y="0"/>
                  <a:pt x="3951799" y="19878"/>
                </a:cubicBezTo>
                <a:cubicBezTo>
                  <a:pt x="4285753" y="39756"/>
                  <a:pt x="4611756" y="117281"/>
                  <a:pt x="4937760" y="194807"/>
                </a:cubicBezTo>
              </a:path>
            </a:pathLst>
          </a:cu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29" name="Text Box 9"/>
          <p:cNvSpPr txBox="1">
            <a:spLocks noChangeArrowheads="1"/>
          </p:cNvSpPr>
          <p:nvPr/>
        </p:nvSpPr>
        <p:spPr bwMode="auto">
          <a:xfrm>
            <a:off x="1331953" y="4750310"/>
            <a:ext cx="1146166" cy="146609"/>
          </a:xfrm>
          <a:prstGeom prst="rect">
            <a:avLst/>
          </a:prstGeom>
          <a:solidFill>
            <a:schemeClr val="bg1"/>
          </a:solidFill>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ConnectivityServicePort</a:t>
            </a:r>
          </a:p>
        </p:txBody>
      </p:sp>
      <p:sp>
        <p:nvSpPr>
          <p:cNvPr id="131" name="Text Box 9"/>
          <p:cNvSpPr txBox="1">
            <a:spLocks noChangeArrowheads="1"/>
          </p:cNvSpPr>
          <p:nvPr/>
        </p:nvSpPr>
        <p:spPr bwMode="auto">
          <a:xfrm>
            <a:off x="1331953" y="4939442"/>
            <a:ext cx="1088999" cy="136837"/>
          </a:xfrm>
          <a:prstGeom prst="rect">
            <a:avLst/>
          </a:prstGeom>
          <a:solidFill>
            <a:schemeClr val="bg1"/>
          </a:solidFill>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ServiceEndPoint</a:t>
            </a:r>
          </a:p>
        </p:txBody>
      </p:sp>
      <p:sp>
        <p:nvSpPr>
          <p:cNvPr id="132" name="Text Box 9"/>
          <p:cNvSpPr txBox="1">
            <a:spLocks noChangeArrowheads="1"/>
          </p:cNvSpPr>
          <p:nvPr/>
        </p:nvSpPr>
        <p:spPr bwMode="auto">
          <a:xfrm>
            <a:off x="1331953" y="5104053"/>
            <a:ext cx="1088999" cy="136837"/>
          </a:xfrm>
          <a:prstGeom prst="rect">
            <a:avLst/>
          </a:prstGeom>
          <a:solidFill>
            <a:schemeClr val="bg1"/>
          </a:solidFill>
          <a:ln w="3175">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ConnectionEndPoint</a:t>
            </a:r>
          </a:p>
        </p:txBody>
      </p:sp>
      <p:sp>
        <p:nvSpPr>
          <p:cNvPr id="133" name="Text Box 9"/>
          <p:cNvSpPr txBox="1">
            <a:spLocks noChangeArrowheads="1"/>
          </p:cNvSpPr>
          <p:nvPr/>
        </p:nvSpPr>
        <p:spPr bwMode="auto">
          <a:xfrm>
            <a:off x="1331953" y="5276039"/>
            <a:ext cx="1088999" cy="136837"/>
          </a:xfrm>
          <a:prstGeom prst="rect">
            <a:avLst/>
          </a:prstGeom>
          <a:solidFill>
            <a:schemeClr val="bg1"/>
          </a:solidFill>
          <a:ln w="3175">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NodeEdgePoint</a:t>
            </a:r>
          </a:p>
        </p:txBody>
      </p:sp>
      <p:sp>
        <p:nvSpPr>
          <p:cNvPr id="134" name="Text Box 9"/>
          <p:cNvSpPr txBox="1">
            <a:spLocks noChangeArrowheads="1"/>
          </p:cNvSpPr>
          <p:nvPr/>
        </p:nvSpPr>
        <p:spPr bwMode="auto">
          <a:xfrm>
            <a:off x="2913103" y="4150482"/>
            <a:ext cx="1088999" cy="136837"/>
          </a:xfrm>
          <a:prstGeom prst="rect">
            <a:avLst/>
          </a:prstGeom>
          <a:solidFill>
            <a:schemeClr val="bg1"/>
          </a:solidFill>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ConnectivityServicePort</a:t>
            </a:r>
          </a:p>
        </p:txBody>
      </p:sp>
      <p:sp>
        <p:nvSpPr>
          <p:cNvPr id="135" name="Text Box 9"/>
          <p:cNvSpPr txBox="1">
            <a:spLocks noChangeArrowheads="1"/>
          </p:cNvSpPr>
          <p:nvPr/>
        </p:nvSpPr>
        <p:spPr bwMode="auto">
          <a:xfrm>
            <a:off x="2913103" y="4329842"/>
            <a:ext cx="1088999" cy="136837"/>
          </a:xfrm>
          <a:prstGeom prst="rect">
            <a:avLst/>
          </a:prstGeom>
          <a:solidFill>
            <a:schemeClr val="bg1"/>
          </a:solidFill>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ServiceEndPoint</a:t>
            </a:r>
          </a:p>
        </p:txBody>
      </p:sp>
      <p:sp>
        <p:nvSpPr>
          <p:cNvPr id="142" name="Text Box 9"/>
          <p:cNvSpPr txBox="1">
            <a:spLocks noChangeArrowheads="1"/>
          </p:cNvSpPr>
          <p:nvPr/>
        </p:nvSpPr>
        <p:spPr bwMode="auto">
          <a:xfrm>
            <a:off x="2913103" y="4494453"/>
            <a:ext cx="1088999" cy="136837"/>
          </a:xfrm>
          <a:prstGeom prst="rect">
            <a:avLst/>
          </a:prstGeom>
          <a:solidFill>
            <a:schemeClr val="bg1"/>
          </a:solidFill>
          <a:ln w="3175">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ConnectionEndPoint</a:t>
            </a:r>
          </a:p>
        </p:txBody>
      </p:sp>
      <p:sp>
        <p:nvSpPr>
          <p:cNvPr id="143" name="Text Box 9"/>
          <p:cNvSpPr txBox="1">
            <a:spLocks noChangeArrowheads="1"/>
          </p:cNvSpPr>
          <p:nvPr/>
        </p:nvSpPr>
        <p:spPr bwMode="auto">
          <a:xfrm>
            <a:off x="2913103" y="4666439"/>
            <a:ext cx="1088999" cy="136837"/>
          </a:xfrm>
          <a:prstGeom prst="rect">
            <a:avLst/>
          </a:prstGeom>
          <a:solidFill>
            <a:schemeClr val="bg1"/>
          </a:solidFill>
          <a:ln w="3175">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NodeEdgePoint</a:t>
            </a:r>
          </a:p>
        </p:txBody>
      </p:sp>
      <p:sp>
        <p:nvSpPr>
          <p:cNvPr id="144" name="Text Box 9"/>
          <p:cNvSpPr txBox="1">
            <a:spLocks noChangeArrowheads="1"/>
          </p:cNvSpPr>
          <p:nvPr/>
        </p:nvSpPr>
        <p:spPr bwMode="auto">
          <a:xfrm>
            <a:off x="4246603" y="4283832"/>
            <a:ext cx="1088999" cy="136837"/>
          </a:xfrm>
          <a:prstGeom prst="rect">
            <a:avLst/>
          </a:prstGeom>
          <a:solidFill>
            <a:schemeClr val="bg1"/>
          </a:solidFill>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ConnectivityServicePort</a:t>
            </a:r>
          </a:p>
        </p:txBody>
      </p:sp>
      <p:sp>
        <p:nvSpPr>
          <p:cNvPr id="145" name="Text Box 9"/>
          <p:cNvSpPr txBox="1">
            <a:spLocks noChangeArrowheads="1"/>
          </p:cNvSpPr>
          <p:nvPr/>
        </p:nvSpPr>
        <p:spPr bwMode="auto">
          <a:xfrm>
            <a:off x="4246603" y="4463192"/>
            <a:ext cx="1088999" cy="136837"/>
          </a:xfrm>
          <a:prstGeom prst="rect">
            <a:avLst/>
          </a:prstGeom>
          <a:solidFill>
            <a:schemeClr val="bg1"/>
          </a:solidFill>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ServiceEndPoint</a:t>
            </a:r>
          </a:p>
        </p:txBody>
      </p:sp>
      <p:sp>
        <p:nvSpPr>
          <p:cNvPr id="152" name="Text Box 9"/>
          <p:cNvSpPr txBox="1">
            <a:spLocks noChangeArrowheads="1"/>
          </p:cNvSpPr>
          <p:nvPr/>
        </p:nvSpPr>
        <p:spPr bwMode="auto">
          <a:xfrm>
            <a:off x="4246603" y="4627803"/>
            <a:ext cx="1088999" cy="136837"/>
          </a:xfrm>
          <a:prstGeom prst="rect">
            <a:avLst/>
          </a:prstGeom>
          <a:solidFill>
            <a:schemeClr val="bg1"/>
          </a:solidFill>
          <a:ln w="3175">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ConnectionEndPoint</a:t>
            </a:r>
          </a:p>
        </p:txBody>
      </p:sp>
      <p:sp>
        <p:nvSpPr>
          <p:cNvPr id="153" name="Text Box 9"/>
          <p:cNvSpPr txBox="1">
            <a:spLocks noChangeArrowheads="1"/>
          </p:cNvSpPr>
          <p:nvPr/>
        </p:nvSpPr>
        <p:spPr bwMode="auto">
          <a:xfrm>
            <a:off x="4246603" y="4799789"/>
            <a:ext cx="1088999" cy="136837"/>
          </a:xfrm>
          <a:prstGeom prst="rect">
            <a:avLst/>
          </a:prstGeom>
          <a:solidFill>
            <a:schemeClr val="bg1"/>
          </a:solidFill>
          <a:ln w="3175">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NodeEdgePoint</a:t>
            </a:r>
          </a:p>
        </p:txBody>
      </p:sp>
      <p:sp>
        <p:nvSpPr>
          <p:cNvPr id="154" name="Text Box 9"/>
          <p:cNvSpPr txBox="1">
            <a:spLocks noChangeArrowheads="1"/>
          </p:cNvSpPr>
          <p:nvPr/>
        </p:nvSpPr>
        <p:spPr bwMode="auto">
          <a:xfrm>
            <a:off x="6656428" y="4826269"/>
            <a:ext cx="1203518" cy="175426"/>
          </a:xfrm>
          <a:prstGeom prst="rect">
            <a:avLst/>
          </a:prstGeom>
          <a:solidFill>
            <a:schemeClr val="bg1"/>
          </a:solidFill>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ConnectivityServicePort</a:t>
            </a:r>
          </a:p>
        </p:txBody>
      </p:sp>
      <p:sp>
        <p:nvSpPr>
          <p:cNvPr id="155" name="Text Box 9"/>
          <p:cNvSpPr txBox="1">
            <a:spLocks noChangeArrowheads="1"/>
          </p:cNvSpPr>
          <p:nvPr/>
        </p:nvSpPr>
        <p:spPr bwMode="auto">
          <a:xfrm>
            <a:off x="6656428" y="5044217"/>
            <a:ext cx="1088999" cy="136837"/>
          </a:xfrm>
          <a:prstGeom prst="rect">
            <a:avLst/>
          </a:prstGeom>
          <a:solidFill>
            <a:schemeClr val="bg1"/>
          </a:solidFill>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ServiceEndPoint</a:t>
            </a:r>
          </a:p>
        </p:txBody>
      </p:sp>
      <p:sp>
        <p:nvSpPr>
          <p:cNvPr id="156" name="Text Box 9"/>
          <p:cNvSpPr txBox="1">
            <a:spLocks noChangeArrowheads="1"/>
          </p:cNvSpPr>
          <p:nvPr/>
        </p:nvSpPr>
        <p:spPr bwMode="auto">
          <a:xfrm>
            <a:off x="6656428" y="5208828"/>
            <a:ext cx="1088999" cy="136837"/>
          </a:xfrm>
          <a:prstGeom prst="rect">
            <a:avLst/>
          </a:prstGeom>
          <a:solidFill>
            <a:schemeClr val="bg1"/>
          </a:solidFill>
          <a:ln w="3175">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ConnectionEndPoint</a:t>
            </a:r>
          </a:p>
        </p:txBody>
      </p:sp>
      <p:sp>
        <p:nvSpPr>
          <p:cNvPr id="157" name="Text Box 9"/>
          <p:cNvSpPr txBox="1">
            <a:spLocks noChangeArrowheads="1"/>
          </p:cNvSpPr>
          <p:nvPr/>
        </p:nvSpPr>
        <p:spPr bwMode="auto">
          <a:xfrm>
            <a:off x="6656428" y="5380814"/>
            <a:ext cx="1088999" cy="136837"/>
          </a:xfrm>
          <a:prstGeom prst="rect">
            <a:avLst/>
          </a:prstGeom>
          <a:solidFill>
            <a:schemeClr val="bg1"/>
          </a:solidFill>
          <a:ln w="3175">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NodeEdgePoint</a:t>
            </a:r>
          </a:p>
        </p:txBody>
      </p:sp>
      <p:sp>
        <p:nvSpPr>
          <p:cNvPr id="104" name="TextBox 103"/>
          <p:cNvSpPr txBox="1"/>
          <p:nvPr/>
        </p:nvSpPr>
        <p:spPr>
          <a:xfrm>
            <a:off x="2316294" y="3751787"/>
            <a:ext cx="554477" cy="253916"/>
          </a:xfrm>
          <a:prstGeom prst="rect">
            <a:avLst/>
          </a:prstGeom>
          <a:noFill/>
        </p:spPr>
        <p:txBody>
          <a:bodyPr wrap="square" rtlCol="0">
            <a:spAutoFit/>
          </a:bodyPr>
          <a:lstStyle/>
          <a:p>
            <a:r>
              <a:rPr lang="en-US" sz="1050" i="1" dirty="0"/>
              <a:t>Node </a:t>
            </a:r>
          </a:p>
        </p:txBody>
      </p:sp>
      <p:sp>
        <p:nvSpPr>
          <p:cNvPr id="109" name="TextBox 108"/>
          <p:cNvSpPr txBox="1"/>
          <p:nvPr/>
        </p:nvSpPr>
        <p:spPr>
          <a:xfrm>
            <a:off x="5959606" y="3930381"/>
            <a:ext cx="554477" cy="253916"/>
          </a:xfrm>
          <a:prstGeom prst="rect">
            <a:avLst/>
          </a:prstGeom>
          <a:noFill/>
        </p:spPr>
        <p:txBody>
          <a:bodyPr wrap="square" rtlCol="0">
            <a:spAutoFit/>
          </a:bodyPr>
          <a:lstStyle/>
          <a:p>
            <a:r>
              <a:rPr lang="en-US" sz="1050" i="1" dirty="0"/>
              <a:t>Node </a:t>
            </a:r>
          </a:p>
        </p:txBody>
      </p:sp>
    </p:spTree>
    <p:extLst>
      <p:ext uri="{BB962C8B-B14F-4D97-AF65-F5344CB8AC3E}">
        <p14:creationId xmlns:p14="http://schemas.microsoft.com/office/powerpoint/2010/main" val="4058086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Point-to-Point Service,</a:t>
            </a:r>
            <a:br>
              <a:rPr lang="en-US" sz="2800" dirty="0"/>
            </a:br>
            <a:r>
              <a:rPr lang="en-US" sz="2800" dirty="0"/>
              <a:t> Single Provider, Single Network Topology</a:t>
            </a:r>
          </a:p>
        </p:txBody>
      </p:sp>
      <p:sp>
        <p:nvSpPr>
          <p:cNvPr id="5" name="Oval 56"/>
          <p:cNvSpPr>
            <a:spLocks noChangeArrowheads="1"/>
          </p:cNvSpPr>
          <p:nvPr/>
        </p:nvSpPr>
        <p:spPr bwMode="auto">
          <a:xfrm>
            <a:off x="3067112" y="2278374"/>
            <a:ext cx="3476014" cy="1483939"/>
          </a:xfrm>
          <a:prstGeom prst="ellipse">
            <a:avLst/>
          </a:prstGeom>
          <a:solidFill>
            <a:srgbClr val="EAEAEA"/>
          </a:solidFill>
          <a:ln w="19050">
            <a:solidFill>
              <a:srgbClr val="FF0000"/>
            </a:solidFill>
            <a:round/>
            <a:headEnd/>
            <a:tailEnd/>
          </a:ln>
          <a:effectLst/>
        </p:spPr>
        <p:txBody>
          <a:bodyPr wrap="none" anchor="ctr"/>
          <a:lstStyle/>
          <a:p>
            <a:endParaRPr lang="en-US"/>
          </a:p>
        </p:txBody>
      </p:sp>
      <p:sp>
        <p:nvSpPr>
          <p:cNvPr id="6" name="Text Box 9"/>
          <p:cNvSpPr txBox="1">
            <a:spLocks noChangeArrowheads="1"/>
          </p:cNvSpPr>
          <p:nvPr/>
        </p:nvSpPr>
        <p:spPr bwMode="auto">
          <a:xfrm>
            <a:off x="5967554" y="2819400"/>
            <a:ext cx="465096" cy="334032"/>
          </a:xfrm>
          <a:prstGeom prst="rect">
            <a:avLst/>
          </a:prstGeom>
          <a:solidFill>
            <a:srgbClr val="FFC000"/>
          </a:solid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100" b="1" i="1" dirty="0"/>
              <a:t>NE-B</a:t>
            </a:r>
          </a:p>
        </p:txBody>
      </p:sp>
      <p:sp>
        <p:nvSpPr>
          <p:cNvPr id="7" name="Text Box 9"/>
          <p:cNvSpPr txBox="1">
            <a:spLocks noChangeArrowheads="1"/>
          </p:cNvSpPr>
          <p:nvPr/>
        </p:nvSpPr>
        <p:spPr bwMode="auto">
          <a:xfrm>
            <a:off x="3042392" y="2942568"/>
            <a:ext cx="465096" cy="334032"/>
          </a:xfrm>
          <a:prstGeom prst="rect">
            <a:avLst/>
          </a:prstGeom>
          <a:solidFill>
            <a:srgbClr val="FFC000"/>
          </a:solid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100" b="1" i="1" dirty="0"/>
              <a:t>NE-A</a:t>
            </a:r>
          </a:p>
        </p:txBody>
      </p:sp>
      <p:grpSp>
        <p:nvGrpSpPr>
          <p:cNvPr id="3" name="Group 95"/>
          <p:cNvGrpSpPr>
            <a:grpSpLocks/>
          </p:cNvGrpSpPr>
          <p:nvPr/>
        </p:nvGrpSpPr>
        <p:grpSpPr bwMode="auto">
          <a:xfrm>
            <a:off x="808578" y="2743674"/>
            <a:ext cx="427038" cy="261937"/>
            <a:chOff x="560" y="1513"/>
            <a:chExt cx="390" cy="229"/>
          </a:xfrm>
        </p:grpSpPr>
        <p:sp>
          <p:nvSpPr>
            <p:cNvPr id="10" name="Oval 96"/>
            <p:cNvSpPr>
              <a:spLocks noChangeArrowheads="1"/>
            </p:cNvSpPr>
            <p:nvPr/>
          </p:nvSpPr>
          <p:spPr bwMode="auto">
            <a:xfrm>
              <a:off x="561" y="1608"/>
              <a:ext cx="389" cy="134"/>
            </a:xfrm>
            <a:prstGeom prst="ellipse">
              <a:avLst/>
            </a:prstGeom>
            <a:solidFill>
              <a:srgbClr val="0078AA"/>
            </a:solidFill>
            <a:ln w="3175">
              <a:solidFill>
                <a:srgbClr val="AAE6FF"/>
              </a:solidFill>
              <a:round/>
              <a:headEnd/>
              <a:tailEnd/>
            </a:ln>
          </p:spPr>
          <p:txBody>
            <a:bodyPr/>
            <a:lstStyle/>
            <a:p>
              <a:endParaRPr lang="en-US"/>
            </a:p>
          </p:txBody>
        </p:sp>
        <p:sp>
          <p:nvSpPr>
            <p:cNvPr id="11" name="Rectangle 97"/>
            <p:cNvSpPr>
              <a:spLocks noChangeArrowheads="1"/>
            </p:cNvSpPr>
            <p:nvPr/>
          </p:nvSpPr>
          <p:spPr bwMode="auto">
            <a:xfrm>
              <a:off x="560" y="1581"/>
              <a:ext cx="389" cy="95"/>
            </a:xfrm>
            <a:prstGeom prst="rect">
              <a:avLst/>
            </a:prstGeom>
            <a:solidFill>
              <a:srgbClr val="0078AA"/>
            </a:solidFill>
            <a:ln w="9525">
              <a:noFill/>
              <a:miter lim="800000"/>
              <a:headEnd/>
              <a:tailEnd/>
            </a:ln>
          </p:spPr>
          <p:txBody>
            <a:bodyPr/>
            <a:lstStyle/>
            <a:p>
              <a:endParaRPr lang="en-US"/>
            </a:p>
          </p:txBody>
        </p:sp>
        <p:sp>
          <p:nvSpPr>
            <p:cNvPr id="12" name="Rectangle 98"/>
            <p:cNvSpPr>
              <a:spLocks noChangeArrowheads="1"/>
            </p:cNvSpPr>
            <p:nvPr/>
          </p:nvSpPr>
          <p:spPr bwMode="auto">
            <a:xfrm>
              <a:off x="560" y="1581"/>
              <a:ext cx="389" cy="95"/>
            </a:xfrm>
            <a:prstGeom prst="rect">
              <a:avLst/>
            </a:prstGeom>
            <a:solidFill>
              <a:srgbClr val="0078AA"/>
            </a:solidFill>
            <a:ln w="9525">
              <a:noFill/>
              <a:miter lim="800000"/>
              <a:headEnd/>
              <a:tailEnd/>
            </a:ln>
          </p:spPr>
          <p:txBody>
            <a:bodyPr/>
            <a:lstStyle/>
            <a:p>
              <a:endParaRPr lang="en-US"/>
            </a:p>
          </p:txBody>
        </p:sp>
        <p:sp>
          <p:nvSpPr>
            <p:cNvPr id="13" name="Oval 99"/>
            <p:cNvSpPr>
              <a:spLocks noChangeArrowheads="1"/>
            </p:cNvSpPr>
            <p:nvPr/>
          </p:nvSpPr>
          <p:spPr bwMode="auto">
            <a:xfrm>
              <a:off x="561" y="1513"/>
              <a:ext cx="389" cy="134"/>
            </a:xfrm>
            <a:prstGeom prst="ellipse">
              <a:avLst/>
            </a:prstGeom>
            <a:solidFill>
              <a:srgbClr val="00B4FF"/>
            </a:solidFill>
            <a:ln w="3175">
              <a:solidFill>
                <a:srgbClr val="AAE6FF"/>
              </a:solidFill>
              <a:round/>
              <a:headEnd/>
              <a:tailEnd/>
            </a:ln>
          </p:spPr>
          <p:txBody>
            <a:bodyPr/>
            <a:lstStyle/>
            <a:p>
              <a:endParaRPr lang="en-US"/>
            </a:p>
          </p:txBody>
        </p:sp>
        <p:grpSp>
          <p:nvGrpSpPr>
            <p:cNvPr id="4" name="Group 100"/>
            <p:cNvGrpSpPr>
              <a:grpSpLocks/>
            </p:cNvGrpSpPr>
            <p:nvPr/>
          </p:nvGrpSpPr>
          <p:grpSpPr bwMode="auto">
            <a:xfrm>
              <a:off x="619" y="1529"/>
              <a:ext cx="270" cy="102"/>
              <a:chOff x="619" y="1529"/>
              <a:chExt cx="270" cy="102"/>
            </a:xfrm>
          </p:grpSpPr>
          <p:grpSp>
            <p:nvGrpSpPr>
              <p:cNvPr id="8" name="Group 101"/>
              <p:cNvGrpSpPr>
                <a:grpSpLocks/>
              </p:cNvGrpSpPr>
              <p:nvPr/>
            </p:nvGrpSpPr>
            <p:grpSpPr bwMode="auto">
              <a:xfrm>
                <a:off x="619" y="1529"/>
                <a:ext cx="268" cy="100"/>
                <a:chOff x="619" y="1529"/>
                <a:chExt cx="268" cy="100"/>
              </a:xfrm>
            </p:grpSpPr>
            <p:sp>
              <p:nvSpPr>
                <p:cNvPr id="27" name="Freeform 102"/>
                <p:cNvSpPr>
                  <a:spLocks/>
                </p:cNvSpPr>
                <p:nvPr/>
              </p:nvSpPr>
              <p:spPr bwMode="auto">
                <a:xfrm>
                  <a:off x="759" y="1531"/>
                  <a:ext cx="128" cy="43"/>
                </a:xfrm>
                <a:custGeom>
                  <a:avLst/>
                  <a:gdLst/>
                  <a:ahLst/>
                  <a:cxnLst>
                    <a:cxn ang="0">
                      <a:pos x="0" y="33"/>
                    </a:cxn>
                    <a:cxn ang="0">
                      <a:pos x="28" y="43"/>
                    </a:cxn>
                    <a:cxn ang="0">
                      <a:pos x="97" y="14"/>
                    </a:cxn>
                    <a:cxn ang="0">
                      <a:pos x="128" y="24"/>
                    </a:cxn>
                    <a:cxn ang="0">
                      <a:pos x="111" y="0"/>
                    </a:cxn>
                    <a:cxn ang="0">
                      <a:pos x="31" y="0"/>
                    </a:cxn>
                    <a:cxn ang="0">
                      <a:pos x="64" y="7"/>
                    </a:cxn>
                    <a:cxn ang="0">
                      <a:pos x="0" y="33"/>
                    </a:cxn>
                  </a:cxnLst>
                  <a:rect l="0" t="0" r="r" b="b"/>
                  <a:pathLst>
                    <a:path w="128" h="43">
                      <a:moveTo>
                        <a:pt x="0" y="33"/>
                      </a:moveTo>
                      <a:lnTo>
                        <a:pt x="28" y="43"/>
                      </a:lnTo>
                      <a:lnTo>
                        <a:pt x="97" y="14"/>
                      </a:lnTo>
                      <a:lnTo>
                        <a:pt x="128" y="24"/>
                      </a:lnTo>
                      <a:lnTo>
                        <a:pt x="111" y="0"/>
                      </a:lnTo>
                      <a:lnTo>
                        <a:pt x="31" y="0"/>
                      </a:lnTo>
                      <a:lnTo>
                        <a:pt x="64" y="7"/>
                      </a:lnTo>
                      <a:lnTo>
                        <a:pt x="0" y="33"/>
                      </a:lnTo>
                      <a:close/>
                    </a:path>
                  </a:pathLst>
                </a:custGeom>
                <a:solidFill>
                  <a:srgbClr val="000000"/>
                </a:solidFill>
                <a:ln w="9525">
                  <a:noFill/>
                  <a:round/>
                  <a:headEnd/>
                  <a:tailEnd/>
                </a:ln>
              </p:spPr>
              <p:txBody>
                <a:bodyPr/>
                <a:lstStyle/>
                <a:p>
                  <a:endParaRPr lang="en-US"/>
                </a:p>
              </p:txBody>
            </p:sp>
            <p:sp>
              <p:nvSpPr>
                <p:cNvPr id="28" name="Freeform 103"/>
                <p:cNvSpPr>
                  <a:spLocks/>
                </p:cNvSpPr>
                <p:nvPr/>
              </p:nvSpPr>
              <p:spPr bwMode="auto">
                <a:xfrm>
                  <a:off x="759" y="1531"/>
                  <a:ext cx="128" cy="43"/>
                </a:xfrm>
                <a:custGeom>
                  <a:avLst/>
                  <a:gdLst/>
                  <a:ahLst/>
                  <a:cxnLst>
                    <a:cxn ang="0">
                      <a:pos x="0" y="33"/>
                    </a:cxn>
                    <a:cxn ang="0">
                      <a:pos x="28" y="43"/>
                    </a:cxn>
                    <a:cxn ang="0">
                      <a:pos x="97" y="14"/>
                    </a:cxn>
                    <a:cxn ang="0">
                      <a:pos x="128" y="24"/>
                    </a:cxn>
                    <a:cxn ang="0">
                      <a:pos x="111" y="0"/>
                    </a:cxn>
                    <a:cxn ang="0">
                      <a:pos x="31" y="0"/>
                    </a:cxn>
                    <a:cxn ang="0">
                      <a:pos x="64" y="7"/>
                    </a:cxn>
                    <a:cxn ang="0">
                      <a:pos x="0" y="33"/>
                    </a:cxn>
                  </a:cxnLst>
                  <a:rect l="0" t="0" r="r" b="b"/>
                  <a:pathLst>
                    <a:path w="128" h="43">
                      <a:moveTo>
                        <a:pt x="0" y="33"/>
                      </a:moveTo>
                      <a:lnTo>
                        <a:pt x="28" y="43"/>
                      </a:lnTo>
                      <a:lnTo>
                        <a:pt x="97" y="14"/>
                      </a:lnTo>
                      <a:lnTo>
                        <a:pt x="128" y="24"/>
                      </a:lnTo>
                      <a:lnTo>
                        <a:pt x="111" y="0"/>
                      </a:lnTo>
                      <a:lnTo>
                        <a:pt x="31" y="0"/>
                      </a:lnTo>
                      <a:lnTo>
                        <a:pt x="64" y="7"/>
                      </a:lnTo>
                      <a:lnTo>
                        <a:pt x="0" y="33"/>
                      </a:lnTo>
                      <a:close/>
                    </a:path>
                  </a:pathLst>
                </a:custGeom>
                <a:solidFill>
                  <a:srgbClr val="000000"/>
                </a:solidFill>
                <a:ln w="9525">
                  <a:noFill/>
                  <a:round/>
                  <a:headEnd/>
                  <a:tailEnd/>
                </a:ln>
              </p:spPr>
              <p:txBody>
                <a:bodyPr/>
                <a:lstStyle/>
                <a:p>
                  <a:endParaRPr lang="en-US"/>
                </a:p>
              </p:txBody>
            </p:sp>
            <p:sp>
              <p:nvSpPr>
                <p:cNvPr id="29" name="Freeform 104"/>
                <p:cNvSpPr>
                  <a:spLocks/>
                </p:cNvSpPr>
                <p:nvPr/>
              </p:nvSpPr>
              <p:spPr bwMode="auto">
                <a:xfrm>
                  <a:off x="619" y="1581"/>
                  <a:ext cx="128" cy="45"/>
                </a:xfrm>
                <a:custGeom>
                  <a:avLst/>
                  <a:gdLst/>
                  <a:ahLst/>
                  <a:cxnLst>
                    <a:cxn ang="0">
                      <a:pos x="128" y="10"/>
                    </a:cxn>
                    <a:cxn ang="0">
                      <a:pos x="100" y="0"/>
                    </a:cxn>
                    <a:cxn ang="0">
                      <a:pos x="33" y="29"/>
                    </a:cxn>
                    <a:cxn ang="0">
                      <a:pos x="0" y="19"/>
                    </a:cxn>
                    <a:cxn ang="0">
                      <a:pos x="17" y="45"/>
                    </a:cxn>
                    <a:cxn ang="0">
                      <a:pos x="100" y="45"/>
                    </a:cxn>
                    <a:cxn ang="0">
                      <a:pos x="64" y="36"/>
                    </a:cxn>
                    <a:cxn ang="0">
                      <a:pos x="128" y="10"/>
                    </a:cxn>
                  </a:cxnLst>
                  <a:rect l="0" t="0" r="r" b="b"/>
                  <a:pathLst>
                    <a:path w="128" h="45">
                      <a:moveTo>
                        <a:pt x="128" y="10"/>
                      </a:moveTo>
                      <a:lnTo>
                        <a:pt x="100" y="0"/>
                      </a:lnTo>
                      <a:lnTo>
                        <a:pt x="33" y="29"/>
                      </a:lnTo>
                      <a:lnTo>
                        <a:pt x="0" y="19"/>
                      </a:lnTo>
                      <a:lnTo>
                        <a:pt x="17" y="45"/>
                      </a:lnTo>
                      <a:lnTo>
                        <a:pt x="100" y="45"/>
                      </a:lnTo>
                      <a:lnTo>
                        <a:pt x="64" y="36"/>
                      </a:lnTo>
                      <a:lnTo>
                        <a:pt x="128" y="10"/>
                      </a:lnTo>
                      <a:close/>
                    </a:path>
                  </a:pathLst>
                </a:custGeom>
                <a:solidFill>
                  <a:srgbClr val="000000"/>
                </a:solidFill>
                <a:ln w="9525">
                  <a:noFill/>
                  <a:round/>
                  <a:headEnd/>
                  <a:tailEnd/>
                </a:ln>
              </p:spPr>
              <p:txBody>
                <a:bodyPr/>
                <a:lstStyle/>
                <a:p>
                  <a:endParaRPr lang="en-US"/>
                </a:p>
              </p:txBody>
            </p:sp>
            <p:sp>
              <p:nvSpPr>
                <p:cNvPr id="30" name="Freeform 105"/>
                <p:cNvSpPr>
                  <a:spLocks/>
                </p:cNvSpPr>
                <p:nvPr/>
              </p:nvSpPr>
              <p:spPr bwMode="auto">
                <a:xfrm>
                  <a:off x="619" y="1581"/>
                  <a:ext cx="128" cy="45"/>
                </a:xfrm>
                <a:custGeom>
                  <a:avLst/>
                  <a:gdLst/>
                  <a:ahLst/>
                  <a:cxnLst>
                    <a:cxn ang="0">
                      <a:pos x="128" y="10"/>
                    </a:cxn>
                    <a:cxn ang="0">
                      <a:pos x="100" y="0"/>
                    </a:cxn>
                    <a:cxn ang="0">
                      <a:pos x="33" y="29"/>
                    </a:cxn>
                    <a:cxn ang="0">
                      <a:pos x="0" y="19"/>
                    </a:cxn>
                    <a:cxn ang="0">
                      <a:pos x="17" y="45"/>
                    </a:cxn>
                    <a:cxn ang="0">
                      <a:pos x="100" y="45"/>
                    </a:cxn>
                    <a:cxn ang="0">
                      <a:pos x="64" y="36"/>
                    </a:cxn>
                    <a:cxn ang="0">
                      <a:pos x="128" y="10"/>
                    </a:cxn>
                  </a:cxnLst>
                  <a:rect l="0" t="0" r="r" b="b"/>
                  <a:pathLst>
                    <a:path w="128" h="45">
                      <a:moveTo>
                        <a:pt x="128" y="10"/>
                      </a:moveTo>
                      <a:lnTo>
                        <a:pt x="100" y="0"/>
                      </a:lnTo>
                      <a:lnTo>
                        <a:pt x="33" y="29"/>
                      </a:lnTo>
                      <a:lnTo>
                        <a:pt x="0" y="19"/>
                      </a:lnTo>
                      <a:lnTo>
                        <a:pt x="17" y="45"/>
                      </a:lnTo>
                      <a:lnTo>
                        <a:pt x="100" y="45"/>
                      </a:lnTo>
                      <a:lnTo>
                        <a:pt x="64" y="36"/>
                      </a:lnTo>
                      <a:lnTo>
                        <a:pt x="128" y="10"/>
                      </a:lnTo>
                      <a:close/>
                    </a:path>
                  </a:pathLst>
                </a:custGeom>
                <a:solidFill>
                  <a:srgbClr val="000000"/>
                </a:solidFill>
                <a:ln w="9525">
                  <a:noFill/>
                  <a:round/>
                  <a:headEnd/>
                  <a:tailEnd/>
                </a:ln>
              </p:spPr>
              <p:txBody>
                <a:bodyPr/>
                <a:lstStyle/>
                <a:p>
                  <a:endParaRPr lang="en-US"/>
                </a:p>
              </p:txBody>
            </p:sp>
            <p:sp>
              <p:nvSpPr>
                <p:cNvPr id="31" name="Freeform 106"/>
                <p:cNvSpPr>
                  <a:spLocks/>
                </p:cNvSpPr>
                <p:nvPr/>
              </p:nvSpPr>
              <p:spPr bwMode="auto">
                <a:xfrm>
                  <a:off x="626" y="1529"/>
                  <a:ext cx="128" cy="43"/>
                </a:xfrm>
                <a:custGeom>
                  <a:avLst/>
                  <a:gdLst/>
                  <a:ahLst/>
                  <a:cxnLst>
                    <a:cxn ang="0">
                      <a:pos x="0" y="9"/>
                    </a:cxn>
                    <a:cxn ang="0">
                      <a:pos x="29" y="0"/>
                    </a:cxn>
                    <a:cxn ang="0">
                      <a:pos x="98" y="26"/>
                    </a:cxn>
                    <a:cxn ang="0">
                      <a:pos x="128" y="19"/>
                    </a:cxn>
                    <a:cxn ang="0">
                      <a:pos x="112" y="43"/>
                    </a:cxn>
                    <a:cxn ang="0">
                      <a:pos x="31" y="43"/>
                    </a:cxn>
                    <a:cxn ang="0">
                      <a:pos x="64" y="35"/>
                    </a:cxn>
                    <a:cxn ang="0">
                      <a:pos x="0" y="9"/>
                    </a:cxn>
                  </a:cxnLst>
                  <a:rect l="0" t="0" r="r" b="b"/>
                  <a:pathLst>
                    <a:path w="128" h="43">
                      <a:moveTo>
                        <a:pt x="0" y="9"/>
                      </a:moveTo>
                      <a:lnTo>
                        <a:pt x="29" y="0"/>
                      </a:lnTo>
                      <a:lnTo>
                        <a:pt x="98" y="26"/>
                      </a:lnTo>
                      <a:lnTo>
                        <a:pt x="128" y="19"/>
                      </a:lnTo>
                      <a:lnTo>
                        <a:pt x="112" y="43"/>
                      </a:lnTo>
                      <a:lnTo>
                        <a:pt x="31" y="43"/>
                      </a:lnTo>
                      <a:lnTo>
                        <a:pt x="64" y="35"/>
                      </a:lnTo>
                      <a:lnTo>
                        <a:pt x="0" y="9"/>
                      </a:lnTo>
                      <a:close/>
                    </a:path>
                  </a:pathLst>
                </a:custGeom>
                <a:solidFill>
                  <a:srgbClr val="000000"/>
                </a:solidFill>
                <a:ln w="9525">
                  <a:noFill/>
                  <a:round/>
                  <a:headEnd/>
                  <a:tailEnd/>
                </a:ln>
              </p:spPr>
              <p:txBody>
                <a:bodyPr/>
                <a:lstStyle/>
                <a:p>
                  <a:endParaRPr lang="en-US"/>
                </a:p>
              </p:txBody>
            </p:sp>
            <p:sp>
              <p:nvSpPr>
                <p:cNvPr id="32" name="Freeform 107"/>
                <p:cNvSpPr>
                  <a:spLocks/>
                </p:cNvSpPr>
                <p:nvPr/>
              </p:nvSpPr>
              <p:spPr bwMode="auto">
                <a:xfrm>
                  <a:off x="626" y="1529"/>
                  <a:ext cx="128" cy="43"/>
                </a:xfrm>
                <a:custGeom>
                  <a:avLst/>
                  <a:gdLst/>
                  <a:ahLst/>
                  <a:cxnLst>
                    <a:cxn ang="0">
                      <a:pos x="0" y="9"/>
                    </a:cxn>
                    <a:cxn ang="0">
                      <a:pos x="29" y="0"/>
                    </a:cxn>
                    <a:cxn ang="0">
                      <a:pos x="98" y="26"/>
                    </a:cxn>
                    <a:cxn ang="0">
                      <a:pos x="128" y="19"/>
                    </a:cxn>
                    <a:cxn ang="0">
                      <a:pos x="112" y="43"/>
                    </a:cxn>
                    <a:cxn ang="0">
                      <a:pos x="31" y="43"/>
                    </a:cxn>
                    <a:cxn ang="0">
                      <a:pos x="64" y="35"/>
                    </a:cxn>
                    <a:cxn ang="0">
                      <a:pos x="0" y="9"/>
                    </a:cxn>
                  </a:cxnLst>
                  <a:rect l="0" t="0" r="r" b="b"/>
                  <a:pathLst>
                    <a:path w="128" h="43">
                      <a:moveTo>
                        <a:pt x="0" y="9"/>
                      </a:moveTo>
                      <a:lnTo>
                        <a:pt x="29" y="0"/>
                      </a:lnTo>
                      <a:lnTo>
                        <a:pt x="98" y="26"/>
                      </a:lnTo>
                      <a:lnTo>
                        <a:pt x="128" y="19"/>
                      </a:lnTo>
                      <a:lnTo>
                        <a:pt x="112" y="43"/>
                      </a:lnTo>
                      <a:lnTo>
                        <a:pt x="31" y="43"/>
                      </a:lnTo>
                      <a:lnTo>
                        <a:pt x="64" y="35"/>
                      </a:lnTo>
                      <a:lnTo>
                        <a:pt x="0" y="9"/>
                      </a:lnTo>
                      <a:close/>
                    </a:path>
                  </a:pathLst>
                </a:custGeom>
                <a:solidFill>
                  <a:srgbClr val="000000"/>
                </a:solidFill>
                <a:ln w="9525">
                  <a:noFill/>
                  <a:round/>
                  <a:headEnd/>
                  <a:tailEnd/>
                </a:ln>
              </p:spPr>
              <p:txBody>
                <a:bodyPr/>
                <a:lstStyle/>
                <a:p>
                  <a:endParaRPr lang="en-US"/>
                </a:p>
              </p:txBody>
            </p:sp>
            <p:sp>
              <p:nvSpPr>
                <p:cNvPr id="33" name="Freeform 108"/>
                <p:cNvSpPr>
                  <a:spLocks/>
                </p:cNvSpPr>
                <p:nvPr/>
              </p:nvSpPr>
              <p:spPr bwMode="auto">
                <a:xfrm>
                  <a:off x="754" y="1586"/>
                  <a:ext cx="128" cy="43"/>
                </a:xfrm>
                <a:custGeom>
                  <a:avLst/>
                  <a:gdLst/>
                  <a:ahLst/>
                  <a:cxnLst>
                    <a:cxn ang="0">
                      <a:pos x="128" y="33"/>
                    </a:cxn>
                    <a:cxn ang="0">
                      <a:pos x="100" y="43"/>
                    </a:cxn>
                    <a:cxn ang="0">
                      <a:pos x="33" y="14"/>
                    </a:cxn>
                    <a:cxn ang="0">
                      <a:pos x="0" y="24"/>
                    </a:cxn>
                    <a:cxn ang="0">
                      <a:pos x="17" y="0"/>
                    </a:cxn>
                    <a:cxn ang="0">
                      <a:pos x="100" y="0"/>
                    </a:cxn>
                    <a:cxn ang="0">
                      <a:pos x="64" y="7"/>
                    </a:cxn>
                    <a:cxn ang="0">
                      <a:pos x="128" y="33"/>
                    </a:cxn>
                  </a:cxnLst>
                  <a:rect l="0" t="0" r="r" b="b"/>
                  <a:pathLst>
                    <a:path w="128" h="43">
                      <a:moveTo>
                        <a:pt x="128" y="33"/>
                      </a:moveTo>
                      <a:lnTo>
                        <a:pt x="100" y="43"/>
                      </a:lnTo>
                      <a:lnTo>
                        <a:pt x="33" y="14"/>
                      </a:lnTo>
                      <a:lnTo>
                        <a:pt x="0" y="24"/>
                      </a:lnTo>
                      <a:lnTo>
                        <a:pt x="17" y="0"/>
                      </a:lnTo>
                      <a:lnTo>
                        <a:pt x="100" y="0"/>
                      </a:lnTo>
                      <a:lnTo>
                        <a:pt x="64" y="7"/>
                      </a:lnTo>
                      <a:lnTo>
                        <a:pt x="128" y="33"/>
                      </a:lnTo>
                      <a:close/>
                    </a:path>
                  </a:pathLst>
                </a:custGeom>
                <a:solidFill>
                  <a:srgbClr val="000000"/>
                </a:solidFill>
                <a:ln w="9525">
                  <a:noFill/>
                  <a:round/>
                  <a:headEnd/>
                  <a:tailEnd/>
                </a:ln>
              </p:spPr>
              <p:txBody>
                <a:bodyPr/>
                <a:lstStyle/>
                <a:p>
                  <a:endParaRPr lang="en-US"/>
                </a:p>
              </p:txBody>
            </p:sp>
            <p:sp>
              <p:nvSpPr>
                <p:cNvPr id="34" name="Freeform 109"/>
                <p:cNvSpPr>
                  <a:spLocks/>
                </p:cNvSpPr>
                <p:nvPr/>
              </p:nvSpPr>
              <p:spPr bwMode="auto">
                <a:xfrm>
                  <a:off x="754" y="1586"/>
                  <a:ext cx="128" cy="43"/>
                </a:xfrm>
                <a:custGeom>
                  <a:avLst/>
                  <a:gdLst/>
                  <a:ahLst/>
                  <a:cxnLst>
                    <a:cxn ang="0">
                      <a:pos x="128" y="33"/>
                    </a:cxn>
                    <a:cxn ang="0">
                      <a:pos x="100" y="43"/>
                    </a:cxn>
                    <a:cxn ang="0">
                      <a:pos x="33" y="14"/>
                    </a:cxn>
                    <a:cxn ang="0">
                      <a:pos x="0" y="24"/>
                    </a:cxn>
                    <a:cxn ang="0">
                      <a:pos x="17" y="0"/>
                    </a:cxn>
                    <a:cxn ang="0">
                      <a:pos x="100" y="0"/>
                    </a:cxn>
                    <a:cxn ang="0">
                      <a:pos x="64" y="7"/>
                    </a:cxn>
                    <a:cxn ang="0">
                      <a:pos x="128" y="33"/>
                    </a:cxn>
                  </a:cxnLst>
                  <a:rect l="0" t="0" r="r" b="b"/>
                  <a:pathLst>
                    <a:path w="128" h="43">
                      <a:moveTo>
                        <a:pt x="128" y="33"/>
                      </a:moveTo>
                      <a:lnTo>
                        <a:pt x="100" y="43"/>
                      </a:lnTo>
                      <a:lnTo>
                        <a:pt x="33" y="14"/>
                      </a:lnTo>
                      <a:lnTo>
                        <a:pt x="0" y="24"/>
                      </a:lnTo>
                      <a:lnTo>
                        <a:pt x="17" y="0"/>
                      </a:lnTo>
                      <a:lnTo>
                        <a:pt x="100" y="0"/>
                      </a:lnTo>
                      <a:lnTo>
                        <a:pt x="64" y="7"/>
                      </a:lnTo>
                      <a:lnTo>
                        <a:pt x="128" y="33"/>
                      </a:lnTo>
                      <a:close/>
                    </a:path>
                  </a:pathLst>
                </a:custGeom>
                <a:solidFill>
                  <a:srgbClr val="000000"/>
                </a:solidFill>
                <a:ln w="9525">
                  <a:noFill/>
                  <a:round/>
                  <a:headEnd/>
                  <a:tailEnd/>
                </a:ln>
              </p:spPr>
              <p:txBody>
                <a:bodyPr/>
                <a:lstStyle/>
                <a:p>
                  <a:endParaRPr lang="en-US"/>
                </a:p>
              </p:txBody>
            </p:sp>
          </p:grpSp>
          <p:grpSp>
            <p:nvGrpSpPr>
              <p:cNvPr id="9" name="Group 110"/>
              <p:cNvGrpSpPr>
                <a:grpSpLocks/>
              </p:cNvGrpSpPr>
              <p:nvPr/>
            </p:nvGrpSpPr>
            <p:grpSpPr bwMode="auto">
              <a:xfrm>
                <a:off x="622" y="1531"/>
                <a:ext cx="267" cy="100"/>
                <a:chOff x="622" y="1531"/>
                <a:chExt cx="267" cy="100"/>
              </a:xfrm>
            </p:grpSpPr>
            <p:sp>
              <p:nvSpPr>
                <p:cNvPr id="19" name="Freeform 111"/>
                <p:cNvSpPr>
                  <a:spLocks/>
                </p:cNvSpPr>
                <p:nvPr/>
              </p:nvSpPr>
              <p:spPr bwMode="auto">
                <a:xfrm>
                  <a:off x="761" y="1533"/>
                  <a:ext cx="128" cy="43"/>
                </a:xfrm>
                <a:custGeom>
                  <a:avLst/>
                  <a:gdLst/>
                  <a:ahLst/>
                  <a:cxnLst>
                    <a:cxn ang="0">
                      <a:pos x="0" y="34"/>
                    </a:cxn>
                    <a:cxn ang="0">
                      <a:pos x="29" y="43"/>
                    </a:cxn>
                    <a:cxn ang="0">
                      <a:pos x="98" y="15"/>
                    </a:cxn>
                    <a:cxn ang="0">
                      <a:pos x="128" y="24"/>
                    </a:cxn>
                    <a:cxn ang="0">
                      <a:pos x="112" y="0"/>
                    </a:cxn>
                    <a:cxn ang="0">
                      <a:pos x="31" y="0"/>
                    </a:cxn>
                    <a:cxn ang="0">
                      <a:pos x="64" y="8"/>
                    </a:cxn>
                    <a:cxn ang="0">
                      <a:pos x="0" y="34"/>
                    </a:cxn>
                  </a:cxnLst>
                  <a:rect l="0" t="0" r="r" b="b"/>
                  <a:pathLst>
                    <a:path w="128" h="43">
                      <a:moveTo>
                        <a:pt x="0" y="34"/>
                      </a:moveTo>
                      <a:lnTo>
                        <a:pt x="29" y="43"/>
                      </a:lnTo>
                      <a:lnTo>
                        <a:pt x="98" y="15"/>
                      </a:lnTo>
                      <a:lnTo>
                        <a:pt x="128" y="24"/>
                      </a:lnTo>
                      <a:lnTo>
                        <a:pt x="112" y="0"/>
                      </a:lnTo>
                      <a:lnTo>
                        <a:pt x="31" y="0"/>
                      </a:lnTo>
                      <a:lnTo>
                        <a:pt x="64" y="8"/>
                      </a:lnTo>
                      <a:lnTo>
                        <a:pt x="0" y="34"/>
                      </a:lnTo>
                      <a:close/>
                    </a:path>
                  </a:pathLst>
                </a:custGeom>
                <a:solidFill>
                  <a:srgbClr val="FFFFFF"/>
                </a:solidFill>
                <a:ln w="9525">
                  <a:noFill/>
                  <a:round/>
                  <a:headEnd/>
                  <a:tailEnd/>
                </a:ln>
              </p:spPr>
              <p:txBody>
                <a:bodyPr/>
                <a:lstStyle/>
                <a:p>
                  <a:endParaRPr lang="en-US"/>
                </a:p>
              </p:txBody>
            </p:sp>
            <p:sp>
              <p:nvSpPr>
                <p:cNvPr id="20" name="Freeform 112"/>
                <p:cNvSpPr>
                  <a:spLocks/>
                </p:cNvSpPr>
                <p:nvPr/>
              </p:nvSpPr>
              <p:spPr bwMode="auto">
                <a:xfrm>
                  <a:off x="761" y="1533"/>
                  <a:ext cx="128" cy="43"/>
                </a:xfrm>
                <a:custGeom>
                  <a:avLst/>
                  <a:gdLst/>
                  <a:ahLst/>
                  <a:cxnLst>
                    <a:cxn ang="0">
                      <a:pos x="0" y="34"/>
                    </a:cxn>
                    <a:cxn ang="0">
                      <a:pos x="29" y="43"/>
                    </a:cxn>
                    <a:cxn ang="0">
                      <a:pos x="98" y="15"/>
                    </a:cxn>
                    <a:cxn ang="0">
                      <a:pos x="128" y="24"/>
                    </a:cxn>
                    <a:cxn ang="0">
                      <a:pos x="112" y="0"/>
                    </a:cxn>
                    <a:cxn ang="0">
                      <a:pos x="31" y="0"/>
                    </a:cxn>
                    <a:cxn ang="0">
                      <a:pos x="64" y="8"/>
                    </a:cxn>
                    <a:cxn ang="0">
                      <a:pos x="0" y="34"/>
                    </a:cxn>
                  </a:cxnLst>
                  <a:rect l="0" t="0" r="r" b="b"/>
                  <a:pathLst>
                    <a:path w="128" h="43">
                      <a:moveTo>
                        <a:pt x="0" y="34"/>
                      </a:moveTo>
                      <a:lnTo>
                        <a:pt x="29" y="43"/>
                      </a:lnTo>
                      <a:lnTo>
                        <a:pt x="98" y="15"/>
                      </a:lnTo>
                      <a:lnTo>
                        <a:pt x="128" y="24"/>
                      </a:lnTo>
                      <a:lnTo>
                        <a:pt x="112" y="0"/>
                      </a:lnTo>
                      <a:lnTo>
                        <a:pt x="31" y="0"/>
                      </a:lnTo>
                      <a:lnTo>
                        <a:pt x="64" y="8"/>
                      </a:lnTo>
                      <a:lnTo>
                        <a:pt x="0" y="34"/>
                      </a:lnTo>
                      <a:close/>
                    </a:path>
                  </a:pathLst>
                </a:custGeom>
                <a:solidFill>
                  <a:srgbClr val="FFFFFF"/>
                </a:solidFill>
                <a:ln w="9525">
                  <a:noFill/>
                  <a:round/>
                  <a:headEnd/>
                  <a:tailEnd/>
                </a:ln>
              </p:spPr>
              <p:txBody>
                <a:bodyPr/>
                <a:lstStyle/>
                <a:p>
                  <a:endParaRPr lang="en-US"/>
                </a:p>
              </p:txBody>
            </p:sp>
            <p:sp>
              <p:nvSpPr>
                <p:cNvPr id="21" name="Freeform 113"/>
                <p:cNvSpPr>
                  <a:spLocks/>
                </p:cNvSpPr>
                <p:nvPr/>
              </p:nvSpPr>
              <p:spPr bwMode="auto">
                <a:xfrm>
                  <a:off x="622" y="1583"/>
                  <a:ext cx="128" cy="46"/>
                </a:xfrm>
                <a:custGeom>
                  <a:avLst/>
                  <a:gdLst/>
                  <a:ahLst/>
                  <a:cxnLst>
                    <a:cxn ang="0">
                      <a:pos x="128" y="10"/>
                    </a:cxn>
                    <a:cxn ang="0">
                      <a:pos x="99" y="0"/>
                    </a:cxn>
                    <a:cxn ang="0">
                      <a:pos x="33" y="29"/>
                    </a:cxn>
                    <a:cxn ang="0">
                      <a:pos x="0" y="19"/>
                    </a:cxn>
                    <a:cxn ang="0">
                      <a:pos x="16" y="46"/>
                    </a:cxn>
                    <a:cxn ang="0">
                      <a:pos x="99" y="46"/>
                    </a:cxn>
                    <a:cxn ang="0">
                      <a:pos x="64" y="36"/>
                    </a:cxn>
                    <a:cxn ang="0">
                      <a:pos x="128" y="10"/>
                    </a:cxn>
                  </a:cxnLst>
                  <a:rect l="0" t="0" r="r" b="b"/>
                  <a:pathLst>
                    <a:path w="128" h="46">
                      <a:moveTo>
                        <a:pt x="128" y="10"/>
                      </a:moveTo>
                      <a:lnTo>
                        <a:pt x="99" y="0"/>
                      </a:lnTo>
                      <a:lnTo>
                        <a:pt x="33" y="29"/>
                      </a:lnTo>
                      <a:lnTo>
                        <a:pt x="0" y="19"/>
                      </a:lnTo>
                      <a:lnTo>
                        <a:pt x="16" y="46"/>
                      </a:lnTo>
                      <a:lnTo>
                        <a:pt x="99" y="46"/>
                      </a:lnTo>
                      <a:lnTo>
                        <a:pt x="64" y="36"/>
                      </a:lnTo>
                      <a:lnTo>
                        <a:pt x="128" y="10"/>
                      </a:lnTo>
                      <a:close/>
                    </a:path>
                  </a:pathLst>
                </a:custGeom>
                <a:solidFill>
                  <a:srgbClr val="FFFFFF"/>
                </a:solidFill>
                <a:ln w="9525">
                  <a:noFill/>
                  <a:round/>
                  <a:headEnd/>
                  <a:tailEnd/>
                </a:ln>
              </p:spPr>
              <p:txBody>
                <a:bodyPr/>
                <a:lstStyle/>
                <a:p>
                  <a:endParaRPr lang="en-US"/>
                </a:p>
              </p:txBody>
            </p:sp>
            <p:sp>
              <p:nvSpPr>
                <p:cNvPr id="22" name="Freeform 114"/>
                <p:cNvSpPr>
                  <a:spLocks/>
                </p:cNvSpPr>
                <p:nvPr/>
              </p:nvSpPr>
              <p:spPr bwMode="auto">
                <a:xfrm>
                  <a:off x="622" y="1583"/>
                  <a:ext cx="128" cy="46"/>
                </a:xfrm>
                <a:custGeom>
                  <a:avLst/>
                  <a:gdLst/>
                  <a:ahLst/>
                  <a:cxnLst>
                    <a:cxn ang="0">
                      <a:pos x="128" y="10"/>
                    </a:cxn>
                    <a:cxn ang="0">
                      <a:pos x="99" y="0"/>
                    </a:cxn>
                    <a:cxn ang="0">
                      <a:pos x="33" y="29"/>
                    </a:cxn>
                    <a:cxn ang="0">
                      <a:pos x="0" y="19"/>
                    </a:cxn>
                    <a:cxn ang="0">
                      <a:pos x="16" y="46"/>
                    </a:cxn>
                    <a:cxn ang="0">
                      <a:pos x="99" y="46"/>
                    </a:cxn>
                    <a:cxn ang="0">
                      <a:pos x="64" y="36"/>
                    </a:cxn>
                    <a:cxn ang="0">
                      <a:pos x="128" y="10"/>
                    </a:cxn>
                  </a:cxnLst>
                  <a:rect l="0" t="0" r="r" b="b"/>
                  <a:pathLst>
                    <a:path w="128" h="46">
                      <a:moveTo>
                        <a:pt x="128" y="10"/>
                      </a:moveTo>
                      <a:lnTo>
                        <a:pt x="99" y="0"/>
                      </a:lnTo>
                      <a:lnTo>
                        <a:pt x="33" y="29"/>
                      </a:lnTo>
                      <a:lnTo>
                        <a:pt x="0" y="19"/>
                      </a:lnTo>
                      <a:lnTo>
                        <a:pt x="16" y="46"/>
                      </a:lnTo>
                      <a:lnTo>
                        <a:pt x="99" y="46"/>
                      </a:lnTo>
                      <a:lnTo>
                        <a:pt x="64" y="36"/>
                      </a:lnTo>
                      <a:lnTo>
                        <a:pt x="128" y="10"/>
                      </a:lnTo>
                      <a:close/>
                    </a:path>
                  </a:pathLst>
                </a:custGeom>
                <a:solidFill>
                  <a:srgbClr val="FFFFFF"/>
                </a:solidFill>
                <a:ln w="9525">
                  <a:noFill/>
                  <a:round/>
                  <a:headEnd/>
                  <a:tailEnd/>
                </a:ln>
              </p:spPr>
              <p:txBody>
                <a:bodyPr/>
                <a:lstStyle/>
                <a:p>
                  <a:endParaRPr lang="en-US"/>
                </a:p>
              </p:txBody>
            </p:sp>
            <p:sp>
              <p:nvSpPr>
                <p:cNvPr id="23" name="Freeform 115"/>
                <p:cNvSpPr>
                  <a:spLocks/>
                </p:cNvSpPr>
                <p:nvPr/>
              </p:nvSpPr>
              <p:spPr bwMode="auto">
                <a:xfrm>
                  <a:off x="629" y="1531"/>
                  <a:ext cx="128" cy="43"/>
                </a:xfrm>
                <a:custGeom>
                  <a:avLst/>
                  <a:gdLst/>
                  <a:ahLst/>
                  <a:cxnLst>
                    <a:cxn ang="0">
                      <a:pos x="0" y="10"/>
                    </a:cxn>
                    <a:cxn ang="0">
                      <a:pos x="28" y="0"/>
                    </a:cxn>
                    <a:cxn ang="0">
                      <a:pos x="97" y="26"/>
                    </a:cxn>
                    <a:cxn ang="0">
                      <a:pos x="128" y="19"/>
                    </a:cxn>
                    <a:cxn ang="0">
                      <a:pos x="111" y="43"/>
                    </a:cxn>
                    <a:cxn ang="0">
                      <a:pos x="31" y="43"/>
                    </a:cxn>
                    <a:cxn ang="0">
                      <a:pos x="64" y="36"/>
                    </a:cxn>
                    <a:cxn ang="0">
                      <a:pos x="0" y="10"/>
                    </a:cxn>
                  </a:cxnLst>
                  <a:rect l="0" t="0" r="r" b="b"/>
                  <a:pathLst>
                    <a:path w="128" h="43">
                      <a:moveTo>
                        <a:pt x="0" y="10"/>
                      </a:moveTo>
                      <a:lnTo>
                        <a:pt x="28" y="0"/>
                      </a:lnTo>
                      <a:lnTo>
                        <a:pt x="97" y="26"/>
                      </a:lnTo>
                      <a:lnTo>
                        <a:pt x="128" y="19"/>
                      </a:lnTo>
                      <a:lnTo>
                        <a:pt x="111" y="43"/>
                      </a:lnTo>
                      <a:lnTo>
                        <a:pt x="31" y="43"/>
                      </a:lnTo>
                      <a:lnTo>
                        <a:pt x="64" y="36"/>
                      </a:lnTo>
                      <a:lnTo>
                        <a:pt x="0" y="10"/>
                      </a:lnTo>
                      <a:close/>
                    </a:path>
                  </a:pathLst>
                </a:custGeom>
                <a:solidFill>
                  <a:srgbClr val="FFFFFF"/>
                </a:solidFill>
                <a:ln w="9525">
                  <a:noFill/>
                  <a:round/>
                  <a:headEnd/>
                  <a:tailEnd/>
                </a:ln>
              </p:spPr>
              <p:txBody>
                <a:bodyPr/>
                <a:lstStyle/>
                <a:p>
                  <a:endParaRPr lang="en-US"/>
                </a:p>
              </p:txBody>
            </p:sp>
            <p:sp>
              <p:nvSpPr>
                <p:cNvPr id="24" name="Freeform 116"/>
                <p:cNvSpPr>
                  <a:spLocks/>
                </p:cNvSpPr>
                <p:nvPr/>
              </p:nvSpPr>
              <p:spPr bwMode="auto">
                <a:xfrm>
                  <a:off x="629" y="1531"/>
                  <a:ext cx="128" cy="43"/>
                </a:xfrm>
                <a:custGeom>
                  <a:avLst/>
                  <a:gdLst/>
                  <a:ahLst/>
                  <a:cxnLst>
                    <a:cxn ang="0">
                      <a:pos x="0" y="10"/>
                    </a:cxn>
                    <a:cxn ang="0">
                      <a:pos x="28" y="0"/>
                    </a:cxn>
                    <a:cxn ang="0">
                      <a:pos x="97" y="26"/>
                    </a:cxn>
                    <a:cxn ang="0">
                      <a:pos x="128" y="19"/>
                    </a:cxn>
                    <a:cxn ang="0">
                      <a:pos x="111" y="43"/>
                    </a:cxn>
                    <a:cxn ang="0">
                      <a:pos x="31" y="43"/>
                    </a:cxn>
                    <a:cxn ang="0">
                      <a:pos x="64" y="36"/>
                    </a:cxn>
                    <a:cxn ang="0">
                      <a:pos x="0" y="10"/>
                    </a:cxn>
                  </a:cxnLst>
                  <a:rect l="0" t="0" r="r" b="b"/>
                  <a:pathLst>
                    <a:path w="128" h="43">
                      <a:moveTo>
                        <a:pt x="0" y="10"/>
                      </a:moveTo>
                      <a:lnTo>
                        <a:pt x="28" y="0"/>
                      </a:lnTo>
                      <a:lnTo>
                        <a:pt x="97" y="26"/>
                      </a:lnTo>
                      <a:lnTo>
                        <a:pt x="128" y="19"/>
                      </a:lnTo>
                      <a:lnTo>
                        <a:pt x="111" y="43"/>
                      </a:lnTo>
                      <a:lnTo>
                        <a:pt x="31" y="43"/>
                      </a:lnTo>
                      <a:lnTo>
                        <a:pt x="64" y="36"/>
                      </a:lnTo>
                      <a:lnTo>
                        <a:pt x="0" y="10"/>
                      </a:lnTo>
                      <a:close/>
                    </a:path>
                  </a:pathLst>
                </a:custGeom>
                <a:solidFill>
                  <a:srgbClr val="FFFFFF"/>
                </a:solidFill>
                <a:ln w="9525">
                  <a:noFill/>
                  <a:round/>
                  <a:headEnd/>
                  <a:tailEnd/>
                </a:ln>
              </p:spPr>
              <p:txBody>
                <a:bodyPr/>
                <a:lstStyle/>
                <a:p>
                  <a:endParaRPr lang="en-US"/>
                </a:p>
              </p:txBody>
            </p:sp>
            <p:sp>
              <p:nvSpPr>
                <p:cNvPr id="25" name="Freeform 117"/>
                <p:cNvSpPr>
                  <a:spLocks/>
                </p:cNvSpPr>
                <p:nvPr/>
              </p:nvSpPr>
              <p:spPr bwMode="auto">
                <a:xfrm>
                  <a:off x="757" y="1588"/>
                  <a:ext cx="128" cy="43"/>
                </a:xfrm>
                <a:custGeom>
                  <a:avLst/>
                  <a:gdLst/>
                  <a:ahLst/>
                  <a:cxnLst>
                    <a:cxn ang="0">
                      <a:pos x="128" y="34"/>
                    </a:cxn>
                    <a:cxn ang="0">
                      <a:pos x="99" y="43"/>
                    </a:cxn>
                    <a:cxn ang="0">
                      <a:pos x="33" y="14"/>
                    </a:cxn>
                    <a:cxn ang="0">
                      <a:pos x="0" y="24"/>
                    </a:cxn>
                    <a:cxn ang="0">
                      <a:pos x="16" y="0"/>
                    </a:cxn>
                    <a:cxn ang="0">
                      <a:pos x="99" y="0"/>
                    </a:cxn>
                    <a:cxn ang="0">
                      <a:pos x="64" y="7"/>
                    </a:cxn>
                    <a:cxn ang="0">
                      <a:pos x="128" y="34"/>
                    </a:cxn>
                  </a:cxnLst>
                  <a:rect l="0" t="0" r="r" b="b"/>
                  <a:pathLst>
                    <a:path w="128" h="43">
                      <a:moveTo>
                        <a:pt x="128" y="34"/>
                      </a:moveTo>
                      <a:lnTo>
                        <a:pt x="99" y="43"/>
                      </a:lnTo>
                      <a:lnTo>
                        <a:pt x="33" y="14"/>
                      </a:lnTo>
                      <a:lnTo>
                        <a:pt x="0" y="24"/>
                      </a:lnTo>
                      <a:lnTo>
                        <a:pt x="16" y="0"/>
                      </a:lnTo>
                      <a:lnTo>
                        <a:pt x="99" y="0"/>
                      </a:lnTo>
                      <a:lnTo>
                        <a:pt x="64" y="7"/>
                      </a:lnTo>
                      <a:lnTo>
                        <a:pt x="128" y="34"/>
                      </a:lnTo>
                      <a:close/>
                    </a:path>
                  </a:pathLst>
                </a:custGeom>
                <a:solidFill>
                  <a:srgbClr val="FFFFFF"/>
                </a:solidFill>
                <a:ln w="9525">
                  <a:noFill/>
                  <a:round/>
                  <a:headEnd/>
                  <a:tailEnd/>
                </a:ln>
              </p:spPr>
              <p:txBody>
                <a:bodyPr/>
                <a:lstStyle/>
                <a:p>
                  <a:endParaRPr lang="en-US"/>
                </a:p>
              </p:txBody>
            </p:sp>
            <p:sp>
              <p:nvSpPr>
                <p:cNvPr id="26" name="Freeform 118"/>
                <p:cNvSpPr>
                  <a:spLocks/>
                </p:cNvSpPr>
                <p:nvPr/>
              </p:nvSpPr>
              <p:spPr bwMode="auto">
                <a:xfrm>
                  <a:off x="757" y="1588"/>
                  <a:ext cx="128" cy="43"/>
                </a:xfrm>
                <a:custGeom>
                  <a:avLst/>
                  <a:gdLst/>
                  <a:ahLst/>
                  <a:cxnLst>
                    <a:cxn ang="0">
                      <a:pos x="128" y="34"/>
                    </a:cxn>
                    <a:cxn ang="0">
                      <a:pos x="99" y="43"/>
                    </a:cxn>
                    <a:cxn ang="0">
                      <a:pos x="33" y="14"/>
                    </a:cxn>
                    <a:cxn ang="0">
                      <a:pos x="0" y="24"/>
                    </a:cxn>
                    <a:cxn ang="0">
                      <a:pos x="16" y="0"/>
                    </a:cxn>
                    <a:cxn ang="0">
                      <a:pos x="99" y="0"/>
                    </a:cxn>
                    <a:cxn ang="0">
                      <a:pos x="64" y="7"/>
                    </a:cxn>
                    <a:cxn ang="0">
                      <a:pos x="128" y="34"/>
                    </a:cxn>
                  </a:cxnLst>
                  <a:rect l="0" t="0" r="r" b="b"/>
                  <a:pathLst>
                    <a:path w="128" h="43">
                      <a:moveTo>
                        <a:pt x="128" y="34"/>
                      </a:moveTo>
                      <a:lnTo>
                        <a:pt x="99" y="43"/>
                      </a:lnTo>
                      <a:lnTo>
                        <a:pt x="33" y="14"/>
                      </a:lnTo>
                      <a:lnTo>
                        <a:pt x="0" y="24"/>
                      </a:lnTo>
                      <a:lnTo>
                        <a:pt x="16" y="0"/>
                      </a:lnTo>
                      <a:lnTo>
                        <a:pt x="99" y="0"/>
                      </a:lnTo>
                      <a:lnTo>
                        <a:pt x="64" y="7"/>
                      </a:lnTo>
                      <a:lnTo>
                        <a:pt x="128" y="34"/>
                      </a:lnTo>
                      <a:close/>
                    </a:path>
                  </a:pathLst>
                </a:custGeom>
                <a:solidFill>
                  <a:srgbClr val="FFFFFF"/>
                </a:solidFill>
                <a:ln w="9525">
                  <a:noFill/>
                  <a:round/>
                  <a:headEnd/>
                  <a:tailEnd/>
                </a:ln>
              </p:spPr>
              <p:txBody>
                <a:bodyPr/>
                <a:lstStyle/>
                <a:p>
                  <a:endParaRPr lang="en-US"/>
                </a:p>
              </p:txBody>
            </p:sp>
          </p:grpSp>
        </p:grpSp>
        <p:sp>
          <p:nvSpPr>
            <p:cNvPr id="15" name="Line 119"/>
            <p:cNvSpPr>
              <a:spLocks noChangeShapeType="1"/>
            </p:cNvSpPr>
            <p:nvPr/>
          </p:nvSpPr>
          <p:spPr bwMode="auto">
            <a:xfrm>
              <a:off x="560" y="1579"/>
              <a:ext cx="1" cy="95"/>
            </a:xfrm>
            <a:prstGeom prst="line">
              <a:avLst/>
            </a:prstGeom>
            <a:noFill/>
            <a:ln w="3175">
              <a:solidFill>
                <a:srgbClr val="AAE6FF"/>
              </a:solidFill>
              <a:round/>
              <a:headEnd/>
              <a:tailEnd/>
            </a:ln>
          </p:spPr>
          <p:txBody>
            <a:bodyPr/>
            <a:lstStyle/>
            <a:p>
              <a:endParaRPr lang="en-US"/>
            </a:p>
          </p:txBody>
        </p:sp>
        <p:sp>
          <p:nvSpPr>
            <p:cNvPr id="16" name="Line 120"/>
            <p:cNvSpPr>
              <a:spLocks noChangeShapeType="1"/>
            </p:cNvSpPr>
            <p:nvPr/>
          </p:nvSpPr>
          <p:spPr bwMode="auto">
            <a:xfrm>
              <a:off x="949" y="1579"/>
              <a:ext cx="1" cy="95"/>
            </a:xfrm>
            <a:prstGeom prst="line">
              <a:avLst/>
            </a:prstGeom>
            <a:noFill/>
            <a:ln w="3175">
              <a:solidFill>
                <a:srgbClr val="AAE6FF"/>
              </a:solidFill>
              <a:round/>
              <a:headEnd/>
              <a:tailEnd/>
            </a:ln>
          </p:spPr>
          <p:txBody>
            <a:bodyPr/>
            <a:lstStyle/>
            <a:p>
              <a:endParaRPr lang="en-US"/>
            </a:p>
          </p:txBody>
        </p:sp>
      </p:grpSp>
      <p:sp>
        <p:nvSpPr>
          <p:cNvPr id="35" name="Text Box 50"/>
          <p:cNvSpPr txBox="1">
            <a:spLocks noChangeArrowheads="1"/>
          </p:cNvSpPr>
          <p:nvPr/>
        </p:nvSpPr>
        <p:spPr bwMode="auto">
          <a:xfrm>
            <a:off x="3018378" y="1600200"/>
            <a:ext cx="3484990" cy="259798"/>
          </a:xfrm>
          <a:prstGeom prst="rec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600" i="1" dirty="0"/>
              <a:t>Network = “Network-A”</a:t>
            </a:r>
          </a:p>
        </p:txBody>
      </p:sp>
      <p:sp>
        <p:nvSpPr>
          <p:cNvPr id="36" name="Line 94"/>
          <p:cNvSpPr>
            <a:spLocks noChangeShapeType="1"/>
          </p:cNvSpPr>
          <p:nvPr/>
        </p:nvSpPr>
        <p:spPr bwMode="auto">
          <a:xfrm flipH="1" flipV="1">
            <a:off x="1307687" y="2895227"/>
            <a:ext cx="1589300" cy="144071"/>
          </a:xfrm>
          <a:prstGeom prst="line">
            <a:avLst/>
          </a:prstGeom>
          <a:noFill/>
          <a:ln w="38100">
            <a:solidFill>
              <a:schemeClr val="tx1"/>
            </a:solidFill>
            <a:round/>
            <a:headEnd/>
            <a:tailEnd/>
          </a:ln>
          <a:effectLst/>
        </p:spPr>
        <p:txBody>
          <a:bodyPr/>
          <a:lstStyle/>
          <a:p>
            <a:endParaRPr lang="en-US"/>
          </a:p>
        </p:txBody>
      </p:sp>
      <p:sp>
        <p:nvSpPr>
          <p:cNvPr id="37" name="Line 41"/>
          <p:cNvSpPr>
            <a:spLocks noChangeShapeType="1"/>
          </p:cNvSpPr>
          <p:nvPr/>
        </p:nvSpPr>
        <p:spPr bwMode="auto">
          <a:xfrm>
            <a:off x="3003444" y="1631398"/>
            <a:ext cx="0" cy="1371600"/>
          </a:xfrm>
          <a:prstGeom prst="line">
            <a:avLst/>
          </a:prstGeom>
          <a:noFill/>
          <a:ln w="19050">
            <a:solidFill>
              <a:schemeClr val="tx1"/>
            </a:solidFill>
            <a:prstDash val="sysDot"/>
            <a:round/>
            <a:headEnd/>
            <a:tailEnd/>
          </a:ln>
          <a:effectLst/>
        </p:spPr>
        <p:txBody>
          <a:bodyPr/>
          <a:lstStyle/>
          <a:p>
            <a:endParaRPr lang="en-US"/>
          </a:p>
        </p:txBody>
      </p:sp>
      <p:grpSp>
        <p:nvGrpSpPr>
          <p:cNvPr id="14" name="Group 95"/>
          <p:cNvGrpSpPr>
            <a:grpSpLocks/>
          </p:cNvGrpSpPr>
          <p:nvPr/>
        </p:nvGrpSpPr>
        <p:grpSpPr bwMode="auto">
          <a:xfrm>
            <a:off x="7539375" y="2999441"/>
            <a:ext cx="427038" cy="261937"/>
            <a:chOff x="560" y="1513"/>
            <a:chExt cx="390" cy="229"/>
          </a:xfrm>
        </p:grpSpPr>
        <p:sp>
          <p:nvSpPr>
            <p:cNvPr id="39" name="Oval 96"/>
            <p:cNvSpPr>
              <a:spLocks noChangeArrowheads="1"/>
            </p:cNvSpPr>
            <p:nvPr/>
          </p:nvSpPr>
          <p:spPr bwMode="auto">
            <a:xfrm>
              <a:off x="561" y="1608"/>
              <a:ext cx="389" cy="134"/>
            </a:xfrm>
            <a:prstGeom prst="ellipse">
              <a:avLst/>
            </a:prstGeom>
            <a:solidFill>
              <a:srgbClr val="0078AA"/>
            </a:solidFill>
            <a:ln w="3175">
              <a:solidFill>
                <a:srgbClr val="AAE6FF"/>
              </a:solidFill>
              <a:round/>
              <a:headEnd/>
              <a:tailEnd/>
            </a:ln>
          </p:spPr>
          <p:txBody>
            <a:bodyPr/>
            <a:lstStyle/>
            <a:p>
              <a:endParaRPr lang="en-US"/>
            </a:p>
          </p:txBody>
        </p:sp>
        <p:sp>
          <p:nvSpPr>
            <p:cNvPr id="40" name="Rectangle 97"/>
            <p:cNvSpPr>
              <a:spLocks noChangeArrowheads="1"/>
            </p:cNvSpPr>
            <p:nvPr/>
          </p:nvSpPr>
          <p:spPr bwMode="auto">
            <a:xfrm>
              <a:off x="560" y="1581"/>
              <a:ext cx="389" cy="95"/>
            </a:xfrm>
            <a:prstGeom prst="rect">
              <a:avLst/>
            </a:prstGeom>
            <a:solidFill>
              <a:srgbClr val="0078AA"/>
            </a:solidFill>
            <a:ln w="9525">
              <a:noFill/>
              <a:miter lim="800000"/>
              <a:headEnd/>
              <a:tailEnd/>
            </a:ln>
          </p:spPr>
          <p:txBody>
            <a:bodyPr/>
            <a:lstStyle/>
            <a:p>
              <a:endParaRPr lang="en-US"/>
            </a:p>
          </p:txBody>
        </p:sp>
        <p:sp>
          <p:nvSpPr>
            <p:cNvPr id="41" name="Rectangle 98"/>
            <p:cNvSpPr>
              <a:spLocks noChangeArrowheads="1"/>
            </p:cNvSpPr>
            <p:nvPr/>
          </p:nvSpPr>
          <p:spPr bwMode="auto">
            <a:xfrm>
              <a:off x="560" y="1581"/>
              <a:ext cx="389" cy="95"/>
            </a:xfrm>
            <a:prstGeom prst="rect">
              <a:avLst/>
            </a:prstGeom>
            <a:solidFill>
              <a:srgbClr val="0078AA"/>
            </a:solidFill>
            <a:ln w="9525">
              <a:noFill/>
              <a:miter lim="800000"/>
              <a:headEnd/>
              <a:tailEnd/>
            </a:ln>
          </p:spPr>
          <p:txBody>
            <a:bodyPr/>
            <a:lstStyle/>
            <a:p>
              <a:endParaRPr lang="en-US"/>
            </a:p>
          </p:txBody>
        </p:sp>
        <p:sp>
          <p:nvSpPr>
            <p:cNvPr id="42" name="Oval 99"/>
            <p:cNvSpPr>
              <a:spLocks noChangeArrowheads="1"/>
            </p:cNvSpPr>
            <p:nvPr/>
          </p:nvSpPr>
          <p:spPr bwMode="auto">
            <a:xfrm>
              <a:off x="561" y="1513"/>
              <a:ext cx="389" cy="134"/>
            </a:xfrm>
            <a:prstGeom prst="ellipse">
              <a:avLst/>
            </a:prstGeom>
            <a:solidFill>
              <a:srgbClr val="00B4FF"/>
            </a:solidFill>
            <a:ln w="3175">
              <a:solidFill>
                <a:srgbClr val="AAE6FF"/>
              </a:solidFill>
              <a:round/>
              <a:headEnd/>
              <a:tailEnd/>
            </a:ln>
          </p:spPr>
          <p:txBody>
            <a:bodyPr/>
            <a:lstStyle/>
            <a:p>
              <a:endParaRPr lang="en-US"/>
            </a:p>
          </p:txBody>
        </p:sp>
        <p:grpSp>
          <p:nvGrpSpPr>
            <p:cNvPr id="17" name="Group 100"/>
            <p:cNvGrpSpPr>
              <a:grpSpLocks/>
            </p:cNvGrpSpPr>
            <p:nvPr/>
          </p:nvGrpSpPr>
          <p:grpSpPr bwMode="auto">
            <a:xfrm>
              <a:off x="619" y="1529"/>
              <a:ext cx="270" cy="102"/>
              <a:chOff x="619" y="1529"/>
              <a:chExt cx="270" cy="102"/>
            </a:xfrm>
          </p:grpSpPr>
          <p:grpSp>
            <p:nvGrpSpPr>
              <p:cNvPr id="18" name="Group 101"/>
              <p:cNvGrpSpPr>
                <a:grpSpLocks/>
              </p:cNvGrpSpPr>
              <p:nvPr/>
            </p:nvGrpSpPr>
            <p:grpSpPr bwMode="auto">
              <a:xfrm>
                <a:off x="619" y="1529"/>
                <a:ext cx="268" cy="100"/>
                <a:chOff x="619" y="1529"/>
                <a:chExt cx="268" cy="100"/>
              </a:xfrm>
            </p:grpSpPr>
            <p:sp>
              <p:nvSpPr>
                <p:cNvPr id="56" name="Freeform 102"/>
                <p:cNvSpPr>
                  <a:spLocks/>
                </p:cNvSpPr>
                <p:nvPr/>
              </p:nvSpPr>
              <p:spPr bwMode="auto">
                <a:xfrm>
                  <a:off x="759" y="1531"/>
                  <a:ext cx="128" cy="43"/>
                </a:xfrm>
                <a:custGeom>
                  <a:avLst/>
                  <a:gdLst/>
                  <a:ahLst/>
                  <a:cxnLst>
                    <a:cxn ang="0">
                      <a:pos x="0" y="33"/>
                    </a:cxn>
                    <a:cxn ang="0">
                      <a:pos x="28" y="43"/>
                    </a:cxn>
                    <a:cxn ang="0">
                      <a:pos x="97" y="14"/>
                    </a:cxn>
                    <a:cxn ang="0">
                      <a:pos x="128" y="24"/>
                    </a:cxn>
                    <a:cxn ang="0">
                      <a:pos x="111" y="0"/>
                    </a:cxn>
                    <a:cxn ang="0">
                      <a:pos x="31" y="0"/>
                    </a:cxn>
                    <a:cxn ang="0">
                      <a:pos x="64" y="7"/>
                    </a:cxn>
                    <a:cxn ang="0">
                      <a:pos x="0" y="33"/>
                    </a:cxn>
                  </a:cxnLst>
                  <a:rect l="0" t="0" r="r" b="b"/>
                  <a:pathLst>
                    <a:path w="128" h="43">
                      <a:moveTo>
                        <a:pt x="0" y="33"/>
                      </a:moveTo>
                      <a:lnTo>
                        <a:pt x="28" y="43"/>
                      </a:lnTo>
                      <a:lnTo>
                        <a:pt x="97" y="14"/>
                      </a:lnTo>
                      <a:lnTo>
                        <a:pt x="128" y="24"/>
                      </a:lnTo>
                      <a:lnTo>
                        <a:pt x="111" y="0"/>
                      </a:lnTo>
                      <a:lnTo>
                        <a:pt x="31" y="0"/>
                      </a:lnTo>
                      <a:lnTo>
                        <a:pt x="64" y="7"/>
                      </a:lnTo>
                      <a:lnTo>
                        <a:pt x="0" y="33"/>
                      </a:lnTo>
                      <a:close/>
                    </a:path>
                  </a:pathLst>
                </a:custGeom>
                <a:solidFill>
                  <a:srgbClr val="000000"/>
                </a:solidFill>
                <a:ln w="9525">
                  <a:noFill/>
                  <a:round/>
                  <a:headEnd/>
                  <a:tailEnd/>
                </a:ln>
              </p:spPr>
              <p:txBody>
                <a:bodyPr/>
                <a:lstStyle/>
                <a:p>
                  <a:endParaRPr lang="en-US"/>
                </a:p>
              </p:txBody>
            </p:sp>
            <p:sp>
              <p:nvSpPr>
                <p:cNvPr id="57" name="Freeform 103"/>
                <p:cNvSpPr>
                  <a:spLocks/>
                </p:cNvSpPr>
                <p:nvPr/>
              </p:nvSpPr>
              <p:spPr bwMode="auto">
                <a:xfrm>
                  <a:off x="759" y="1531"/>
                  <a:ext cx="128" cy="43"/>
                </a:xfrm>
                <a:custGeom>
                  <a:avLst/>
                  <a:gdLst/>
                  <a:ahLst/>
                  <a:cxnLst>
                    <a:cxn ang="0">
                      <a:pos x="0" y="33"/>
                    </a:cxn>
                    <a:cxn ang="0">
                      <a:pos x="28" y="43"/>
                    </a:cxn>
                    <a:cxn ang="0">
                      <a:pos x="97" y="14"/>
                    </a:cxn>
                    <a:cxn ang="0">
                      <a:pos x="128" y="24"/>
                    </a:cxn>
                    <a:cxn ang="0">
                      <a:pos x="111" y="0"/>
                    </a:cxn>
                    <a:cxn ang="0">
                      <a:pos x="31" y="0"/>
                    </a:cxn>
                    <a:cxn ang="0">
                      <a:pos x="64" y="7"/>
                    </a:cxn>
                    <a:cxn ang="0">
                      <a:pos x="0" y="33"/>
                    </a:cxn>
                  </a:cxnLst>
                  <a:rect l="0" t="0" r="r" b="b"/>
                  <a:pathLst>
                    <a:path w="128" h="43">
                      <a:moveTo>
                        <a:pt x="0" y="33"/>
                      </a:moveTo>
                      <a:lnTo>
                        <a:pt x="28" y="43"/>
                      </a:lnTo>
                      <a:lnTo>
                        <a:pt x="97" y="14"/>
                      </a:lnTo>
                      <a:lnTo>
                        <a:pt x="128" y="24"/>
                      </a:lnTo>
                      <a:lnTo>
                        <a:pt x="111" y="0"/>
                      </a:lnTo>
                      <a:lnTo>
                        <a:pt x="31" y="0"/>
                      </a:lnTo>
                      <a:lnTo>
                        <a:pt x="64" y="7"/>
                      </a:lnTo>
                      <a:lnTo>
                        <a:pt x="0" y="33"/>
                      </a:lnTo>
                      <a:close/>
                    </a:path>
                  </a:pathLst>
                </a:custGeom>
                <a:solidFill>
                  <a:srgbClr val="000000"/>
                </a:solidFill>
                <a:ln w="9525">
                  <a:noFill/>
                  <a:round/>
                  <a:headEnd/>
                  <a:tailEnd/>
                </a:ln>
              </p:spPr>
              <p:txBody>
                <a:bodyPr/>
                <a:lstStyle/>
                <a:p>
                  <a:endParaRPr lang="en-US"/>
                </a:p>
              </p:txBody>
            </p:sp>
            <p:sp>
              <p:nvSpPr>
                <p:cNvPr id="58" name="Freeform 104"/>
                <p:cNvSpPr>
                  <a:spLocks/>
                </p:cNvSpPr>
                <p:nvPr/>
              </p:nvSpPr>
              <p:spPr bwMode="auto">
                <a:xfrm>
                  <a:off x="619" y="1581"/>
                  <a:ext cx="128" cy="45"/>
                </a:xfrm>
                <a:custGeom>
                  <a:avLst/>
                  <a:gdLst/>
                  <a:ahLst/>
                  <a:cxnLst>
                    <a:cxn ang="0">
                      <a:pos x="128" y="10"/>
                    </a:cxn>
                    <a:cxn ang="0">
                      <a:pos x="100" y="0"/>
                    </a:cxn>
                    <a:cxn ang="0">
                      <a:pos x="33" y="29"/>
                    </a:cxn>
                    <a:cxn ang="0">
                      <a:pos x="0" y="19"/>
                    </a:cxn>
                    <a:cxn ang="0">
                      <a:pos x="17" y="45"/>
                    </a:cxn>
                    <a:cxn ang="0">
                      <a:pos x="100" y="45"/>
                    </a:cxn>
                    <a:cxn ang="0">
                      <a:pos x="64" y="36"/>
                    </a:cxn>
                    <a:cxn ang="0">
                      <a:pos x="128" y="10"/>
                    </a:cxn>
                  </a:cxnLst>
                  <a:rect l="0" t="0" r="r" b="b"/>
                  <a:pathLst>
                    <a:path w="128" h="45">
                      <a:moveTo>
                        <a:pt x="128" y="10"/>
                      </a:moveTo>
                      <a:lnTo>
                        <a:pt x="100" y="0"/>
                      </a:lnTo>
                      <a:lnTo>
                        <a:pt x="33" y="29"/>
                      </a:lnTo>
                      <a:lnTo>
                        <a:pt x="0" y="19"/>
                      </a:lnTo>
                      <a:lnTo>
                        <a:pt x="17" y="45"/>
                      </a:lnTo>
                      <a:lnTo>
                        <a:pt x="100" y="45"/>
                      </a:lnTo>
                      <a:lnTo>
                        <a:pt x="64" y="36"/>
                      </a:lnTo>
                      <a:lnTo>
                        <a:pt x="128" y="10"/>
                      </a:lnTo>
                      <a:close/>
                    </a:path>
                  </a:pathLst>
                </a:custGeom>
                <a:solidFill>
                  <a:srgbClr val="000000"/>
                </a:solidFill>
                <a:ln w="9525">
                  <a:noFill/>
                  <a:round/>
                  <a:headEnd/>
                  <a:tailEnd/>
                </a:ln>
              </p:spPr>
              <p:txBody>
                <a:bodyPr/>
                <a:lstStyle/>
                <a:p>
                  <a:endParaRPr lang="en-US"/>
                </a:p>
              </p:txBody>
            </p:sp>
            <p:sp>
              <p:nvSpPr>
                <p:cNvPr id="59" name="Freeform 105"/>
                <p:cNvSpPr>
                  <a:spLocks/>
                </p:cNvSpPr>
                <p:nvPr/>
              </p:nvSpPr>
              <p:spPr bwMode="auto">
                <a:xfrm>
                  <a:off x="619" y="1581"/>
                  <a:ext cx="128" cy="45"/>
                </a:xfrm>
                <a:custGeom>
                  <a:avLst/>
                  <a:gdLst/>
                  <a:ahLst/>
                  <a:cxnLst>
                    <a:cxn ang="0">
                      <a:pos x="128" y="10"/>
                    </a:cxn>
                    <a:cxn ang="0">
                      <a:pos x="100" y="0"/>
                    </a:cxn>
                    <a:cxn ang="0">
                      <a:pos x="33" y="29"/>
                    </a:cxn>
                    <a:cxn ang="0">
                      <a:pos x="0" y="19"/>
                    </a:cxn>
                    <a:cxn ang="0">
                      <a:pos x="17" y="45"/>
                    </a:cxn>
                    <a:cxn ang="0">
                      <a:pos x="100" y="45"/>
                    </a:cxn>
                    <a:cxn ang="0">
                      <a:pos x="64" y="36"/>
                    </a:cxn>
                    <a:cxn ang="0">
                      <a:pos x="128" y="10"/>
                    </a:cxn>
                  </a:cxnLst>
                  <a:rect l="0" t="0" r="r" b="b"/>
                  <a:pathLst>
                    <a:path w="128" h="45">
                      <a:moveTo>
                        <a:pt x="128" y="10"/>
                      </a:moveTo>
                      <a:lnTo>
                        <a:pt x="100" y="0"/>
                      </a:lnTo>
                      <a:lnTo>
                        <a:pt x="33" y="29"/>
                      </a:lnTo>
                      <a:lnTo>
                        <a:pt x="0" y="19"/>
                      </a:lnTo>
                      <a:lnTo>
                        <a:pt x="17" y="45"/>
                      </a:lnTo>
                      <a:lnTo>
                        <a:pt x="100" y="45"/>
                      </a:lnTo>
                      <a:lnTo>
                        <a:pt x="64" y="36"/>
                      </a:lnTo>
                      <a:lnTo>
                        <a:pt x="128" y="10"/>
                      </a:lnTo>
                      <a:close/>
                    </a:path>
                  </a:pathLst>
                </a:custGeom>
                <a:solidFill>
                  <a:srgbClr val="000000"/>
                </a:solidFill>
                <a:ln w="9525">
                  <a:noFill/>
                  <a:round/>
                  <a:headEnd/>
                  <a:tailEnd/>
                </a:ln>
              </p:spPr>
              <p:txBody>
                <a:bodyPr/>
                <a:lstStyle/>
                <a:p>
                  <a:endParaRPr lang="en-US"/>
                </a:p>
              </p:txBody>
            </p:sp>
            <p:sp>
              <p:nvSpPr>
                <p:cNvPr id="60" name="Freeform 106"/>
                <p:cNvSpPr>
                  <a:spLocks/>
                </p:cNvSpPr>
                <p:nvPr/>
              </p:nvSpPr>
              <p:spPr bwMode="auto">
                <a:xfrm>
                  <a:off x="626" y="1529"/>
                  <a:ext cx="128" cy="43"/>
                </a:xfrm>
                <a:custGeom>
                  <a:avLst/>
                  <a:gdLst/>
                  <a:ahLst/>
                  <a:cxnLst>
                    <a:cxn ang="0">
                      <a:pos x="0" y="9"/>
                    </a:cxn>
                    <a:cxn ang="0">
                      <a:pos x="29" y="0"/>
                    </a:cxn>
                    <a:cxn ang="0">
                      <a:pos x="98" y="26"/>
                    </a:cxn>
                    <a:cxn ang="0">
                      <a:pos x="128" y="19"/>
                    </a:cxn>
                    <a:cxn ang="0">
                      <a:pos x="112" y="43"/>
                    </a:cxn>
                    <a:cxn ang="0">
                      <a:pos x="31" y="43"/>
                    </a:cxn>
                    <a:cxn ang="0">
                      <a:pos x="64" y="35"/>
                    </a:cxn>
                    <a:cxn ang="0">
                      <a:pos x="0" y="9"/>
                    </a:cxn>
                  </a:cxnLst>
                  <a:rect l="0" t="0" r="r" b="b"/>
                  <a:pathLst>
                    <a:path w="128" h="43">
                      <a:moveTo>
                        <a:pt x="0" y="9"/>
                      </a:moveTo>
                      <a:lnTo>
                        <a:pt x="29" y="0"/>
                      </a:lnTo>
                      <a:lnTo>
                        <a:pt x="98" y="26"/>
                      </a:lnTo>
                      <a:lnTo>
                        <a:pt x="128" y="19"/>
                      </a:lnTo>
                      <a:lnTo>
                        <a:pt x="112" y="43"/>
                      </a:lnTo>
                      <a:lnTo>
                        <a:pt x="31" y="43"/>
                      </a:lnTo>
                      <a:lnTo>
                        <a:pt x="64" y="35"/>
                      </a:lnTo>
                      <a:lnTo>
                        <a:pt x="0" y="9"/>
                      </a:lnTo>
                      <a:close/>
                    </a:path>
                  </a:pathLst>
                </a:custGeom>
                <a:solidFill>
                  <a:srgbClr val="000000"/>
                </a:solidFill>
                <a:ln w="9525">
                  <a:noFill/>
                  <a:round/>
                  <a:headEnd/>
                  <a:tailEnd/>
                </a:ln>
              </p:spPr>
              <p:txBody>
                <a:bodyPr/>
                <a:lstStyle/>
                <a:p>
                  <a:endParaRPr lang="en-US"/>
                </a:p>
              </p:txBody>
            </p:sp>
            <p:sp>
              <p:nvSpPr>
                <p:cNvPr id="61" name="Freeform 107"/>
                <p:cNvSpPr>
                  <a:spLocks/>
                </p:cNvSpPr>
                <p:nvPr/>
              </p:nvSpPr>
              <p:spPr bwMode="auto">
                <a:xfrm>
                  <a:off x="626" y="1529"/>
                  <a:ext cx="128" cy="43"/>
                </a:xfrm>
                <a:custGeom>
                  <a:avLst/>
                  <a:gdLst/>
                  <a:ahLst/>
                  <a:cxnLst>
                    <a:cxn ang="0">
                      <a:pos x="0" y="9"/>
                    </a:cxn>
                    <a:cxn ang="0">
                      <a:pos x="29" y="0"/>
                    </a:cxn>
                    <a:cxn ang="0">
                      <a:pos x="98" y="26"/>
                    </a:cxn>
                    <a:cxn ang="0">
                      <a:pos x="128" y="19"/>
                    </a:cxn>
                    <a:cxn ang="0">
                      <a:pos x="112" y="43"/>
                    </a:cxn>
                    <a:cxn ang="0">
                      <a:pos x="31" y="43"/>
                    </a:cxn>
                    <a:cxn ang="0">
                      <a:pos x="64" y="35"/>
                    </a:cxn>
                    <a:cxn ang="0">
                      <a:pos x="0" y="9"/>
                    </a:cxn>
                  </a:cxnLst>
                  <a:rect l="0" t="0" r="r" b="b"/>
                  <a:pathLst>
                    <a:path w="128" h="43">
                      <a:moveTo>
                        <a:pt x="0" y="9"/>
                      </a:moveTo>
                      <a:lnTo>
                        <a:pt x="29" y="0"/>
                      </a:lnTo>
                      <a:lnTo>
                        <a:pt x="98" y="26"/>
                      </a:lnTo>
                      <a:lnTo>
                        <a:pt x="128" y="19"/>
                      </a:lnTo>
                      <a:lnTo>
                        <a:pt x="112" y="43"/>
                      </a:lnTo>
                      <a:lnTo>
                        <a:pt x="31" y="43"/>
                      </a:lnTo>
                      <a:lnTo>
                        <a:pt x="64" y="35"/>
                      </a:lnTo>
                      <a:lnTo>
                        <a:pt x="0" y="9"/>
                      </a:lnTo>
                      <a:close/>
                    </a:path>
                  </a:pathLst>
                </a:custGeom>
                <a:solidFill>
                  <a:srgbClr val="000000"/>
                </a:solidFill>
                <a:ln w="9525">
                  <a:noFill/>
                  <a:round/>
                  <a:headEnd/>
                  <a:tailEnd/>
                </a:ln>
              </p:spPr>
              <p:txBody>
                <a:bodyPr/>
                <a:lstStyle/>
                <a:p>
                  <a:endParaRPr lang="en-US"/>
                </a:p>
              </p:txBody>
            </p:sp>
            <p:sp>
              <p:nvSpPr>
                <p:cNvPr id="62" name="Freeform 108"/>
                <p:cNvSpPr>
                  <a:spLocks/>
                </p:cNvSpPr>
                <p:nvPr/>
              </p:nvSpPr>
              <p:spPr bwMode="auto">
                <a:xfrm>
                  <a:off x="754" y="1586"/>
                  <a:ext cx="128" cy="43"/>
                </a:xfrm>
                <a:custGeom>
                  <a:avLst/>
                  <a:gdLst/>
                  <a:ahLst/>
                  <a:cxnLst>
                    <a:cxn ang="0">
                      <a:pos x="128" y="33"/>
                    </a:cxn>
                    <a:cxn ang="0">
                      <a:pos x="100" y="43"/>
                    </a:cxn>
                    <a:cxn ang="0">
                      <a:pos x="33" y="14"/>
                    </a:cxn>
                    <a:cxn ang="0">
                      <a:pos x="0" y="24"/>
                    </a:cxn>
                    <a:cxn ang="0">
                      <a:pos x="17" y="0"/>
                    </a:cxn>
                    <a:cxn ang="0">
                      <a:pos x="100" y="0"/>
                    </a:cxn>
                    <a:cxn ang="0">
                      <a:pos x="64" y="7"/>
                    </a:cxn>
                    <a:cxn ang="0">
                      <a:pos x="128" y="33"/>
                    </a:cxn>
                  </a:cxnLst>
                  <a:rect l="0" t="0" r="r" b="b"/>
                  <a:pathLst>
                    <a:path w="128" h="43">
                      <a:moveTo>
                        <a:pt x="128" y="33"/>
                      </a:moveTo>
                      <a:lnTo>
                        <a:pt x="100" y="43"/>
                      </a:lnTo>
                      <a:lnTo>
                        <a:pt x="33" y="14"/>
                      </a:lnTo>
                      <a:lnTo>
                        <a:pt x="0" y="24"/>
                      </a:lnTo>
                      <a:lnTo>
                        <a:pt x="17" y="0"/>
                      </a:lnTo>
                      <a:lnTo>
                        <a:pt x="100" y="0"/>
                      </a:lnTo>
                      <a:lnTo>
                        <a:pt x="64" y="7"/>
                      </a:lnTo>
                      <a:lnTo>
                        <a:pt x="128" y="33"/>
                      </a:lnTo>
                      <a:close/>
                    </a:path>
                  </a:pathLst>
                </a:custGeom>
                <a:solidFill>
                  <a:srgbClr val="000000"/>
                </a:solidFill>
                <a:ln w="9525">
                  <a:noFill/>
                  <a:round/>
                  <a:headEnd/>
                  <a:tailEnd/>
                </a:ln>
              </p:spPr>
              <p:txBody>
                <a:bodyPr/>
                <a:lstStyle/>
                <a:p>
                  <a:endParaRPr lang="en-US"/>
                </a:p>
              </p:txBody>
            </p:sp>
            <p:sp>
              <p:nvSpPr>
                <p:cNvPr id="63" name="Freeform 109"/>
                <p:cNvSpPr>
                  <a:spLocks/>
                </p:cNvSpPr>
                <p:nvPr/>
              </p:nvSpPr>
              <p:spPr bwMode="auto">
                <a:xfrm>
                  <a:off x="754" y="1586"/>
                  <a:ext cx="128" cy="43"/>
                </a:xfrm>
                <a:custGeom>
                  <a:avLst/>
                  <a:gdLst/>
                  <a:ahLst/>
                  <a:cxnLst>
                    <a:cxn ang="0">
                      <a:pos x="128" y="33"/>
                    </a:cxn>
                    <a:cxn ang="0">
                      <a:pos x="100" y="43"/>
                    </a:cxn>
                    <a:cxn ang="0">
                      <a:pos x="33" y="14"/>
                    </a:cxn>
                    <a:cxn ang="0">
                      <a:pos x="0" y="24"/>
                    </a:cxn>
                    <a:cxn ang="0">
                      <a:pos x="17" y="0"/>
                    </a:cxn>
                    <a:cxn ang="0">
                      <a:pos x="100" y="0"/>
                    </a:cxn>
                    <a:cxn ang="0">
                      <a:pos x="64" y="7"/>
                    </a:cxn>
                    <a:cxn ang="0">
                      <a:pos x="128" y="33"/>
                    </a:cxn>
                  </a:cxnLst>
                  <a:rect l="0" t="0" r="r" b="b"/>
                  <a:pathLst>
                    <a:path w="128" h="43">
                      <a:moveTo>
                        <a:pt x="128" y="33"/>
                      </a:moveTo>
                      <a:lnTo>
                        <a:pt x="100" y="43"/>
                      </a:lnTo>
                      <a:lnTo>
                        <a:pt x="33" y="14"/>
                      </a:lnTo>
                      <a:lnTo>
                        <a:pt x="0" y="24"/>
                      </a:lnTo>
                      <a:lnTo>
                        <a:pt x="17" y="0"/>
                      </a:lnTo>
                      <a:lnTo>
                        <a:pt x="100" y="0"/>
                      </a:lnTo>
                      <a:lnTo>
                        <a:pt x="64" y="7"/>
                      </a:lnTo>
                      <a:lnTo>
                        <a:pt x="128" y="33"/>
                      </a:lnTo>
                      <a:close/>
                    </a:path>
                  </a:pathLst>
                </a:custGeom>
                <a:solidFill>
                  <a:srgbClr val="000000"/>
                </a:solidFill>
                <a:ln w="9525">
                  <a:noFill/>
                  <a:round/>
                  <a:headEnd/>
                  <a:tailEnd/>
                </a:ln>
              </p:spPr>
              <p:txBody>
                <a:bodyPr/>
                <a:lstStyle/>
                <a:p>
                  <a:endParaRPr lang="en-US"/>
                </a:p>
              </p:txBody>
            </p:sp>
          </p:grpSp>
          <p:grpSp>
            <p:nvGrpSpPr>
              <p:cNvPr id="38" name="Group 110"/>
              <p:cNvGrpSpPr>
                <a:grpSpLocks/>
              </p:cNvGrpSpPr>
              <p:nvPr/>
            </p:nvGrpSpPr>
            <p:grpSpPr bwMode="auto">
              <a:xfrm>
                <a:off x="622" y="1531"/>
                <a:ext cx="267" cy="100"/>
                <a:chOff x="622" y="1531"/>
                <a:chExt cx="267" cy="100"/>
              </a:xfrm>
            </p:grpSpPr>
            <p:sp>
              <p:nvSpPr>
                <p:cNvPr id="48" name="Freeform 111"/>
                <p:cNvSpPr>
                  <a:spLocks/>
                </p:cNvSpPr>
                <p:nvPr/>
              </p:nvSpPr>
              <p:spPr bwMode="auto">
                <a:xfrm>
                  <a:off x="761" y="1533"/>
                  <a:ext cx="128" cy="43"/>
                </a:xfrm>
                <a:custGeom>
                  <a:avLst/>
                  <a:gdLst/>
                  <a:ahLst/>
                  <a:cxnLst>
                    <a:cxn ang="0">
                      <a:pos x="0" y="34"/>
                    </a:cxn>
                    <a:cxn ang="0">
                      <a:pos x="29" y="43"/>
                    </a:cxn>
                    <a:cxn ang="0">
                      <a:pos x="98" y="15"/>
                    </a:cxn>
                    <a:cxn ang="0">
                      <a:pos x="128" y="24"/>
                    </a:cxn>
                    <a:cxn ang="0">
                      <a:pos x="112" y="0"/>
                    </a:cxn>
                    <a:cxn ang="0">
                      <a:pos x="31" y="0"/>
                    </a:cxn>
                    <a:cxn ang="0">
                      <a:pos x="64" y="8"/>
                    </a:cxn>
                    <a:cxn ang="0">
                      <a:pos x="0" y="34"/>
                    </a:cxn>
                  </a:cxnLst>
                  <a:rect l="0" t="0" r="r" b="b"/>
                  <a:pathLst>
                    <a:path w="128" h="43">
                      <a:moveTo>
                        <a:pt x="0" y="34"/>
                      </a:moveTo>
                      <a:lnTo>
                        <a:pt x="29" y="43"/>
                      </a:lnTo>
                      <a:lnTo>
                        <a:pt x="98" y="15"/>
                      </a:lnTo>
                      <a:lnTo>
                        <a:pt x="128" y="24"/>
                      </a:lnTo>
                      <a:lnTo>
                        <a:pt x="112" y="0"/>
                      </a:lnTo>
                      <a:lnTo>
                        <a:pt x="31" y="0"/>
                      </a:lnTo>
                      <a:lnTo>
                        <a:pt x="64" y="8"/>
                      </a:lnTo>
                      <a:lnTo>
                        <a:pt x="0" y="34"/>
                      </a:lnTo>
                      <a:close/>
                    </a:path>
                  </a:pathLst>
                </a:custGeom>
                <a:solidFill>
                  <a:srgbClr val="FFFFFF"/>
                </a:solidFill>
                <a:ln w="9525">
                  <a:noFill/>
                  <a:round/>
                  <a:headEnd/>
                  <a:tailEnd/>
                </a:ln>
              </p:spPr>
              <p:txBody>
                <a:bodyPr/>
                <a:lstStyle/>
                <a:p>
                  <a:endParaRPr lang="en-US"/>
                </a:p>
              </p:txBody>
            </p:sp>
            <p:sp>
              <p:nvSpPr>
                <p:cNvPr id="49" name="Freeform 112"/>
                <p:cNvSpPr>
                  <a:spLocks/>
                </p:cNvSpPr>
                <p:nvPr/>
              </p:nvSpPr>
              <p:spPr bwMode="auto">
                <a:xfrm>
                  <a:off x="761" y="1533"/>
                  <a:ext cx="128" cy="43"/>
                </a:xfrm>
                <a:custGeom>
                  <a:avLst/>
                  <a:gdLst/>
                  <a:ahLst/>
                  <a:cxnLst>
                    <a:cxn ang="0">
                      <a:pos x="0" y="34"/>
                    </a:cxn>
                    <a:cxn ang="0">
                      <a:pos x="29" y="43"/>
                    </a:cxn>
                    <a:cxn ang="0">
                      <a:pos x="98" y="15"/>
                    </a:cxn>
                    <a:cxn ang="0">
                      <a:pos x="128" y="24"/>
                    </a:cxn>
                    <a:cxn ang="0">
                      <a:pos x="112" y="0"/>
                    </a:cxn>
                    <a:cxn ang="0">
                      <a:pos x="31" y="0"/>
                    </a:cxn>
                    <a:cxn ang="0">
                      <a:pos x="64" y="8"/>
                    </a:cxn>
                    <a:cxn ang="0">
                      <a:pos x="0" y="34"/>
                    </a:cxn>
                  </a:cxnLst>
                  <a:rect l="0" t="0" r="r" b="b"/>
                  <a:pathLst>
                    <a:path w="128" h="43">
                      <a:moveTo>
                        <a:pt x="0" y="34"/>
                      </a:moveTo>
                      <a:lnTo>
                        <a:pt x="29" y="43"/>
                      </a:lnTo>
                      <a:lnTo>
                        <a:pt x="98" y="15"/>
                      </a:lnTo>
                      <a:lnTo>
                        <a:pt x="128" y="24"/>
                      </a:lnTo>
                      <a:lnTo>
                        <a:pt x="112" y="0"/>
                      </a:lnTo>
                      <a:lnTo>
                        <a:pt x="31" y="0"/>
                      </a:lnTo>
                      <a:lnTo>
                        <a:pt x="64" y="8"/>
                      </a:lnTo>
                      <a:lnTo>
                        <a:pt x="0" y="34"/>
                      </a:lnTo>
                      <a:close/>
                    </a:path>
                  </a:pathLst>
                </a:custGeom>
                <a:solidFill>
                  <a:srgbClr val="FFFFFF"/>
                </a:solidFill>
                <a:ln w="9525">
                  <a:noFill/>
                  <a:round/>
                  <a:headEnd/>
                  <a:tailEnd/>
                </a:ln>
              </p:spPr>
              <p:txBody>
                <a:bodyPr/>
                <a:lstStyle/>
                <a:p>
                  <a:endParaRPr lang="en-US"/>
                </a:p>
              </p:txBody>
            </p:sp>
            <p:sp>
              <p:nvSpPr>
                <p:cNvPr id="50" name="Freeform 113"/>
                <p:cNvSpPr>
                  <a:spLocks/>
                </p:cNvSpPr>
                <p:nvPr/>
              </p:nvSpPr>
              <p:spPr bwMode="auto">
                <a:xfrm>
                  <a:off x="622" y="1583"/>
                  <a:ext cx="128" cy="46"/>
                </a:xfrm>
                <a:custGeom>
                  <a:avLst/>
                  <a:gdLst/>
                  <a:ahLst/>
                  <a:cxnLst>
                    <a:cxn ang="0">
                      <a:pos x="128" y="10"/>
                    </a:cxn>
                    <a:cxn ang="0">
                      <a:pos x="99" y="0"/>
                    </a:cxn>
                    <a:cxn ang="0">
                      <a:pos x="33" y="29"/>
                    </a:cxn>
                    <a:cxn ang="0">
                      <a:pos x="0" y="19"/>
                    </a:cxn>
                    <a:cxn ang="0">
                      <a:pos x="16" y="46"/>
                    </a:cxn>
                    <a:cxn ang="0">
                      <a:pos x="99" y="46"/>
                    </a:cxn>
                    <a:cxn ang="0">
                      <a:pos x="64" y="36"/>
                    </a:cxn>
                    <a:cxn ang="0">
                      <a:pos x="128" y="10"/>
                    </a:cxn>
                  </a:cxnLst>
                  <a:rect l="0" t="0" r="r" b="b"/>
                  <a:pathLst>
                    <a:path w="128" h="46">
                      <a:moveTo>
                        <a:pt x="128" y="10"/>
                      </a:moveTo>
                      <a:lnTo>
                        <a:pt x="99" y="0"/>
                      </a:lnTo>
                      <a:lnTo>
                        <a:pt x="33" y="29"/>
                      </a:lnTo>
                      <a:lnTo>
                        <a:pt x="0" y="19"/>
                      </a:lnTo>
                      <a:lnTo>
                        <a:pt x="16" y="46"/>
                      </a:lnTo>
                      <a:lnTo>
                        <a:pt x="99" y="46"/>
                      </a:lnTo>
                      <a:lnTo>
                        <a:pt x="64" y="36"/>
                      </a:lnTo>
                      <a:lnTo>
                        <a:pt x="128" y="10"/>
                      </a:lnTo>
                      <a:close/>
                    </a:path>
                  </a:pathLst>
                </a:custGeom>
                <a:solidFill>
                  <a:srgbClr val="FFFFFF"/>
                </a:solidFill>
                <a:ln w="9525">
                  <a:noFill/>
                  <a:round/>
                  <a:headEnd/>
                  <a:tailEnd/>
                </a:ln>
              </p:spPr>
              <p:txBody>
                <a:bodyPr/>
                <a:lstStyle/>
                <a:p>
                  <a:endParaRPr lang="en-US"/>
                </a:p>
              </p:txBody>
            </p:sp>
            <p:sp>
              <p:nvSpPr>
                <p:cNvPr id="51" name="Freeform 114"/>
                <p:cNvSpPr>
                  <a:spLocks/>
                </p:cNvSpPr>
                <p:nvPr/>
              </p:nvSpPr>
              <p:spPr bwMode="auto">
                <a:xfrm>
                  <a:off x="622" y="1583"/>
                  <a:ext cx="128" cy="46"/>
                </a:xfrm>
                <a:custGeom>
                  <a:avLst/>
                  <a:gdLst/>
                  <a:ahLst/>
                  <a:cxnLst>
                    <a:cxn ang="0">
                      <a:pos x="128" y="10"/>
                    </a:cxn>
                    <a:cxn ang="0">
                      <a:pos x="99" y="0"/>
                    </a:cxn>
                    <a:cxn ang="0">
                      <a:pos x="33" y="29"/>
                    </a:cxn>
                    <a:cxn ang="0">
                      <a:pos x="0" y="19"/>
                    </a:cxn>
                    <a:cxn ang="0">
                      <a:pos x="16" y="46"/>
                    </a:cxn>
                    <a:cxn ang="0">
                      <a:pos x="99" y="46"/>
                    </a:cxn>
                    <a:cxn ang="0">
                      <a:pos x="64" y="36"/>
                    </a:cxn>
                    <a:cxn ang="0">
                      <a:pos x="128" y="10"/>
                    </a:cxn>
                  </a:cxnLst>
                  <a:rect l="0" t="0" r="r" b="b"/>
                  <a:pathLst>
                    <a:path w="128" h="46">
                      <a:moveTo>
                        <a:pt x="128" y="10"/>
                      </a:moveTo>
                      <a:lnTo>
                        <a:pt x="99" y="0"/>
                      </a:lnTo>
                      <a:lnTo>
                        <a:pt x="33" y="29"/>
                      </a:lnTo>
                      <a:lnTo>
                        <a:pt x="0" y="19"/>
                      </a:lnTo>
                      <a:lnTo>
                        <a:pt x="16" y="46"/>
                      </a:lnTo>
                      <a:lnTo>
                        <a:pt x="99" y="46"/>
                      </a:lnTo>
                      <a:lnTo>
                        <a:pt x="64" y="36"/>
                      </a:lnTo>
                      <a:lnTo>
                        <a:pt x="128" y="10"/>
                      </a:lnTo>
                      <a:close/>
                    </a:path>
                  </a:pathLst>
                </a:custGeom>
                <a:solidFill>
                  <a:srgbClr val="FFFFFF"/>
                </a:solidFill>
                <a:ln w="9525">
                  <a:noFill/>
                  <a:round/>
                  <a:headEnd/>
                  <a:tailEnd/>
                </a:ln>
              </p:spPr>
              <p:txBody>
                <a:bodyPr/>
                <a:lstStyle/>
                <a:p>
                  <a:endParaRPr lang="en-US"/>
                </a:p>
              </p:txBody>
            </p:sp>
            <p:sp>
              <p:nvSpPr>
                <p:cNvPr id="52" name="Freeform 115"/>
                <p:cNvSpPr>
                  <a:spLocks/>
                </p:cNvSpPr>
                <p:nvPr/>
              </p:nvSpPr>
              <p:spPr bwMode="auto">
                <a:xfrm>
                  <a:off x="629" y="1531"/>
                  <a:ext cx="128" cy="43"/>
                </a:xfrm>
                <a:custGeom>
                  <a:avLst/>
                  <a:gdLst/>
                  <a:ahLst/>
                  <a:cxnLst>
                    <a:cxn ang="0">
                      <a:pos x="0" y="10"/>
                    </a:cxn>
                    <a:cxn ang="0">
                      <a:pos x="28" y="0"/>
                    </a:cxn>
                    <a:cxn ang="0">
                      <a:pos x="97" y="26"/>
                    </a:cxn>
                    <a:cxn ang="0">
                      <a:pos x="128" y="19"/>
                    </a:cxn>
                    <a:cxn ang="0">
                      <a:pos x="111" y="43"/>
                    </a:cxn>
                    <a:cxn ang="0">
                      <a:pos x="31" y="43"/>
                    </a:cxn>
                    <a:cxn ang="0">
                      <a:pos x="64" y="36"/>
                    </a:cxn>
                    <a:cxn ang="0">
                      <a:pos x="0" y="10"/>
                    </a:cxn>
                  </a:cxnLst>
                  <a:rect l="0" t="0" r="r" b="b"/>
                  <a:pathLst>
                    <a:path w="128" h="43">
                      <a:moveTo>
                        <a:pt x="0" y="10"/>
                      </a:moveTo>
                      <a:lnTo>
                        <a:pt x="28" y="0"/>
                      </a:lnTo>
                      <a:lnTo>
                        <a:pt x="97" y="26"/>
                      </a:lnTo>
                      <a:lnTo>
                        <a:pt x="128" y="19"/>
                      </a:lnTo>
                      <a:lnTo>
                        <a:pt x="111" y="43"/>
                      </a:lnTo>
                      <a:lnTo>
                        <a:pt x="31" y="43"/>
                      </a:lnTo>
                      <a:lnTo>
                        <a:pt x="64" y="36"/>
                      </a:lnTo>
                      <a:lnTo>
                        <a:pt x="0" y="10"/>
                      </a:lnTo>
                      <a:close/>
                    </a:path>
                  </a:pathLst>
                </a:custGeom>
                <a:solidFill>
                  <a:srgbClr val="FFFFFF"/>
                </a:solidFill>
                <a:ln w="9525">
                  <a:noFill/>
                  <a:round/>
                  <a:headEnd/>
                  <a:tailEnd/>
                </a:ln>
              </p:spPr>
              <p:txBody>
                <a:bodyPr/>
                <a:lstStyle/>
                <a:p>
                  <a:endParaRPr lang="en-US"/>
                </a:p>
              </p:txBody>
            </p:sp>
            <p:sp>
              <p:nvSpPr>
                <p:cNvPr id="53" name="Freeform 116"/>
                <p:cNvSpPr>
                  <a:spLocks/>
                </p:cNvSpPr>
                <p:nvPr/>
              </p:nvSpPr>
              <p:spPr bwMode="auto">
                <a:xfrm>
                  <a:off x="629" y="1531"/>
                  <a:ext cx="128" cy="43"/>
                </a:xfrm>
                <a:custGeom>
                  <a:avLst/>
                  <a:gdLst/>
                  <a:ahLst/>
                  <a:cxnLst>
                    <a:cxn ang="0">
                      <a:pos x="0" y="10"/>
                    </a:cxn>
                    <a:cxn ang="0">
                      <a:pos x="28" y="0"/>
                    </a:cxn>
                    <a:cxn ang="0">
                      <a:pos x="97" y="26"/>
                    </a:cxn>
                    <a:cxn ang="0">
                      <a:pos x="128" y="19"/>
                    </a:cxn>
                    <a:cxn ang="0">
                      <a:pos x="111" y="43"/>
                    </a:cxn>
                    <a:cxn ang="0">
                      <a:pos x="31" y="43"/>
                    </a:cxn>
                    <a:cxn ang="0">
                      <a:pos x="64" y="36"/>
                    </a:cxn>
                    <a:cxn ang="0">
                      <a:pos x="0" y="10"/>
                    </a:cxn>
                  </a:cxnLst>
                  <a:rect l="0" t="0" r="r" b="b"/>
                  <a:pathLst>
                    <a:path w="128" h="43">
                      <a:moveTo>
                        <a:pt x="0" y="10"/>
                      </a:moveTo>
                      <a:lnTo>
                        <a:pt x="28" y="0"/>
                      </a:lnTo>
                      <a:lnTo>
                        <a:pt x="97" y="26"/>
                      </a:lnTo>
                      <a:lnTo>
                        <a:pt x="128" y="19"/>
                      </a:lnTo>
                      <a:lnTo>
                        <a:pt x="111" y="43"/>
                      </a:lnTo>
                      <a:lnTo>
                        <a:pt x="31" y="43"/>
                      </a:lnTo>
                      <a:lnTo>
                        <a:pt x="64" y="36"/>
                      </a:lnTo>
                      <a:lnTo>
                        <a:pt x="0" y="10"/>
                      </a:lnTo>
                      <a:close/>
                    </a:path>
                  </a:pathLst>
                </a:custGeom>
                <a:solidFill>
                  <a:srgbClr val="FFFFFF"/>
                </a:solidFill>
                <a:ln w="9525">
                  <a:noFill/>
                  <a:round/>
                  <a:headEnd/>
                  <a:tailEnd/>
                </a:ln>
              </p:spPr>
              <p:txBody>
                <a:bodyPr/>
                <a:lstStyle/>
                <a:p>
                  <a:endParaRPr lang="en-US"/>
                </a:p>
              </p:txBody>
            </p:sp>
            <p:sp>
              <p:nvSpPr>
                <p:cNvPr id="54" name="Freeform 117"/>
                <p:cNvSpPr>
                  <a:spLocks/>
                </p:cNvSpPr>
                <p:nvPr/>
              </p:nvSpPr>
              <p:spPr bwMode="auto">
                <a:xfrm>
                  <a:off x="757" y="1588"/>
                  <a:ext cx="128" cy="43"/>
                </a:xfrm>
                <a:custGeom>
                  <a:avLst/>
                  <a:gdLst/>
                  <a:ahLst/>
                  <a:cxnLst>
                    <a:cxn ang="0">
                      <a:pos x="128" y="34"/>
                    </a:cxn>
                    <a:cxn ang="0">
                      <a:pos x="99" y="43"/>
                    </a:cxn>
                    <a:cxn ang="0">
                      <a:pos x="33" y="14"/>
                    </a:cxn>
                    <a:cxn ang="0">
                      <a:pos x="0" y="24"/>
                    </a:cxn>
                    <a:cxn ang="0">
                      <a:pos x="16" y="0"/>
                    </a:cxn>
                    <a:cxn ang="0">
                      <a:pos x="99" y="0"/>
                    </a:cxn>
                    <a:cxn ang="0">
                      <a:pos x="64" y="7"/>
                    </a:cxn>
                    <a:cxn ang="0">
                      <a:pos x="128" y="34"/>
                    </a:cxn>
                  </a:cxnLst>
                  <a:rect l="0" t="0" r="r" b="b"/>
                  <a:pathLst>
                    <a:path w="128" h="43">
                      <a:moveTo>
                        <a:pt x="128" y="34"/>
                      </a:moveTo>
                      <a:lnTo>
                        <a:pt x="99" y="43"/>
                      </a:lnTo>
                      <a:lnTo>
                        <a:pt x="33" y="14"/>
                      </a:lnTo>
                      <a:lnTo>
                        <a:pt x="0" y="24"/>
                      </a:lnTo>
                      <a:lnTo>
                        <a:pt x="16" y="0"/>
                      </a:lnTo>
                      <a:lnTo>
                        <a:pt x="99" y="0"/>
                      </a:lnTo>
                      <a:lnTo>
                        <a:pt x="64" y="7"/>
                      </a:lnTo>
                      <a:lnTo>
                        <a:pt x="128" y="34"/>
                      </a:lnTo>
                      <a:close/>
                    </a:path>
                  </a:pathLst>
                </a:custGeom>
                <a:solidFill>
                  <a:srgbClr val="FFFFFF"/>
                </a:solidFill>
                <a:ln w="9525">
                  <a:noFill/>
                  <a:round/>
                  <a:headEnd/>
                  <a:tailEnd/>
                </a:ln>
              </p:spPr>
              <p:txBody>
                <a:bodyPr/>
                <a:lstStyle/>
                <a:p>
                  <a:endParaRPr lang="en-US"/>
                </a:p>
              </p:txBody>
            </p:sp>
            <p:sp>
              <p:nvSpPr>
                <p:cNvPr id="55" name="Freeform 118"/>
                <p:cNvSpPr>
                  <a:spLocks/>
                </p:cNvSpPr>
                <p:nvPr/>
              </p:nvSpPr>
              <p:spPr bwMode="auto">
                <a:xfrm>
                  <a:off x="757" y="1588"/>
                  <a:ext cx="128" cy="43"/>
                </a:xfrm>
                <a:custGeom>
                  <a:avLst/>
                  <a:gdLst/>
                  <a:ahLst/>
                  <a:cxnLst>
                    <a:cxn ang="0">
                      <a:pos x="128" y="34"/>
                    </a:cxn>
                    <a:cxn ang="0">
                      <a:pos x="99" y="43"/>
                    </a:cxn>
                    <a:cxn ang="0">
                      <a:pos x="33" y="14"/>
                    </a:cxn>
                    <a:cxn ang="0">
                      <a:pos x="0" y="24"/>
                    </a:cxn>
                    <a:cxn ang="0">
                      <a:pos x="16" y="0"/>
                    </a:cxn>
                    <a:cxn ang="0">
                      <a:pos x="99" y="0"/>
                    </a:cxn>
                    <a:cxn ang="0">
                      <a:pos x="64" y="7"/>
                    </a:cxn>
                    <a:cxn ang="0">
                      <a:pos x="128" y="34"/>
                    </a:cxn>
                  </a:cxnLst>
                  <a:rect l="0" t="0" r="r" b="b"/>
                  <a:pathLst>
                    <a:path w="128" h="43">
                      <a:moveTo>
                        <a:pt x="128" y="34"/>
                      </a:moveTo>
                      <a:lnTo>
                        <a:pt x="99" y="43"/>
                      </a:lnTo>
                      <a:lnTo>
                        <a:pt x="33" y="14"/>
                      </a:lnTo>
                      <a:lnTo>
                        <a:pt x="0" y="24"/>
                      </a:lnTo>
                      <a:lnTo>
                        <a:pt x="16" y="0"/>
                      </a:lnTo>
                      <a:lnTo>
                        <a:pt x="99" y="0"/>
                      </a:lnTo>
                      <a:lnTo>
                        <a:pt x="64" y="7"/>
                      </a:lnTo>
                      <a:lnTo>
                        <a:pt x="128" y="34"/>
                      </a:lnTo>
                      <a:close/>
                    </a:path>
                  </a:pathLst>
                </a:custGeom>
                <a:solidFill>
                  <a:srgbClr val="FFFFFF"/>
                </a:solidFill>
                <a:ln w="9525">
                  <a:noFill/>
                  <a:round/>
                  <a:headEnd/>
                  <a:tailEnd/>
                </a:ln>
              </p:spPr>
              <p:txBody>
                <a:bodyPr/>
                <a:lstStyle/>
                <a:p>
                  <a:endParaRPr lang="en-US"/>
                </a:p>
              </p:txBody>
            </p:sp>
          </p:grpSp>
        </p:grpSp>
        <p:sp>
          <p:nvSpPr>
            <p:cNvPr id="44" name="Line 119"/>
            <p:cNvSpPr>
              <a:spLocks noChangeShapeType="1"/>
            </p:cNvSpPr>
            <p:nvPr/>
          </p:nvSpPr>
          <p:spPr bwMode="auto">
            <a:xfrm>
              <a:off x="560" y="1579"/>
              <a:ext cx="1" cy="95"/>
            </a:xfrm>
            <a:prstGeom prst="line">
              <a:avLst/>
            </a:prstGeom>
            <a:noFill/>
            <a:ln w="3175">
              <a:solidFill>
                <a:srgbClr val="AAE6FF"/>
              </a:solidFill>
              <a:round/>
              <a:headEnd/>
              <a:tailEnd/>
            </a:ln>
          </p:spPr>
          <p:txBody>
            <a:bodyPr/>
            <a:lstStyle/>
            <a:p>
              <a:endParaRPr lang="en-US"/>
            </a:p>
          </p:txBody>
        </p:sp>
        <p:sp>
          <p:nvSpPr>
            <p:cNvPr id="45" name="Line 120"/>
            <p:cNvSpPr>
              <a:spLocks noChangeShapeType="1"/>
            </p:cNvSpPr>
            <p:nvPr/>
          </p:nvSpPr>
          <p:spPr bwMode="auto">
            <a:xfrm>
              <a:off x="949" y="1579"/>
              <a:ext cx="1" cy="95"/>
            </a:xfrm>
            <a:prstGeom prst="line">
              <a:avLst/>
            </a:prstGeom>
            <a:noFill/>
            <a:ln w="3175">
              <a:solidFill>
                <a:srgbClr val="AAE6FF"/>
              </a:solidFill>
              <a:round/>
              <a:headEnd/>
              <a:tailEnd/>
            </a:ln>
          </p:spPr>
          <p:txBody>
            <a:bodyPr/>
            <a:lstStyle/>
            <a:p>
              <a:endParaRPr lang="en-US"/>
            </a:p>
          </p:txBody>
        </p:sp>
      </p:grpSp>
      <p:sp>
        <p:nvSpPr>
          <p:cNvPr id="64" name="Freeform 63"/>
          <p:cNvSpPr/>
          <p:nvPr/>
        </p:nvSpPr>
        <p:spPr>
          <a:xfrm>
            <a:off x="3084308" y="2703403"/>
            <a:ext cx="3363401" cy="634779"/>
          </a:xfrm>
          <a:custGeom>
            <a:avLst/>
            <a:gdLst>
              <a:gd name="connsiteX0" fmla="*/ 0 w 3363401"/>
              <a:gd name="connsiteY0" fmla="*/ 349857 h 634779"/>
              <a:gd name="connsiteX1" fmla="*/ 1327867 w 3363401"/>
              <a:gd name="connsiteY1" fmla="*/ 39756 h 634779"/>
              <a:gd name="connsiteX2" fmla="*/ 2361537 w 3363401"/>
              <a:gd name="connsiteY2" fmla="*/ 588396 h 634779"/>
              <a:gd name="connsiteX3" fmla="*/ 3363401 w 3363401"/>
              <a:gd name="connsiteY3" fmla="*/ 318052 h 634779"/>
            </a:gdLst>
            <a:ahLst/>
            <a:cxnLst>
              <a:cxn ang="0">
                <a:pos x="connsiteX0" y="connsiteY0"/>
              </a:cxn>
              <a:cxn ang="0">
                <a:pos x="connsiteX1" y="connsiteY1"/>
              </a:cxn>
              <a:cxn ang="0">
                <a:pos x="connsiteX2" y="connsiteY2"/>
              </a:cxn>
              <a:cxn ang="0">
                <a:pos x="connsiteX3" y="connsiteY3"/>
              </a:cxn>
            </a:cxnLst>
            <a:rect l="l" t="t" r="r" b="b"/>
            <a:pathLst>
              <a:path w="3363401" h="634779">
                <a:moveTo>
                  <a:pt x="0" y="349857"/>
                </a:moveTo>
                <a:cubicBezTo>
                  <a:pt x="467139" y="174928"/>
                  <a:pt x="934278" y="0"/>
                  <a:pt x="1327867" y="39756"/>
                </a:cubicBezTo>
                <a:cubicBezTo>
                  <a:pt x="1721457" y="79513"/>
                  <a:pt x="2022281" y="542013"/>
                  <a:pt x="2361537" y="588396"/>
                </a:cubicBezTo>
                <a:cubicBezTo>
                  <a:pt x="2700793" y="634779"/>
                  <a:pt x="3032097" y="476415"/>
                  <a:pt x="3363401" y="318052"/>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a:p>
        </p:txBody>
      </p:sp>
      <p:sp>
        <p:nvSpPr>
          <p:cNvPr id="65" name="Line 41"/>
          <p:cNvSpPr>
            <a:spLocks noChangeShapeType="1"/>
          </p:cNvSpPr>
          <p:nvPr/>
        </p:nvSpPr>
        <p:spPr bwMode="auto">
          <a:xfrm>
            <a:off x="6528976" y="1605271"/>
            <a:ext cx="0" cy="1371600"/>
          </a:xfrm>
          <a:prstGeom prst="line">
            <a:avLst/>
          </a:prstGeom>
          <a:noFill/>
          <a:ln w="19050">
            <a:solidFill>
              <a:schemeClr val="tx1"/>
            </a:solidFill>
            <a:prstDash val="sysDot"/>
            <a:round/>
            <a:headEnd/>
            <a:tailEnd/>
          </a:ln>
          <a:effectLst/>
        </p:spPr>
        <p:txBody>
          <a:bodyPr/>
          <a:lstStyle/>
          <a:p>
            <a:endParaRPr lang="en-US"/>
          </a:p>
        </p:txBody>
      </p:sp>
      <p:sp>
        <p:nvSpPr>
          <p:cNvPr id="66" name="Line 94"/>
          <p:cNvSpPr>
            <a:spLocks noChangeShapeType="1"/>
          </p:cNvSpPr>
          <p:nvPr/>
        </p:nvSpPr>
        <p:spPr bwMode="auto">
          <a:xfrm flipH="1" flipV="1">
            <a:off x="6496378" y="2995959"/>
            <a:ext cx="968327" cy="103643"/>
          </a:xfrm>
          <a:prstGeom prst="line">
            <a:avLst/>
          </a:prstGeom>
          <a:noFill/>
          <a:ln w="38100">
            <a:solidFill>
              <a:schemeClr val="tx1"/>
            </a:solidFill>
            <a:round/>
            <a:headEnd/>
            <a:tailEnd/>
          </a:ln>
          <a:effectLst/>
        </p:spPr>
        <p:txBody>
          <a:bodyPr/>
          <a:lstStyle/>
          <a:p>
            <a:endParaRPr lang="en-US"/>
          </a:p>
        </p:txBody>
      </p:sp>
      <p:sp>
        <p:nvSpPr>
          <p:cNvPr id="68" name="Rectangle 121"/>
          <p:cNvSpPr>
            <a:spLocks noChangeArrowheads="1"/>
          </p:cNvSpPr>
          <p:nvPr/>
        </p:nvSpPr>
        <p:spPr bwMode="auto">
          <a:xfrm>
            <a:off x="6365664" y="2937263"/>
            <a:ext cx="194469" cy="83820"/>
          </a:xfrm>
          <a:prstGeom prst="rect">
            <a:avLst/>
          </a:prstGeom>
          <a:solidFill>
            <a:srgbClr val="0070C0"/>
          </a:solidFill>
          <a:ln w="19050">
            <a:solidFill>
              <a:schemeClr val="tx1"/>
            </a:solidFill>
            <a:miter lim="800000"/>
            <a:headEnd/>
            <a:tailEnd/>
          </a:ln>
          <a:effectLst/>
        </p:spPr>
        <p:txBody>
          <a:bodyPr wrap="none" anchor="ctr"/>
          <a:lstStyle/>
          <a:p>
            <a:endParaRPr lang="en-US"/>
          </a:p>
        </p:txBody>
      </p:sp>
      <p:sp>
        <p:nvSpPr>
          <p:cNvPr id="69" name="Rectangle 121"/>
          <p:cNvSpPr>
            <a:spLocks noChangeArrowheads="1"/>
          </p:cNvSpPr>
          <p:nvPr/>
        </p:nvSpPr>
        <p:spPr bwMode="auto">
          <a:xfrm>
            <a:off x="7458214" y="3024771"/>
            <a:ext cx="194469" cy="83820"/>
          </a:xfrm>
          <a:prstGeom prst="rect">
            <a:avLst/>
          </a:prstGeom>
          <a:solidFill>
            <a:srgbClr val="0070C0"/>
          </a:solidFill>
          <a:ln w="19050">
            <a:solidFill>
              <a:schemeClr val="tx1"/>
            </a:solidFill>
            <a:miter lim="800000"/>
            <a:headEnd/>
            <a:tailEnd/>
          </a:ln>
          <a:effectLst/>
        </p:spPr>
        <p:txBody>
          <a:bodyPr wrap="none" anchor="ctr"/>
          <a:lstStyle/>
          <a:p>
            <a:endParaRPr lang="en-US"/>
          </a:p>
        </p:txBody>
      </p:sp>
      <p:sp>
        <p:nvSpPr>
          <p:cNvPr id="70" name="Rectangle 121"/>
          <p:cNvSpPr>
            <a:spLocks noChangeArrowheads="1"/>
          </p:cNvSpPr>
          <p:nvPr/>
        </p:nvSpPr>
        <p:spPr bwMode="auto">
          <a:xfrm>
            <a:off x="1135602" y="2845705"/>
            <a:ext cx="194469" cy="83820"/>
          </a:xfrm>
          <a:prstGeom prst="rect">
            <a:avLst/>
          </a:prstGeom>
          <a:solidFill>
            <a:srgbClr val="0070C0"/>
          </a:solidFill>
          <a:ln w="19050">
            <a:solidFill>
              <a:schemeClr val="tx1"/>
            </a:solidFill>
            <a:miter lim="800000"/>
            <a:headEnd/>
            <a:tailEnd/>
          </a:ln>
          <a:effectLst/>
        </p:spPr>
        <p:txBody>
          <a:bodyPr wrap="none" anchor="ctr"/>
          <a:lstStyle/>
          <a:p>
            <a:endParaRPr lang="en-US"/>
          </a:p>
        </p:txBody>
      </p:sp>
      <p:sp>
        <p:nvSpPr>
          <p:cNvPr id="71" name="Rectangle 121"/>
          <p:cNvSpPr>
            <a:spLocks noChangeArrowheads="1"/>
          </p:cNvSpPr>
          <p:nvPr/>
        </p:nvSpPr>
        <p:spPr bwMode="auto">
          <a:xfrm>
            <a:off x="2889974" y="2992586"/>
            <a:ext cx="194469" cy="83820"/>
          </a:xfrm>
          <a:prstGeom prst="rect">
            <a:avLst/>
          </a:prstGeom>
          <a:solidFill>
            <a:srgbClr val="0070C0"/>
          </a:solidFill>
          <a:ln w="19050">
            <a:solidFill>
              <a:schemeClr val="tx1"/>
            </a:solidFill>
            <a:miter lim="800000"/>
            <a:headEnd/>
            <a:tailEnd/>
          </a:ln>
          <a:effectLst/>
        </p:spPr>
        <p:txBody>
          <a:bodyPr wrap="none" anchor="ctr"/>
          <a:lstStyle/>
          <a:p>
            <a:endParaRPr lang="en-US"/>
          </a:p>
        </p:txBody>
      </p:sp>
      <p:sp>
        <p:nvSpPr>
          <p:cNvPr id="73" name="Line 10"/>
          <p:cNvSpPr>
            <a:spLocks noChangeShapeType="1"/>
          </p:cNvSpPr>
          <p:nvPr/>
        </p:nvSpPr>
        <p:spPr bwMode="auto">
          <a:xfrm flipV="1">
            <a:off x="1794214" y="3124200"/>
            <a:ext cx="1066799" cy="381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74" name="Text Box 9"/>
          <p:cNvSpPr txBox="1">
            <a:spLocks noChangeArrowheads="1"/>
          </p:cNvSpPr>
          <p:nvPr/>
        </p:nvSpPr>
        <p:spPr bwMode="auto">
          <a:xfrm>
            <a:off x="1108413" y="3522921"/>
            <a:ext cx="1261139" cy="439479"/>
          </a:xfrm>
          <a:prstGeom prst="rect">
            <a:avLst/>
          </a:prstGeom>
          <a:noFill/>
          <a:ln w="19050" cap="flat" cmpd="sng">
            <a:solidFill>
              <a:srgbClr val="0070C0"/>
            </a:solidFill>
            <a:prstDash val="sysDash"/>
            <a:round/>
            <a:headEnd/>
            <a:tailEnd/>
          </a:ln>
          <a:effectLst/>
        </p:spPr>
        <p:txBody>
          <a:bodyPr/>
          <a:lstStyle/>
          <a:p>
            <a:pPr algn="ctr"/>
            <a:r>
              <a:rPr lang="en-GB" sz="1200" b="1" i="1" dirty="0"/>
              <a:t>UNI/LTP</a:t>
            </a:r>
          </a:p>
          <a:p>
            <a:pPr algn="ctr"/>
            <a:r>
              <a:rPr lang="en-GB" sz="1200" b="1" dirty="0"/>
              <a:t>(TP-U-A)</a:t>
            </a:r>
          </a:p>
        </p:txBody>
      </p:sp>
      <p:sp>
        <p:nvSpPr>
          <p:cNvPr id="76" name="Line 10"/>
          <p:cNvSpPr>
            <a:spLocks noChangeShapeType="1"/>
          </p:cNvSpPr>
          <p:nvPr/>
        </p:nvSpPr>
        <p:spPr bwMode="auto">
          <a:xfrm flipH="1" flipV="1">
            <a:off x="6493727" y="3029252"/>
            <a:ext cx="863086" cy="475947"/>
          </a:xfrm>
          <a:prstGeom prst="line">
            <a:avLst/>
          </a:prstGeom>
          <a:noFill/>
          <a:ln w="9525">
            <a:solidFill>
              <a:schemeClr val="tx1"/>
            </a:solidFill>
            <a:round/>
            <a:headEnd/>
            <a:tailEnd type="triangle" w="med" len="med"/>
          </a:ln>
          <a:effectLst/>
        </p:spPr>
        <p:txBody>
          <a:bodyPr wrap="none" anchor="ctr"/>
          <a:lstStyle/>
          <a:p>
            <a:endParaRPr lang="en-US"/>
          </a:p>
        </p:txBody>
      </p:sp>
      <p:sp>
        <p:nvSpPr>
          <p:cNvPr id="81" name="Oval 56"/>
          <p:cNvSpPr>
            <a:spLocks noChangeArrowheads="1"/>
          </p:cNvSpPr>
          <p:nvPr/>
        </p:nvSpPr>
        <p:spPr bwMode="auto">
          <a:xfrm>
            <a:off x="4048467" y="3425980"/>
            <a:ext cx="1601761" cy="304798"/>
          </a:xfrm>
          <a:prstGeom prst="ellipse">
            <a:avLst/>
          </a:prstGeom>
          <a:solidFill>
            <a:srgbClr val="EAEAEA"/>
          </a:solidFill>
          <a:ln w="9525">
            <a:noFill/>
            <a:round/>
            <a:headEnd/>
            <a:tailEnd/>
          </a:ln>
          <a:effectLst/>
        </p:spPr>
        <p:txBody>
          <a:bodyPr wrap="none" anchor="ctr"/>
          <a:lstStyle/>
          <a:p>
            <a:pPr algn="ctr"/>
            <a:r>
              <a:rPr lang="en-US" sz="1400" i="1" dirty="0" err="1"/>
              <a:t>ForwardingDomain</a:t>
            </a:r>
            <a:endParaRPr lang="en-US" sz="1400" i="1" dirty="0"/>
          </a:p>
        </p:txBody>
      </p:sp>
      <p:sp>
        <p:nvSpPr>
          <p:cNvPr id="83" name="Rectangle 121"/>
          <p:cNvSpPr>
            <a:spLocks noChangeArrowheads="1"/>
          </p:cNvSpPr>
          <p:nvPr/>
        </p:nvSpPr>
        <p:spPr bwMode="auto">
          <a:xfrm>
            <a:off x="3504744" y="2995378"/>
            <a:ext cx="194469" cy="83820"/>
          </a:xfrm>
          <a:prstGeom prst="rect">
            <a:avLst/>
          </a:prstGeom>
          <a:solidFill>
            <a:schemeClr val="tx1"/>
          </a:solidFill>
          <a:ln w="19050">
            <a:solidFill>
              <a:schemeClr val="tx1"/>
            </a:solidFill>
            <a:miter lim="800000"/>
            <a:headEnd/>
            <a:tailEnd/>
          </a:ln>
          <a:effectLst/>
        </p:spPr>
        <p:txBody>
          <a:bodyPr wrap="none" anchor="ctr"/>
          <a:lstStyle/>
          <a:p>
            <a:endParaRPr lang="en-US"/>
          </a:p>
        </p:txBody>
      </p:sp>
      <p:sp>
        <p:nvSpPr>
          <p:cNvPr id="84" name="Rectangle 121"/>
          <p:cNvSpPr>
            <a:spLocks noChangeArrowheads="1"/>
          </p:cNvSpPr>
          <p:nvPr/>
        </p:nvSpPr>
        <p:spPr bwMode="auto">
          <a:xfrm>
            <a:off x="5790744" y="3002998"/>
            <a:ext cx="194469" cy="83820"/>
          </a:xfrm>
          <a:prstGeom prst="rect">
            <a:avLst/>
          </a:prstGeom>
          <a:solidFill>
            <a:schemeClr val="tx1"/>
          </a:solidFill>
          <a:ln w="19050">
            <a:solidFill>
              <a:schemeClr val="tx1"/>
            </a:solidFill>
            <a:miter lim="800000"/>
            <a:headEnd/>
            <a:tailEnd/>
          </a:ln>
          <a:effectLst/>
        </p:spPr>
        <p:txBody>
          <a:bodyPr wrap="none" anchor="ctr"/>
          <a:lstStyle/>
          <a:p>
            <a:endParaRPr lang="en-US"/>
          </a:p>
        </p:txBody>
      </p:sp>
      <p:cxnSp>
        <p:nvCxnSpPr>
          <p:cNvPr id="87" name="Straight Connector 86"/>
          <p:cNvCxnSpPr>
            <a:stCxn id="83" idx="3"/>
            <a:endCxn id="84" idx="1"/>
          </p:cNvCxnSpPr>
          <p:nvPr/>
        </p:nvCxnSpPr>
        <p:spPr>
          <a:xfrm>
            <a:off x="3699213" y="3037288"/>
            <a:ext cx="2091531" cy="762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1" name="Diamond 90"/>
          <p:cNvSpPr/>
          <p:nvPr/>
        </p:nvSpPr>
        <p:spPr>
          <a:xfrm>
            <a:off x="1679742" y="39624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92" name="Line 157"/>
          <p:cNvSpPr>
            <a:spLocks noChangeShapeType="1"/>
          </p:cNvSpPr>
          <p:nvPr/>
        </p:nvSpPr>
        <p:spPr bwMode="auto">
          <a:xfrm>
            <a:off x="1717843" y="40419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93" name="Text Box 9"/>
          <p:cNvSpPr txBox="1">
            <a:spLocks noChangeArrowheads="1"/>
          </p:cNvSpPr>
          <p:nvPr/>
        </p:nvSpPr>
        <p:spPr bwMode="auto">
          <a:xfrm>
            <a:off x="1108413" y="4225149"/>
            <a:ext cx="1261140" cy="423051"/>
          </a:xfrm>
          <a:prstGeom prst="rect">
            <a:avLst/>
          </a:prstGeom>
          <a:noFill/>
          <a:ln w="19050" cap="flat" cmpd="sng">
            <a:solidFill>
              <a:srgbClr val="0070C0"/>
            </a:solidFill>
            <a:prstDash val="sysDash"/>
            <a:round/>
            <a:headEnd/>
            <a:tailEnd/>
          </a:ln>
          <a:effectLst/>
        </p:spPr>
        <p:txBody>
          <a:bodyPr/>
          <a:lstStyle/>
          <a:p>
            <a:pPr algn="ctr"/>
            <a:r>
              <a:rPr lang="en-GB" sz="1200" b="1" i="1" dirty="0"/>
              <a:t>OTU4</a:t>
            </a:r>
          </a:p>
          <a:p>
            <a:pPr algn="ctr"/>
            <a:r>
              <a:rPr lang="en-GB" sz="1200" b="1" dirty="0"/>
              <a:t>(</a:t>
            </a:r>
            <a:r>
              <a:rPr lang="en-US" sz="1200" b="1" dirty="0"/>
              <a:t>TP-U-OTU4-A</a:t>
            </a:r>
            <a:r>
              <a:rPr lang="en-GB" sz="1200" b="1" dirty="0"/>
              <a:t>)</a:t>
            </a:r>
          </a:p>
        </p:txBody>
      </p:sp>
      <p:sp>
        <p:nvSpPr>
          <p:cNvPr id="94" name="Diamond 93"/>
          <p:cNvSpPr/>
          <p:nvPr/>
        </p:nvSpPr>
        <p:spPr>
          <a:xfrm>
            <a:off x="1679742" y="46482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95" name="Line 157"/>
          <p:cNvSpPr>
            <a:spLocks noChangeShapeType="1"/>
          </p:cNvSpPr>
          <p:nvPr/>
        </p:nvSpPr>
        <p:spPr bwMode="auto">
          <a:xfrm>
            <a:off x="1717843" y="47277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96" name="Text Box 9"/>
          <p:cNvSpPr txBox="1">
            <a:spLocks noChangeArrowheads="1"/>
          </p:cNvSpPr>
          <p:nvPr/>
        </p:nvSpPr>
        <p:spPr bwMode="auto">
          <a:xfrm>
            <a:off x="1108413" y="4910949"/>
            <a:ext cx="1261140" cy="423051"/>
          </a:xfrm>
          <a:prstGeom prst="rect">
            <a:avLst/>
          </a:prstGeom>
          <a:noFill/>
          <a:ln w="19050" cap="flat" cmpd="sng">
            <a:solidFill>
              <a:srgbClr val="0070C0"/>
            </a:solidFill>
            <a:prstDash val="sysDash"/>
            <a:round/>
            <a:headEnd/>
            <a:tailEnd/>
          </a:ln>
          <a:effectLst/>
        </p:spPr>
        <p:txBody>
          <a:bodyPr/>
          <a:lstStyle/>
          <a:p>
            <a:pPr algn="ctr"/>
            <a:r>
              <a:rPr lang="en-GB" sz="1200" b="1" i="1" dirty="0"/>
              <a:t>ODU4 (HO)</a:t>
            </a:r>
          </a:p>
          <a:p>
            <a:pPr algn="ctr"/>
            <a:r>
              <a:rPr lang="en-GB" sz="1200" b="1" dirty="0"/>
              <a:t>(</a:t>
            </a:r>
            <a:r>
              <a:rPr lang="en-US" sz="1200" b="1" dirty="0"/>
              <a:t>TP-U-ODU4-A</a:t>
            </a:r>
            <a:r>
              <a:rPr lang="en-GB" sz="1200" b="1" dirty="0"/>
              <a:t>)</a:t>
            </a:r>
          </a:p>
        </p:txBody>
      </p:sp>
      <p:sp>
        <p:nvSpPr>
          <p:cNvPr id="97" name="Diamond 96"/>
          <p:cNvSpPr/>
          <p:nvPr/>
        </p:nvSpPr>
        <p:spPr>
          <a:xfrm>
            <a:off x="1714002" y="531757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98" name="Line 157"/>
          <p:cNvSpPr>
            <a:spLocks noChangeShapeType="1"/>
          </p:cNvSpPr>
          <p:nvPr/>
        </p:nvSpPr>
        <p:spPr bwMode="auto">
          <a:xfrm>
            <a:off x="1752103" y="539711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99" name="Text Box 9"/>
          <p:cNvSpPr txBox="1">
            <a:spLocks noChangeArrowheads="1"/>
          </p:cNvSpPr>
          <p:nvPr/>
        </p:nvSpPr>
        <p:spPr bwMode="auto">
          <a:xfrm>
            <a:off x="1108413" y="5580321"/>
            <a:ext cx="1295400" cy="439479"/>
          </a:xfrm>
          <a:prstGeom prst="rect">
            <a:avLst/>
          </a:prstGeom>
          <a:noFill/>
          <a:ln w="19050" cap="flat" cmpd="sng">
            <a:solidFill>
              <a:srgbClr val="0070C0"/>
            </a:solidFill>
            <a:prstDash val="sysDash"/>
            <a:round/>
            <a:headEnd/>
            <a:tailEnd/>
          </a:ln>
          <a:effectLst/>
        </p:spPr>
        <p:txBody>
          <a:bodyPr/>
          <a:lstStyle/>
          <a:p>
            <a:pPr algn="ctr"/>
            <a:r>
              <a:rPr lang="en-GB" sz="1200" b="1" i="1" dirty="0"/>
              <a:t>ODU2 (LO)</a:t>
            </a:r>
          </a:p>
          <a:p>
            <a:pPr algn="ctr"/>
            <a:r>
              <a:rPr lang="en-GB" sz="1200" b="1" dirty="0"/>
              <a:t>(TP-U-ODU2-A-1)</a:t>
            </a:r>
          </a:p>
        </p:txBody>
      </p:sp>
      <p:sp>
        <p:nvSpPr>
          <p:cNvPr id="132" name="Line 10"/>
          <p:cNvSpPr>
            <a:spLocks noChangeShapeType="1"/>
          </p:cNvSpPr>
          <p:nvPr/>
        </p:nvSpPr>
        <p:spPr bwMode="auto">
          <a:xfrm flipV="1">
            <a:off x="3470612" y="3124200"/>
            <a:ext cx="152399" cy="761999"/>
          </a:xfrm>
          <a:prstGeom prst="line">
            <a:avLst/>
          </a:prstGeom>
          <a:noFill/>
          <a:ln w="9525">
            <a:solidFill>
              <a:schemeClr val="tx1"/>
            </a:solidFill>
            <a:round/>
            <a:headEnd/>
            <a:tailEnd type="triangle" w="med" len="med"/>
          </a:ln>
          <a:effectLst/>
        </p:spPr>
        <p:txBody>
          <a:bodyPr wrap="none" anchor="ctr"/>
          <a:lstStyle/>
          <a:p>
            <a:endParaRPr lang="en-US"/>
          </a:p>
        </p:txBody>
      </p:sp>
      <p:sp>
        <p:nvSpPr>
          <p:cNvPr id="147" name="Text Box 9"/>
          <p:cNvSpPr txBox="1">
            <a:spLocks noChangeArrowheads="1"/>
          </p:cNvSpPr>
          <p:nvPr/>
        </p:nvSpPr>
        <p:spPr bwMode="auto">
          <a:xfrm>
            <a:off x="7128213" y="3522921"/>
            <a:ext cx="1261139" cy="439479"/>
          </a:xfrm>
          <a:prstGeom prst="rect">
            <a:avLst/>
          </a:prstGeom>
          <a:noFill/>
          <a:ln w="19050" cap="flat" cmpd="sng">
            <a:solidFill>
              <a:srgbClr val="0070C0"/>
            </a:solidFill>
            <a:prstDash val="sysDash"/>
            <a:round/>
            <a:headEnd/>
            <a:tailEnd/>
          </a:ln>
          <a:effectLst/>
        </p:spPr>
        <p:txBody>
          <a:bodyPr/>
          <a:lstStyle/>
          <a:p>
            <a:pPr algn="ctr"/>
            <a:r>
              <a:rPr lang="en-GB" sz="1200" b="1" i="1" dirty="0"/>
              <a:t>UNI/LTP</a:t>
            </a:r>
          </a:p>
          <a:p>
            <a:pPr algn="ctr"/>
            <a:r>
              <a:rPr lang="en-GB" sz="1200" b="1" dirty="0"/>
              <a:t>(TP-U-B)</a:t>
            </a:r>
          </a:p>
        </p:txBody>
      </p:sp>
      <p:sp>
        <p:nvSpPr>
          <p:cNvPr id="148" name="Diamond 147"/>
          <p:cNvSpPr/>
          <p:nvPr/>
        </p:nvSpPr>
        <p:spPr>
          <a:xfrm>
            <a:off x="7699542" y="39624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49" name="Line 157"/>
          <p:cNvSpPr>
            <a:spLocks noChangeShapeType="1"/>
          </p:cNvSpPr>
          <p:nvPr/>
        </p:nvSpPr>
        <p:spPr bwMode="auto">
          <a:xfrm>
            <a:off x="7737643" y="40419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50" name="Text Box 9"/>
          <p:cNvSpPr txBox="1">
            <a:spLocks noChangeArrowheads="1"/>
          </p:cNvSpPr>
          <p:nvPr/>
        </p:nvSpPr>
        <p:spPr bwMode="auto">
          <a:xfrm>
            <a:off x="7128213" y="4225149"/>
            <a:ext cx="1261140" cy="423051"/>
          </a:xfrm>
          <a:prstGeom prst="rect">
            <a:avLst/>
          </a:prstGeom>
          <a:noFill/>
          <a:ln w="19050" cap="flat" cmpd="sng">
            <a:solidFill>
              <a:srgbClr val="0070C0"/>
            </a:solidFill>
            <a:prstDash val="sysDash"/>
            <a:round/>
            <a:headEnd/>
            <a:tailEnd/>
          </a:ln>
          <a:effectLst/>
        </p:spPr>
        <p:txBody>
          <a:bodyPr/>
          <a:lstStyle/>
          <a:p>
            <a:pPr algn="ctr"/>
            <a:r>
              <a:rPr lang="en-GB" sz="1200" b="1" i="1" dirty="0"/>
              <a:t>OTU4</a:t>
            </a:r>
          </a:p>
          <a:p>
            <a:pPr algn="ctr"/>
            <a:r>
              <a:rPr lang="en-GB" sz="1200" b="1" dirty="0"/>
              <a:t>(</a:t>
            </a:r>
            <a:r>
              <a:rPr lang="en-US" sz="1200" b="1" dirty="0"/>
              <a:t>TP-U-OTU4-B</a:t>
            </a:r>
            <a:r>
              <a:rPr lang="en-GB" sz="1200" b="1" dirty="0"/>
              <a:t>)</a:t>
            </a:r>
          </a:p>
        </p:txBody>
      </p:sp>
      <p:sp>
        <p:nvSpPr>
          <p:cNvPr id="151" name="Diamond 150"/>
          <p:cNvSpPr/>
          <p:nvPr/>
        </p:nvSpPr>
        <p:spPr>
          <a:xfrm>
            <a:off x="7699542" y="46482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52" name="Line 157"/>
          <p:cNvSpPr>
            <a:spLocks noChangeShapeType="1"/>
          </p:cNvSpPr>
          <p:nvPr/>
        </p:nvSpPr>
        <p:spPr bwMode="auto">
          <a:xfrm>
            <a:off x="7737643" y="47277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53" name="Text Box 9"/>
          <p:cNvSpPr txBox="1">
            <a:spLocks noChangeArrowheads="1"/>
          </p:cNvSpPr>
          <p:nvPr/>
        </p:nvSpPr>
        <p:spPr bwMode="auto">
          <a:xfrm>
            <a:off x="7128213" y="4910949"/>
            <a:ext cx="1261140" cy="423051"/>
          </a:xfrm>
          <a:prstGeom prst="rect">
            <a:avLst/>
          </a:prstGeom>
          <a:noFill/>
          <a:ln w="19050" cap="flat" cmpd="sng">
            <a:solidFill>
              <a:srgbClr val="0070C0"/>
            </a:solidFill>
            <a:prstDash val="sysDash"/>
            <a:round/>
            <a:headEnd/>
            <a:tailEnd/>
          </a:ln>
          <a:effectLst/>
        </p:spPr>
        <p:txBody>
          <a:bodyPr/>
          <a:lstStyle/>
          <a:p>
            <a:pPr algn="ctr"/>
            <a:r>
              <a:rPr lang="en-GB" sz="1200" b="1" i="1" dirty="0"/>
              <a:t>ODU4 (HO)</a:t>
            </a:r>
          </a:p>
          <a:p>
            <a:pPr algn="ctr"/>
            <a:r>
              <a:rPr lang="en-GB" sz="1200" b="1" dirty="0"/>
              <a:t>(</a:t>
            </a:r>
            <a:r>
              <a:rPr lang="en-US" sz="1200" b="1" dirty="0"/>
              <a:t>TP-U-ODU4-B</a:t>
            </a:r>
            <a:r>
              <a:rPr lang="en-GB" sz="1200" b="1" dirty="0"/>
              <a:t>)</a:t>
            </a:r>
          </a:p>
        </p:txBody>
      </p:sp>
      <p:sp>
        <p:nvSpPr>
          <p:cNvPr id="154" name="Diamond 153"/>
          <p:cNvSpPr/>
          <p:nvPr/>
        </p:nvSpPr>
        <p:spPr>
          <a:xfrm>
            <a:off x="7733802" y="531757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55" name="Line 157"/>
          <p:cNvSpPr>
            <a:spLocks noChangeShapeType="1"/>
          </p:cNvSpPr>
          <p:nvPr/>
        </p:nvSpPr>
        <p:spPr bwMode="auto">
          <a:xfrm>
            <a:off x="7771903" y="539711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56" name="Text Box 9"/>
          <p:cNvSpPr txBox="1">
            <a:spLocks noChangeArrowheads="1"/>
          </p:cNvSpPr>
          <p:nvPr/>
        </p:nvSpPr>
        <p:spPr bwMode="auto">
          <a:xfrm>
            <a:off x="7128213" y="5580321"/>
            <a:ext cx="1295400" cy="439479"/>
          </a:xfrm>
          <a:prstGeom prst="rect">
            <a:avLst/>
          </a:prstGeom>
          <a:noFill/>
          <a:ln w="19050" cap="flat" cmpd="sng">
            <a:solidFill>
              <a:srgbClr val="0070C0"/>
            </a:solidFill>
            <a:prstDash val="sysDash"/>
            <a:round/>
            <a:headEnd/>
            <a:tailEnd/>
          </a:ln>
          <a:effectLst/>
        </p:spPr>
        <p:txBody>
          <a:bodyPr/>
          <a:lstStyle/>
          <a:p>
            <a:pPr algn="ctr"/>
            <a:r>
              <a:rPr lang="en-GB" sz="1200" b="1" i="1" dirty="0"/>
              <a:t>ODU2 (LO)</a:t>
            </a:r>
          </a:p>
          <a:p>
            <a:pPr algn="ctr"/>
            <a:r>
              <a:rPr lang="en-GB" sz="1200" b="1" dirty="0"/>
              <a:t>(TP-U-ODU2-B-1)</a:t>
            </a:r>
          </a:p>
        </p:txBody>
      </p:sp>
      <p:sp>
        <p:nvSpPr>
          <p:cNvPr id="157" name="Text Box 9"/>
          <p:cNvSpPr txBox="1">
            <a:spLocks noChangeArrowheads="1"/>
          </p:cNvSpPr>
          <p:nvPr/>
        </p:nvSpPr>
        <p:spPr bwMode="auto">
          <a:xfrm>
            <a:off x="2861013" y="3903921"/>
            <a:ext cx="1261139" cy="439479"/>
          </a:xfrm>
          <a:prstGeom prst="rect">
            <a:avLst/>
          </a:prstGeom>
          <a:noFill/>
          <a:ln w="19050" cap="flat" cmpd="sng">
            <a:solidFill>
              <a:srgbClr val="0070C0"/>
            </a:solidFill>
            <a:prstDash val="sysDash"/>
            <a:round/>
            <a:headEnd/>
            <a:tailEnd/>
          </a:ln>
          <a:effectLst/>
        </p:spPr>
        <p:txBody>
          <a:bodyPr/>
          <a:lstStyle/>
          <a:p>
            <a:pPr algn="ctr"/>
            <a:r>
              <a:rPr lang="en-GB" sz="1200" b="1" i="1" dirty="0"/>
              <a:t>Line Side/LTP</a:t>
            </a:r>
          </a:p>
          <a:p>
            <a:pPr algn="ctr"/>
            <a:r>
              <a:rPr lang="en-GB" sz="1200" b="1" dirty="0"/>
              <a:t>(TP-L-A)</a:t>
            </a:r>
          </a:p>
        </p:txBody>
      </p:sp>
      <p:sp>
        <p:nvSpPr>
          <p:cNvPr id="158" name="Diamond 157"/>
          <p:cNvSpPr/>
          <p:nvPr/>
        </p:nvSpPr>
        <p:spPr>
          <a:xfrm>
            <a:off x="3432342" y="43434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59" name="Line 157"/>
          <p:cNvSpPr>
            <a:spLocks noChangeShapeType="1"/>
          </p:cNvSpPr>
          <p:nvPr/>
        </p:nvSpPr>
        <p:spPr bwMode="auto">
          <a:xfrm>
            <a:off x="3470443" y="44229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60" name="Text Box 9"/>
          <p:cNvSpPr txBox="1">
            <a:spLocks noChangeArrowheads="1"/>
          </p:cNvSpPr>
          <p:nvPr/>
        </p:nvSpPr>
        <p:spPr bwMode="auto">
          <a:xfrm>
            <a:off x="2861013" y="4606149"/>
            <a:ext cx="1261140" cy="423051"/>
          </a:xfrm>
          <a:prstGeom prst="rect">
            <a:avLst/>
          </a:prstGeom>
          <a:noFill/>
          <a:ln w="19050" cap="flat" cmpd="sng">
            <a:solidFill>
              <a:srgbClr val="0070C0"/>
            </a:solidFill>
            <a:prstDash val="sysDash"/>
            <a:round/>
            <a:headEnd/>
            <a:tailEnd/>
          </a:ln>
          <a:effectLst/>
        </p:spPr>
        <p:txBody>
          <a:bodyPr/>
          <a:lstStyle/>
          <a:p>
            <a:pPr algn="ctr"/>
            <a:r>
              <a:rPr lang="en-GB" sz="1200" b="1" i="1" dirty="0"/>
              <a:t>OTU4</a:t>
            </a:r>
          </a:p>
          <a:p>
            <a:pPr algn="ctr"/>
            <a:r>
              <a:rPr lang="en-GB" sz="1200" b="1" dirty="0"/>
              <a:t>(</a:t>
            </a:r>
            <a:r>
              <a:rPr lang="en-US" sz="1200" b="1" dirty="0"/>
              <a:t>TP-L-OTU4-A</a:t>
            </a:r>
            <a:r>
              <a:rPr lang="en-GB" sz="1200" b="1" dirty="0"/>
              <a:t>)</a:t>
            </a:r>
          </a:p>
        </p:txBody>
      </p:sp>
      <p:sp>
        <p:nvSpPr>
          <p:cNvPr id="161" name="Diamond 160"/>
          <p:cNvSpPr/>
          <p:nvPr/>
        </p:nvSpPr>
        <p:spPr>
          <a:xfrm>
            <a:off x="3432342" y="50292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62" name="Line 157"/>
          <p:cNvSpPr>
            <a:spLocks noChangeShapeType="1"/>
          </p:cNvSpPr>
          <p:nvPr/>
        </p:nvSpPr>
        <p:spPr bwMode="auto">
          <a:xfrm>
            <a:off x="3470443" y="51087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63" name="Text Box 9"/>
          <p:cNvSpPr txBox="1">
            <a:spLocks noChangeArrowheads="1"/>
          </p:cNvSpPr>
          <p:nvPr/>
        </p:nvSpPr>
        <p:spPr bwMode="auto">
          <a:xfrm>
            <a:off x="2861013" y="5291949"/>
            <a:ext cx="1261140" cy="423051"/>
          </a:xfrm>
          <a:prstGeom prst="rect">
            <a:avLst/>
          </a:prstGeom>
          <a:noFill/>
          <a:ln w="19050" cap="flat" cmpd="sng">
            <a:solidFill>
              <a:srgbClr val="0070C0"/>
            </a:solidFill>
            <a:prstDash val="sysDash"/>
            <a:round/>
            <a:headEnd/>
            <a:tailEnd/>
          </a:ln>
          <a:effectLst/>
        </p:spPr>
        <p:txBody>
          <a:bodyPr/>
          <a:lstStyle/>
          <a:p>
            <a:pPr algn="ctr"/>
            <a:r>
              <a:rPr lang="en-GB" sz="1200" b="1" i="1" dirty="0"/>
              <a:t>ODU4 (HO)</a:t>
            </a:r>
          </a:p>
          <a:p>
            <a:pPr algn="ctr"/>
            <a:r>
              <a:rPr lang="en-GB" sz="1200" b="1" dirty="0"/>
              <a:t>(</a:t>
            </a:r>
            <a:r>
              <a:rPr lang="en-US" sz="1200" b="1" dirty="0"/>
              <a:t>TP-L-ODU4-A</a:t>
            </a:r>
            <a:r>
              <a:rPr lang="en-GB" sz="1200" b="1" dirty="0"/>
              <a:t>)</a:t>
            </a:r>
          </a:p>
        </p:txBody>
      </p:sp>
      <p:sp>
        <p:nvSpPr>
          <p:cNvPr id="164" name="Diamond 163"/>
          <p:cNvSpPr/>
          <p:nvPr/>
        </p:nvSpPr>
        <p:spPr>
          <a:xfrm>
            <a:off x="3466602" y="569857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65" name="Line 157"/>
          <p:cNvSpPr>
            <a:spLocks noChangeShapeType="1"/>
          </p:cNvSpPr>
          <p:nvPr/>
        </p:nvSpPr>
        <p:spPr bwMode="auto">
          <a:xfrm>
            <a:off x="3504703" y="577811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66" name="Text Box 9"/>
          <p:cNvSpPr txBox="1">
            <a:spLocks noChangeArrowheads="1"/>
          </p:cNvSpPr>
          <p:nvPr/>
        </p:nvSpPr>
        <p:spPr bwMode="auto">
          <a:xfrm>
            <a:off x="2861013" y="5961321"/>
            <a:ext cx="1295400" cy="439479"/>
          </a:xfrm>
          <a:prstGeom prst="rect">
            <a:avLst/>
          </a:prstGeom>
          <a:noFill/>
          <a:ln w="19050" cap="flat" cmpd="sng">
            <a:solidFill>
              <a:srgbClr val="0070C0"/>
            </a:solidFill>
            <a:prstDash val="sysDash"/>
            <a:round/>
            <a:headEnd/>
            <a:tailEnd/>
          </a:ln>
          <a:effectLst/>
        </p:spPr>
        <p:txBody>
          <a:bodyPr/>
          <a:lstStyle/>
          <a:p>
            <a:pPr algn="ctr"/>
            <a:r>
              <a:rPr lang="en-GB" sz="1200" b="1" i="1" dirty="0"/>
              <a:t>ODU2 (LO)</a:t>
            </a:r>
          </a:p>
          <a:p>
            <a:pPr algn="ctr"/>
            <a:r>
              <a:rPr lang="en-GB" sz="1200" b="1" dirty="0"/>
              <a:t>(TP-L-ODU2-A-1)</a:t>
            </a:r>
          </a:p>
        </p:txBody>
      </p:sp>
      <p:sp>
        <p:nvSpPr>
          <p:cNvPr id="167" name="Text Box 9"/>
          <p:cNvSpPr txBox="1">
            <a:spLocks noChangeArrowheads="1"/>
          </p:cNvSpPr>
          <p:nvPr/>
        </p:nvSpPr>
        <p:spPr bwMode="auto">
          <a:xfrm>
            <a:off x="5451813" y="3886200"/>
            <a:ext cx="1261139" cy="439479"/>
          </a:xfrm>
          <a:prstGeom prst="rect">
            <a:avLst/>
          </a:prstGeom>
          <a:noFill/>
          <a:ln w="19050" cap="flat" cmpd="sng">
            <a:solidFill>
              <a:srgbClr val="0070C0"/>
            </a:solidFill>
            <a:prstDash val="sysDash"/>
            <a:round/>
            <a:headEnd/>
            <a:tailEnd/>
          </a:ln>
          <a:effectLst/>
        </p:spPr>
        <p:txBody>
          <a:bodyPr/>
          <a:lstStyle/>
          <a:p>
            <a:pPr algn="ctr"/>
            <a:r>
              <a:rPr lang="en-GB" sz="1200" b="1" i="1" dirty="0"/>
              <a:t>Line Side/LTP</a:t>
            </a:r>
          </a:p>
          <a:p>
            <a:pPr algn="ctr"/>
            <a:r>
              <a:rPr lang="en-GB" sz="1200" b="1" dirty="0"/>
              <a:t>(TP-L-B)</a:t>
            </a:r>
          </a:p>
        </p:txBody>
      </p:sp>
      <p:sp>
        <p:nvSpPr>
          <p:cNvPr id="168" name="Diamond 167"/>
          <p:cNvSpPr/>
          <p:nvPr/>
        </p:nvSpPr>
        <p:spPr>
          <a:xfrm>
            <a:off x="6023142" y="432567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69" name="Line 157"/>
          <p:cNvSpPr>
            <a:spLocks noChangeShapeType="1"/>
          </p:cNvSpPr>
          <p:nvPr/>
        </p:nvSpPr>
        <p:spPr bwMode="auto">
          <a:xfrm>
            <a:off x="6061243" y="4405223"/>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70" name="Text Box 9"/>
          <p:cNvSpPr txBox="1">
            <a:spLocks noChangeArrowheads="1"/>
          </p:cNvSpPr>
          <p:nvPr/>
        </p:nvSpPr>
        <p:spPr bwMode="auto">
          <a:xfrm>
            <a:off x="5451813" y="4588428"/>
            <a:ext cx="1261140" cy="423051"/>
          </a:xfrm>
          <a:prstGeom prst="rect">
            <a:avLst/>
          </a:prstGeom>
          <a:noFill/>
          <a:ln w="19050" cap="flat" cmpd="sng">
            <a:solidFill>
              <a:srgbClr val="0070C0"/>
            </a:solidFill>
            <a:prstDash val="sysDash"/>
            <a:round/>
            <a:headEnd/>
            <a:tailEnd/>
          </a:ln>
          <a:effectLst/>
        </p:spPr>
        <p:txBody>
          <a:bodyPr/>
          <a:lstStyle/>
          <a:p>
            <a:pPr algn="ctr"/>
            <a:r>
              <a:rPr lang="en-GB" sz="1200" b="1" i="1" dirty="0"/>
              <a:t>OTU4</a:t>
            </a:r>
          </a:p>
          <a:p>
            <a:pPr algn="ctr"/>
            <a:r>
              <a:rPr lang="en-GB" sz="1200" b="1" dirty="0"/>
              <a:t>(</a:t>
            </a:r>
            <a:r>
              <a:rPr lang="en-US" sz="1200" b="1" dirty="0"/>
              <a:t>TP-L-OTU4-B</a:t>
            </a:r>
            <a:r>
              <a:rPr lang="en-GB" sz="1200" b="1" dirty="0"/>
              <a:t>)</a:t>
            </a:r>
          </a:p>
        </p:txBody>
      </p:sp>
      <p:sp>
        <p:nvSpPr>
          <p:cNvPr id="171" name="Diamond 170"/>
          <p:cNvSpPr/>
          <p:nvPr/>
        </p:nvSpPr>
        <p:spPr>
          <a:xfrm>
            <a:off x="6023142" y="501147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72" name="Line 157"/>
          <p:cNvSpPr>
            <a:spLocks noChangeShapeType="1"/>
          </p:cNvSpPr>
          <p:nvPr/>
        </p:nvSpPr>
        <p:spPr bwMode="auto">
          <a:xfrm>
            <a:off x="6061243" y="5091023"/>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73" name="Text Box 9"/>
          <p:cNvSpPr txBox="1">
            <a:spLocks noChangeArrowheads="1"/>
          </p:cNvSpPr>
          <p:nvPr/>
        </p:nvSpPr>
        <p:spPr bwMode="auto">
          <a:xfrm>
            <a:off x="5451813" y="5274228"/>
            <a:ext cx="1261140" cy="423051"/>
          </a:xfrm>
          <a:prstGeom prst="rect">
            <a:avLst/>
          </a:prstGeom>
          <a:noFill/>
          <a:ln w="19050" cap="flat" cmpd="sng">
            <a:solidFill>
              <a:srgbClr val="0070C0"/>
            </a:solidFill>
            <a:prstDash val="sysDash"/>
            <a:round/>
            <a:headEnd/>
            <a:tailEnd/>
          </a:ln>
          <a:effectLst/>
        </p:spPr>
        <p:txBody>
          <a:bodyPr/>
          <a:lstStyle/>
          <a:p>
            <a:pPr algn="ctr"/>
            <a:r>
              <a:rPr lang="en-GB" sz="1200" b="1" i="1" dirty="0"/>
              <a:t>ODU4 (HO)</a:t>
            </a:r>
          </a:p>
          <a:p>
            <a:pPr algn="ctr"/>
            <a:r>
              <a:rPr lang="en-GB" sz="1200" b="1" dirty="0"/>
              <a:t>(</a:t>
            </a:r>
            <a:r>
              <a:rPr lang="en-US" sz="1200" b="1" dirty="0"/>
              <a:t>TP-L-ODU4-B</a:t>
            </a:r>
            <a:r>
              <a:rPr lang="en-GB" sz="1200" b="1" dirty="0"/>
              <a:t>)</a:t>
            </a:r>
          </a:p>
        </p:txBody>
      </p:sp>
      <p:sp>
        <p:nvSpPr>
          <p:cNvPr id="174" name="Diamond 173"/>
          <p:cNvSpPr/>
          <p:nvPr/>
        </p:nvSpPr>
        <p:spPr>
          <a:xfrm>
            <a:off x="6057402" y="568085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75" name="Line 157"/>
          <p:cNvSpPr>
            <a:spLocks noChangeShapeType="1"/>
          </p:cNvSpPr>
          <p:nvPr/>
        </p:nvSpPr>
        <p:spPr bwMode="auto">
          <a:xfrm>
            <a:off x="6095503" y="5760395"/>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76" name="Text Box 9"/>
          <p:cNvSpPr txBox="1">
            <a:spLocks noChangeArrowheads="1"/>
          </p:cNvSpPr>
          <p:nvPr/>
        </p:nvSpPr>
        <p:spPr bwMode="auto">
          <a:xfrm>
            <a:off x="5451813" y="5943600"/>
            <a:ext cx="1295400" cy="439479"/>
          </a:xfrm>
          <a:prstGeom prst="rect">
            <a:avLst/>
          </a:prstGeom>
          <a:noFill/>
          <a:ln w="19050" cap="flat" cmpd="sng">
            <a:solidFill>
              <a:srgbClr val="0070C0"/>
            </a:solidFill>
            <a:prstDash val="sysDash"/>
            <a:round/>
            <a:headEnd/>
            <a:tailEnd/>
          </a:ln>
          <a:effectLst/>
        </p:spPr>
        <p:txBody>
          <a:bodyPr/>
          <a:lstStyle/>
          <a:p>
            <a:pPr algn="ctr"/>
            <a:r>
              <a:rPr lang="en-GB" sz="1200" b="1" i="1" dirty="0"/>
              <a:t>ODU2 (LO)</a:t>
            </a:r>
          </a:p>
          <a:p>
            <a:pPr algn="ctr"/>
            <a:r>
              <a:rPr lang="en-GB" sz="1200" b="1" dirty="0"/>
              <a:t>(TP-L-ODU2-B-1)</a:t>
            </a:r>
          </a:p>
        </p:txBody>
      </p:sp>
      <p:sp>
        <p:nvSpPr>
          <p:cNvPr id="177" name="Line 10"/>
          <p:cNvSpPr>
            <a:spLocks noChangeShapeType="1"/>
          </p:cNvSpPr>
          <p:nvPr/>
        </p:nvSpPr>
        <p:spPr bwMode="auto">
          <a:xfrm flipH="1" flipV="1">
            <a:off x="5909012" y="3124199"/>
            <a:ext cx="76201" cy="762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78" name="Line 10"/>
          <p:cNvSpPr>
            <a:spLocks noChangeShapeType="1"/>
          </p:cNvSpPr>
          <p:nvPr/>
        </p:nvSpPr>
        <p:spPr bwMode="auto">
          <a:xfrm>
            <a:off x="1946612" y="2590800"/>
            <a:ext cx="228601" cy="381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80" name="TextBox 179"/>
          <p:cNvSpPr txBox="1"/>
          <p:nvPr/>
        </p:nvSpPr>
        <p:spPr>
          <a:xfrm>
            <a:off x="1577202" y="2362200"/>
            <a:ext cx="902811" cy="276999"/>
          </a:xfrm>
          <a:prstGeom prst="rect">
            <a:avLst/>
          </a:prstGeom>
          <a:noFill/>
        </p:spPr>
        <p:txBody>
          <a:bodyPr wrap="none" rtlCol="0">
            <a:spAutoFit/>
          </a:bodyPr>
          <a:lstStyle/>
          <a:p>
            <a:r>
              <a:rPr lang="en-US" sz="1200" b="1" dirty="0"/>
              <a:t>Access Link</a:t>
            </a:r>
          </a:p>
        </p:txBody>
      </p:sp>
      <p:sp>
        <p:nvSpPr>
          <p:cNvPr id="181" name="TextBox 180"/>
          <p:cNvSpPr txBox="1"/>
          <p:nvPr/>
        </p:nvSpPr>
        <p:spPr>
          <a:xfrm>
            <a:off x="3922656" y="2466201"/>
            <a:ext cx="767157" cy="276999"/>
          </a:xfrm>
          <a:prstGeom prst="rect">
            <a:avLst/>
          </a:prstGeom>
          <a:noFill/>
        </p:spPr>
        <p:txBody>
          <a:bodyPr wrap="none" rtlCol="0">
            <a:spAutoFit/>
          </a:bodyPr>
          <a:lstStyle/>
          <a:p>
            <a:r>
              <a:rPr lang="en-US" sz="1200" b="1" dirty="0">
                <a:solidFill>
                  <a:srgbClr val="FF0000"/>
                </a:solidFill>
              </a:rPr>
              <a:t>Service-1</a:t>
            </a:r>
          </a:p>
        </p:txBody>
      </p:sp>
      <p:sp>
        <p:nvSpPr>
          <p:cNvPr id="182" name="TextBox 181"/>
          <p:cNvSpPr txBox="1"/>
          <p:nvPr/>
        </p:nvSpPr>
        <p:spPr>
          <a:xfrm>
            <a:off x="3704178" y="2819400"/>
            <a:ext cx="1326129" cy="261610"/>
          </a:xfrm>
          <a:prstGeom prst="rect">
            <a:avLst/>
          </a:prstGeom>
          <a:noFill/>
        </p:spPr>
        <p:txBody>
          <a:bodyPr wrap="none" rtlCol="0">
            <a:spAutoFit/>
          </a:bodyPr>
          <a:lstStyle/>
          <a:p>
            <a:r>
              <a:rPr lang="en-US" sz="1100" b="1" dirty="0"/>
              <a:t>LID-FWD-1 (Link ID)</a:t>
            </a:r>
          </a:p>
        </p:txBody>
      </p:sp>
      <p:sp>
        <p:nvSpPr>
          <p:cNvPr id="183" name="Line 10"/>
          <p:cNvSpPr>
            <a:spLocks noChangeShapeType="1"/>
          </p:cNvSpPr>
          <p:nvPr/>
        </p:nvSpPr>
        <p:spPr bwMode="auto">
          <a:xfrm>
            <a:off x="4999578" y="2971800"/>
            <a:ext cx="228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84" name="TextBox 183"/>
          <p:cNvSpPr txBox="1"/>
          <p:nvPr/>
        </p:nvSpPr>
        <p:spPr>
          <a:xfrm>
            <a:off x="4925021" y="2971800"/>
            <a:ext cx="760357" cy="261610"/>
          </a:xfrm>
          <a:prstGeom prst="rect">
            <a:avLst/>
          </a:prstGeom>
          <a:noFill/>
        </p:spPr>
        <p:txBody>
          <a:bodyPr wrap="none" rtlCol="0">
            <a:spAutoFit/>
          </a:bodyPr>
          <a:lstStyle/>
          <a:p>
            <a:r>
              <a:rPr lang="en-US" sz="1100" b="1" dirty="0"/>
              <a:t>LID-REV-1</a:t>
            </a:r>
          </a:p>
        </p:txBody>
      </p:sp>
      <p:sp>
        <p:nvSpPr>
          <p:cNvPr id="185" name="Line 10"/>
          <p:cNvSpPr>
            <a:spLocks noChangeShapeType="1"/>
          </p:cNvSpPr>
          <p:nvPr/>
        </p:nvSpPr>
        <p:spPr bwMode="auto">
          <a:xfrm flipH="1">
            <a:off x="4618578" y="3124200"/>
            <a:ext cx="304801"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86" name="Line 10"/>
          <p:cNvSpPr>
            <a:spLocks noChangeShapeType="1"/>
          </p:cNvSpPr>
          <p:nvPr/>
        </p:nvSpPr>
        <p:spPr bwMode="auto">
          <a:xfrm flipH="1">
            <a:off x="5532979" y="2286000"/>
            <a:ext cx="521810" cy="685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87" name="TextBox 186"/>
          <p:cNvSpPr txBox="1"/>
          <p:nvPr/>
        </p:nvSpPr>
        <p:spPr>
          <a:xfrm>
            <a:off x="5685378" y="2057400"/>
            <a:ext cx="633507" cy="276999"/>
          </a:xfrm>
          <a:prstGeom prst="rect">
            <a:avLst/>
          </a:prstGeom>
          <a:noFill/>
        </p:spPr>
        <p:txBody>
          <a:bodyPr wrap="none" rtlCol="0">
            <a:spAutoFit/>
          </a:bodyPr>
          <a:lstStyle/>
          <a:p>
            <a:r>
              <a:rPr lang="en-US" sz="1200" b="1" dirty="0"/>
              <a:t>TE Link</a:t>
            </a:r>
          </a:p>
        </p:txBody>
      </p:sp>
      <p:sp>
        <p:nvSpPr>
          <p:cNvPr id="125" name="TextBox 124"/>
          <p:cNvSpPr txBox="1"/>
          <p:nvPr/>
        </p:nvSpPr>
        <p:spPr>
          <a:xfrm>
            <a:off x="884778" y="2923401"/>
            <a:ext cx="697627" cy="276999"/>
          </a:xfrm>
          <a:prstGeom prst="rect">
            <a:avLst/>
          </a:prstGeom>
          <a:noFill/>
        </p:spPr>
        <p:txBody>
          <a:bodyPr wrap="none" rtlCol="0">
            <a:spAutoFit/>
          </a:bodyPr>
          <a:lstStyle/>
          <a:p>
            <a:r>
              <a:rPr lang="en-US" sz="1200" b="1" dirty="0" err="1"/>
              <a:t>GbE</a:t>
            </a:r>
            <a:r>
              <a:rPr lang="en-US" sz="1200" b="1" dirty="0"/>
              <a:t> 0/1</a:t>
            </a:r>
          </a:p>
        </p:txBody>
      </p:sp>
      <p:sp>
        <p:nvSpPr>
          <p:cNvPr id="126" name="TextBox 125"/>
          <p:cNvSpPr txBox="1"/>
          <p:nvPr/>
        </p:nvSpPr>
        <p:spPr>
          <a:xfrm>
            <a:off x="7133178" y="2743200"/>
            <a:ext cx="697627" cy="276999"/>
          </a:xfrm>
          <a:prstGeom prst="rect">
            <a:avLst/>
          </a:prstGeom>
          <a:noFill/>
        </p:spPr>
        <p:txBody>
          <a:bodyPr wrap="none" rtlCol="0">
            <a:spAutoFit/>
          </a:bodyPr>
          <a:lstStyle/>
          <a:p>
            <a:r>
              <a:rPr lang="en-US" sz="1200" b="1" dirty="0" err="1"/>
              <a:t>GbE</a:t>
            </a:r>
            <a:r>
              <a:rPr lang="en-US" sz="1200" b="1" dirty="0"/>
              <a:t> 0/1</a:t>
            </a:r>
          </a:p>
        </p:txBody>
      </p:sp>
      <p:sp>
        <p:nvSpPr>
          <p:cNvPr id="127" name="TextBox 126"/>
          <p:cNvSpPr txBox="1"/>
          <p:nvPr/>
        </p:nvSpPr>
        <p:spPr>
          <a:xfrm>
            <a:off x="0" y="2693313"/>
            <a:ext cx="886061" cy="430887"/>
          </a:xfrm>
          <a:prstGeom prst="rect">
            <a:avLst/>
          </a:prstGeom>
          <a:noFill/>
        </p:spPr>
        <p:txBody>
          <a:bodyPr wrap="none" rtlCol="0">
            <a:spAutoFit/>
          </a:bodyPr>
          <a:lstStyle/>
          <a:p>
            <a:pPr algn="ctr"/>
            <a:r>
              <a:rPr lang="en-US" sz="1100" b="1" dirty="0"/>
              <a:t>R1</a:t>
            </a:r>
          </a:p>
          <a:p>
            <a:pPr algn="ctr"/>
            <a:r>
              <a:rPr lang="en-US" sz="1100" b="1" dirty="0"/>
              <a:t>(10.0.0.100)</a:t>
            </a:r>
          </a:p>
        </p:txBody>
      </p:sp>
      <p:sp>
        <p:nvSpPr>
          <p:cNvPr id="129" name="TextBox 128"/>
          <p:cNvSpPr txBox="1"/>
          <p:nvPr/>
        </p:nvSpPr>
        <p:spPr>
          <a:xfrm>
            <a:off x="8001000" y="2895600"/>
            <a:ext cx="886061" cy="430887"/>
          </a:xfrm>
          <a:prstGeom prst="rect">
            <a:avLst/>
          </a:prstGeom>
          <a:noFill/>
        </p:spPr>
        <p:txBody>
          <a:bodyPr wrap="none" rtlCol="0">
            <a:spAutoFit/>
          </a:bodyPr>
          <a:lstStyle/>
          <a:p>
            <a:pPr algn="ctr"/>
            <a:r>
              <a:rPr lang="en-US" sz="1100" b="1" dirty="0"/>
              <a:t>R2</a:t>
            </a:r>
          </a:p>
          <a:p>
            <a:pPr algn="ctr"/>
            <a:r>
              <a:rPr lang="en-US" sz="1100" b="1" dirty="0"/>
              <a:t>(10.0.0.101)</a:t>
            </a:r>
          </a:p>
        </p:txBody>
      </p:sp>
      <p:sp>
        <p:nvSpPr>
          <p:cNvPr id="130" name="TextBox 129"/>
          <p:cNvSpPr txBox="1"/>
          <p:nvPr/>
        </p:nvSpPr>
        <p:spPr>
          <a:xfrm>
            <a:off x="265142" y="6477000"/>
            <a:ext cx="7493940" cy="261610"/>
          </a:xfrm>
          <a:prstGeom prst="rect">
            <a:avLst/>
          </a:prstGeom>
          <a:noFill/>
        </p:spPr>
        <p:txBody>
          <a:bodyPr wrap="none" rtlCol="0">
            <a:spAutoFit/>
          </a:bodyPr>
          <a:lstStyle/>
          <a:p>
            <a:pPr algn="ctr"/>
            <a:r>
              <a:rPr lang="en-US" sz="1100" b="1" i="1" dirty="0">
                <a:solidFill>
                  <a:srgbClr val="FF0000"/>
                </a:solidFill>
              </a:rPr>
              <a:t>Comments (06/21/16): Remove OTU4. Split ODU4 into ODU4 Edge Point and ODU4. Links associated with ODU4 edge points.</a:t>
            </a:r>
          </a:p>
        </p:txBody>
      </p:sp>
    </p:spTree>
    <p:extLst>
      <p:ext uri="{BB962C8B-B14F-4D97-AF65-F5344CB8AC3E}">
        <p14:creationId xmlns:p14="http://schemas.microsoft.com/office/powerpoint/2010/main" val="311394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loud 87"/>
          <p:cNvSpPr/>
          <p:nvPr/>
        </p:nvSpPr>
        <p:spPr>
          <a:xfrm>
            <a:off x="7620000" y="2322632"/>
            <a:ext cx="1371600" cy="609600"/>
          </a:xfrm>
          <a:prstGeom prst="cloud">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00" dirty="0">
              <a:solidFill>
                <a:schemeClr val="tx1"/>
              </a:solidFill>
            </a:endParaRPr>
          </a:p>
        </p:txBody>
      </p:sp>
      <p:sp>
        <p:nvSpPr>
          <p:cNvPr id="2" name="Title 1"/>
          <p:cNvSpPr>
            <a:spLocks noGrp="1"/>
          </p:cNvSpPr>
          <p:nvPr>
            <p:ph type="title"/>
          </p:nvPr>
        </p:nvSpPr>
        <p:spPr>
          <a:xfrm>
            <a:off x="457200" y="152400"/>
            <a:ext cx="8229600" cy="1143000"/>
          </a:xfrm>
        </p:spPr>
        <p:txBody>
          <a:bodyPr>
            <a:noAutofit/>
          </a:bodyPr>
          <a:lstStyle/>
          <a:p>
            <a:r>
              <a:rPr lang="en-US" sz="3200" dirty="0"/>
              <a:t>Network Topology (i2rs) Model Instantiation</a:t>
            </a:r>
          </a:p>
        </p:txBody>
      </p:sp>
      <p:sp>
        <p:nvSpPr>
          <p:cNvPr id="5" name="Text Box 18"/>
          <p:cNvSpPr txBox="1">
            <a:spLocks noChangeArrowheads="1"/>
          </p:cNvSpPr>
          <p:nvPr/>
        </p:nvSpPr>
        <p:spPr bwMode="auto">
          <a:xfrm>
            <a:off x="164641" y="1219200"/>
            <a:ext cx="8750759"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900" dirty="0">
                <a:latin typeface="Calibri" pitchFamily="34" charset="0"/>
              </a:rPr>
              <a:t>&lt;networks&gt;</a:t>
            </a:r>
          </a:p>
        </p:txBody>
      </p:sp>
      <p:sp>
        <p:nvSpPr>
          <p:cNvPr id="6" name="Diamond 5"/>
          <p:cNvSpPr/>
          <p:nvPr/>
        </p:nvSpPr>
        <p:spPr>
          <a:xfrm>
            <a:off x="3952623" y="143923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7" name="Line 157"/>
          <p:cNvSpPr>
            <a:spLocks noChangeShapeType="1"/>
          </p:cNvSpPr>
          <p:nvPr/>
        </p:nvSpPr>
        <p:spPr bwMode="auto">
          <a:xfrm>
            <a:off x="3990724" y="153704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8" name="Text Box 18"/>
          <p:cNvSpPr txBox="1">
            <a:spLocks noChangeArrowheads="1"/>
          </p:cNvSpPr>
          <p:nvPr/>
        </p:nvSpPr>
        <p:spPr bwMode="auto">
          <a:xfrm>
            <a:off x="136066" y="1724024"/>
            <a:ext cx="6257925"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&lt;network&gt;</a:t>
            </a:r>
          </a:p>
          <a:p>
            <a:pPr algn="ctr"/>
            <a:r>
              <a:rPr lang="en-US" sz="800" dirty="0">
                <a:latin typeface="Calibri" pitchFamily="34" charset="0"/>
              </a:rPr>
              <a:t>network-id=</a:t>
            </a:r>
            <a:r>
              <a:rPr lang="en-US" sz="800" b="1" dirty="0">
                <a:latin typeface="Calibri" pitchFamily="34" charset="0"/>
              </a:rPr>
              <a:t>Network-A</a:t>
            </a:r>
          </a:p>
        </p:txBody>
      </p:sp>
      <p:sp>
        <p:nvSpPr>
          <p:cNvPr id="9" name="Diamond 8"/>
          <p:cNvSpPr/>
          <p:nvPr/>
        </p:nvSpPr>
        <p:spPr>
          <a:xfrm>
            <a:off x="7505448" y="143923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0" name="Line 157"/>
          <p:cNvSpPr>
            <a:spLocks noChangeShapeType="1"/>
          </p:cNvSpPr>
          <p:nvPr/>
        </p:nvSpPr>
        <p:spPr bwMode="auto">
          <a:xfrm>
            <a:off x="7543549" y="153704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1" name="Text Box 18"/>
          <p:cNvSpPr txBox="1">
            <a:spLocks noChangeArrowheads="1"/>
          </p:cNvSpPr>
          <p:nvPr/>
        </p:nvSpPr>
        <p:spPr bwMode="auto">
          <a:xfrm>
            <a:off x="7117891" y="1724025"/>
            <a:ext cx="968162"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&lt;networks-state&gt;</a:t>
            </a:r>
          </a:p>
        </p:txBody>
      </p:sp>
      <p:sp>
        <p:nvSpPr>
          <p:cNvPr id="12" name="Diamond 11"/>
          <p:cNvSpPr/>
          <p:nvPr/>
        </p:nvSpPr>
        <p:spPr>
          <a:xfrm>
            <a:off x="7524498" y="190595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3" name="Line 157"/>
          <p:cNvSpPr>
            <a:spLocks noChangeShapeType="1"/>
          </p:cNvSpPr>
          <p:nvPr/>
        </p:nvSpPr>
        <p:spPr bwMode="auto">
          <a:xfrm>
            <a:off x="7562599" y="20037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4" name="Text Box 18"/>
          <p:cNvSpPr txBox="1">
            <a:spLocks noChangeArrowheads="1"/>
          </p:cNvSpPr>
          <p:nvPr/>
        </p:nvSpPr>
        <p:spPr bwMode="auto">
          <a:xfrm>
            <a:off x="7089317" y="2190749"/>
            <a:ext cx="1216483" cy="438582"/>
          </a:xfrm>
          <a:prstGeom prst="rect">
            <a:avLst/>
          </a:prstGeom>
          <a:solidFill>
            <a:srgbClr val="DDDDDD">
              <a:alpha val="60000"/>
            </a:srgbClr>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&lt;network&gt;</a:t>
            </a:r>
          </a:p>
          <a:p>
            <a:pPr algn="ctr"/>
            <a:r>
              <a:rPr lang="en-US" sz="800" dirty="0">
                <a:latin typeface="Calibri" pitchFamily="34" charset="0"/>
              </a:rPr>
              <a:t>network-ref: &lt;NW-A ref&gt;</a:t>
            </a:r>
          </a:p>
          <a:p>
            <a:pPr algn="ctr"/>
            <a:r>
              <a:rPr lang="en-US" sz="800" dirty="0">
                <a:latin typeface="Calibri" pitchFamily="34" charset="0"/>
              </a:rPr>
              <a:t>server-provided: true</a:t>
            </a:r>
          </a:p>
        </p:txBody>
      </p:sp>
      <p:sp>
        <p:nvSpPr>
          <p:cNvPr id="15" name="Diamond 14"/>
          <p:cNvSpPr/>
          <p:nvPr/>
        </p:nvSpPr>
        <p:spPr>
          <a:xfrm>
            <a:off x="247398" y="203852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6" name="Text Box 18"/>
          <p:cNvSpPr txBox="1">
            <a:spLocks noChangeArrowheads="1"/>
          </p:cNvSpPr>
          <p:nvPr/>
        </p:nvSpPr>
        <p:spPr bwMode="auto">
          <a:xfrm>
            <a:off x="964742" y="2333624"/>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&lt;link&gt;</a:t>
            </a:r>
          </a:p>
          <a:p>
            <a:pPr algn="ctr"/>
            <a:r>
              <a:rPr lang="en-US" sz="800" dirty="0">
                <a:latin typeface="Calibri" pitchFamily="34" charset="0"/>
              </a:rPr>
              <a:t>link-id: </a:t>
            </a:r>
            <a:r>
              <a:rPr lang="en-US" sz="800" b="1" dirty="0">
                <a:latin typeface="Calibri" pitchFamily="34" charset="0"/>
              </a:rPr>
              <a:t>LID-FWD-1</a:t>
            </a:r>
          </a:p>
        </p:txBody>
      </p:sp>
      <p:sp>
        <p:nvSpPr>
          <p:cNvPr id="17" name="Diamond 16"/>
          <p:cNvSpPr/>
          <p:nvPr/>
        </p:nvSpPr>
        <p:spPr>
          <a:xfrm>
            <a:off x="1037973" y="26393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8" name="Line 157"/>
          <p:cNvSpPr>
            <a:spLocks noChangeShapeType="1"/>
          </p:cNvSpPr>
          <p:nvPr/>
        </p:nvSpPr>
        <p:spPr bwMode="auto">
          <a:xfrm>
            <a:off x="1076074" y="273719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9" name="Text Box 18"/>
          <p:cNvSpPr txBox="1">
            <a:spLocks noChangeArrowheads="1"/>
          </p:cNvSpPr>
          <p:nvPr/>
        </p:nvSpPr>
        <p:spPr bwMode="auto">
          <a:xfrm>
            <a:off x="338076" y="2932143"/>
            <a:ext cx="1169554"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&lt;source&gt;</a:t>
            </a:r>
          </a:p>
          <a:p>
            <a:pPr algn="ctr"/>
            <a:r>
              <a:rPr lang="en-US" sz="800" dirty="0" err="1">
                <a:latin typeface="Calibri" pitchFamily="34" charset="0"/>
              </a:rPr>
              <a:t>src</a:t>
            </a:r>
            <a:r>
              <a:rPr lang="en-US" sz="800" dirty="0">
                <a:latin typeface="Calibri" pitchFamily="34" charset="0"/>
              </a:rPr>
              <a:t>-node: &lt;NE-A ref&gt;</a:t>
            </a:r>
          </a:p>
          <a:p>
            <a:pPr algn="ctr"/>
            <a:r>
              <a:rPr lang="en-US" sz="800" dirty="0">
                <a:latin typeface="Calibri" pitchFamily="34" charset="0"/>
              </a:rPr>
              <a:t>source-</a:t>
            </a:r>
            <a:r>
              <a:rPr lang="en-US" sz="800" dirty="0" err="1">
                <a:latin typeface="Calibri" pitchFamily="34" charset="0"/>
              </a:rPr>
              <a:t>tp</a:t>
            </a:r>
            <a:r>
              <a:rPr lang="en-US" sz="800" dirty="0">
                <a:latin typeface="Calibri" pitchFamily="34" charset="0"/>
              </a:rPr>
              <a:t>: &lt;TP-L-A ref&gt;</a:t>
            </a:r>
          </a:p>
        </p:txBody>
      </p:sp>
      <p:sp>
        <p:nvSpPr>
          <p:cNvPr id="20" name="Diamond 19"/>
          <p:cNvSpPr/>
          <p:nvPr/>
        </p:nvSpPr>
        <p:spPr>
          <a:xfrm>
            <a:off x="1933323" y="2648517"/>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1" name="Line 157"/>
          <p:cNvSpPr>
            <a:spLocks noChangeShapeType="1"/>
          </p:cNvSpPr>
          <p:nvPr/>
        </p:nvSpPr>
        <p:spPr bwMode="auto">
          <a:xfrm>
            <a:off x="1971424" y="2746333"/>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2" name="Text Box 18"/>
          <p:cNvSpPr txBox="1">
            <a:spLocks noChangeArrowheads="1"/>
          </p:cNvSpPr>
          <p:nvPr/>
        </p:nvSpPr>
        <p:spPr bwMode="auto">
          <a:xfrm>
            <a:off x="1545766" y="2932143"/>
            <a:ext cx="1204516"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&lt;destination&gt;</a:t>
            </a:r>
          </a:p>
          <a:p>
            <a:pPr algn="ctr"/>
            <a:r>
              <a:rPr lang="en-US" sz="800" dirty="0" err="1">
                <a:latin typeface="Calibri" pitchFamily="34" charset="0"/>
              </a:rPr>
              <a:t>dest</a:t>
            </a:r>
            <a:r>
              <a:rPr lang="en-US" sz="800" dirty="0">
                <a:latin typeface="Calibri" pitchFamily="34" charset="0"/>
              </a:rPr>
              <a:t>-node: &lt;NE-B ref&gt;</a:t>
            </a:r>
          </a:p>
          <a:p>
            <a:pPr algn="ctr"/>
            <a:r>
              <a:rPr lang="en-US" sz="800" dirty="0" err="1">
                <a:latin typeface="Calibri" pitchFamily="34" charset="0"/>
              </a:rPr>
              <a:t>dest-tp</a:t>
            </a:r>
            <a:r>
              <a:rPr lang="en-US" sz="800" dirty="0">
                <a:latin typeface="Calibri" pitchFamily="34" charset="0"/>
              </a:rPr>
              <a:t>: &lt;LTP-L-B ref&gt;</a:t>
            </a:r>
          </a:p>
        </p:txBody>
      </p:sp>
      <p:sp>
        <p:nvSpPr>
          <p:cNvPr id="23" name="Text Box 18"/>
          <p:cNvSpPr txBox="1">
            <a:spLocks noChangeArrowheads="1"/>
          </p:cNvSpPr>
          <p:nvPr/>
        </p:nvSpPr>
        <p:spPr bwMode="auto">
          <a:xfrm>
            <a:off x="964742" y="3457574"/>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&lt;link&gt;</a:t>
            </a:r>
          </a:p>
          <a:p>
            <a:pPr algn="ctr"/>
            <a:r>
              <a:rPr lang="en-US" sz="800" dirty="0">
                <a:latin typeface="Calibri" pitchFamily="34" charset="0"/>
              </a:rPr>
              <a:t>link-id: </a:t>
            </a:r>
            <a:r>
              <a:rPr lang="en-US" sz="800" b="1" dirty="0">
                <a:latin typeface="Calibri" pitchFamily="34" charset="0"/>
              </a:rPr>
              <a:t>LID-REV-1</a:t>
            </a:r>
          </a:p>
        </p:txBody>
      </p:sp>
      <p:sp>
        <p:nvSpPr>
          <p:cNvPr id="24" name="Diamond 23"/>
          <p:cNvSpPr/>
          <p:nvPr/>
        </p:nvSpPr>
        <p:spPr>
          <a:xfrm>
            <a:off x="1037973" y="3781603"/>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5" name="Line 157"/>
          <p:cNvSpPr>
            <a:spLocks noChangeShapeType="1"/>
          </p:cNvSpPr>
          <p:nvPr/>
        </p:nvSpPr>
        <p:spPr bwMode="auto">
          <a:xfrm>
            <a:off x="1076074" y="3879419"/>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6" name="Text Box 18"/>
          <p:cNvSpPr txBox="1">
            <a:spLocks noChangeArrowheads="1"/>
          </p:cNvSpPr>
          <p:nvPr/>
        </p:nvSpPr>
        <p:spPr bwMode="auto">
          <a:xfrm>
            <a:off x="310664" y="4065229"/>
            <a:ext cx="1179118"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&lt;source&gt;</a:t>
            </a:r>
          </a:p>
          <a:p>
            <a:pPr algn="ctr"/>
            <a:r>
              <a:rPr lang="en-US" sz="800" dirty="0" err="1">
                <a:latin typeface="Calibri" pitchFamily="34" charset="0"/>
              </a:rPr>
              <a:t>src</a:t>
            </a:r>
            <a:r>
              <a:rPr lang="en-US" sz="800" dirty="0">
                <a:latin typeface="Calibri" pitchFamily="34" charset="0"/>
              </a:rPr>
              <a:t>-node: &lt;NE-B ref&gt;</a:t>
            </a:r>
          </a:p>
          <a:p>
            <a:pPr algn="ctr"/>
            <a:r>
              <a:rPr lang="en-US" sz="800" dirty="0">
                <a:latin typeface="Calibri" pitchFamily="34" charset="0"/>
              </a:rPr>
              <a:t>source-</a:t>
            </a:r>
            <a:r>
              <a:rPr lang="en-US" sz="800" dirty="0" err="1">
                <a:latin typeface="Calibri" pitchFamily="34" charset="0"/>
              </a:rPr>
              <a:t>tp</a:t>
            </a:r>
            <a:r>
              <a:rPr lang="en-US" sz="800" dirty="0">
                <a:latin typeface="Calibri" pitchFamily="34" charset="0"/>
              </a:rPr>
              <a:t>: &lt;LTP-L-B ref&gt;</a:t>
            </a:r>
          </a:p>
        </p:txBody>
      </p:sp>
      <p:sp>
        <p:nvSpPr>
          <p:cNvPr id="27" name="Diamond 26"/>
          <p:cNvSpPr/>
          <p:nvPr/>
        </p:nvSpPr>
        <p:spPr>
          <a:xfrm>
            <a:off x="1933323" y="3781603"/>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8" name="Line 157"/>
          <p:cNvSpPr>
            <a:spLocks noChangeShapeType="1"/>
          </p:cNvSpPr>
          <p:nvPr/>
        </p:nvSpPr>
        <p:spPr bwMode="auto">
          <a:xfrm>
            <a:off x="1971424" y="3879419"/>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9" name="Text Box 18"/>
          <p:cNvSpPr txBox="1">
            <a:spLocks noChangeArrowheads="1"/>
          </p:cNvSpPr>
          <p:nvPr/>
        </p:nvSpPr>
        <p:spPr bwMode="auto">
          <a:xfrm>
            <a:off x="1554904" y="4074365"/>
            <a:ext cx="1231927"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&lt;destination&gt;</a:t>
            </a:r>
          </a:p>
          <a:p>
            <a:pPr algn="ctr"/>
            <a:r>
              <a:rPr lang="en-US" sz="800" dirty="0" err="1">
                <a:latin typeface="Calibri" pitchFamily="34" charset="0"/>
              </a:rPr>
              <a:t>dest</a:t>
            </a:r>
            <a:r>
              <a:rPr lang="en-US" sz="800" dirty="0">
                <a:latin typeface="Calibri" pitchFamily="34" charset="0"/>
              </a:rPr>
              <a:t>-node: &lt;NE-A ref&gt;</a:t>
            </a:r>
          </a:p>
          <a:p>
            <a:pPr algn="ctr"/>
            <a:r>
              <a:rPr lang="en-US" sz="800" dirty="0" err="1">
                <a:latin typeface="Calibri" pitchFamily="34" charset="0"/>
              </a:rPr>
              <a:t>dest-tp</a:t>
            </a:r>
            <a:r>
              <a:rPr lang="en-US" sz="800" dirty="0">
                <a:latin typeface="Calibri" pitchFamily="34" charset="0"/>
              </a:rPr>
              <a:t>: &lt;TP-L-A ref&gt;</a:t>
            </a:r>
          </a:p>
        </p:txBody>
      </p:sp>
      <p:cxnSp>
        <p:nvCxnSpPr>
          <p:cNvPr id="30" name="Elbow Connector 29"/>
          <p:cNvCxnSpPr>
            <a:stCxn id="15" idx="2"/>
            <a:endCxn id="16" idx="1"/>
          </p:cNvCxnSpPr>
          <p:nvPr/>
        </p:nvCxnSpPr>
        <p:spPr>
          <a:xfrm rot="16200000" flipH="1">
            <a:off x="449839" y="1976456"/>
            <a:ext cx="352569" cy="677238"/>
          </a:xfrm>
          <a:prstGeom prst="bentConnector2">
            <a:avLst/>
          </a:prstGeom>
          <a:noFill/>
          <a:ln w="12700">
            <a:solidFill>
              <a:schemeClr val="tx1"/>
            </a:solidFill>
            <a:round/>
            <a:headEnd type="none"/>
            <a:tailEnd type="arrow" w="med" len="med"/>
          </a:ln>
        </p:spPr>
      </p:cxnSp>
      <p:cxnSp>
        <p:nvCxnSpPr>
          <p:cNvPr id="31" name="Elbow Connector 30"/>
          <p:cNvCxnSpPr/>
          <p:nvPr/>
        </p:nvCxnSpPr>
        <p:spPr>
          <a:xfrm rot="16200000" flipH="1">
            <a:off x="67541" y="2700890"/>
            <a:ext cx="1127652" cy="685799"/>
          </a:xfrm>
          <a:prstGeom prst="bentConnector2">
            <a:avLst/>
          </a:prstGeom>
          <a:noFill/>
          <a:ln w="12700">
            <a:solidFill>
              <a:schemeClr val="tx1"/>
            </a:solidFill>
            <a:round/>
            <a:headEnd type="none"/>
            <a:tailEnd type="arrow" w="med" len="med"/>
          </a:ln>
        </p:spPr>
      </p:cxnSp>
      <p:sp>
        <p:nvSpPr>
          <p:cNvPr id="32" name="Text Box 18"/>
          <p:cNvSpPr txBox="1">
            <a:spLocks noChangeArrowheads="1"/>
          </p:cNvSpPr>
          <p:nvPr/>
        </p:nvSpPr>
        <p:spPr bwMode="auto">
          <a:xfrm>
            <a:off x="4327067" y="2286731"/>
            <a:ext cx="10459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&lt;node&gt;</a:t>
            </a:r>
          </a:p>
          <a:p>
            <a:pPr algn="ctr"/>
            <a:r>
              <a:rPr lang="en-US" sz="800" dirty="0">
                <a:latin typeface="Calibri" pitchFamily="34" charset="0"/>
              </a:rPr>
              <a:t>node-id: </a:t>
            </a:r>
            <a:r>
              <a:rPr lang="en-US" sz="800" b="1" dirty="0">
                <a:solidFill>
                  <a:srgbClr val="000000"/>
                </a:solidFill>
                <a:latin typeface="Calibri" pitchFamily="34" charset="0"/>
              </a:rPr>
              <a:t>NE-A</a:t>
            </a:r>
            <a:endParaRPr lang="en-US" sz="800" dirty="0">
              <a:solidFill>
                <a:srgbClr val="000000"/>
              </a:solidFill>
              <a:latin typeface="Calibri" pitchFamily="34" charset="0"/>
            </a:endParaRPr>
          </a:p>
        </p:txBody>
      </p:sp>
      <p:sp>
        <p:nvSpPr>
          <p:cNvPr id="33" name="Text Box 18"/>
          <p:cNvSpPr txBox="1">
            <a:spLocks noChangeArrowheads="1"/>
          </p:cNvSpPr>
          <p:nvPr/>
        </p:nvSpPr>
        <p:spPr bwMode="auto">
          <a:xfrm>
            <a:off x="5678272" y="2305049"/>
            <a:ext cx="10586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&lt;node&gt;</a:t>
            </a:r>
          </a:p>
          <a:p>
            <a:pPr algn="ctr"/>
            <a:r>
              <a:rPr lang="en-US" sz="800" dirty="0">
                <a:latin typeface="Calibri" pitchFamily="34" charset="0"/>
              </a:rPr>
              <a:t>node-id: </a:t>
            </a:r>
            <a:r>
              <a:rPr lang="en-US" sz="800" b="1" dirty="0">
                <a:solidFill>
                  <a:srgbClr val="000000"/>
                </a:solidFill>
                <a:latin typeface="Calibri" pitchFamily="34" charset="0"/>
              </a:rPr>
              <a:t>NE-B</a:t>
            </a:r>
            <a:endParaRPr lang="en-US" sz="800" dirty="0">
              <a:solidFill>
                <a:srgbClr val="000000"/>
              </a:solidFill>
              <a:latin typeface="Calibri" pitchFamily="34" charset="0"/>
            </a:endParaRPr>
          </a:p>
        </p:txBody>
      </p:sp>
      <p:sp>
        <p:nvSpPr>
          <p:cNvPr id="34" name="Diamond 33"/>
          <p:cNvSpPr/>
          <p:nvPr/>
        </p:nvSpPr>
        <p:spPr>
          <a:xfrm>
            <a:off x="6181473" y="203852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5" name="Line 157"/>
          <p:cNvSpPr>
            <a:spLocks noChangeShapeType="1"/>
          </p:cNvSpPr>
          <p:nvPr/>
        </p:nvSpPr>
        <p:spPr bwMode="auto">
          <a:xfrm>
            <a:off x="6219574" y="21180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6" name="Diamond 35"/>
          <p:cNvSpPr/>
          <p:nvPr/>
        </p:nvSpPr>
        <p:spPr>
          <a:xfrm>
            <a:off x="4790823" y="203852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7" name="Line 157"/>
          <p:cNvSpPr>
            <a:spLocks noChangeShapeType="1"/>
          </p:cNvSpPr>
          <p:nvPr/>
        </p:nvSpPr>
        <p:spPr bwMode="auto">
          <a:xfrm>
            <a:off x="4828924" y="21180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8" name="Diamond 37"/>
          <p:cNvSpPr/>
          <p:nvPr/>
        </p:nvSpPr>
        <p:spPr>
          <a:xfrm>
            <a:off x="3358794" y="203852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9" name="Line 157"/>
          <p:cNvSpPr>
            <a:spLocks noChangeShapeType="1"/>
          </p:cNvSpPr>
          <p:nvPr/>
        </p:nvSpPr>
        <p:spPr bwMode="auto">
          <a:xfrm>
            <a:off x="3396895" y="21180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40" name="Text Box 18"/>
          <p:cNvSpPr txBox="1">
            <a:spLocks noChangeArrowheads="1"/>
          </p:cNvSpPr>
          <p:nvPr/>
        </p:nvSpPr>
        <p:spPr bwMode="auto">
          <a:xfrm>
            <a:off x="2923613" y="2305050"/>
            <a:ext cx="1066799"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&lt;network-types&gt;</a:t>
            </a:r>
          </a:p>
        </p:txBody>
      </p:sp>
      <p:sp>
        <p:nvSpPr>
          <p:cNvPr id="41" name="Diamond 40"/>
          <p:cNvSpPr/>
          <p:nvPr/>
        </p:nvSpPr>
        <p:spPr>
          <a:xfrm>
            <a:off x="3368319" y="249650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42" name="Line 157"/>
          <p:cNvSpPr>
            <a:spLocks noChangeShapeType="1"/>
          </p:cNvSpPr>
          <p:nvPr/>
        </p:nvSpPr>
        <p:spPr bwMode="auto">
          <a:xfrm>
            <a:off x="3406420" y="259432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47" name="Text Box 18"/>
          <p:cNvSpPr txBox="1">
            <a:spLocks noChangeArrowheads="1"/>
          </p:cNvSpPr>
          <p:nvPr/>
        </p:nvSpPr>
        <p:spPr bwMode="auto">
          <a:xfrm>
            <a:off x="4917617" y="3648074"/>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TP-UNI-A</a:t>
            </a:r>
          </a:p>
        </p:txBody>
      </p:sp>
      <p:sp>
        <p:nvSpPr>
          <p:cNvPr id="48" name="Text Box 18"/>
          <p:cNvSpPr txBox="1">
            <a:spLocks noChangeArrowheads="1"/>
          </p:cNvSpPr>
          <p:nvPr/>
        </p:nvSpPr>
        <p:spPr bwMode="auto">
          <a:xfrm>
            <a:off x="4917617" y="4124324"/>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TP-U-OTU4-A</a:t>
            </a:r>
            <a:endParaRPr lang="en-US" sz="800" dirty="0">
              <a:latin typeface="Calibri" pitchFamily="34" charset="0"/>
            </a:endParaRPr>
          </a:p>
        </p:txBody>
      </p:sp>
      <p:sp>
        <p:nvSpPr>
          <p:cNvPr id="49" name="Text Box 18"/>
          <p:cNvSpPr txBox="1">
            <a:spLocks noChangeArrowheads="1"/>
          </p:cNvSpPr>
          <p:nvPr/>
        </p:nvSpPr>
        <p:spPr bwMode="auto">
          <a:xfrm>
            <a:off x="4917617" y="4571999"/>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TP-U-ODU4-A</a:t>
            </a:r>
            <a:endParaRPr lang="en-US" sz="800" dirty="0">
              <a:latin typeface="Calibri" pitchFamily="34" charset="0"/>
            </a:endParaRPr>
          </a:p>
        </p:txBody>
      </p:sp>
      <p:sp>
        <p:nvSpPr>
          <p:cNvPr id="50" name="Text Box 18"/>
          <p:cNvSpPr txBox="1">
            <a:spLocks noChangeArrowheads="1"/>
          </p:cNvSpPr>
          <p:nvPr/>
        </p:nvSpPr>
        <p:spPr bwMode="auto">
          <a:xfrm>
            <a:off x="6355892" y="3648074"/>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TP-L-A</a:t>
            </a:r>
          </a:p>
        </p:txBody>
      </p:sp>
      <p:sp>
        <p:nvSpPr>
          <p:cNvPr id="51" name="Text Box 18"/>
          <p:cNvSpPr txBox="1">
            <a:spLocks noChangeArrowheads="1"/>
          </p:cNvSpPr>
          <p:nvPr/>
        </p:nvSpPr>
        <p:spPr bwMode="auto">
          <a:xfrm>
            <a:off x="6355892" y="4124324"/>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TP-L-OTU4-A</a:t>
            </a:r>
          </a:p>
        </p:txBody>
      </p:sp>
      <p:sp>
        <p:nvSpPr>
          <p:cNvPr id="52" name="Text Box 18"/>
          <p:cNvSpPr txBox="1">
            <a:spLocks noChangeArrowheads="1"/>
          </p:cNvSpPr>
          <p:nvPr/>
        </p:nvSpPr>
        <p:spPr bwMode="auto">
          <a:xfrm>
            <a:off x="6355892" y="4571999"/>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TP-L-ODU4-A</a:t>
            </a:r>
          </a:p>
        </p:txBody>
      </p:sp>
      <p:sp>
        <p:nvSpPr>
          <p:cNvPr id="53" name="Diamond 52"/>
          <p:cNvSpPr/>
          <p:nvPr/>
        </p:nvSpPr>
        <p:spPr>
          <a:xfrm>
            <a:off x="4638424" y="262033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54" name="Elbow Connector 53"/>
          <p:cNvCxnSpPr>
            <a:stCxn id="53" idx="2"/>
            <a:endCxn id="47" idx="1"/>
          </p:cNvCxnSpPr>
          <p:nvPr/>
        </p:nvCxnSpPr>
        <p:spPr>
          <a:xfrm rot="16200000" flipH="1">
            <a:off x="4255465" y="3143658"/>
            <a:ext cx="1085216" cy="239087"/>
          </a:xfrm>
          <a:prstGeom prst="bentConnector2">
            <a:avLst/>
          </a:prstGeom>
          <a:noFill/>
          <a:ln w="12700">
            <a:solidFill>
              <a:schemeClr val="tx1"/>
            </a:solidFill>
            <a:round/>
            <a:headEnd type="none"/>
            <a:tailEnd type="arrow" w="med" len="med"/>
          </a:ln>
        </p:spPr>
      </p:cxnSp>
      <p:cxnSp>
        <p:nvCxnSpPr>
          <p:cNvPr id="55" name="Elbow Connector 54"/>
          <p:cNvCxnSpPr>
            <a:endCxn id="48" idx="1"/>
          </p:cNvCxnSpPr>
          <p:nvPr/>
        </p:nvCxnSpPr>
        <p:spPr>
          <a:xfrm rot="16200000" flipH="1">
            <a:off x="4549969" y="3914412"/>
            <a:ext cx="497170" cy="238126"/>
          </a:xfrm>
          <a:prstGeom prst="bentConnector2">
            <a:avLst/>
          </a:prstGeom>
          <a:noFill/>
          <a:ln w="12700">
            <a:solidFill>
              <a:schemeClr val="tx1"/>
            </a:solidFill>
            <a:round/>
            <a:headEnd type="none"/>
            <a:tailEnd type="arrow" w="med" len="med"/>
          </a:ln>
        </p:spPr>
      </p:cxnSp>
      <p:cxnSp>
        <p:nvCxnSpPr>
          <p:cNvPr id="56" name="Elbow Connector 55"/>
          <p:cNvCxnSpPr/>
          <p:nvPr/>
        </p:nvCxnSpPr>
        <p:spPr>
          <a:xfrm rot="16200000" flipH="1">
            <a:off x="4562856" y="4881030"/>
            <a:ext cx="478120" cy="238126"/>
          </a:xfrm>
          <a:prstGeom prst="bentConnector2">
            <a:avLst/>
          </a:prstGeom>
          <a:noFill/>
          <a:ln w="12700">
            <a:solidFill>
              <a:schemeClr val="tx1"/>
            </a:solidFill>
            <a:round/>
            <a:headEnd type="none"/>
            <a:tailEnd type="arrow" w="med" len="med"/>
          </a:ln>
        </p:spPr>
      </p:cxnSp>
      <p:cxnSp>
        <p:nvCxnSpPr>
          <p:cNvPr id="57" name="Elbow Connector 56"/>
          <p:cNvCxnSpPr>
            <a:endCxn id="51" idx="1"/>
          </p:cNvCxnSpPr>
          <p:nvPr/>
        </p:nvCxnSpPr>
        <p:spPr>
          <a:xfrm rot="16200000" flipH="1">
            <a:off x="5821556" y="3747724"/>
            <a:ext cx="840070" cy="228601"/>
          </a:xfrm>
          <a:prstGeom prst="bentConnector2">
            <a:avLst/>
          </a:prstGeom>
          <a:noFill/>
          <a:ln w="12700">
            <a:solidFill>
              <a:schemeClr val="tx1"/>
            </a:solidFill>
            <a:round/>
            <a:headEnd type="none"/>
            <a:tailEnd type="arrow" w="med" len="med"/>
          </a:ln>
        </p:spPr>
      </p:cxnSp>
      <p:cxnSp>
        <p:nvCxnSpPr>
          <p:cNvPr id="58" name="Elbow Connector 57"/>
          <p:cNvCxnSpPr>
            <a:endCxn id="52" idx="1"/>
          </p:cNvCxnSpPr>
          <p:nvPr/>
        </p:nvCxnSpPr>
        <p:spPr>
          <a:xfrm rot="16200000" flipH="1">
            <a:off x="6002531" y="4376374"/>
            <a:ext cx="478120" cy="228601"/>
          </a:xfrm>
          <a:prstGeom prst="bentConnector2">
            <a:avLst/>
          </a:prstGeom>
          <a:noFill/>
          <a:ln w="12700">
            <a:solidFill>
              <a:schemeClr val="tx1"/>
            </a:solidFill>
            <a:round/>
            <a:headEnd type="none"/>
            <a:tailEnd type="arrow" w="med" len="med"/>
          </a:ln>
        </p:spPr>
      </p:cxnSp>
      <p:cxnSp>
        <p:nvCxnSpPr>
          <p:cNvPr id="59" name="Straight Connector 58"/>
          <p:cNvCxnSpPr/>
          <p:nvPr/>
        </p:nvCxnSpPr>
        <p:spPr>
          <a:xfrm flipH="1">
            <a:off x="4689016" y="3446753"/>
            <a:ext cx="1438275" cy="0"/>
          </a:xfrm>
          <a:prstGeom prst="line">
            <a:avLst/>
          </a:prstGeom>
          <a:noFill/>
          <a:ln w="12700">
            <a:solidFill>
              <a:schemeClr val="tx1"/>
            </a:solidFill>
            <a:round/>
            <a:headEnd type="none"/>
            <a:tailEnd type="none" w="med" len="med"/>
          </a:ln>
        </p:spPr>
      </p:cxnSp>
      <p:cxnSp>
        <p:nvCxnSpPr>
          <p:cNvPr id="60" name="Straight Arrow Connector 59"/>
          <p:cNvCxnSpPr>
            <a:endCxn id="50" idx="1"/>
          </p:cNvCxnSpPr>
          <p:nvPr/>
        </p:nvCxnSpPr>
        <p:spPr>
          <a:xfrm>
            <a:off x="6132053" y="3794415"/>
            <a:ext cx="223839" cy="11395"/>
          </a:xfrm>
          <a:prstGeom prst="straightConnector1">
            <a:avLst/>
          </a:prstGeom>
          <a:noFill/>
          <a:ln w="12700">
            <a:solidFill>
              <a:schemeClr val="tx1"/>
            </a:solidFill>
            <a:round/>
            <a:headEnd type="none"/>
            <a:tailEnd type="arrow" w="med" len="med"/>
          </a:ln>
        </p:spPr>
      </p:cxnSp>
      <p:sp>
        <p:nvSpPr>
          <p:cNvPr id="61" name="Text Box 18"/>
          <p:cNvSpPr txBox="1">
            <a:spLocks noChangeArrowheads="1"/>
          </p:cNvSpPr>
          <p:nvPr/>
        </p:nvSpPr>
        <p:spPr bwMode="auto">
          <a:xfrm>
            <a:off x="3124201" y="3677816"/>
            <a:ext cx="1279066"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&lt;supporting-t</a:t>
            </a:r>
            <a:r>
              <a:rPr lang="is-IS" sz="800" dirty="0">
                <a:latin typeface="Calibri" pitchFamily="34" charset="0"/>
              </a:rPr>
              <a:t>…-p...</a:t>
            </a:r>
            <a:r>
              <a:rPr lang="en-US" sz="800" dirty="0">
                <a:latin typeface="Calibri" pitchFamily="34" charset="0"/>
              </a:rPr>
              <a:t>&gt;</a:t>
            </a:r>
          </a:p>
          <a:p>
            <a:pPr algn="ctr"/>
            <a:r>
              <a:rPr lang="en-US" sz="800" dirty="0">
                <a:latin typeface="Calibri" pitchFamily="34" charset="0"/>
              </a:rPr>
              <a:t>network-ref: &lt;NW-A ref&gt;</a:t>
            </a:r>
          </a:p>
          <a:p>
            <a:pPr algn="ctr"/>
            <a:r>
              <a:rPr lang="en-US" sz="800" dirty="0">
                <a:latin typeface="Calibri" pitchFamily="34" charset="0"/>
              </a:rPr>
              <a:t>node-ref: &lt;NE-A ref&gt;</a:t>
            </a:r>
          </a:p>
          <a:p>
            <a:pPr algn="ctr"/>
            <a:r>
              <a:rPr lang="en-US" sz="800" dirty="0" err="1">
                <a:latin typeface="Calibri" pitchFamily="34" charset="0"/>
              </a:rPr>
              <a:t>tp</a:t>
            </a:r>
            <a:r>
              <a:rPr lang="en-US" sz="800" dirty="0">
                <a:latin typeface="Calibri" pitchFamily="34" charset="0"/>
              </a:rPr>
              <a:t>-ref: &lt;TP-UNI-A ref&gt;</a:t>
            </a:r>
          </a:p>
        </p:txBody>
      </p:sp>
      <p:sp>
        <p:nvSpPr>
          <p:cNvPr id="62" name="Text Box 18"/>
          <p:cNvSpPr txBox="1">
            <a:spLocks noChangeArrowheads="1"/>
          </p:cNvSpPr>
          <p:nvPr/>
        </p:nvSpPr>
        <p:spPr bwMode="auto">
          <a:xfrm>
            <a:off x="3124200" y="4314824"/>
            <a:ext cx="1288592"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&lt;supporting-t</a:t>
            </a:r>
            <a:r>
              <a:rPr lang="is-IS" sz="800" dirty="0">
                <a:latin typeface="Calibri" pitchFamily="34" charset="0"/>
              </a:rPr>
              <a:t>…</a:t>
            </a:r>
            <a:r>
              <a:rPr lang="en-US" sz="800" dirty="0">
                <a:latin typeface="Calibri" pitchFamily="34" charset="0"/>
              </a:rPr>
              <a:t>-p</a:t>
            </a:r>
            <a:r>
              <a:rPr lang="is-IS" sz="800" dirty="0">
                <a:latin typeface="Calibri" pitchFamily="34" charset="0"/>
              </a:rPr>
              <a:t>…</a:t>
            </a:r>
            <a:r>
              <a:rPr lang="en-US" sz="800" dirty="0">
                <a:latin typeface="Calibri" pitchFamily="34" charset="0"/>
              </a:rPr>
              <a:t>&gt;</a:t>
            </a:r>
          </a:p>
          <a:p>
            <a:pPr algn="ctr"/>
            <a:r>
              <a:rPr lang="en-US" sz="800" dirty="0">
                <a:latin typeface="Calibri" pitchFamily="34" charset="0"/>
              </a:rPr>
              <a:t>network-ref: &lt;NW-A ref&gt;</a:t>
            </a:r>
          </a:p>
          <a:p>
            <a:pPr algn="ctr"/>
            <a:r>
              <a:rPr lang="en-US" sz="800" dirty="0">
                <a:latin typeface="Calibri" pitchFamily="34" charset="0"/>
              </a:rPr>
              <a:t>node-ref: &lt;NE-A ref&gt;</a:t>
            </a:r>
          </a:p>
          <a:p>
            <a:pPr algn="ctr"/>
            <a:r>
              <a:rPr lang="en-US" sz="800" dirty="0" err="1">
                <a:latin typeface="Calibri" pitchFamily="34" charset="0"/>
              </a:rPr>
              <a:t>tp</a:t>
            </a:r>
            <a:r>
              <a:rPr lang="en-US" sz="800" dirty="0">
                <a:latin typeface="Calibri" pitchFamily="34" charset="0"/>
              </a:rPr>
              <a:t>-ref: &lt;TP-U-OTU4-A ref&gt;</a:t>
            </a:r>
          </a:p>
        </p:txBody>
      </p:sp>
      <p:cxnSp>
        <p:nvCxnSpPr>
          <p:cNvPr id="63" name="Straight Arrow Connector 62"/>
          <p:cNvCxnSpPr/>
          <p:nvPr/>
        </p:nvCxnSpPr>
        <p:spPr>
          <a:xfrm>
            <a:off x="4412791" y="3899190"/>
            <a:ext cx="495300" cy="0"/>
          </a:xfrm>
          <a:prstGeom prst="straightConnector1">
            <a:avLst/>
          </a:prstGeom>
          <a:noFill/>
          <a:ln w="12700">
            <a:solidFill>
              <a:schemeClr val="tx1"/>
            </a:solidFill>
            <a:prstDash val="dash"/>
            <a:round/>
            <a:headEnd type="none"/>
            <a:tailEnd type="arrow" w="med" len="med"/>
          </a:ln>
        </p:spPr>
      </p:cxnSp>
      <p:cxnSp>
        <p:nvCxnSpPr>
          <p:cNvPr id="64" name="Straight Arrow Connector 63"/>
          <p:cNvCxnSpPr/>
          <p:nvPr/>
        </p:nvCxnSpPr>
        <p:spPr>
          <a:xfrm>
            <a:off x="4412791" y="4400315"/>
            <a:ext cx="495300" cy="0"/>
          </a:xfrm>
          <a:prstGeom prst="straightConnector1">
            <a:avLst/>
          </a:prstGeom>
          <a:noFill/>
          <a:ln w="12700">
            <a:solidFill>
              <a:schemeClr val="tx1"/>
            </a:solidFill>
            <a:prstDash val="dash"/>
            <a:round/>
            <a:headEnd type="none"/>
            <a:tailEnd type="arrow" w="med" len="med"/>
          </a:ln>
        </p:spPr>
      </p:cxnSp>
      <p:sp>
        <p:nvSpPr>
          <p:cNvPr id="65" name="Diamond 64"/>
          <p:cNvSpPr/>
          <p:nvPr/>
        </p:nvSpPr>
        <p:spPr>
          <a:xfrm>
            <a:off x="4802048" y="4139183"/>
            <a:ext cx="111547" cy="77233"/>
          </a:xfrm>
          <a:prstGeom prst="diamond">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66" name="Straight Arrow Connector 65"/>
          <p:cNvCxnSpPr>
            <a:stCxn id="65" idx="1"/>
          </p:cNvCxnSpPr>
          <p:nvPr/>
        </p:nvCxnSpPr>
        <p:spPr>
          <a:xfrm flipH="1" flipV="1">
            <a:off x="4412791" y="4175415"/>
            <a:ext cx="389257" cy="2384"/>
          </a:xfrm>
          <a:prstGeom prst="straightConnector1">
            <a:avLst/>
          </a:prstGeom>
          <a:noFill/>
          <a:ln w="12700">
            <a:solidFill>
              <a:schemeClr val="tx1"/>
            </a:solidFill>
            <a:round/>
            <a:headEnd type="none"/>
            <a:tailEnd type="arrow" w="med" len="med"/>
          </a:ln>
        </p:spPr>
      </p:cxnSp>
      <p:sp>
        <p:nvSpPr>
          <p:cNvPr id="67" name="Diamond 66"/>
          <p:cNvSpPr/>
          <p:nvPr/>
        </p:nvSpPr>
        <p:spPr>
          <a:xfrm>
            <a:off x="4802048" y="4586858"/>
            <a:ext cx="111547" cy="77233"/>
          </a:xfrm>
          <a:prstGeom prst="diamond">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68" name="Straight Arrow Connector 67"/>
          <p:cNvCxnSpPr>
            <a:stCxn id="67" idx="1"/>
          </p:cNvCxnSpPr>
          <p:nvPr/>
        </p:nvCxnSpPr>
        <p:spPr>
          <a:xfrm flipH="1" flipV="1">
            <a:off x="4412791" y="4623091"/>
            <a:ext cx="389257" cy="2384"/>
          </a:xfrm>
          <a:prstGeom prst="straightConnector1">
            <a:avLst/>
          </a:prstGeom>
          <a:noFill/>
          <a:ln w="12700">
            <a:solidFill>
              <a:schemeClr val="tx1"/>
            </a:solidFill>
            <a:round/>
            <a:headEnd type="none"/>
            <a:tailEnd type="arrow" w="med" len="med"/>
          </a:ln>
        </p:spPr>
      </p:cxnSp>
      <p:sp>
        <p:nvSpPr>
          <p:cNvPr id="69" name="Text Box 18"/>
          <p:cNvSpPr txBox="1">
            <a:spLocks noChangeArrowheads="1"/>
          </p:cNvSpPr>
          <p:nvPr/>
        </p:nvSpPr>
        <p:spPr bwMode="auto">
          <a:xfrm>
            <a:off x="7873355" y="3675573"/>
            <a:ext cx="1206686"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&lt;supporting-t</a:t>
            </a:r>
            <a:r>
              <a:rPr lang="is-IS" sz="800" dirty="0">
                <a:latin typeface="Calibri" pitchFamily="34" charset="0"/>
              </a:rPr>
              <a:t>…</a:t>
            </a:r>
            <a:r>
              <a:rPr lang="en-US" sz="800" dirty="0">
                <a:latin typeface="Calibri" pitchFamily="34" charset="0"/>
              </a:rPr>
              <a:t>-p</a:t>
            </a:r>
            <a:r>
              <a:rPr lang="is-IS" sz="800" dirty="0">
                <a:latin typeface="Calibri" pitchFamily="34" charset="0"/>
              </a:rPr>
              <a:t>…</a:t>
            </a:r>
            <a:r>
              <a:rPr lang="en-US" sz="800" dirty="0">
                <a:latin typeface="Calibri" pitchFamily="34" charset="0"/>
              </a:rPr>
              <a:t>&gt;</a:t>
            </a:r>
          </a:p>
          <a:p>
            <a:pPr algn="ctr"/>
            <a:r>
              <a:rPr lang="en-US" sz="800" dirty="0">
                <a:latin typeface="Calibri" pitchFamily="34" charset="0"/>
              </a:rPr>
              <a:t>network-ref: &lt;NW-A ref&gt;</a:t>
            </a:r>
          </a:p>
          <a:p>
            <a:pPr algn="ctr"/>
            <a:r>
              <a:rPr lang="en-US" sz="800" dirty="0">
                <a:latin typeface="Calibri" pitchFamily="34" charset="0"/>
              </a:rPr>
              <a:t>node-ref: &lt;NE-A ref&gt;</a:t>
            </a:r>
          </a:p>
          <a:p>
            <a:pPr algn="ctr"/>
            <a:r>
              <a:rPr lang="en-US" sz="800" dirty="0" err="1">
                <a:latin typeface="Calibri" pitchFamily="34" charset="0"/>
              </a:rPr>
              <a:t>tp</a:t>
            </a:r>
            <a:r>
              <a:rPr lang="en-US" sz="800" dirty="0">
                <a:latin typeface="Calibri" pitchFamily="34" charset="0"/>
              </a:rPr>
              <a:t>-ref: &lt;TP-L-A ref&gt;</a:t>
            </a:r>
          </a:p>
        </p:txBody>
      </p:sp>
      <p:sp>
        <p:nvSpPr>
          <p:cNvPr id="70" name="Text Box 18"/>
          <p:cNvSpPr txBox="1">
            <a:spLocks noChangeArrowheads="1"/>
          </p:cNvSpPr>
          <p:nvPr/>
        </p:nvSpPr>
        <p:spPr bwMode="auto">
          <a:xfrm>
            <a:off x="7873355" y="4328544"/>
            <a:ext cx="1206686"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&lt;supporting-t</a:t>
            </a:r>
            <a:r>
              <a:rPr lang="is-IS" sz="800" dirty="0">
                <a:latin typeface="Calibri" pitchFamily="34" charset="0"/>
              </a:rPr>
              <a:t>…</a:t>
            </a:r>
            <a:r>
              <a:rPr lang="en-US" sz="800" dirty="0">
                <a:latin typeface="Calibri" pitchFamily="34" charset="0"/>
              </a:rPr>
              <a:t>-p</a:t>
            </a:r>
            <a:r>
              <a:rPr lang="is-IS" sz="800" dirty="0">
                <a:latin typeface="Calibri" pitchFamily="34" charset="0"/>
              </a:rPr>
              <a:t>…</a:t>
            </a:r>
            <a:r>
              <a:rPr lang="en-US" sz="800" dirty="0">
                <a:latin typeface="Calibri" pitchFamily="34" charset="0"/>
              </a:rPr>
              <a:t>&gt;</a:t>
            </a:r>
          </a:p>
          <a:p>
            <a:pPr algn="ctr"/>
            <a:r>
              <a:rPr lang="en-US" sz="800" dirty="0">
                <a:latin typeface="Calibri" pitchFamily="34" charset="0"/>
              </a:rPr>
              <a:t>network-ref: &lt;NW-A ref&gt;</a:t>
            </a:r>
          </a:p>
          <a:p>
            <a:pPr algn="ctr"/>
            <a:r>
              <a:rPr lang="en-US" sz="800" dirty="0">
                <a:latin typeface="Calibri" pitchFamily="34" charset="0"/>
              </a:rPr>
              <a:t>node-ref: &lt;NE-A ref&gt;</a:t>
            </a:r>
          </a:p>
          <a:p>
            <a:pPr algn="ctr"/>
            <a:r>
              <a:rPr lang="en-US" sz="800" dirty="0" err="1">
                <a:latin typeface="Calibri" pitchFamily="34" charset="0"/>
              </a:rPr>
              <a:t>tp</a:t>
            </a:r>
            <a:r>
              <a:rPr lang="en-US" sz="800" dirty="0">
                <a:latin typeface="Calibri" pitchFamily="34" charset="0"/>
              </a:rPr>
              <a:t>-ref: &lt;TP-L-OTU4-A ref&gt;</a:t>
            </a:r>
          </a:p>
        </p:txBody>
      </p:sp>
      <p:sp>
        <p:nvSpPr>
          <p:cNvPr id="71" name="Diamond 70"/>
          <p:cNvSpPr/>
          <p:nvPr/>
        </p:nvSpPr>
        <p:spPr>
          <a:xfrm>
            <a:off x="7430546" y="4632507"/>
            <a:ext cx="111547" cy="77233"/>
          </a:xfrm>
          <a:prstGeom prst="diamond">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72" name="Straight Arrow Connector 71"/>
          <p:cNvCxnSpPr>
            <a:stCxn id="71" idx="3"/>
          </p:cNvCxnSpPr>
          <p:nvPr/>
        </p:nvCxnSpPr>
        <p:spPr>
          <a:xfrm>
            <a:off x="7542093" y="4671123"/>
            <a:ext cx="342561" cy="4355"/>
          </a:xfrm>
          <a:prstGeom prst="straightConnector1">
            <a:avLst/>
          </a:prstGeom>
          <a:noFill/>
          <a:ln w="12700">
            <a:solidFill>
              <a:schemeClr val="tx1"/>
            </a:solidFill>
            <a:round/>
            <a:headEnd type="none"/>
            <a:tailEnd type="arrow" w="med" len="med"/>
          </a:ln>
        </p:spPr>
      </p:cxnSp>
      <p:sp>
        <p:nvSpPr>
          <p:cNvPr id="73" name="Diamond 72"/>
          <p:cNvSpPr/>
          <p:nvPr/>
        </p:nvSpPr>
        <p:spPr>
          <a:xfrm>
            <a:off x="7402485" y="4110229"/>
            <a:ext cx="111547" cy="77233"/>
          </a:xfrm>
          <a:prstGeom prst="diamond">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74" name="Straight Arrow Connector 73"/>
          <p:cNvCxnSpPr/>
          <p:nvPr/>
        </p:nvCxnSpPr>
        <p:spPr>
          <a:xfrm flipV="1">
            <a:off x="7430546" y="4139183"/>
            <a:ext cx="454108" cy="12421"/>
          </a:xfrm>
          <a:prstGeom prst="straightConnector1">
            <a:avLst/>
          </a:prstGeom>
          <a:noFill/>
          <a:ln w="12700">
            <a:solidFill>
              <a:schemeClr val="tx1"/>
            </a:solidFill>
            <a:round/>
            <a:headEnd type="none"/>
            <a:tailEnd type="arrow" w="med" len="med"/>
          </a:ln>
        </p:spPr>
      </p:cxnSp>
      <p:cxnSp>
        <p:nvCxnSpPr>
          <p:cNvPr id="75" name="Straight Arrow Connector 74"/>
          <p:cNvCxnSpPr/>
          <p:nvPr/>
        </p:nvCxnSpPr>
        <p:spPr>
          <a:xfrm flipV="1">
            <a:off x="7427428" y="4384965"/>
            <a:ext cx="447701" cy="928"/>
          </a:xfrm>
          <a:prstGeom prst="straightConnector1">
            <a:avLst/>
          </a:prstGeom>
          <a:noFill/>
          <a:ln w="12700">
            <a:solidFill>
              <a:schemeClr val="tx1"/>
            </a:solidFill>
            <a:prstDash val="dash"/>
            <a:round/>
            <a:headEnd type="arrow"/>
            <a:tailEnd type="none" w="med" len="med"/>
          </a:ln>
        </p:spPr>
      </p:cxnSp>
      <p:cxnSp>
        <p:nvCxnSpPr>
          <p:cNvPr id="76" name="Straight Arrow Connector 75"/>
          <p:cNvCxnSpPr/>
          <p:nvPr/>
        </p:nvCxnSpPr>
        <p:spPr>
          <a:xfrm flipV="1">
            <a:off x="7421596" y="3813466"/>
            <a:ext cx="463058" cy="212"/>
          </a:xfrm>
          <a:prstGeom prst="straightConnector1">
            <a:avLst/>
          </a:prstGeom>
          <a:noFill/>
          <a:ln w="12700">
            <a:solidFill>
              <a:schemeClr val="tx1"/>
            </a:solidFill>
            <a:prstDash val="dash"/>
            <a:round/>
            <a:headEnd type="arrow"/>
            <a:tailEnd type="none" w="med" len="med"/>
          </a:ln>
        </p:spPr>
      </p:cxnSp>
      <p:sp>
        <p:nvSpPr>
          <p:cNvPr id="78" name="Diamond 77"/>
          <p:cNvSpPr/>
          <p:nvPr/>
        </p:nvSpPr>
        <p:spPr>
          <a:xfrm>
            <a:off x="5067048" y="26012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79" name="Line 157"/>
          <p:cNvSpPr>
            <a:spLocks noChangeShapeType="1"/>
          </p:cNvSpPr>
          <p:nvPr/>
        </p:nvSpPr>
        <p:spPr bwMode="auto">
          <a:xfrm>
            <a:off x="5105149" y="269909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80" name="Left Brace 79"/>
          <p:cNvSpPr/>
          <p:nvPr/>
        </p:nvSpPr>
        <p:spPr>
          <a:xfrm rot="16200000">
            <a:off x="5388475" y="5009481"/>
            <a:ext cx="144132" cy="112395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algn="ctr"/>
            <a:endParaRPr lang="en-US"/>
          </a:p>
        </p:txBody>
      </p:sp>
      <p:sp>
        <p:nvSpPr>
          <p:cNvPr id="82" name="TextBox 81"/>
          <p:cNvSpPr txBox="1"/>
          <p:nvPr/>
        </p:nvSpPr>
        <p:spPr>
          <a:xfrm>
            <a:off x="5105400" y="5583451"/>
            <a:ext cx="731867" cy="207749"/>
          </a:xfrm>
          <a:prstGeom prst="rect">
            <a:avLst/>
          </a:prstGeom>
          <a:noFill/>
        </p:spPr>
        <p:txBody>
          <a:bodyPr wrap="none" lIns="68580" tIns="34290" rIns="68580" bIns="34290" rtlCol="0">
            <a:spAutoFit/>
          </a:bodyPr>
          <a:lstStyle/>
          <a:p>
            <a:pPr algn="ctr"/>
            <a:r>
              <a:rPr lang="en-US" sz="900" b="1" dirty="0">
                <a:solidFill>
                  <a:srgbClr val="5F5F5F"/>
                </a:solidFill>
              </a:rPr>
              <a:t>UNI side TPs</a:t>
            </a:r>
          </a:p>
        </p:txBody>
      </p:sp>
      <p:sp>
        <p:nvSpPr>
          <p:cNvPr id="84" name="Rounded Rectangular Callout 83"/>
          <p:cNvSpPr/>
          <p:nvPr/>
        </p:nvSpPr>
        <p:spPr bwMode="auto">
          <a:xfrm>
            <a:off x="6079666" y="2837514"/>
            <a:ext cx="1019175" cy="323850"/>
          </a:xfrm>
          <a:prstGeom prst="wedgeRoundRectCallout">
            <a:avLst>
              <a:gd name="adj1" fmla="val -27717"/>
              <a:gd name="adj2" fmla="val -113358"/>
              <a:gd name="adj3" fmla="val 16667"/>
            </a:avLst>
          </a:prstGeom>
          <a:noFill/>
          <a:ln w="9525">
            <a:solidFill>
              <a:srgbClr val="FF0000"/>
            </a:solidFill>
            <a:round/>
            <a:headEnd/>
            <a:tailEnd/>
          </a:ln>
        </p:spPr>
        <p:txBody>
          <a:bodyPr vert="horz" wrap="square" lIns="68580" tIns="34290" rIns="68580" bIns="34290" numCol="1" spcCol="0" rtlCol="0" anchor="t" anchorCtr="0" compatLnSpc="1">
            <a:prstTxWarp prst="textNoShape">
              <a:avLst/>
            </a:prstTxWarp>
          </a:bodyPr>
          <a:lstStyle/>
          <a:p>
            <a:pPr algn="ctr"/>
            <a:r>
              <a:rPr lang="en-US" sz="900" dirty="0">
                <a:latin typeface="Calibri" pitchFamily="34" charset="0"/>
              </a:rPr>
              <a:t>Same structure as NE-A</a:t>
            </a:r>
          </a:p>
        </p:txBody>
      </p:sp>
      <p:sp>
        <p:nvSpPr>
          <p:cNvPr id="87" name="Cloud 86"/>
          <p:cNvSpPr/>
          <p:nvPr/>
        </p:nvSpPr>
        <p:spPr>
          <a:xfrm>
            <a:off x="2819400" y="2779832"/>
            <a:ext cx="1447800" cy="609600"/>
          </a:xfrm>
          <a:prstGeom prst="clou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a:solidFill>
                  <a:schemeClr val="tx1"/>
                </a:solidFill>
              </a:rPr>
              <a:t>Missing Transport Topology &amp; OTN Topology Type</a:t>
            </a:r>
          </a:p>
        </p:txBody>
      </p:sp>
      <p:sp>
        <p:nvSpPr>
          <p:cNvPr id="89" name="TextBox 88"/>
          <p:cNvSpPr txBox="1"/>
          <p:nvPr/>
        </p:nvSpPr>
        <p:spPr>
          <a:xfrm>
            <a:off x="8283289" y="2398832"/>
            <a:ext cx="708311" cy="346249"/>
          </a:xfrm>
          <a:prstGeom prst="rect">
            <a:avLst/>
          </a:prstGeom>
          <a:noFill/>
        </p:spPr>
        <p:txBody>
          <a:bodyPr wrap="none" lIns="68580" tIns="34290" rIns="68580" bIns="34290" rtlCol="0">
            <a:spAutoFit/>
          </a:bodyPr>
          <a:lstStyle/>
          <a:p>
            <a:pPr algn="ctr"/>
            <a:r>
              <a:rPr lang="en-US" sz="900" b="1" dirty="0">
                <a:solidFill>
                  <a:srgbClr val="5F5F5F"/>
                </a:solidFill>
              </a:rPr>
              <a:t>Changing to </a:t>
            </a:r>
          </a:p>
          <a:p>
            <a:pPr algn="ctr"/>
            <a:r>
              <a:rPr lang="en-US" sz="900" b="1" dirty="0">
                <a:solidFill>
                  <a:srgbClr val="5F5F5F"/>
                </a:solidFill>
              </a:rPr>
              <a:t>a module</a:t>
            </a:r>
          </a:p>
        </p:txBody>
      </p:sp>
      <p:sp>
        <p:nvSpPr>
          <p:cNvPr id="90" name="Cloud 89"/>
          <p:cNvSpPr/>
          <p:nvPr/>
        </p:nvSpPr>
        <p:spPr>
          <a:xfrm>
            <a:off x="4724400" y="2856032"/>
            <a:ext cx="1219200" cy="457200"/>
          </a:xfrm>
          <a:prstGeom prst="clou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a:solidFill>
                  <a:schemeClr val="tx1"/>
                </a:solidFill>
              </a:rPr>
              <a:t>NE Type &amp; Version missing</a:t>
            </a:r>
          </a:p>
        </p:txBody>
      </p:sp>
      <p:sp>
        <p:nvSpPr>
          <p:cNvPr id="91" name="Text Box 18"/>
          <p:cNvSpPr txBox="1">
            <a:spLocks noChangeArrowheads="1"/>
          </p:cNvSpPr>
          <p:nvPr/>
        </p:nvSpPr>
        <p:spPr bwMode="auto">
          <a:xfrm>
            <a:off x="4919472" y="5055161"/>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TP-U-ODU2-A-1</a:t>
            </a:r>
            <a:endParaRPr lang="en-US" sz="800" dirty="0">
              <a:latin typeface="Calibri" pitchFamily="34" charset="0"/>
            </a:endParaRPr>
          </a:p>
        </p:txBody>
      </p:sp>
      <p:cxnSp>
        <p:nvCxnSpPr>
          <p:cNvPr id="92" name="Elbow Connector 91"/>
          <p:cNvCxnSpPr/>
          <p:nvPr/>
        </p:nvCxnSpPr>
        <p:spPr>
          <a:xfrm rot="16200000" flipH="1">
            <a:off x="4553712" y="4393384"/>
            <a:ext cx="497170" cy="238126"/>
          </a:xfrm>
          <a:prstGeom prst="bentConnector2">
            <a:avLst/>
          </a:prstGeom>
          <a:noFill/>
          <a:ln w="12700">
            <a:solidFill>
              <a:schemeClr val="tx1"/>
            </a:solidFill>
            <a:round/>
            <a:headEnd type="none"/>
            <a:tailEnd type="arrow" w="med" len="med"/>
          </a:ln>
        </p:spPr>
      </p:cxnSp>
      <p:sp>
        <p:nvSpPr>
          <p:cNvPr id="93" name="Text Box 18"/>
          <p:cNvSpPr txBox="1">
            <a:spLocks noChangeArrowheads="1"/>
          </p:cNvSpPr>
          <p:nvPr/>
        </p:nvSpPr>
        <p:spPr bwMode="auto">
          <a:xfrm>
            <a:off x="3124200" y="5037540"/>
            <a:ext cx="1272714"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&lt;supporting-t</a:t>
            </a:r>
            <a:r>
              <a:rPr lang="is-IS" sz="800" dirty="0">
                <a:latin typeface="Calibri" pitchFamily="34" charset="0"/>
              </a:rPr>
              <a:t>…</a:t>
            </a:r>
            <a:r>
              <a:rPr lang="en-US" sz="800" dirty="0">
                <a:latin typeface="Calibri" pitchFamily="34" charset="0"/>
              </a:rPr>
              <a:t>-p</a:t>
            </a:r>
            <a:r>
              <a:rPr lang="is-IS" sz="800" dirty="0">
                <a:latin typeface="Calibri" pitchFamily="34" charset="0"/>
              </a:rPr>
              <a:t>…</a:t>
            </a:r>
            <a:r>
              <a:rPr lang="en-US" sz="800" dirty="0">
                <a:latin typeface="Calibri" pitchFamily="34" charset="0"/>
              </a:rPr>
              <a:t>&gt;</a:t>
            </a:r>
          </a:p>
          <a:p>
            <a:pPr algn="ctr"/>
            <a:r>
              <a:rPr lang="en-US" sz="800" dirty="0">
                <a:latin typeface="Calibri" pitchFamily="34" charset="0"/>
              </a:rPr>
              <a:t>network-ref: &lt;NW-A ref&gt;</a:t>
            </a:r>
          </a:p>
          <a:p>
            <a:pPr algn="ctr"/>
            <a:r>
              <a:rPr lang="en-US" sz="800" dirty="0">
                <a:latin typeface="Calibri" pitchFamily="34" charset="0"/>
              </a:rPr>
              <a:t>node-ref: &lt;NE-A ref&gt;</a:t>
            </a:r>
          </a:p>
          <a:p>
            <a:pPr algn="ctr"/>
            <a:r>
              <a:rPr lang="en-US" sz="800" dirty="0" err="1">
                <a:latin typeface="Calibri" pitchFamily="34" charset="0"/>
              </a:rPr>
              <a:t>tp</a:t>
            </a:r>
            <a:r>
              <a:rPr lang="en-US" sz="800" dirty="0">
                <a:latin typeface="Calibri" pitchFamily="34" charset="0"/>
              </a:rPr>
              <a:t>-ref: &lt;TP-U-ODU4-A ref&gt;</a:t>
            </a:r>
          </a:p>
        </p:txBody>
      </p:sp>
      <p:cxnSp>
        <p:nvCxnSpPr>
          <p:cNvPr id="94" name="Straight Arrow Connector 93"/>
          <p:cNvCxnSpPr/>
          <p:nvPr/>
        </p:nvCxnSpPr>
        <p:spPr>
          <a:xfrm flipV="1">
            <a:off x="4396913" y="4913432"/>
            <a:ext cx="479887" cy="209599"/>
          </a:xfrm>
          <a:prstGeom prst="straightConnector1">
            <a:avLst/>
          </a:prstGeom>
          <a:noFill/>
          <a:ln w="12700">
            <a:solidFill>
              <a:schemeClr val="tx1"/>
            </a:solidFill>
            <a:prstDash val="dash"/>
            <a:round/>
            <a:headEnd type="none"/>
            <a:tailEnd type="arrow" w="med" len="med"/>
          </a:ln>
        </p:spPr>
      </p:cxnSp>
      <p:sp>
        <p:nvSpPr>
          <p:cNvPr id="95" name="Diamond 94"/>
          <p:cNvSpPr/>
          <p:nvPr/>
        </p:nvSpPr>
        <p:spPr>
          <a:xfrm>
            <a:off x="4786170" y="5309574"/>
            <a:ext cx="111547" cy="77233"/>
          </a:xfrm>
          <a:prstGeom prst="diamond">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96" name="Straight Arrow Connector 95"/>
          <p:cNvCxnSpPr>
            <a:stCxn id="95" idx="1"/>
          </p:cNvCxnSpPr>
          <p:nvPr/>
        </p:nvCxnSpPr>
        <p:spPr>
          <a:xfrm flipH="1" flipV="1">
            <a:off x="4396913" y="5345807"/>
            <a:ext cx="389257" cy="2384"/>
          </a:xfrm>
          <a:prstGeom prst="straightConnector1">
            <a:avLst/>
          </a:prstGeom>
          <a:noFill/>
          <a:ln w="12700">
            <a:solidFill>
              <a:schemeClr val="tx1"/>
            </a:solidFill>
            <a:round/>
            <a:headEnd type="none"/>
            <a:tailEnd type="arrow" w="med" len="med"/>
          </a:ln>
        </p:spPr>
      </p:cxnSp>
      <p:sp>
        <p:nvSpPr>
          <p:cNvPr id="98" name="Text Box 18"/>
          <p:cNvSpPr txBox="1">
            <a:spLocks noChangeArrowheads="1"/>
          </p:cNvSpPr>
          <p:nvPr/>
        </p:nvSpPr>
        <p:spPr bwMode="auto">
          <a:xfrm>
            <a:off x="6355080" y="5055161"/>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TP-L-ODU2-A-1</a:t>
            </a:r>
          </a:p>
        </p:txBody>
      </p:sp>
      <p:cxnSp>
        <p:nvCxnSpPr>
          <p:cNvPr id="99" name="Elbow Connector 98"/>
          <p:cNvCxnSpPr/>
          <p:nvPr/>
        </p:nvCxnSpPr>
        <p:spPr>
          <a:xfrm rot="16200000" flipH="1">
            <a:off x="6007608" y="4864871"/>
            <a:ext cx="478120" cy="228601"/>
          </a:xfrm>
          <a:prstGeom prst="bentConnector2">
            <a:avLst/>
          </a:prstGeom>
          <a:noFill/>
          <a:ln w="12700">
            <a:solidFill>
              <a:schemeClr val="tx1"/>
            </a:solidFill>
            <a:round/>
            <a:headEnd type="none"/>
            <a:tailEnd type="arrow" w="med" len="med"/>
          </a:ln>
        </p:spPr>
      </p:cxnSp>
      <p:sp>
        <p:nvSpPr>
          <p:cNvPr id="100" name="Text Box 18"/>
          <p:cNvSpPr txBox="1">
            <a:spLocks noChangeArrowheads="1"/>
          </p:cNvSpPr>
          <p:nvPr/>
        </p:nvSpPr>
        <p:spPr bwMode="auto">
          <a:xfrm>
            <a:off x="7861114" y="4961340"/>
            <a:ext cx="1206686"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&lt;supporting-t</a:t>
            </a:r>
            <a:r>
              <a:rPr lang="is-IS" sz="800" dirty="0">
                <a:latin typeface="Calibri" pitchFamily="34" charset="0"/>
              </a:rPr>
              <a:t>…</a:t>
            </a:r>
            <a:r>
              <a:rPr lang="en-US" sz="800" dirty="0">
                <a:latin typeface="Calibri" pitchFamily="34" charset="0"/>
              </a:rPr>
              <a:t>-p</a:t>
            </a:r>
            <a:r>
              <a:rPr lang="is-IS" sz="800" dirty="0">
                <a:latin typeface="Calibri" pitchFamily="34" charset="0"/>
              </a:rPr>
              <a:t>…</a:t>
            </a:r>
            <a:r>
              <a:rPr lang="en-US" sz="800" dirty="0">
                <a:latin typeface="Calibri" pitchFamily="34" charset="0"/>
              </a:rPr>
              <a:t>&gt;</a:t>
            </a:r>
          </a:p>
          <a:p>
            <a:pPr algn="ctr"/>
            <a:r>
              <a:rPr lang="en-US" sz="800" dirty="0">
                <a:latin typeface="Calibri" pitchFamily="34" charset="0"/>
              </a:rPr>
              <a:t>network-ref: &lt;NW-A ref&gt;</a:t>
            </a:r>
          </a:p>
          <a:p>
            <a:pPr algn="ctr"/>
            <a:r>
              <a:rPr lang="en-US" sz="800" dirty="0">
                <a:latin typeface="Calibri" pitchFamily="34" charset="0"/>
              </a:rPr>
              <a:t>node-ref: &lt;NE-A ref&gt;</a:t>
            </a:r>
          </a:p>
          <a:p>
            <a:pPr algn="ctr"/>
            <a:r>
              <a:rPr lang="en-US" sz="800" dirty="0" err="1">
                <a:latin typeface="Calibri" pitchFamily="34" charset="0"/>
              </a:rPr>
              <a:t>tp</a:t>
            </a:r>
            <a:r>
              <a:rPr lang="en-US" sz="800" dirty="0">
                <a:latin typeface="Calibri" pitchFamily="34" charset="0"/>
              </a:rPr>
              <a:t>-ref: &lt;TP-L-ODU4-A ref&gt;</a:t>
            </a:r>
          </a:p>
        </p:txBody>
      </p:sp>
      <p:sp>
        <p:nvSpPr>
          <p:cNvPr id="101" name="Diamond 100"/>
          <p:cNvSpPr/>
          <p:nvPr/>
        </p:nvSpPr>
        <p:spPr>
          <a:xfrm>
            <a:off x="7418305" y="5265303"/>
            <a:ext cx="111547" cy="77233"/>
          </a:xfrm>
          <a:prstGeom prst="diamond">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102" name="Straight Arrow Connector 101"/>
          <p:cNvCxnSpPr>
            <a:stCxn id="101" idx="3"/>
          </p:cNvCxnSpPr>
          <p:nvPr/>
        </p:nvCxnSpPr>
        <p:spPr>
          <a:xfrm>
            <a:off x="7529852" y="5303919"/>
            <a:ext cx="342561" cy="4355"/>
          </a:xfrm>
          <a:prstGeom prst="straightConnector1">
            <a:avLst/>
          </a:prstGeom>
          <a:noFill/>
          <a:ln w="12700">
            <a:solidFill>
              <a:schemeClr val="tx1"/>
            </a:solidFill>
            <a:round/>
            <a:headEnd type="none"/>
            <a:tailEnd type="arrow" w="med" len="med"/>
          </a:ln>
        </p:spPr>
      </p:cxnSp>
      <p:cxnSp>
        <p:nvCxnSpPr>
          <p:cNvPr id="103" name="Straight Arrow Connector 102"/>
          <p:cNvCxnSpPr/>
          <p:nvPr/>
        </p:nvCxnSpPr>
        <p:spPr>
          <a:xfrm>
            <a:off x="7391400" y="4837232"/>
            <a:ext cx="471488" cy="180529"/>
          </a:xfrm>
          <a:prstGeom prst="straightConnector1">
            <a:avLst/>
          </a:prstGeom>
          <a:noFill/>
          <a:ln w="12700">
            <a:solidFill>
              <a:schemeClr val="tx1"/>
            </a:solidFill>
            <a:prstDash val="dash"/>
            <a:round/>
            <a:headEnd type="arrow"/>
            <a:tailEnd type="none" w="med" len="med"/>
          </a:ln>
        </p:spPr>
      </p:cxnSp>
      <p:sp>
        <p:nvSpPr>
          <p:cNvPr id="105" name="Left Brace 104"/>
          <p:cNvSpPr/>
          <p:nvPr/>
        </p:nvSpPr>
        <p:spPr>
          <a:xfrm rot="16200000">
            <a:off x="6814509" y="4995581"/>
            <a:ext cx="144132" cy="112395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algn="ctr"/>
            <a:endParaRPr lang="en-US"/>
          </a:p>
        </p:txBody>
      </p:sp>
      <p:sp>
        <p:nvSpPr>
          <p:cNvPr id="106" name="TextBox 105"/>
          <p:cNvSpPr txBox="1"/>
          <p:nvPr/>
        </p:nvSpPr>
        <p:spPr>
          <a:xfrm>
            <a:off x="6526848" y="5620083"/>
            <a:ext cx="746914" cy="207749"/>
          </a:xfrm>
          <a:prstGeom prst="rect">
            <a:avLst/>
          </a:prstGeom>
          <a:noFill/>
        </p:spPr>
        <p:txBody>
          <a:bodyPr wrap="none" lIns="68580" tIns="34290" rIns="68580" bIns="34290" rtlCol="0">
            <a:spAutoFit/>
          </a:bodyPr>
          <a:lstStyle/>
          <a:p>
            <a:pPr algn="ctr"/>
            <a:r>
              <a:rPr lang="en-US" sz="900" b="1" dirty="0">
                <a:solidFill>
                  <a:srgbClr val="5F5F5F"/>
                </a:solidFill>
              </a:rPr>
              <a:t>Line side TPs</a:t>
            </a:r>
          </a:p>
        </p:txBody>
      </p:sp>
      <p:sp>
        <p:nvSpPr>
          <p:cNvPr id="107" name="Diamond 106"/>
          <p:cNvSpPr/>
          <p:nvPr/>
        </p:nvSpPr>
        <p:spPr>
          <a:xfrm>
            <a:off x="5669280" y="5386137"/>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08" name="Line 157"/>
          <p:cNvSpPr>
            <a:spLocks noChangeShapeType="1"/>
          </p:cNvSpPr>
          <p:nvPr/>
        </p:nvSpPr>
        <p:spPr bwMode="auto">
          <a:xfrm>
            <a:off x="5715000" y="5486400"/>
            <a:ext cx="385669" cy="4880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09" name="Cloud 108"/>
          <p:cNvSpPr/>
          <p:nvPr/>
        </p:nvSpPr>
        <p:spPr>
          <a:xfrm>
            <a:off x="5105400" y="5943600"/>
            <a:ext cx="2133600" cy="838200"/>
          </a:xfrm>
          <a:prstGeom prst="clou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a:solidFill>
                  <a:schemeClr val="tx1"/>
                </a:solidFill>
              </a:rPr>
              <a:t>Missing</a:t>
            </a:r>
          </a:p>
          <a:p>
            <a:pPr algn="ctr"/>
            <a:r>
              <a:rPr lang="en-US" sz="800" b="1" dirty="0">
                <a:solidFill>
                  <a:schemeClr val="tx1"/>
                </a:solidFill>
              </a:rPr>
              <a:t>Generic </a:t>
            </a:r>
            <a:r>
              <a:rPr lang="en-US" sz="800" b="1" dirty="0" err="1">
                <a:solidFill>
                  <a:schemeClr val="tx1"/>
                </a:solidFill>
              </a:rPr>
              <a:t>attrs</a:t>
            </a:r>
            <a:r>
              <a:rPr lang="en-US" sz="800" b="1" dirty="0">
                <a:solidFill>
                  <a:schemeClr val="tx1"/>
                </a:solidFill>
              </a:rPr>
              <a:t>: </a:t>
            </a:r>
            <a:r>
              <a:rPr lang="en-US" sz="800" dirty="0">
                <a:solidFill>
                  <a:schemeClr val="tx1"/>
                </a:solidFill>
              </a:rPr>
              <a:t>TP type, </a:t>
            </a:r>
            <a:r>
              <a:rPr lang="en-US" sz="800" dirty="0" err="1">
                <a:solidFill>
                  <a:schemeClr val="tx1"/>
                </a:solidFill>
              </a:rPr>
              <a:t>oper</a:t>
            </a:r>
            <a:r>
              <a:rPr lang="en-US" sz="800" dirty="0">
                <a:solidFill>
                  <a:schemeClr val="tx1"/>
                </a:solidFill>
              </a:rPr>
              <a:t> status, rate, TP location (client, line, logical, etc.)</a:t>
            </a:r>
          </a:p>
          <a:p>
            <a:pPr algn="ctr"/>
            <a:r>
              <a:rPr lang="en-US" sz="800" b="1" dirty="0">
                <a:solidFill>
                  <a:schemeClr val="tx1"/>
                </a:solidFill>
              </a:rPr>
              <a:t>OTN </a:t>
            </a:r>
            <a:r>
              <a:rPr lang="en-US" sz="800" b="1" dirty="0" err="1">
                <a:solidFill>
                  <a:schemeClr val="tx1"/>
                </a:solidFill>
              </a:rPr>
              <a:t>attrs</a:t>
            </a:r>
            <a:r>
              <a:rPr lang="en-US" sz="800" dirty="0">
                <a:solidFill>
                  <a:schemeClr val="tx1"/>
                </a:solidFill>
              </a:rPr>
              <a:t>: TPN, timeslots, TSG</a:t>
            </a:r>
          </a:p>
        </p:txBody>
      </p:sp>
      <p:sp>
        <p:nvSpPr>
          <p:cNvPr id="110" name="Diamond 109"/>
          <p:cNvSpPr/>
          <p:nvPr/>
        </p:nvSpPr>
        <p:spPr>
          <a:xfrm>
            <a:off x="6519672" y="5386137"/>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11" name="Line 157"/>
          <p:cNvSpPr>
            <a:spLocks noChangeShapeType="1"/>
          </p:cNvSpPr>
          <p:nvPr/>
        </p:nvSpPr>
        <p:spPr bwMode="auto">
          <a:xfrm flipH="1">
            <a:off x="6324599" y="5486401"/>
            <a:ext cx="228600" cy="457200"/>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04" name="TextBox 103"/>
          <p:cNvSpPr txBox="1"/>
          <p:nvPr/>
        </p:nvSpPr>
        <p:spPr>
          <a:xfrm>
            <a:off x="0" y="5225487"/>
            <a:ext cx="2971800" cy="1615827"/>
          </a:xfrm>
          <a:prstGeom prst="rect">
            <a:avLst/>
          </a:prstGeom>
          <a:noFill/>
        </p:spPr>
        <p:txBody>
          <a:bodyPr wrap="square" rtlCol="0">
            <a:spAutoFit/>
          </a:bodyPr>
          <a:lstStyle/>
          <a:p>
            <a:r>
              <a:rPr lang="en-US" sz="1100" dirty="0">
                <a:solidFill>
                  <a:srgbClr val="FF0000"/>
                </a:solidFill>
              </a:rPr>
              <a:t>Comments (06/21/16): </a:t>
            </a:r>
          </a:p>
          <a:p>
            <a:pPr marL="228600" indent="-228600">
              <a:buFont typeface="+mj-lt"/>
              <a:buAutoNum type="arabicPeriod"/>
            </a:pPr>
            <a:r>
              <a:rPr lang="en-US" sz="1100" dirty="0">
                <a:solidFill>
                  <a:srgbClr val="FF0000"/>
                </a:solidFill>
              </a:rPr>
              <a:t>OTN Topology type defined in L1Topology.</a:t>
            </a:r>
          </a:p>
          <a:p>
            <a:pPr marL="228600" indent="-228600">
              <a:buFont typeface="+mj-lt"/>
              <a:buAutoNum type="arabicPeriod"/>
            </a:pPr>
            <a:r>
              <a:rPr lang="en-US" sz="1100" dirty="0">
                <a:solidFill>
                  <a:srgbClr val="FF0000"/>
                </a:solidFill>
              </a:rPr>
              <a:t>NE Type and Version should be optional. Cleaner solution is to have NE capability, e.g. ODU hierarchy, Mux levels, etc. in a OTN TE Topology model.</a:t>
            </a:r>
          </a:p>
          <a:p>
            <a:pPr marL="228600" indent="-228600">
              <a:buFont typeface="+mj-lt"/>
              <a:buAutoNum type="arabicPeriod"/>
            </a:pPr>
            <a:r>
              <a:rPr lang="en-US" sz="1100" dirty="0">
                <a:solidFill>
                  <a:srgbClr val="FF0000"/>
                </a:solidFill>
              </a:rPr>
              <a:t>Generic attributes (similar to </a:t>
            </a:r>
            <a:r>
              <a:rPr lang="en-US" sz="1100" b="1" dirty="0" err="1">
                <a:solidFill>
                  <a:srgbClr val="FF0000"/>
                </a:solidFill>
              </a:rPr>
              <a:t>LayerProtocol</a:t>
            </a:r>
            <a:r>
              <a:rPr lang="en-US" sz="1100" dirty="0">
                <a:solidFill>
                  <a:srgbClr val="FF0000"/>
                </a:solidFill>
              </a:rPr>
              <a:t>) should be added to the augmented Transport Model.</a:t>
            </a:r>
          </a:p>
        </p:txBody>
      </p:sp>
    </p:spTree>
    <p:extLst>
      <p:ext uri="{BB962C8B-B14F-4D97-AF65-F5344CB8AC3E}">
        <p14:creationId xmlns:p14="http://schemas.microsoft.com/office/powerpoint/2010/main" val="29388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200" dirty="0"/>
              <a:t>TEAS Tunnel Model Instantiation</a:t>
            </a:r>
          </a:p>
        </p:txBody>
      </p:sp>
      <p:sp>
        <p:nvSpPr>
          <p:cNvPr id="187" name="Text Box 18"/>
          <p:cNvSpPr txBox="1">
            <a:spLocks noChangeArrowheads="1"/>
          </p:cNvSpPr>
          <p:nvPr/>
        </p:nvSpPr>
        <p:spPr bwMode="auto">
          <a:xfrm>
            <a:off x="164641" y="1163961"/>
            <a:ext cx="4023360"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900" dirty="0">
                <a:latin typeface="Calibri" pitchFamily="34" charset="0"/>
              </a:rPr>
              <a:t>&lt;</a:t>
            </a:r>
            <a:r>
              <a:rPr lang="en-US" sz="900" dirty="0" err="1">
                <a:latin typeface="Calibri" pitchFamily="34" charset="0"/>
              </a:rPr>
              <a:t>te</a:t>
            </a:r>
            <a:r>
              <a:rPr lang="en-US" sz="900" dirty="0">
                <a:latin typeface="Calibri" pitchFamily="34" charset="0"/>
              </a:rPr>
              <a:t>&gt;</a:t>
            </a:r>
          </a:p>
        </p:txBody>
      </p:sp>
      <p:sp>
        <p:nvSpPr>
          <p:cNvPr id="188" name="Diamond 187"/>
          <p:cNvSpPr/>
          <p:nvPr/>
        </p:nvSpPr>
        <p:spPr>
          <a:xfrm>
            <a:off x="2129589" y="137585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89" name="Line 157"/>
          <p:cNvSpPr>
            <a:spLocks noChangeShapeType="1"/>
          </p:cNvSpPr>
          <p:nvPr/>
        </p:nvSpPr>
        <p:spPr bwMode="auto">
          <a:xfrm>
            <a:off x="2167690" y="147366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90" name="Text Box 18"/>
          <p:cNvSpPr txBox="1">
            <a:spLocks noChangeArrowheads="1"/>
          </p:cNvSpPr>
          <p:nvPr/>
        </p:nvSpPr>
        <p:spPr bwMode="auto">
          <a:xfrm>
            <a:off x="162761" y="1660641"/>
            <a:ext cx="4023360" cy="193686"/>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&lt;tunnels&gt;</a:t>
            </a:r>
          </a:p>
        </p:txBody>
      </p:sp>
      <p:sp>
        <p:nvSpPr>
          <p:cNvPr id="191" name="Diamond 190"/>
          <p:cNvSpPr/>
          <p:nvPr/>
        </p:nvSpPr>
        <p:spPr>
          <a:xfrm>
            <a:off x="8464104" y="185257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92" name="Line 157"/>
          <p:cNvSpPr>
            <a:spLocks noChangeShapeType="1"/>
          </p:cNvSpPr>
          <p:nvPr/>
        </p:nvSpPr>
        <p:spPr bwMode="auto">
          <a:xfrm>
            <a:off x="8502205" y="1950395"/>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93" name="Text Box 18"/>
          <p:cNvSpPr txBox="1">
            <a:spLocks noChangeArrowheads="1"/>
          </p:cNvSpPr>
          <p:nvPr/>
        </p:nvSpPr>
        <p:spPr bwMode="auto">
          <a:xfrm>
            <a:off x="8001000" y="2209800"/>
            <a:ext cx="99060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lsps</a:t>
            </a:r>
            <a:r>
              <a:rPr lang="en-US" sz="800" dirty="0">
                <a:latin typeface="Calibri" pitchFamily="34" charset="0"/>
              </a:rPr>
              <a:t>-state&gt;</a:t>
            </a:r>
          </a:p>
        </p:txBody>
      </p:sp>
      <p:sp>
        <p:nvSpPr>
          <p:cNvPr id="194" name="Diamond 193"/>
          <p:cNvSpPr/>
          <p:nvPr/>
        </p:nvSpPr>
        <p:spPr>
          <a:xfrm>
            <a:off x="8458200" y="238597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96" name="Text Box 18"/>
          <p:cNvSpPr txBox="1">
            <a:spLocks noChangeArrowheads="1"/>
          </p:cNvSpPr>
          <p:nvPr/>
        </p:nvSpPr>
        <p:spPr bwMode="auto">
          <a:xfrm>
            <a:off x="7593138" y="2875593"/>
            <a:ext cx="1474662" cy="1054135"/>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lsp</a:t>
            </a:r>
            <a:r>
              <a:rPr lang="en-US" sz="800" dirty="0">
                <a:latin typeface="Calibri" pitchFamily="34" charset="0"/>
              </a:rPr>
              <a:t>&gt;</a:t>
            </a:r>
          </a:p>
          <a:p>
            <a:pPr algn="ctr"/>
            <a:r>
              <a:rPr lang="en-US" sz="800" dirty="0" err="1">
                <a:latin typeface="Calibri" pitchFamily="34" charset="0"/>
              </a:rPr>
              <a:t>src</a:t>
            </a:r>
            <a:r>
              <a:rPr lang="en-US" sz="800" dirty="0">
                <a:latin typeface="Calibri" pitchFamily="34" charset="0"/>
              </a:rPr>
              <a:t>: 0.0.0.0</a:t>
            </a:r>
          </a:p>
          <a:p>
            <a:pPr algn="ctr"/>
            <a:r>
              <a:rPr lang="en-US" sz="800" dirty="0" err="1">
                <a:latin typeface="Calibri" pitchFamily="34" charset="0"/>
              </a:rPr>
              <a:t>dest</a:t>
            </a:r>
            <a:r>
              <a:rPr lang="en-US" sz="800" dirty="0">
                <a:latin typeface="Calibri" pitchFamily="34" charset="0"/>
              </a:rPr>
              <a:t>: 0.0.0.0</a:t>
            </a:r>
          </a:p>
          <a:p>
            <a:pPr algn="ctr"/>
            <a:r>
              <a:rPr lang="en-US" sz="800" dirty="0">
                <a:latin typeface="Calibri" pitchFamily="34" charset="0"/>
              </a:rPr>
              <a:t>tunnel-id:</a:t>
            </a:r>
            <a:r>
              <a:rPr lang="en-US" sz="800" b="1" dirty="0">
                <a:latin typeface="Calibri" pitchFamily="34" charset="0"/>
              </a:rPr>
              <a:t>tunnel-1-id</a:t>
            </a:r>
          </a:p>
          <a:p>
            <a:pPr algn="ctr"/>
            <a:r>
              <a:rPr lang="en-US" sz="800" dirty="0" err="1">
                <a:latin typeface="Calibri" pitchFamily="34" charset="0"/>
              </a:rPr>
              <a:t>lsp</a:t>
            </a:r>
            <a:r>
              <a:rPr lang="en-US" sz="800" dirty="0">
                <a:latin typeface="Calibri" pitchFamily="34" charset="0"/>
              </a:rPr>
              <a:t>-id: </a:t>
            </a:r>
            <a:r>
              <a:rPr lang="en-US" sz="800" b="1" dirty="0">
                <a:latin typeface="Calibri" pitchFamily="34" charset="0"/>
              </a:rPr>
              <a:t>lsp-1-id</a:t>
            </a:r>
          </a:p>
          <a:p>
            <a:pPr algn="ctr"/>
            <a:r>
              <a:rPr lang="en-US" sz="800" dirty="0">
                <a:latin typeface="Calibri" pitchFamily="34" charset="0"/>
              </a:rPr>
              <a:t>type: P2P</a:t>
            </a:r>
          </a:p>
          <a:p>
            <a:pPr algn="ctr"/>
            <a:r>
              <a:rPr lang="en-US" sz="800" dirty="0" err="1">
                <a:latin typeface="Calibri" pitchFamily="34" charset="0"/>
              </a:rPr>
              <a:t>lsp</a:t>
            </a:r>
            <a:r>
              <a:rPr lang="en-US" sz="800" dirty="0">
                <a:latin typeface="Calibri" pitchFamily="34" charset="0"/>
              </a:rPr>
              <a:t>-</a:t>
            </a:r>
            <a:r>
              <a:rPr lang="en-US" sz="800" dirty="0" err="1">
                <a:latin typeface="Calibri" pitchFamily="34" charset="0"/>
              </a:rPr>
              <a:t>oper</a:t>
            </a:r>
            <a:r>
              <a:rPr lang="en-US" sz="800" dirty="0">
                <a:latin typeface="Calibri" pitchFamily="34" charset="0"/>
              </a:rPr>
              <a:t>-status: up</a:t>
            </a:r>
          </a:p>
          <a:p>
            <a:pPr algn="ctr"/>
            <a:r>
              <a:rPr lang="en-US" sz="800" dirty="0" err="1">
                <a:latin typeface="Calibri" pitchFamily="34" charset="0"/>
              </a:rPr>
              <a:t>lsp</a:t>
            </a:r>
            <a:r>
              <a:rPr lang="en-US" sz="800" dirty="0">
                <a:latin typeface="Calibri" pitchFamily="34" charset="0"/>
              </a:rPr>
              <a:t>-protection-role: working</a:t>
            </a:r>
          </a:p>
        </p:txBody>
      </p:sp>
      <p:sp>
        <p:nvSpPr>
          <p:cNvPr id="197" name="Text Box 18"/>
          <p:cNvSpPr txBox="1">
            <a:spLocks noChangeArrowheads="1"/>
          </p:cNvSpPr>
          <p:nvPr/>
        </p:nvSpPr>
        <p:spPr bwMode="auto">
          <a:xfrm>
            <a:off x="896881" y="2939817"/>
            <a:ext cx="1465319" cy="823302"/>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700" dirty="0">
                <a:latin typeface="Calibri" pitchFamily="34" charset="0"/>
              </a:rPr>
              <a:t>&lt;</a:t>
            </a:r>
            <a:r>
              <a:rPr lang="en-US" sz="700" dirty="0" err="1">
                <a:latin typeface="Calibri" pitchFamily="34" charset="0"/>
              </a:rPr>
              <a:t>config</a:t>
            </a:r>
            <a:r>
              <a:rPr lang="en-US" sz="700" dirty="0">
                <a:latin typeface="Calibri" pitchFamily="34" charset="0"/>
              </a:rPr>
              <a:t>&gt;</a:t>
            </a:r>
          </a:p>
          <a:p>
            <a:pPr algn="ctr"/>
            <a:r>
              <a:rPr lang="en-US" sz="700" dirty="0">
                <a:latin typeface="Calibri" pitchFamily="34" charset="0"/>
              </a:rPr>
              <a:t>name: </a:t>
            </a:r>
            <a:r>
              <a:rPr lang="en-US" sz="700" b="1" dirty="0">
                <a:latin typeface="Calibri" pitchFamily="34" charset="0"/>
              </a:rPr>
              <a:t>Service-1</a:t>
            </a:r>
          </a:p>
          <a:p>
            <a:pPr algn="ctr"/>
            <a:r>
              <a:rPr lang="en-US" sz="700" dirty="0">
                <a:latin typeface="Calibri" pitchFamily="34" charset="0"/>
              </a:rPr>
              <a:t>tunnel-id: </a:t>
            </a:r>
            <a:r>
              <a:rPr lang="en-US" sz="700" b="1" dirty="0">
                <a:latin typeface="Calibri" pitchFamily="34" charset="0"/>
              </a:rPr>
              <a:t>tunnel-1-id</a:t>
            </a:r>
          </a:p>
          <a:p>
            <a:pPr algn="ctr"/>
            <a:r>
              <a:rPr lang="en-US" sz="700" dirty="0">
                <a:latin typeface="Calibri" pitchFamily="34" charset="0"/>
              </a:rPr>
              <a:t>type: p2p</a:t>
            </a:r>
          </a:p>
          <a:p>
            <a:pPr algn="ctr"/>
            <a:r>
              <a:rPr lang="en-US" sz="700" dirty="0">
                <a:latin typeface="Calibri" pitchFamily="34" charset="0"/>
              </a:rPr>
              <a:t>bandwidth: 10Gbps</a:t>
            </a:r>
          </a:p>
          <a:p>
            <a:pPr algn="ctr"/>
            <a:r>
              <a:rPr lang="en-US" sz="700" dirty="0" err="1">
                <a:latin typeface="Calibri" pitchFamily="34" charset="0"/>
              </a:rPr>
              <a:t>lsp</a:t>
            </a:r>
            <a:r>
              <a:rPr lang="en-US" sz="700" dirty="0">
                <a:latin typeface="Calibri" pitchFamily="34" charset="0"/>
              </a:rPr>
              <a:t>-</a:t>
            </a:r>
            <a:r>
              <a:rPr lang="en-US" sz="700" dirty="0" err="1">
                <a:latin typeface="Calibri" pitchFamily="34" charset="0"/>
              </a:rPr>
              <a:t>prot</a:t>
            </a:r>
            <a:r>
              <a:rPr lang="en-US" sz="700" dirty="0">
                <a:latin typeface="Calibri" pitchFamily="34" charset="0"/>
              </a:rPr>
              <a:t>-type: unprotected</a:t>
            </a:r>
          </a:p>
          <a:p>
            <a:pPr algn="ctr"/>
            <a:r>
              <a:rPr lang="en-US" sz="700" dirty="0">
                <a:latin typeface="Calibri" pitchFamily="34" charset="0"/>
              </a:rPr>
              <a:t>admin-status: up</a:t>
            </a:r>
          </a:p>
        </p:txBody>
      </p:sp>
      <p:sp>
        <p:nvSpPr>
          <p:cNvPr id="198" name="Text Box 18"/>
          <p:cNvSpPr txBox="1">
            <a:spLocks noChangeArrowheads="1"/>
          </p:cNvSpPr>
          <p:nvPr/>
        </p:nvSpPr>
        <p:spPr bwMode="auto">
          <a:xfrm>
            <a:off x="86671" y="4027612"/>
            <a:ext cx="1208729" cy="71558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defPPr>
              <a:defRPr lang="en-US"/>
            </a:defPPr>
            <a:lvl1pPr algn="ctr">
              <a:defRPr sz="700">
                <a:latin typeface="Calibri" pitchFamily="34" charset="0"/>
              </a:defRPr>
            </a:lvl1pPr>
          </a:lstStyle>
          <a:p>
            <a:r>
              <a:rPr lang="en-US" dirty="0"/>
              <a:t>&lt;endpoint&gt;</a:t>
            </a:r>
          </a:p>
          <a:p>
            <a:r>
              <a:rPr lang="en-US" dirty="0"/>
              <a:t>type: root</a:t>
            </a:r>
          </a:p>
          <a:p>
            <a:r>
              <a:rPr lang="en-US" dirty="0"/>
              <a:t>endpoint-address:0.0.0.0</a:t>
            </a:r>
          </a:p>
          <a:p>
            <a:r>
              <a:rPr lang="en-US" dirty="0"/>
              <a:t>network-id: &lt;Network-A ref&gt;</a:t>
            </a:r>
          </a:p>
          <a:p>
            <a:r>
              <a:rPr lang="en-US" dirty="0"/>
              <a:t>node-id: &lt;NE-A ref&gt;</a:t>
            </a:r>
          </a:p>
          <a:p>
            <a:r>
              <a:rPr lang="en-US" dirty="0" err="1"/>
              <a:t>tp</a:t>
            </a:r>
            <a:r>
              <a:rPr lang="en-US" dirty="0"/>
              <a:t>-id: &lt;TP-UNI-A</a:t>
            </a:r>
            <a:r>
              <a:rPr lang="en-US" b="1" dirty="0"/>
              <a:t> </a:t>
            </a:r>
            <a:r>
              <a:rPr lang="en-US" dirty="0"/>
              <a:t>ref&gt;</a:t>
            </a:r>
          </a:p>
        </p:txBody>
      </p:sp>
      <p:sp>
        <p:nvSpPr>
          <p:cNvPr id="201" name="Diamond 200"/>
          <p:cNvSpPr/>
          <p:nvPr/>
        </p:nvSpPr>
        <p:spPr>
          <a:xfrm>
            <a:off x="1600200" y="269161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02" name="Line 157"/>
          <p:cNvSpPr>
            <a:spLocks noChangeShapeType="1"/>
          </p:cNvSpPr>
          <p:nvPr/>
        </p:nvSpPr>
        <p:spPr bwMode="auto">
          <a:xfrm>
            <a:off x="1638301" y="277115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03" name="Diamond 202"/>
          <p:cNvSpPr/>
          <p:nvPr/>
        </p:nvSpPr>
        <p:spPr>
          <a:xfrm>
            <a:off x="2662989" y="186116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04" name="Line 157"/>
          <p:cNvSpPr>
            <a:spLocks noChangeShapeType="1"/>
          </p:cNvSpPr>
          <p:nvPr/>
        </p:nvSpPr>
        <p:spPr bwMode="auto">
          <a:xfrm>
            <a:off x="2701090" y="194070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05" name="Text Box 18"/>
          <p:cNvSpPr txBox="1">
            <a:spLocks noChangeArrowheads="1"/>
          </p:cNvSpPr>
          <p:nvPr/>
        </p:nvSpPr>
        <p:spPr bwMode="auto">
          <a:xfrm>
            <a:off x="1219200" y="2127686"/>
            <a:ext cx="2976432"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&lt;tunnel&gt;</a:t>
            </a:r>
          </a:p>
          <a:p>
            <a:pPr algn="ctr"/>
            <a:r>
              <a:rPr lang="en-US" sz="800" dirty="0">
                <a:latin typeface="Calibri" pitchFamily="34" charset="0"/>
              </a:rPr>
              <a:t>name: &lt;Service-1 ref&gt;</a:t>
            </a:r>
          </a:p>
          <a:p>
            <a:pPr algn="ctr"/>
            <a:r>
              <a:rPr lang="en-US" sz="800" dirty="0">
                <a:latin typeface="Calibri" pitchFamily="34" charset="0"/>
              </a:rPr>
              <a:t>type: &lt;p2p ref&gt;</a:t>
            </a:r>
          </a:p>
          <a:p>
            <a:pPr algn="ctr"/>
            <a:r>
              <a:rPr lang="en-US" sz="800" dirty="0">
                <a:latin typeface="Calibri" pitchFamily="34" charset="0"/>
              </a:rPr>
              <a:t>tunnel-id: &lt;tunnel-1-id ref&gt;</a:t>
            </a:r>
          </a:p>
        </p:txBody>
      </p:sp>
      <p:sp>
        <p:nvSpPr>
          <p:cNvPr id="206" name="Diamond 205"/>
          <p:cNvSpPr/>
          <p:nvPr/>
        </p:nvSpPr>
        <p:spPr>
          <a:xfrm>
            <a:off x="529389" y="186116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12" name="Text Box 18"/>
          <p:cNvSpPr txBox="1">
            <a:spLocks noChangeArrowheads="1"/>
          </p:cNvSpPr>
          <p:nvPr/>
        </p:nvSpPr>
        <p:spPr bwMode="auto">
          <a:xfrm>
            <a:off x="86671" y="4876800"/>
            <a:ext cx="1208729" cy="71558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defPPr>
              <a:defRPr lang="en-US"/>
            </a:defPPr>
            <a:lvl1pPr algn="ctr">
              <a:defRPr sz="700">
                <a:latin typeface="Calibri" pitchFamily="34" charset="0"/>
              </a:defRPr>
            </a:lvl1pPr>
          </a:lstStyle>
          <a:p>
            <a:r>
              <a:rPr lang="en-US" dirty="0"/>
              <a:t>&lt;endpoint&gt;</a:t>
            </a:r>
          </a:p>
          <a:p>
            <a:r>
              <a:rPr lang="en-US" dirty="0"/>
              <a:t>type: root</a:t>
            </a:r>
          </a:p>
          <a:p>
            <a:r>
              <a:rPr lang="en-US" dirty="0"/>
              <a:t>endpoint-address:0.0.0.0</a:t>
            </a:r>
          </a:p>
          <a:p>
            <a:r>
              <a:rPr lang="en-US" dirty="0"/>
              <a:t>network-id: &lt;Network-A ref&gt;</a:t>
            </a:r>
          </a:p>
          <a:p>
            <a:r>
              <a:rPr lang="en-US" dirty="0"/>
              <a:t>node-id: &lt;NE-B ref&gt;</a:t>
            </a:r>
          </a:p>
          <a:p>
            <a:r>
              <a:rPr lang="en-US" dirty="0" err="1"/>
              <a:t>tp</a:t>
            </a:r>
            <a:r>
              <a:rPr lang="en-US" dirty="0"/>
              <a:t>-id: &lt;TP-UNI-B</a:t>
            </a:r>
            <a:r>
              <a:rPr lang="en-US" b="1" dirty="0"/>
              <a:t> </a:t>
            </a:r>
            <a:r>
              <a:rPr lang="en-US" dirty="0"/>
              <a:t>ref&gt;</a:t>
            </a:r>
          </a:p>
        </p:txBody>
      </p:sp>
      <p:sp>
        <p:nvSpPr>
          <p:cNvPr id="213" name="Diamond 212"/>
          <p:cNvSpPr/>
          <p:nvPr/>
        </p:nvSpPr>
        <p:spPr>
          <a:xfrm>
            <a:off x="1672389" y="376694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24" name="Text Box 18"/>
          <p:cNvSpPr txBox="1">
            <a:spLocks noChangeArrowheads="1"/>
          </p:cNvSpPr>
          <p:nvPr/>
        </p:nvSpPr>
        <p:spPr bwMode="auto">
          <a:xfrm>
            <a:off x="3247647" y="2961020"/>
            <a:ext cx="950976" cy="195974"/>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&lt;primary-paths&gt;</a:t>
            </a:r>
          </a:p>
        </p:txBody>
      </p:sp>
      <p:sp>
        <p:nvSpPr>
          <p:cNvPr id="225" name="Diamond 224"/>
          <p:cNvSpPr/>
          <p:nvPr/>
        </p:nvSpPr>
        <p:spPr>
          <a:xfrm>
            <a:off x="3677118" y="269517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26" name="Line 157"/>
          <p:cNvSpPr>
            <a:spLocks noChangeShapeType="1"/>
          </p:cNvSpPr>
          <p:nvPr/>
        </p:nvSpPr>
        <p:spPr bwMode="auto">
          <a:xfrm>
            <a:off x="3715219" y="277471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27" name="Text Box 18"/>
          <p:cNvSpPr txBox="1">
            <a:spLocks noChangeArrowheads="1"/>
          </p:cNvSpPr>
          <p:nvPr/>
        </p:nvSpPr>
        <p:spPr bwMode="auto">
          <a:xfrm>
            <a:off x="3255485" y="3423482"/>
            <a:ext cx="955033" cy="319712"/>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config</a:t>
            </a:r>
            <a:r>
              <a:rPr lang="en-US" sz="800" dirty="0">
                <a:latin typeface="Calibri" pitchFamily="34" charset="0"/>
              </a:rPr>
              <a:t>&gt;</a:t>
            </a:r>
          </a:p>
          <a:p>
            <a:pPr algn="ctr"/>
            <a:r>
              <a:rPr lang="en-US" sz="800" dirty="0">
                <a:latin typeface="Calibri" pitchFamily="34" charset="0"/>
              </a:rPr>
              <a:t>type: explicit</a:t>
            </a:r>
          </a:p>
        </p:txBody>
      </p:sp>
      <p:sp>
        <p:nvSpPr>
          <p:cNvPr id="228" name="Diamond 227"/>
          <p:cNvSpPr/>
          <p:nvPr/>
        </p:nvSpPr>
        <p:spPr>
          <a:xfrm>
            <a:off x="3677118" y="315696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29" name="Line 157"/>
          <p:cNvSpPr>
            <a:spLocks noChangeShapeType="1"/>
          </p:cNvSpPr>
          <p:nvPr/>
        </p:nvSpPr>
        <p:spPr bwMode="auto">
          <a:xfrm>
            <a:off x="3715219" y="3236505"/>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30" name="Text Box 18"/>
          <p:cNvSpPr txBox="1">
            <a:spLocks noChangeArrowheads="1"/>
          </p:cNvSpPr>
          <p:nvPr/>
        </p:nvSpPr>
        <p:spPr bwMode="auto">
          <a:xfrm>
            <a:off x="6477000" y="3429000"/>
            <a:ext cx="914400" cy="31971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&lt;state&gt;</a:t>
            </a:r>
          </a:p>
          <a:p>
            <a:pPr algn="ctr"/>
            <a:r>
              <a:rPr lang="en-US" sz="800" dirty="0">
                <a:latin typeface="Calibri" pitchFamily="34" charset="0"/>
              </a:rPr>
              <a:t>type: explicit</a:t>
            </a:r>
          </a:p>
        </p:txBody>
      </p:sp>
      <p:sp>
        <p:nvSpPr>
          <p:cNvPr id="233" name="Text Box 18"/>
          <p:cNvSpPr txBox="1">
            <a:spLocks noChangeArrowheads="1"/>
          </p:cNvSpPr>
          <p:nvPr/>
        </p:nvSpPr>
        <p:spPr bwMode="auto">
          <a:xfrm>
            <a:off x="6477000" y="4010308"/>
            <a:ext cx="955033"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lsp</a:t>
            </a:r>
            <a:r>
              <a:rPr lang="en-US" sz="800" dirty="0">
                <a:latin typeface="Calibri" pitchFamily="34" charset="0"/>
              </a:rPr>
              <a:t>&gt;</a:t>
            </a:r>
          </a:p>
          <a:p>
            <a:pPr algn="ctr"/>
            <a:r>
              <a:rPr lang="en-US" sz="800" dirty="0">
                <a:latin typeface="Calibri" pitchFamily="34" charset="0"/>
              </a:rPr>
              <a:t>&lt;</a:t>
            </a:r>
            <a:r>
              <a:rPr lang="en-US" sz="800" dirty="0" err="1">
                <a:latin typeface="Calibri" pitchFamily="34" charset="0"/>
              </a:rPr>
              <a:t>lsp</a:t>
            </a:r>
            <a:r>
              <a:rPr lang="en-US" sz="800" dirty="0">
                <a:latin typeface="Calibri" pitchFamily="34" charset="0"/>
              </a:rPr>
              <a:t>-ref&gt;</a:t>
            </a:r>
          </a:p>
        </p:txBody>
      </p:sp>
      <p:sp>
        <p:nvSpPr>
          <p:cNvPr id="234" name="Diamond 233"/>
          <p:cNvSpPr/>
          <p:nvPr/>
        </p:nvSpPr>
        <p:spPr>
          <a:xfrm>
            <a:off x="6894777" y="3743787"/>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35" name="Line 157"/>
          <p:cNvSpPr>
            <a:spLocks noChangeShapeType="1"/>
          </p:cNvSpPr>
          <p:nvPr/>
        </p:nvSpPr>
        <p:spPr bwMode="auto">
          <a:xfrm>
            <a:off x="6932878" y="3823331"/>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38" name="Text Box 18"/>
          <p:cNvSpPr txBox="1">
            <a:spLocks noChangeArrowheads="1"/>
          </p:cNvSpPr>
          <p:nvPr/>
        </p:nvSpPr>
        <p:spPr bwMode="auto">
          <a:xfrm>
            <a:off x="7505740" y="4221602"/>
            <a:ext cx="95246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lsp</a:t>
            </a:r>
            <a:r>
              <a:rPr lang="en-US" sz="800" dirty="0">
                <a:latin typeface="Calibri" pitchFamily="34" charset="0"/>
              </a:rPr>
              <a:t>-record-route&gt;</a:t>
            </a:r>
          </a:p>
        </p:txBody>
      </p:sp>
      <p:sp>
        <p:nvSpPr>
          <p:cNvPr id="239" name="Diamond 238"/>
          <p:cNvSpPr/>
          <p:nvPr/>
        </p:nvSpPr>
        <p:spPr>
          <a:xfrm>
            <a:off x="7848600" y="3946933"/>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40" name="Line 157"/>
          <p:cNvSpPr>
            <a:spLocks noChangeShapeType="1"/>
          </p:cNvSpPr>
          <p:nvPr/>
        </p:nvSpPr>
        <p:spPr bwMode="auto">
          <a:xfrm>
            <a:off x="7886701" y="402647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41" name="Text Box 18"/>
          <p:cNvSpPr txBox="1">
            <a:spLocks noChangeArrowheads="1"/>
          </p:cNvSpPr>
          <p:nvPr/>
        </p:nvSpPr>
        <p:spPr bwMode="auto">
          <a:xfrm>
            <a:off x="3124200" y="3991107"/>
            <a:ext cx="1371600" cy="68480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&lt;explicit-route-objects&gt;</a:t>
            </a:r>
          </a:p>
          <a:p>
            <a:pPr algn="ctr"/>
            <a:r>
              <a:rPr lang="en-US" sz="800" dirty="0">
                <a:latin typeface="Calibri" pitchFamily="34" charset="0"/>
              </a:rPr>
              <a:t>index: 0</a:t>
            </a:r>
          </a:p>
          <a:p>
            <a:pPr algn="ctr"/>
            <a:r>
              <a:rPr lang="en-US" sz="800" dirty="0">
                <a:latin typeface="Calibri" pitchFamily="34" charset="0"/>
              </a:rPr>
              <a:t>e-r-usage: </a:t>
            </a:r>
            <a:r>
              <a:rPr lang="en-US" sz="800" dirty="0"/>
              <a:t>route-include-</a:t>
            </a:r>
            <a:r>
              <a:rPr lang="en-US" sz="800" dirty="0" err="1"/>
              <a:t>ero</a:t>
            </a:r>
            <a:endParaRPr lang="en-US" sz="800" dirty="0"/>
          </a:p>
          <a:p>
            <a:pPr algn="ctr"/>
            <a:r>
              <a:rPr lang="en-US" sz="800" dirty="0">
                <a:latin typeface="Calibri" pitchFamily="34" charset="0"/>
              </a:rPr>
              <a:t>type: link</a:t>
            </a:r>
          </a:p>
          <a:p>
            <a:pPr algn="ctr"/>
            <a:r>
              <a:rPr lang="en-US" sz="800" dirty="0">
                <a:latin typeface="Calibri" pitchFamily="34" charset="0"/>
              </a:rPr>
              <a:t>link-ref: &lt;LID-FWD-1 ref&gt;</a:t>
            </a:r>
          </a:p>
        </p:txBody>
      </p:sp>
      <p:sp>
        <p:nvSpPr>
          <p:cNvPr id="242" name="Diamond 241"/>
          <p:cNvSpPr/>
          <p:nvPr/>
        </p:nvSpPr>
        <p:spPr>
          <a:xfrm>
            <a:off x="3685247" y="375129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43" name="Line 157"/>
          <p:cNvSpPr>
            <a:spLocks noChangeShapeType="1"/>
          </p:cNvSpPr>
          <p:nvPr/>
        </p:nvSpPr>
        <p:spPr bwMode="auto">
          <a:xfrm>
            <a:off x="3723348" y="383084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59" name="Text Box 18"/>
          <p:cNvSpPr txBox="1">
            <a:spLocks noChangeArrowheads="1"/>
          </p:cNvSpPr>
          <p:nvPr/>
        </p:nvSpPr>
        <p:spPr bwMode="auto">
          <a:xfrm>
            <a:off x="7696199" y="4696108"/>
            <a:ext cx="1371601"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rro</a:t>
            </a:r>
            <a:r>
              <a:rPr lang="en-US" sz="800" dirty="0">
                <a:latin typeface="Calibri" pitchFamily="34" charset="0"/>
              </a:rPr>
              <a:t>&gt;</a:t>
            </a:r>
          </a:p>
          <a:p>
            <a:pPr algn="ctr"/>
            <a:r>
              <a:rPr lang="en-US" sz="800" dirty="0" err="1">
                <a:latin typeface="Calibri" pitchFamily="34" charset="0"/>
              </a:rPr>
              <a:t>subobject</a:t>
            </a:r>
            <a:r>
              <a:rPr lang="en-US" sz="800" dirty="0">
                <a:latin typeface="Calibri" pitchFamily="34" charset="0"/>
              </a:rPr>
              <a:t>-index: 0</a:t>
            </a:r>
          </a:p>
          <a:p>
            <a:pPr algn="ctr"/>
            <a:r>
              <a:rPr lang="en-US" sz="800" dirty="0">
                <a:latin typeface="Calibri" pitchFamily="34" charset="0"/>
              </a:rPr>
              <a:t>type: </a:t>
            </a:r>
            <a:r>
              <a:rPr lang="en-US" sz="800" dirty="0" err="1">
                <a:latin typeface="Calibri" pitchFamily="34" charset="0"/>
              </a:rPr>
              <a:t>tp</a:t>
            </a:r>
            <a:r>
              <a:rPr lang="en-US" sz="800" dirty="0">
                <a:latin typeface="Calibri" pitchFamily="34" charset="0"/>
              </a:rPr>
              <a:t>-ref</a:t>
            </a:r>
          </a:p>
          <a:p>
            <a:pPr algn="ctr"/>
            <a:r>
              <a:rPr lang="en-US" sz="800" dirty="0" err="1">
                <a:latin typeface="Calibri" pitchFamily="34" charset="0"/>
              </a:rPr>
              <a:t>tp</a:t>
            </a:r>
            <a:r>
              <a:rPr lang="en-US" sz="800" dirty="0">
                <a:latin typeface="Calibri" pitchFamily="34" charset="0"/>
              </a:rPr>
              <a:t>-ref: &lt;</a:t>
            </a:r>
            <a:r>
              <a:rPr lang="en-US" sz="800" dirty="0"/>
              <a:t>TP-U-ODU2-A-1</a:t>
            </a:r>
            <a:r>
              <a:rPr lang="en-US" sz="800" dirty="0">
                <a:latin typeface="Calibri" pitchFamily="34" charset="0"/>
              </a:rPr>
              <a:t> ref&gt;</a:t>
            </a:r>
          </a:p>
        </p:txBody>
      </p:sp>
      <p:sp>
        <p:nvSpPr>
          <p:cNvPr id="260" name="Diamond 259"/>
          <p:cNvSpPr/>
          <p:nvPr/>
        </p:nvSpPr>
        <p:spPr>
          <a:xfrm>
            <a:off x="7932147" y="442500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61" name="Line 157"/>
          <p:cNvSpPr>
            <a:spLocks noChangeShapeType="1"/>
          </p:cNvSpPr>
          <p:nvPr/>
        </p:nvSpPr>
        <p:spPr bwMode="auto">
          <a:xfrm>
            <a:off x="7970248" y="4504545"/>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64" name="Text Box 18"/>
          <p:cNvSpPr txBox="1">
            <a:spLocks noChangeArrowheads="1"/>
          </p:cNvSpPr>
          <p:nvPr/>
        </p:nvSpPr>
        <p:spPr bwMode="auto">
          <a:xfrm>
            <a:off x="1879093" y="4114800"/>
            <a:ext cx="1092707" cy="28469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defPPr>
              <a:defRPr lang="en-US"/>
            </a:defPPr>
            <a:lvl1pPr algn="ctr">
              <a:defRPr sz="700">
                <a:latin typeface="Calibri" pitchFamily="34" charset="0"/>
              </a:defRPr>
            </a:lvl1pPr>
          </a:lstStyle>
          <a:p>
            <a:r>
              <a:rPr lang="en-US" dirty="0"/>
              <a:t>&lt;</a:t>
            </a:r>
            <a:r>
              <a:rPr lang="en-US" dirty="0" err="1"/>
              <a:t>userlabel</a:t>
            </a:r>
            <a:r>
              <a:rPr lang="en-US" dirty="0"/>
              <a:t>&gt;</a:t>
            </a:r>
          </a:p>
          <a:p>
            <a:r>
              <a:rPr lang="en-US" dirty="0" err="1"/>
              <a:t>userlabel</a:t>
            </a:r>
            <a:r>
              <a:rPr lang="en-US" dirty="0"/>
              <a:t>=NYC-LA-1</a:t>
            </a:r>
          </a:p>
        </p:txBody>
      </p:sp>
      <p:sp>
        <p:nvSpPr>
          <p:cNvPr id="265" name="Diamond 264"/>
          <p:cNvSpPr/>
          <p:nvPr/>
        </p:nvSpPr>
        <p:spPr>
          <a:xfrm>
            <a:off x="1443789" y="377585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268" name="Elbow Connector 267"/>
          <p:cNvCxnSpPr>
            <a:stCxn id="265" idx="2"/>
            <a:endCxn id="198" idx="3"/>
          </p:cNvCxnSpPr>
          <p:nvPr/>
        </p:nvCxnSpPr>
        <p:spPr>
          <a:xfrm rot="5400000">
            <a:off x="1135004" y="4036511"/>
            <a:ext cx="509289" cy="188495"/>
          </a:xfrm>
          <a:prstGeom prst="bentConnector2">
            <a:avLst/>
          </a:prstGeom>
          <a:noFill/>
          <a:ln w="12700">
            <a:solidFill>
              <a:schemeClr val="tx1"/>
            </a:solidFill>
            <a:round/>
            <a:headEnd type="none"/>
            <a:tailEnd type="arrow" w="med" len="med"/>
          </a:ln>
        </p:spPr>
      </p:cxnSp>
      <p:sp>
        <p:nvSpPr>
          <p:cNvPr id="269" name="Text Box 18"/>
          <p:cNvSpPr txBox="1">
            <a:spLocks noChangeArrowheads="1"/>
          </p:cNvSpPr>
          <p:nvPr/>
        </p:nvSpPr>
        <p:spPr bwMode="auto">
          <a:xfrm>
            <a:off x="1868623" y="4495800"/>
            <a:ext cx="1103177" cy="28469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defPPr>
              <a:defRPr lang="en-US"/>
            </a:defPPr>
            <a:lvl1pPr algn="ctr">
              <a:defRPr sz="700">
                <a:latin typeface="Calibri" pitchFamily="34" charset="0"/>
              </a:defRPr>
            </a:lvl1pPr>
          </a:lstStyle>
          <a:p>
            <a:r>
              <a:rPr lang="en-US" dirty="0"/>
              <a:t>&lt;</a:t>
            </a:r>
            <a:r>
              <a:rPr lang="en-US" dirty="0" err="1"/>
              <a:t>userlabel</a:t>
            </a:r>
            <a:r>
              <a:rPr lang="en-US" dirty="0"/>
              <a:t>&gt;</a:t>
            </a:r>
          </a:p>
          <a:p>
            <a:r>
              <a:rPr lang="en-US" dirty="0" err="1"/>
              <a:t>userlabel</a:t>
            </a:r>
            <a:r>
              <a:rPr lang="en-US" dirty="0"/>
              <a:t>=myservice-123</a:t>
            </a:r>
          </a:p>
        </p:txBody>
      </p:sp>
      <p:sp>
        <p:nvSpPr>
          <p:cNvPr id="278" name="Text Box 18"/>
          <p:cNvSpPr txBox="1">
            <a:spLocks noChangeArrowheads="1"/>
          </p:cNvSpPr>
          <p:nvPr/>
        </p:nvSpPr>
        <p:spPr bwMode="auto">
          <a:xfrm>
            <a:off x="4812841" y="1169875"/>
            <a:ext cx="4023360"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900" dirty="0">
                <a:latin typeface="Calibri" pitchFamily="34" charset="0"/>
              </a:rPr>
              <a:t>&lt;</a:t>
            </a:r>
            <a:r>
              <a:rPr lang="en-US" sz="900" dirty="0" err="1">
                <a:latin typeface="Calibri" pitchFamily="34" charset="0"/>
              </a:rPr>
              <a:t>te</a:t>
            </a:r>
            <a:r>
              <a:rPr lang="en-US" sz="900" dirty="0">
                <a:latin typeface="Calibri" pitchFamily="34" charset="0"/>
              </a:rPr>
              <a:t>&gt;</a:t>
            </a:r>
          </a:p>
        </p:txBody>
      </p:sp>
      <p:sp>
        <p:nvSpPr>
          <p:cNvPr id="279" name="Diamond 278"/>
          <p:cNvSpPr/>
          <p:nvPr/>
        </p:nvSpPr>
        <p:spPr>
          <a:xfrm>
            <a:off x="6777789" y="138176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80" name="Line 157"/>
          <p:cNvSpPr>
            <a:spLocks noChangeShapeType="1"/>
          </p:cNvSpPr>
          <p:nvPr/>
        </p:nvSpPr>
        <p:spPr bwMode="auto">
          <a:xfrm>
            <a:off x="6815890" y="147958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81" name="Text Box 18"/>
          <p:cNvSpPr txBox="1">
            <a:spLocks noChangeArrowheads="1"/>
          </p:cNvSpPr>
          <p:nvPr/>
        </p:nvSpPr>
        <p:spPr bwMode="auto">
          <a:xfrm>
            <a:off x="4810961" y="1666555"/>
            <a:ext cx="4023360" cy="193686"/>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&lt;tunnels&gt;</a:t>
            </a:r>
          </a:p>
        </p:txBody>
      </p:sp>
      <p:sp>
        <p:nvSpPr>
          <p:cNvPr id="284" name="Text Box 18"/>
          <p:cNvSpPr txBox="1">
            <a:spLocks noChangeArrowheads="1"/>
          </p:cNvSpPr>
          <p:nvPr/>
        </p:nvSpPr>
        <p:spPr bwMode="auto">
          <a:xfrm>
            <a:off x="4872168" y="2181508"/>
            <a:ext cx="2976432"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&lt;tunnel&gt;</a:t>
            </a:r>
          </a:p>
          <a:p>
            <a:pPr algn="ctr"/>
            <a:r>
              <a:rPr lang="en-US" sz="800" dirty="0">
                <a:latin typeface="Calibri" pitchFamily="34" charset="0"/>
              </a:rPr>
              <a:t>name: &lt;Service-1 ref&gt;</a:t>
            </a:r>
          </a:p>
          <a:p>
            <a:pPr algn="ctr"/>
            <a:r>
              <a:rPr lang="en-US" sz="800" dirty="0">
                <a:latin typeface="Calibri" pitchFamily="34" charset="0"/>
              </a:rPr>
              <a:t>type: &lt;p2p ref&gt;</a:t>
            </a:r>
          </a:p>
          <a:p>
            <a:pPr algn="ctr"/>
            <a:r>
              <a:rPr lang="en-US" sz="800" dirty="0">
                <a:latin typeface="Calibri" pitchFamily="34" charset="0"/>
              </a:rPr>
              <a:t>tunnel-id: &lt;tunnel-1-id ref&gt;</a:t>
            </a:r>
          </a:p>
        </p:txBody>
      </p:sp>
      <p:sp>
        <p:nvSpPr>
          <p:cNvPr id="285" name="Diamond 284"/>
          <p:cNvSpPr/>
          <p:nvPr/>
        </p:nvSpPr>
        <p:spPr>
          <a:xfrm>
            <a:off x="6320589" y="185257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86" name="Line 157"/>
          <p:cNvSpPr>
            <a:spLocks noChangeShapeType="1"/>
          </p:cNvSpPr>
          <p:nvPr/>
        </p:nvSpPr>
        <p:spPr bwMode="auto">
          <a:xfrm>
            <a:off x="6358690" y="1950395"/>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87" name="Line 157"/>
          <p:cNvSpPr>
            <a:spLocks noChangeShapeType="1"/>
          </p:cNvSpPr>
          <p:nvPr/>
        </p:nvSpPr>
        <p:spPr bwMode="auto">
          <a:xfrm>
            <a:off x="8503920" y="2483794"/>
            <a:ext cx="4669" cy="411480"/>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88" name="Text Box 18"/>
          <p:cNvSpPr txBox="1">
            <a:spLocks noChangeArrowheads="1"/>
          </p:cNvSpPr>
          <p:nvPr/>
        </p:nvSpPr>
        <p:spPr bwMode="auto">
          <a:xfrm>
            <a:off x="4800600" y="2986698"/>
            <a:ext cx="1465319" cy="823302"/>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700" dirty="0">
                <a:latin typeface="Calibri" pitchFamily="34" charset="0"/>
              </a:rPr>
              <a:t>&lt;state&gt;</a:t>
            </a:r>
          </a:p>
          <a:p>
            <a:pPr algn="ctr"/>
            <a:r>
              <a:rPr lang="en-US" sz="700" dirty="0">
                <a:latin typeface="Calibri" pitchFamily="34" charset="0"/>
              </a:rPr>
              <a:t>name: </a:t>
            </a:r>
            <a:r>
              <a:rPr lang="en-US" sz="700" b="1" dirty="0">
                <a:latin typeface="Calibri" pitchFamily="34" charset="0"/>
              </a:rPr>
              <a:t>Service-1</a:t>
            </a:r>
          </a:p>
          <a:p>
            <a:pPr algn="ctr"/>
            <a:r>
              <a:rPr lang="en-US" sz="700" dirty="0">
                <a:latin typeface="Calibri" pitchFamily="34" charset="0"/>
              </a:rPr>
              <a:t>tunnel-id: </a:t>
            </a:r>
            <a:r>
              <a:rPr lang="en-US" sz="700" b="1" dirty="0">
                <a:latin typeface="Calibri" pitchFamily="34" charset="0"/>
              </a:rPr>
              <a:t>tunnel-1-id</a:t>
            </a:r>
          </a:p>
          <a:p>
            <a:pPr algn="ctr"/>
            <a:r>
              <a:rPr lang="en-US" sz="700" dirty="0">
                <a:latin typeface="Calibri" pitchFamily="34" charset="0"/>
              </a:rPr>
              <a:t>type: p2p</a:t>
            </a:r>
          </a:p>
          <a:p>
            <a:pPr algn="ctr"/>
            <a:r>
              <a:rPr lang="en-US" sz="700" dirty="0">
                <a:latin typeface="Calibri" pitchFamily="34" charset="0"/>
              </a:rPr>
              <a:t>bandwidth: 10Gbps</a:t>
            </a:r>
          </a:p>
          <a:p>
            <a:pPr algn="ctr"/>
            <a:r>
              <a:rPr lang="en-US" sz="700" dirty="0" err="1">
                <a:latin typeface="Calibri" pitchFamily="34" charset="0"/>
              </a:rPr>
              <a:t>lsp</a:t>
            </a:r>
            <a:r>
              <a:rPr lang="en-US" sz="700" dirty="0">
                <a:latin typeface="Calibri" pitchFamily="34" charset="0"/>
              </a:rPr>
              <a:t>-</a:t>
            </a:r>
            <a:r>
              <a:rPr lang="en-US" sz="700" dirty="0" err="1">
                <a:latin typeface="Calibri" pitchFamily="34" charset="0"/>
              </a:rPr>
              <a:t>prot</a:t>
            </a:r>
            <a:r>
              <a:rPr lang="en-US" sz="700" dirty="0">
                <a:latin typeface="Calibri" pitchFamily="34" charset="0"/>
              </a:rPr>
              <a:t>-type: unprotected</a:t>
            </a:r>
          </a:p>
          <a:p>
            <a:pPr algn="ctr"/>
            <a:r>
              <a:rPr lang="en-US" sz="700" dirty="0">
                <a:latin typeface="Calibri" pitchFamily="34" charset="0"/>
              </a:rPr>
              <a:t>tunnel-</a:t>
            </a:r>
            <a:r>
              <a:rPr lang="en-US" sz="700" dirty="0" err="1">
                <a:latin typeface="Calibri" pitchFamily="34" charset="0"/>
              </a:rPr>
              <a:t>oper</a:t>
            </a:r>
            <a:r>
              <a:rPr lang="en-US" sz="700" dirty="0">
                <a:latin typeface="Calibri" pitchFamily="34" charset="0"/>
              </a:rPr>
              <a:t>-status: up</a:t>
            </a:r>
          </a:p>
        </p:txBody>
      </p:sp>
      <p:sp>
        <p:nvSpPr>
          <p:cNvPr id="289" name="Diamond 288"/>
          <p:cNvSpPr/>
          <p:nvPr/>
        </p:nvSpPr>
        <p:spPr>
          <a:xfrm>
            <a:off x="5482389" y="27432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90" name="Line 157"/>
          <p:cNvSpPr>
            <a:spLocks noChangeShapeType="1"/>
          </p:cNvSpPr>
          <p:nvPr/>
        </p:nvSpPr>
        <p:spPr bwMode="auto">
          <a:xfrm>
            <a:off x="5520490" y="28227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cxnSp>
        <p:nvCxnSpPr>
          <p:cNvPr id="292" name="Elbow Connector 291"/>
          <p:cNvCxnSpPr>
            <a:endCxn id="212" idx="3"/>
          </p:cNvCxnSpPr>
          <p:nvPr/>
        </p:nvCxnSpPr>
        <p:spPr>
          <a:xfrm rot="5400000">
            <a:off x="955655" y="4707257"/>
            <a:ext cx="867080" cy="187589"/>
          </a:xfrm>
          <a:prstGeom prst="bentConnector2">
            <a:avLst/>
          </a:prstGeom>
          <a:noFill/>
          <a:ln w="12700">
            <a:solidFill>
              <a:schemeClr val="tx1"/>
            </a:solidFill>
            <a:round/>
            <a:headEnd type="none"/>
            <a:tailEnd type="arrow" w="med" len="med"/>
          </a:ln>
        </p:spPr>
      </p:cxnSp>
      <p:cxnSp>
        <p:nvCxnSpPr>
          <p:cNvPr id="293" name="Elbow Connector 292"/>
          <p:cNvCxnSpPr>
            <a:stCxn id="213" idx="2"/>
            <a:endCxn id="264" idx="1"/>
          </p:cNvCxnSpPr>
          <p:nvPr/>
        </p:nvCxnSpPr>
        <p:spPr>
          <a:xfrm rot="16200000" flipH="1">
            <a:off x="1600823" y="3978876"/>
            <a:ext cx="389943" cy="166598"/>
          </a:xfrm>
          <a:prstGeom prst="bentConnector2">
            <a:avLst/>
          </a:prstGeom>
          <a:noFill/>
          <a:ln w="12700">
            <a:solidFill>
              <a:schemeClr val="tx1"/>
            </a:solidFill>
            <a:round/>
            <a:headEnd type="none"/>
            <a:tailEnd type="arrow" w="med" len="med"/>
          </a:ln>
        </p:spPr>
      </p:cxnSp>
      <p:cxnSp>
        <p:nvCxnSpPr>
          <p:cNvPr id="296" name="Elbow Connector 295"/>
          <p:cNvCxnSpPr>
            <a:endCxn id="269" idx="1"/>
          </p:cNvCxnSpPr>
          <p:nvPr/>
        </p:nvCxnSpPr>
        <p:spPr>
          <a:xfrm rot="16200000" flipH="1">
            <a:off x="1602764" y="4372287"/>
            <a:ext cx="370947" cy="160772"/>
          </a:xfrm>
          <a:prstGeom prst="bentConnector2">
            <a:avLst/>
          </a:prstGeom>
          <a:noFill/>
          <a:ln w="12700">
            <a:solidFill>
              <a:schemeClr val="tx1"/>
            </a:solidFill>
            <a:round/>
            <a:headEnd type="none"/>
            <a:tailEnd type="arrow" w="med" len="med"/>
          </a:ln>
        </p:spPr>
      </p:cxnSp>
      <p:sp>
        <p:nvSpPr>
          <p:cNvPr id="300" name="Text Box 18"/>
          <p:cNvSpPr txBox="1">
            <a:spLocks noChangeArrowheads="1"/>
          </p:cNvSpPr>
          <p:nvPr/>
        </p:nvSpPr>
        <p:spPr bwMode="auto">
          <a:xfrm>
            <a:off x="4734871" y="4061761"/>
            <a:ext cx="1208729" cy="71558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defPPr>
              <a:defRPr lang="en-US"/>
            </a:defPPr>
            <a:lvl1pPr algn="ctr">
              <a:defRPr sz="700">
                <a:latin typeface="Calibri" pitchFamily="34" charset="0"/>
              </a:defRPr>
            </a:lvl1pPr>
          </a:lstStyle>
          <a:p>
            <a:r>
              <a:rPr lang="en-US" dirty="0"/>
              <a:t>&lt;endpoint&gt;</a:t>
            </a:r>
          </a:p>
          <a:p>
            <a:r>
              <a:rPr lang="en-US" dirty="0"/>
              <a:t>type: root</a:t>
            </a:r>
          </a:p>
          <a:p>
            <a:r>
              <a:rPr lang="en-US" dirty="0"/>
              <a:t>endpoint-address:0.0.0.0</a:t>
            </a:r>
          </a:p>
          <a:p>
            <a:r>
              <a:rPr lang="en-US" dirty="0"/>
              <a:t>network-id: &lt;Network-A ref&gt;</a:t>
            </a:r>
          </a:p>
          <a:p>
            <a:r>
              <a:rPr lang="en-US" dirty="0"/>
              <a:t>node-id: &lt;NE-A ref&gt;</a:t>
            </a:r>
          </a:p>
          <a:p>
            <a:r>
              <a:rPr lang="en-US" dirty="0" err="1"/>
              <a:t>tp</a:t>
            </a:r>
            <a:r>
              <a:rPr lang="en-US" dirty="0"/>
              <a:t>-id: &lt;TP-UNI-A</a:t>
            </a:r>
            <a:r>
              <a:rPr lang="en-US" b="1" dirty="0"/>
              <a:t> </a:t>
            </a:r>
            <a:r>
              <a:rPr lang="en-US" dirty="0"/>
              <a:t>ref&gt;</a:t>
            </a:r>
          </a:p>
        </p:txBody>
      </p:sp>
      <p:sp>
        <p:nvSpPr>
          <p:cNvPr id="301" name="Text Box 18"/>
          <p:cNvSpPr txBox="1">
            <a:spLocks noChangeArrowheads="1"/>
          </p:cNvSpPr>
          <p:nvPr/>
        </p:nvSpPr>
        <p:spPr bwMode="auto">
          <a:xfrm>
            <a:off x="4734871" y="4910949"/>
            <a:ext cx="1208729" cy="71558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defPPr>
              <a:defRPr lang="en-US"/>
            </a:defPPr>
            <a:lvl1pPr algn="ctr">
              <a:defRPr sz="700">
                <a:latin typeface="Calibri" pitchFamily="34" charset="0"/>
              </a:defRPr>
            </a:lvl1pPr>
          </a:lstStyle>
          <a:p>
            <a:r>
              <a:rPr lang="en-US" dirty="0"/>
              <a:t>&lt;endpoint&gt;</a:t>
            </a:r>
          </a:p>
          <a:p>
            <a:r>
              <a:rPr lang="en-US" dirty="0"/>
              <a:t>type: root</a:t>
            </a:r>
          </a:p>
          <a:p>
            <a:r>
              <a:rPr lang="en-US" dirty="0"/>
              <a:t>endpoint-address:0.0.0.0</a:t>
            </a:r>
          </a:p>
          <a:p>
            <a:r>
              <a:rPr lang="en-US" dirty="0"/>
              <a:t>network-id: &lt;Network-A ref&gt;</a:t>
            </a:r>
          </a:p>
          <a:p>
            <a:r>
              <a:rPr lang="en-US" dirty="0"/>
              <a:t>node-id: &lt;NE-B ref&gt;</a:t>
            </a:r>
          </a:p>
          <a:p>
            <a:r>
              <a:rPr lang="en-US" dirty="0" err="1"/>
              <a:t>tp</a:t>
            </a:r>
            <a:r>
              <a:rPr lang="en-US" dirty="0"/>
              <a:t>-id: &lt;TP-UNI-B</a:t>
            </a:r>
            <a:r>
              <a:rPr lang="en-US" b="1" dirty="0"/>
              <a:t> </a:t>
            </a:r>
            <a:r>
              <a:rPr lang="en-US" dirty="0"/>
              <a:t>ref&gt;</a:t>
            </a:r>
          </a:p>
        </p:txBody>
      </p:sp>
      <p:sp>
        <p:nvSpPr>
          <p:cNvPr id="302" name="Diamond 301"/>
          <p:cNvSpPr/>
          <p:nvPr/>
        </p:nvSpPr>
        <p:spPr>
          <a:xfrm>
            <a:off x="6091989" y="38100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303" name="Elbow Connector 302"/>
          <p:cNvCxnSpPr>
            <a:stCxn id="302" idx="2"/>
            <a:endCxn id="300" idx="3"/>
          </p:cNvCxnSpPr>
          <p:nvPr/>
        </p:nvCxnSpPr>
        <p:spPr>
          <a:xfrm rot="5400000">
            <a:off x="5783204" y="4070660"/>
            <a:ext cx="509289" cy="188495"/>
          </a:xfrm>
          <a:prstGeom prst="bentConnector2">
            <a:avLst/>
          </a:prstGeom>
          <a:noFill/>
          <a:ln w="12700">
            <a:solidFill>
              <a:schemeClr val="tx1"/>
            </a:solidFill>
            <a:round/>
            <a:headEnd type="none"/>
            <a:tailEnd type="arrow" w="med" len="med"/>
          </a:ln>
        </p:spPr>
      </p:cxnSp>
      <p:cxnSp>
        <p:nvCxnSpPr>
          <p:cNvPr id="304" name="Elbow Connector 303"/>
          <p:cNvCxnSpPr>
            <a:endCxn id="301" idx="3"/>
          </p:cNvCxnSpPr>
          <p:nvPr/>
        </p:nvCxnSpPr>
        <p:spPr>
          <a:xfrm rot="5400000">
            <a:off x="5603855" y="4741406"/>
            <a:ext cx="867080" cy="187589"/>
          </a:xfrm>
          <a:prstGeom prst="bentConnector2">
            <a:avLst/>
          </a:prstGeom>
          <a:noFill/>
          <a:ln w="12700">
            <a:solidFill>
              <a:schemeClr val="tx1"/>
            </a:solidFill>
            <a:round/>
            <a:headEnd type="none"/>
            <a:tailEnd type="arrow" w="med" len="med"/>
          </a:ln>
        </p:spPr>
      </p:cxnSp>
      <p:sp>
        <p:nvSpPr>
          <p:cNvPr id="305" name="Text Box 18"/>
          <p:cNvSpPr txBox="1">
            <a:spLocks noChangeArrowheads="1"/>
          </p:cNvSpPr>
          <p:nvPr/>
        </p:nvSpPr>
        <p:spPr bwMode="auto">
          <a:xfrm>
            <a:off x="6440424" y="2971800"/>
            <a:ext cx="950976" cy="228600"/>
          </a:xfrm>
          <a:prstGeom prst="rect">
            <a:avLst/>
          </a:prstGeom>
          <a:solidFill>
            <a:schemeClr val="bg1">
              <a:lumMod val="85000"/>
            </a:schemeClr>
          </a:solidFill>
          <a:ln w="12700">
            <a:solidFill>
              <a:schemeClr val="tx1"/>
            </a:solidFill>
            <a:miter lim="800000"/>
            <a:headEnd/>
            <a:tailEnd/>
          </a:ln>
        </p:spPr>
        <p:txBody>
          <a:bodyPr wrap="square" lIns="68580" tIns="34290" rIns="68580" bIns="34290">
            <a:noAutofit/>
          </a:bodyPr>
          <a:lstStyle/>
          <a:p>
            <a:pPr algn="ctr"/>
            <a:r>
              <a:rPr lang="en-US" sz="800" dirty="0">
                <a:latin typeface="Calibri" pitchFamily="34" charset="0"/>
              </a:rPr>
              <a:t>&lt;primary-paths&gt;</a:t>
            </a:r>
          </a:p>
        </p:txBody>
      </p:sp>
      <p:sp>
        <p:nvSpPr>
          <p:cNvPr id="306" name="Line 157"/>
          <p:cNvSpPr>
            <a:spLocks noChangeShapeType="1"/>
          </p:cNvSpPr>
          <p:nvPr/>
        </p:nvSpPr>
        <p:spPr bwMode="auto">
          <a:xfrm>
            <a:off x="6929531" y="27854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07" name="Diamond 306"/>
          <p:cNvSpPr/>
          <p:nvPr/>
        </p:nvSpPr>
        <p:spPr>
          <a:xfrm>
            <a:off x="6894576" y="27432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08" name="Line 157"/>
          <p:cNvSpPr>
            <a:spLocks noChangeShapeType="1"/>
          </p:cNvSpPr>
          <p:nvPr/>
        </p:nvSpPr>
        <p:spPr bwMode="auto">
          <a:xfrm>
            <a:off x="6965144" y="3245795"/>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09" name="Diamond 308"/>
          <p:cNvSpPr/>
          <p:nvPr/>
        </p:nvSpPr>
        <p:spPr>
          <a:xfrm>
            <a:off x="6930189" y="320349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10" name="Line 157"/>
          <p:cNvSpPr>
            <a:spLocks noChangeShapeType="1"/>
          </p:cNvSpPr>
          <p:nvPr/>
        </p:nvSpPr>
        <p:spPr bwMode="auto">
          <a:xfrm flipV="1">
            <a:off x="7315201" y="3733800"/>
            <a:ext cx="304799" cy="228600"/>
          </a:xfrm>
          <a:prstGeom prst="line">
            <a:avLst/>
          </a:prstGeom>
          <a:noFill/>
          <a:ln w="12700">
            <a:solidFill>
              <a:schemeClr val="tx1"/>
            </a:solidFill>
            <a:prstDash val="dash"/>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11" name="Left Brace 310"/>
          <p:cNvSpPr/>
          <p:nvPr/>
        </p:nvSpPr>
        <p:spPr>
          <a:xfrm rot="16200000">
            <a:off x="2137734" y="3653466"/>
            <a:ext cx="296532" cy="44196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algn="ctr"/>
            <a:endParaRPr lang="en-US"/>
          </a:p>
        </p:txBody>
      </p:sp>
      <p:sp>
        <p:nvSpPr>
          <p:cNvPr id="312" name="TextBox 311"/>
          <p:cNvSpPr txBox="1"/>
          <p:nvPr/>
        </p:nvSpPr>
        <p:spPr>
          <a:xfrm>
            <a:off x="1799788" y="6019800"/>
            <a:ext cx="942299" cy="207749"/>
          </a:xfrm>
          <a:prstGeom prst="rect">
            <a:avLst/>
          </a:prstGeom>
          <a:noFill/>
        </p:spPr>
        <p:txBody>
          <a:bodyPr wrap="none" lIns="68580" tIns="34290" rIns="68580" bIns="34290" rtlCol="0">
            <a:spAutoFit/>
          </a:bodyPr>
          <a:lstStyle/>
          <a:p>
            <a:pPr algn="ctr"/>
            <a:r>
              <a:rPr lang="en-US" sz="900" b="1" dirty="0" err="1">
                <a:solidFill>
                  <a:srgbClr val="5F5F5F"/>
                </a:solidFill>
              </a:rPr>
              <a:t>Config</a:t>
            </a:r>
            <a:r>
              <a:rPr lang="en-US" sz="900" b="1" dirty="0">
                <a:solidFill>
                  <a:srgbClr val="5F5F5F"/>
                </a:solidFill>
              </a:rPr>
              <a:t> </a:t>
            </a:r>
            <a:r>
              <a:rPr lang="en-US" sz="900" b="1" dirty="0" err="1">
                <a:solidFill>
                  <a:srgbClr val="5F5F5F"/>
                </a:solidFill>
              </a:rPr>
              <a:t>Datastore</a:t>
            </a:r>
            <a:endParaRPr lang="en-US" sz="900" b="1" dirty="0">
              <a:solidFill>
                <a:srgbClr val="5F5F5F"/>
              </a:solidFill>
            </a:endParaRPr>
          </a:p>
        </p:txBody>
      </p:sp>
      <p:sp>
        <p:nvSpPr>
          <p:cNvPr id="313" name="Left Brace 312"/>
          <p:cNvSpPr/>
          <p:nvPr/>
        </p:nvSpPr>
        <p:spPr>
          <a:xfrm rot="16200000">
            <a:off x="6709734" y="4436317"/>
            <a:ext cx="296532" cy="44196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algn="ctr"/>
            <a:endParaRPr lang="en-US"/>
          </a:p>
        </p:txBody>
      </p:sp>
      <p:sp>
        <p:nvSpPr>
          <p:cNvPr id="314" name="TextBox 313"/>
          <p:cNvSpPr txBox="1"/>
          <p:nvPr/>
        </p:nvSpPr>
        <p:spPr>
          <a:xfrm>
            <a:off x="5257800" y="6629400"/>
            <a:ext cx="1510758" cy="207749"/>
          </a:xfrm>
          <a:prstGeom prst="rect">
            <a:avLst/>
          </a:prstGeom>
          <a:noFill/>
        </p:spPr>
        <p:txBody>
          <a:bodyPr wrap="none" lIns="68580" tIns="34290" rIns="68580" bIns="34290" rtlCol="0">
            <a:spAutoFit/>
          </a:bodyPr>
          <a:lstStyle/>
          <a:p>
            <a:pPr algn="ctr"/>
            <a:r>
              <a:rPr lang="en-US" sz="900" b="1" dirty="0">
                <a:solidFill>
                  <a:srgbClr val="5F5F5F"/>
                </a:solidFill>
              </a:rPr>
              <a:t>Operational/State </a:t>
            </a:r>
            <a:r>
              <a:rPr lang="en-US" sz="900" b="1" dirty="0" err="1">
                <a:solidFill>
                  <a:srgbClr val="5F5F5F"/>
                </a:solidFill>
              </a:rPr>
              <a:t>Datastore</a:t>
            </a:r>
            <a:endParaRPr lang="en-US" sz="900" b="1" dirty="0">
              <a:solidFill>
                <a:srgbClr val="5F5F5F"/>
              </a:solidFill>
            </a:endParaRPr>
          </a:p>
        </p:txBody>
      </p:sp>
      <p:sp>
        <p:nvSpPr>
          <p:cNvPr id="78" name="Text Box 18"/>
          <p:cNvSpPr txBox="1">
            <a:spLocks noChangeArrowheads="1"/>
          </p:cNvSpPr>
          <p:nvPr/>
        </p:nvSpPr>
        <p:spPr bwMode="auto">
          <a:xfrm>
            <a:off x="7696200" y="5334000"/>
            <a:ext cx="1371600"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rro</a:t>
            </a:r>
            <a:r>
              <a:rPr lang="en-US" sz="800" dirty="0">
                <a:latin typeface="Calibri" pitchFamily="34" charset="0"/>
              </a:rPr>
              <a:t>&gt;</a:t>
            </a:r>
          </a:p>
          <a:p>
            <a:pPr algn="ctr"/>
            <a:r>
              <a:rPr lang="en-US" sz="800" dirty="0" err="1">
                <a:latin typeface="Calibri" pitchFamily="34" charset="0"/>
              </a:rPr>
              <a:t>subobject</a:t>
            </a:r>
            <a:r>
              <a:rPr lang="en-US" sz="800" dirty="0">
                <a:latin typeface="Calibri" pitchFamily="34" charset="0"/>
              </a:rPr>
              <a:t>-index: 1</a:t>
            </a:r>
          </a:p>
          <a:p>
            <a:pPr algn="ctr"/>
            <a:r>
              <a:rPr lang="en-US" sz="800" dirty="0">
                <a:latin typeface="Calibri" pitchFamily="34" charset="0"/>
              </a:rPr>
              <a:t>type: link-ref</a:t>
            </a:r>
          </a:p>
          <a:p>
            <a:pPr algn="ctr"/>
            <a:r>
              <a:rPr lang="en-US" sz="800" dirty="0">
                <a:latin typeface="Calibri" pitchFamily="34" charset="0"/>
              </a:rPr>
              <a:t>link-ref: &lt;LID-FWD-1 ref&gt;</a:t>
            </a:r>
          </a:p>
        </p:txBody>
      </p:sp>
      <p:sp>
        <p:nvSpPr>
          <p:cNvPr id="79" name="Text Box 18"/>
          <p:cNvSpPr txBox="1">
            <a:spLocks noChangeArrowheads="1"/>
          </p:cNvSpPr>
          <p:nvPr/>
        </p:nvSpPr>
        <p:spPr bwMode="auto">
          <a:xfrm>
            <a:off x="7696200" y="5971892"/>
            <a:ext cx="1371600"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rro</a:t>
            </a:r>
            <a:r>
              <a:rPr lang="en-US" sz="800" dirty="0">
                <a:latin typeface="Calibri" pitchFamily="34" charset="0"/>
              </a:rPr>
              <a:t>&gt;</a:t>
            </a:r>
          </a:p>
          <a:p>
            <a:pPr algn="ctr"/>
            <a:r>
              <a:rPr lang="en-US" sz="800" dirty="0" err="1">
                <a:latin typeface="Calibri" pitchFamily="34" charset="0"/>
              </a:rPr>
              <a:t>subobject</a:t>
            </a:r>
            <a:r>
              <a:rPr lang="en-US" sz="800" dirty="0">
                <a:latin typeface="Calibri" pitchFamily="34" charset="0"/>
              </a:rPr>
              <a:t>-index: 2</a:t>
            </a:r>
          </a:p>
          <a:p>
            <a:pPr algn="ctr"/>
            <a:r>
              <a:rPr lang="en-US" sz="800" dirty="0">
                <a:latin typeface="Calibri" pitchFamily="34" charset="0"/>
              </a:rPr>
              <a:t>type: </a:t>
            </a:r>
            <a:r>
              <a:rPr lang="en-US" sz="800" dirty="0" err="1">
                <a:latin typeface="Calibri" pitchFamily="34" charset="0"/>
              </a:rPr>
              <a:t>tp</a:t>
            </a:r>
            <a:r>
              <a:rPr lang="en-US" sz="800" dirty="0">
                <a:latin typeface="Calibri" pitchFamily="34" charset="0"/>
              </a:rPr>
              <a:t>-ref</a:t>
            </a:r>
          </a:p>
          <a:p>
            <a:pPr algn="ctr"/>
            <a:r>
              <a:rPr lang="en-US" sz="800" dirty="0" err="1">
                <a:latin typeface="Calibri" pitchFamily="34" charset="0"/>
              </a:rPr>
              <a:t>tp</a:t>
            </a:r>
            <a:r>
              <a:rPr lang="en-US" sz="800" dirty="0">
                <a:latin typeface="Calibri" pitchFamily="34" charset="0"/>
              </a:rPr>
              <a:t>-ref: &lt;</a:t>
            </a:r>
            <a:r>
              <a:rPr lang="en-US" sz="800" dirty="0"/>
              <a:t>TP-U-ODU2-A-1</a:t>
            </a:r>
            <a:r>
              <a:rPr lang="en-US" sz="800" dirty="0">
                <a:latin typeface="Calibri" pitchFamily="34" charset="0"/>
              </a:rPr>
              <a:t>  ref&gt;</a:t>
            </a:r>
          </a:p>
        </p:txBody>
      </p:sp>
      <p:sp>
        <p:nvSpPr>
          <p:cNvPr id="80" name="Diamond 79"/>
          <p:cNvSpPr/>
          <p:nvPr/>
        </p:nvSpPr>
        <p:spPr>
          <a:xfrm>
            <a:off x="7489495" y="44196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81" name="Elbow Connector 80"/>
          <p:cNvCxnSpPr>
            <a:stCxn id="80" idx="2"/>
          </p:cNvCxnSpPr>
          <p:nvPr/>
        </p:nvCxnSpPr>
        <p:spPr>
          <a:xfrm rot="16200000" flipH="1">
            <a:off x="7417929" y="4631535"/>
            <a:ext cx="389943" cy="166598"/>
          </a:xfrm>
          <a:prstGeom prst="bentConnector2">
            <a:avLst/>
          </a:prstGeom>
          <a:noFill/>
          <a:ln w="12700">
            <a:solidFill>
              <a:schemeClr val="tx1"/>
            </a:solidFill>
            <a:round/>
            <a:headEnd type="none"/>
            <a:tailEnd type="arrow" w="med" len="med"/>
          </a:ln>
        </p:spPr>
      </p:cxnSp>
      <p:cxnSp>
        <p:nvCxnSpPr>
          <p:cNvPr id="82" name="Elbow Connector 81"/>
          <p:cNvCxnSpPr/>
          <p:nvPr/>
        </p:nvCxnSpPr>
        <p:spPr>
          <a:xfrm rot="16200000" flipH="1">
            <a:off x="7320027" y="5100574"/>
            <a:ext cx="618789" cy="171242"/>
          </a:xfrm>
          <a:prstGeom prst="bentConnector3">
            <a:avLst>
              <a:gd name="adj1" fmla="val 97616"/>
            </a:avLst>
          </a:prstGeom>
          <a:noFill/>
          <a:ln w="12700">
            <a:solidFill>
              <a:schemeClr val="tx1"/>
            </a:solidFill>
            <a:round/>
            <a:headEnd type="none"/>
            <a:tailEnd type="arrow" w="med" len="med"/>
          </a:ln>
        </p:spPr>
      </p:cxnSp>
      <p:cxnSp>
        <p:nvCxnSpPr>
          <p:cNvPr id="87" name="Elbow Connector 86"/>
          <p:cNvCxnSpPr/>
          <p:nvPr/>
        </p:nvCxnSpPr>
        <p:spPr>
          <a:xfrm rot="16200000" flipH="1">
            <a:off x="7210324" y="5743679"/>
            <a:ext cx="838197" cy="171241"/>
          </a:xfrm>
          <a:prstGeom prst="bentConnector3">
            <a:avLst>
              <a:gd name="adj1" fmla="val 99697"/>
            </a:avLst>
          </a:prstGeom>
          <a:noFill/>
          <a:ln w="12700">
            <a:solidFill>
              <a:schemeClr val="tx1"/>
            </a:solidFill>
            <a:round/>
            <a:headEnd type="none"/>
            <a:tailEnd type="arrow" w="med" len="med"/>
          </a:ln>
        </p:spPr>
      </p:cxnSp>
    </p:spTree>
    <p:extLst>
      <p:ext uri="{BB962C8B-B14F-4D97-AF65-F5344CB8AC3E}">
        <p14:creationId xmlns:p14="http://schemas.microsoft.com/office/powerpoint/2010/main" val="312865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Case - 2</a:t>
            </a:r>
          </a:p>
        </p:txBody>
      </p:sp>
      <p:sp>
        <p:nvSpPr>
          <p:cNvPr id="3" name="Subtitle 2"/>
          <p:cNvSpPr>
            <a:spLocks noGrp="1"/>
          </p:cNvSpPr>
          <p:nvPr>
            <p:ph type="subTitle" idx="1"/>
          </p:nvPr>
        </p:nvSpPr>
        <p:spPr/>
        <p:txBody>
          <a:bodyPr>
            <a:normAutofit/>
          </a:bodyPr>
          <a:lstStyle/>
          <a:p>
            <a:r>
              <a:rPr lang="en-US" sz="2800" dirty="0"/>
              <a:t>E2E Service in ML Topology</a:t>
            </a:r>
          </a:p>
        </p:txBody>
      </p:sp>
    </p:spTree>
    <p:extLst>
      <p:ext uri="{BB962C8B-B14F-4D97-AF65-F5344CB8AC3E}">
        <p14:creationId xmlns:p14="http://schemas.microsoft.com/office/powerpoint/2010/main" val="1482352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11972</TotalTime>
  <Words>4273</Words>
  <Application>Microsoft Office PowerPoint</Application>
  <PresentationFormat>On-screen Show (4:3)</PresentationFormat>
  <Paragraphs>1007</Paragraphs>
  <Slides>34</Slides>
  <Notes>15</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34</vt:i4>
      </vt:variant>
    </vt:vector>
  </HeadingPairs>
  <TitlesOfParts>
    <vt:vector size="44" baseType="lpstr">
      <vt:lpstr>Arial Unicode MS</vt:lpstr>
      <vt:lpstr>宋体</vt:lpstr>
      <vt:lpstr>Arial</vt:lpstr>
      <vt:lpstr>Calibri</vt:lpstr>
      <vt:lpstr>Consolas</vt:lpstr>
      <vt:lpstr>Courier New</vt:lpstr>
      <vt:lpstr>Wingdings</vt:lpstr>
      <vt:lpstr>Office Theme</vt:lpstr>
      <vt:lpstr>1_Office Theme</vt:lpstr>
      <vt:lpstr>2_Office Theme</vt:lpstr>
      <vt:lpstr>Recap of the unofficial gap analysis group work</vt:lpstr>
      <vt:lpstr>Contributors</vt:lpstr>
      <vt:lpstr>Objective and Overview</vt:lpstr>
      <vt:lpstr>Use Case - 1</vt:lpstr>
      <vt:lpstr>Mapping from Service/EVC to NRM Connections  Different Providers</vt:lpstr>
      <vt:lpstr>Point-to-Point Service,  Single Provider, Single Network Topology</vt:lpstr>
      <vt:lpstr>Network Topology (i2rs) Model Instantiation</vt:lpstr>
      <vt:lpstr>TEAS Tunnel Model Instantiation</vt:lpstr>
      <vt:lpstr>Use Case - 2</vt:lpstr>
      <vt:lpstr>E2E Service in ML Topology</vt:lpstr>
      <vt:lpstr>TL implications </vt:lpstr>
      <vt:lpstr>Multi-layer node decomposition Example: L1+L0 OTN switch</vt:lpstr>
      <vt:lpstr>Transitional Link</vt:lpstr>
      <vt:lpstr>Logical nodes separation </vt:lpstr>
      <vt:lpstr>Added Support for Multi-layer Topology</vt:lpstr>
      <vt:lpstr>TL Questions </vt:lpstr>
      <vt:lpstr>ETH Topology (i2rs) Model Instantiation</vt:lpstr>
      <vt:lpstr>OTN Topology (i2rs) Model Instantiation</vt:lpstr>
      <vt:lpstr>ODU2 Connection: TEAS Tunnel Model Instantiation</vt:lpstr>
      <vt:lpstr>TEAS Topology Model: Dynamic ETH link Instantiation </vt:lpstr>
      <vt:lpstr>Transitional Link: TEAS Topology Model :multi-layer representation </vt:lpstr>
      <vt:lpstr>Modeling of TL </vt:lpstr>
      <vt:lpstr>Use Case - 3</vt:lpstr>
      <vt:lpstr>PowerPoint Presentation</vt:lpstr>
      <vt:lpstr>Controlling Hierarchy</vt:lpstr>
      <vt:lpstr>Domain controller reporting</vt:lpstr>
      <vt:lpstr>Network Topology (teas + i2rs) Model Instantiation (PNC1 to MDSC)</vt:lpstr>
      <vt:lpstr>What does MDSC get?</vt:lpstr>
      <vt:lpstr>Non-identical Link attributes </vt:lpstr>
      <vt:lpstr>Open Issues and Possible Next-step</vt:lpstr>
      <vt:lpstr>PowerPoint Presentation</vt:lpstr>
      <vt:lpstr>MDSC – Path Computation</vt:lpstr>
      <vt:lpstr>MDSC=&gt;PNC</vt:lpstr>
      <vt:lpstr>TEAS Tunnel Model Instantiation (client =&gt; MDSC)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IETF Models</dc:title>
  <dc:creator>Zhangxian (Xian)</dc:creator>
  <cp:lastModifiedBy>Belotti, Sergio (Nokia - IT)</cp:lastModifiedBy>
  <cp:revision>256</cp:revision>
  <dcterms:created xsi:type="dcterms:W3CDTF">2006-08-16T00:00:00Z</dcterms:created>
  <dcterms:modified xsi:type="dcterms:W3CDTF">2016-12-14T13:22:34Z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2015_ms_pID_725343">
    <vt:lpwstr>(2)PjJtCNLF/zeSjvWZ5t5wj3UT1XWtodi3klnbz0Bm2pjs53svRx6p/hzZ/4GbisLN7mE9GuJ0
GWWz4B3G6WBLCf2aJ05B7AV0m4lAK+b4Z2hI1voM9IiXERnhtNCineJSFZbYT0LQAo0EL6wB
mwDwKnP9+H3TJLU1iuyJOizDolIG0D4qTl6+DVC+MdhQRJ6U15XDEV2nXxi+2uDftltoxJGj
1BeTlpif9NvoXtoVO2</vt:lpwstr>
  </property>
  <property fmtid="{D5CDD505-2E9C-101B-9397-08002B2CF9AE}" pid="4" name="_2015_ms_pID_7253431">
    <vt:lpwstr>gNstshT3xeaxtjVSejA92svsF7C7DbflR+DZa7bVvSuHZdp1nBhxkg
3RCi4QhzMff+JnCssBQP8Y/GqMy5abfPDIphqV2sqAdCXrO4KWGbbK0on3WE0wSy9hWwNGsU
i1TUlybNND71yH3KUuGmlXqqDeVBvToh0N8I4xZBf+Tg5u0MjvJGMB8fz9pJ3a0y1Xn+yYNc
ou3YS6SPC31Z/KkL</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1481522766</vt:lpwstr>
  </property>
  <property fmtid="{D5CDD505-2E9C-101B-9397-08002B2CF9AE}" pid="9" name="_AdHocReviewCycleID">
    <vt:i4>-793777488</vt:i4>
  </property>
  <property fmtid="{D5CDD505-2E9C-101B-9397-08002B2CF9AE}" pid="10" name="_EmailSubject">
    <vt:lpwstr>slides revised</vt:lpwstr>
  </property>
  <property fmtid="{D5CDD505-2E9C-101B-9397-08002B2CF9AE}" pid="11" name="_AuthorEmail">
    <vt:lpwstr>sergio.belotti@nokia.com</vt:lpwstr>
  </property>
  <property fmtid="{D5CDD505-2E9C-101B-9397-08002B2CF9AE}" pid="12" name="_AuthorEmailDisplayName">
    <vt:lpwstr>Belotti, Sergio (Nokia - IT)</vt:lpwstr>
  </property>
</Properties>
</file>