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61" r:id="rId5"/>
    <p:sldId id="260" r:id="rId6"/>
    <p:sldId id="283" r:id="rId7"/>
    <p:sldId id="281" r:id="rId8"/>
    <p:sldId id="282" r:id="rId9"/>
    <p:sldId id="275" r:id="rId10"/>
    <p:sldId id="276" r:id="rId11"/>
    <p:sldId id="277" r:id="rId12"/>
    <p:sldId id="278" r:id="rId13"/>
    <p:sldId id="279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44" autoAdjust="0"/>
    <p:restoredTop sz="94660"/>
  </p:normalViewPr>
  <p:slideViewPr>
    <p:cSldViewPr>
      <p:cViewPr varScale="1">
        <p:scale>
          <a:sx n="68" d="100"/>
          <a:sy n="68" d="100"/>
        </p:scale>
        <p:origin x="19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4A65-F0C5-4EEB-8E08-5AA00C4CB6AD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2F05-B9E6-4622-80B0-FE2B37FC2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395" indent="-232395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24B105-4BBC-F747-A9AB-489EBD670FC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31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5331-F81E-47B3-A36C-457BF9F5A28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Set of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Single-domain/Single-layer Use Case(s)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EPL over ODU Services (10GE)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Transport domain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/>
          <p:nvPr/>
        </p:nvCxnSpPr>
        <p:spPr>
          <a:xfrm flipH="1">
            <a:off x="1259632" y="4005064"/>
            <a:ext cx="516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10GE link</a:t>
            </a:r>
          </a:p>
          <a:p>
            <a:endParaRPr lang="en-US" altLang="zh-C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5733256"/>
            <a:ext cx="7180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Traffic flow from</a:t>
            </a:r>
            <a:r>
              <a:rPr lang="zh-CN" altLang="en-US" sz="1600" u="sng" dirty="0"/>
              <a:t> </a:t>
            </a:r>
            <a:r>
              <a:rPr lang="it-IT" altLang="zh-CN" sz="1600" u="sng" dirty="0"/>
              <a:t>C-R1 to C-R3</a:t>
            </a:r>
            <a:r>
              <a:rPr lang="it-IT" altLang="zh-CN" sz="1600" dirty="0"/>
              <a:t>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C-R1 (PKT -&gt; ETH), </a:t>
            </a:r>
            <a:r>
              <a:rPr lang="en-US" sz="1600" dirty="0"/>
              <a:t>S3 (ETH -&gt; ODU2), S6 (ODU2), S9 (ODU2 -&gt; ETH), </a:t>
            </a:r>
            <a:r>
              <a:rPr lang="en-US" sz="1600" dirty="0">
                <a:solidFill>
                  <a:srgbClr val="FF0000"/>
                </a:solidFill>
              </a:rPr>
              <a:t>C-R3 (ETH-&gt; PKT)</a:t>
            </a:r>
          </a:p>
          <a:p>
            <a:endParaRPr lang="it-IT" sz="1400" dirty="0">
              <a:solidFill>
                <a:srgbClr val="FF0000"/>
              </a:solidFill>
            </a:endParaRPr>
          </a:p>
          <a:p>
            <a:r>
              <a:rPr lang="it-IT" sz="1400" dirty="0">
                <a:solidFill>
                  <a:srgbClr val="FF0000"/>
                </a:solidFill>
              </a:rPr>
              <a:t>Note - </a:t>
            </a:r>
            <a:r>
              <a:rPr lang="en-US" sz="1400" dirty="0">
                <a:solidFill>
                  <a:srgbClr val="FF0000"/>
                </a:solidFill>
              </a:rPr>
              <a:t>C-R1 (PKT -&gt; ETH) and C-R3 (ETH-&gt; PKT) adaptations not controlled by Transport PNC</a:t>
            </a:r>
          </a:p>
        </p:txBody>
      </p:sp>
      <p:cxnSp>
        <p:nvCxnSpPr>
          <p:cNvPr id="49" name="直接箭头连接符 118"/>
          <p:cNvCxnSpPr/>
          <p:nvPr/>
        </p:nvCxnSpPr>
        <p:spPr>
          <a:xfrm>
            <a:off x="6372200" y="3789040"/>
            <a:ext cx="7920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60232" y="47251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ODU link</a:t>
            </a:r>
          </a:p>
        </p:txBody>
      </p:sp>
      <p:cxnSp>
        <p:nvCxnSpPr>
          <p:cNvPr id="88" name="直接箭头连接符 118"/>
          <p:cNvCxnSpPr/>
          <p:nvPr/>
        </p:nvCxnSpPr>
        <p:spPr>
          <a:xfrm>
            <a:off x="1403648" y="2492896"/>
            <a:ext cx="72009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EVPL over ODU Services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Transport domain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10GE link</a:t>
            </a:r>
          </a:p>
          <a:p>
            <a:endParaRPr lang="en-US" altLang="zh-C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5733256"/>
            <a:ext cx="7811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Traffic flow from</a:t>
            </a:r>
            <a:r>
              <a:rPr lang="zh-CN" altLang="en-US" sz="1600" u="sng" dirty="0"/>
              <a:t> </a:t>
            </a:r>
            <a:r>
              <a:rPr lang="it-IT" altLang="zh-CN" sz="1600" u="sng" dirty="0"/>
              <a:t>C-R1 to C-R3</a:t>
            </a:r>
            <a:r>
              <a:rPr lang="it-IT" altLang="zh-CN" sz="1600" dirty="0"/>
              <a:t>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C-R1 (PKT -&gt; VLAN), </a:t>
            </a:r>
            <a:r>
              <a:rPr lang="en-US" sz="1600" dirty="0"/>
              <a:t>S3 (VLAN -&gt; ODU0), S6 (ODU0), S9 (ODU0 -&gt; VLAN), </a:t>
            </a:r>
            <a:r>
              <a:rPr lang="en-US" sz="1600" dirty="0">
                <a:solidFill>
                  <a:srgbClr val="FF0000"/>
                </a:solidFill>
              </a:rPr>
              <a:t>C-R3 (VLAN-&gt; PKT)</a:t>
            </a:r>
          </a:p>
          <a:p>
            <a:endParaRPr lang="it-IT" sz="1400" dirty="0">
              <a:solidFill>
                <a:srgbClr val="FF0000"/>
              </a:solidFill>
            </a:endParaRPr>
          </a:p>
          <a:p>
            <a:r>
              <a:rPr lang="it-IT" sz="1400" dirty="0">
                <a:solidFill>
                  <a:srgbClr val="FF0000"/>
                </a:solidFill>
              </a:rPr>
              <a:t>Note - </a:t>
            </a:r>
            <a:r>
              <a:rPr lang="en-US" sz="1400" dirty="0">
                <a:solidFill>
                  <a:srgbClr val="FF0000"/>
                </a:solidFill>
              </a:rPr>
              <a:t>C-R1 (PKT -&gt; VLAN ) and C-R3 (VLAN -&gt; PKT) adaptations not controlled by Transport PNC</a:t>
            </a:r>
          </a:p>
        </p:txBody>
      </p:sp>
      <p:cxnSp>
        <p:nvCxnSpPr>
          <p:cNvPr id="49" name="直接箭头连接符 118"/>
          <p:cNvCxnSpPr/>
          <p:nvPr/>
        </p:nvCxnSpPr>
        <p:spPr>
          <a:xfrm flipH="1">
            <a:off x="1259632" y="4005064"/>
            <a:ext cx="516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18"/>
          <p:cNvCxnSpPr/>
          <p:nvPr/>
        </p:nvCxnSpPr>
        <p:spPr>
          <a:xfrm>
            <a:off x="6372200" y="3789040"/>
            <a:ext cx="7920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60232" y="47251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ODU link</a:t>
            </a:r>
          </a:p>
        </p:txBody>
      </p:sp>
      <p:cxnSp>
        <p:nvCxnSpPr>
          <p:cNvPr id="87" name="直接箭头连接符 118"/>
          <p:cNvCxnSpPr/>
          <p:nvPr/>
        </p:nvCxnSpPr>
        <p:spPr>
          <a:xfrm>
            <a:off x="1403648" y="2492896"/>
            <a:ext cx="72009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Multi-function access link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Transport domain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>
            <a:endCxn id="105" idx="0"/>
          </p:cNvCxnSpPr>
          <p:nvPr/>
        </p:nvCxnSpPr>
        <p:spPr>
          <a:xfrm>
            <a:off x="1264799" y="4005064"/>
            <a:ext cx="7535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Multi-function access link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536" y="1484784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10GE link</a:t>
            </a:r>
          </a:p>
        </p:txBody>
      </p:sp>
      <p:cxnSp>
        <p:nvCxnSpPr>
          <p:cNvPr id="52" name="直接箭头连接符 118"/>
          <p:cNvCxnSpPr/>
          <p:nvPr/>
        </p:nvCxnSpPr>
        <p:spPr>
          <a:xfrm flipH="1" flipV="1">
            <a:off x="1043608" y="1772816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18"/>
          <p:cNvCxnSpPr/>
          <p:nvPr/>
        </p:nvCxnSpPr>
        <p:spPr>
          <a:xfrm>
            <a:off x="6300192" y="3789040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56176" y="4581128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STM-64 link</a:t>
            </a:r>
          </a:p>
        </p:txBody>
      </p:sp>
      <p:cxnSp>
        <p:nvCxnSpPr>
          <p:cNvPr id="90" name="直接箭头连接符 118"/>
          <p:cNvCxnSpPr/>
          <p:nvPr/>
        </p:nvCxnSpPr>
        <p:spPr>
          <a:xfrm>
            <a:off x="5436096" y="1844824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28184" y="2852936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Multi-function access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When C-R3 is connected with C-R1:</a:t>
            </a:r>
          </a:p>
          <a:p>
            <a:pPr lvl="1"/>
            <a:r>
              <a:rPr lang="en-US" sz="1400" dirty="0"/>
              <a:t>C-R3-S9 access link is configured as a 10GE link</a:t>
            </a:r>
          </a:p>
          <a:p>
            <a:pPr lvl="1"/>
            <a:r>
              <a:rPr lang="en-US" sz="1400" dirty="0"/>
              <a:t>Traffic flow from</a:t>
            </a:r>
            <a:r>
              <a:rPr lang="zh-CN" altLang="en-US" sz="1400" dirty="0"/>
              <a:t> </a:t>
            </a:r>
            <a:r>
              <a:rPr lang="it-IT" altLang="zh-CN" sz="1400" dirty="0"/>
              <a:t>C-R1 to C-R3:</a:t>
            </a:r>
          </a:p>
          <a:p>
            <a:pPr lvl="1">
              <a:buNone/>
            </a:pPr>
            <a:r>
              <a:rPr lang="it-IT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C-R1 (PKT -&gt; ETH), </a:t>
            </a:r>
            <a:r>
              <a:rPr lang="en-US" sz="1400" dirty="0"/>
              <a:t>S3 (ETH -&gt; ODU2), S6 (ODU2), S9 (ODU2 -&gt; ETH), </a:t>
            </a:r>
            <a:r>
              <a:rPr lang="en-US" sz="1400" dirty="0">
                <a:solidFill>
                  <a:srgbClr val="FF0000"/>
                </a:solidFill>
              </a:rPr>
              <a:t>C-R3 (ETH -&gt; PKT)</a:t>
            </a:r>
          </a:p>
          <a:p>
            <a:r>
              <a:rPr lang="en-US" sz="1800" dirty="0"/>
              <a:t>When C-R3 is connected with C-R4:</a:t>
            </a:r>
          </a:p>
          <a:p>
            <a:pPr lvl="1"/>
            <a:r>
              <a:rPr lang="en-US" sz="1400" dirty="0"/>
              <a:t>C-R3-S9 access link is configured as an </a:t>
            </a:r>
            <a:r>
              <a:rPr lang="en-US" sz="1400" dirty="0" err="1"/>
              <a:t>ODUk</a:t>
            </a:r>
            <a:r>
              <a:rPr lang="en-US" sz="1400" dirty="0"/>
              <a:t> link</a:t>
            </a:r>
          </a:p>
          <a:p>
            <a:pPr lvl="1"/>
            <a:r>
              <a:rPr lang="en-US" sz="1400" dirty="0"/>
              <a:t>Traffic flow from</a:t>
            </a:r>
            <a:r>
              <a:rPr lang="zh-CN" altLang="en-US" sz="1400" dirty="0"/>
              <a:t> </a:t>
            </a:r>
            <a:r>
              <a:rPr lang="it-IT" altLang="zh-CN" sz="1400" dirty="0"/>
              <a:t>C-R4 to C-R3:</a:t>
            </a:r>
          </a:p>
          <a:p>
            <a:pPr lvl="1">
              <a:buNone/>
            </a:pPr>
            <a:r>
              <a:rPr lang="it-IT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C-R4 (PKT -&gt; ODU2), </a:t>
            </a:r>
            <a:r>
              <a:rPr lang="en-US" sz="1400" dirty="0"/>
              <a:t>S3 (ODU2), S6 (ODU2), S9 (ODU2), </a:t>
            </a:r>
            <a:r>
              <a:rPr lang="en-US" sz="1400" dirty="0">
                <a:solidFill>
                  <a:srgbClr val="FF0000"/>
                </a:solidFill>
              </a:rPr>
              <a:t>C-R3 (ODU2 -&gt; PKT)</a:t>
            </a:r>
          </a:p>
          <a:p>
            <a:r>
              <a:rPr lang="en-US" sz="1800" dirty="0"/>
              <a:t>When C-R3 is connected with C-R5:</a:t>
            </a:r>
          </a:p>
          <a:p>
            <a:pPr lvl="1"/>
            <a:r>
              <a:rPr lang="en-US" sz="1400" dirty="0"/>
              <a:t>C-R3-S9 access link is configured as a STM-64 link</a:t>
            </a:r>
          </a:p>
          <a:p>
            <a:pPr lvl="1"/>
            <a:r>
              <a:rPr lang="en-US" sz="1400" dirty="0"/>
              <a:t>Traffic flow from</a:t>
            </a:r>
            <a:r>
              <a:rPr lang="zh-CN" altLang="en-US" sz="1400" dirty="0"/>
              <a:t> </a:t>
            </a:r>
            <a:r>
              <a:rPr lang="it-IT" altLang="zh-CN" sz="1400" dirty="0"/>
              <a:t>C-R1 to C-R3:</a:t>
            </a:r>
          </a:p>
          <a:p>
            <a:pPr lvl="1">
              <a:buNone/>
            </a:pPr>
            <a:r>
              <a:rPr lang="it-IT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C-R5 (PKT -&gt; STM-64), </a:t>
            </a:r>
            <a:r>
              <a:rPr lang="en-US" sz="1400" dirty="0"/>
              <a:t>S3 (STM-64-&gt; ODU2), S6 (ODU2), S9 (ODU2 -&gt; STM-64), </a:t>
            </a:r>
            <a:r>
              <a:rPr lang="en-US" sz="1400" dirty="0">
                <a:solidFill>
                  <a:srgbClr val="FF0000"/>
                </a:solidFill>
              </a:rPr>
              <a:t>C-R3 (STM-64 -&gt; PKT)</a:t>
            </a:r>
          </a:p>
          <a:p>
            <a:r>
              <a:rPr lang="it-IT" sz="1800" dirty="0">
                <a:solidFill>
                  <a:srgbClr val="FF0000"/>
                </a:solidFill>
              </a:rPr>
              <a:t>Note - </a:t>
            </a:r>
            <a:r>
              <a:rPr lang="en-US" sz="1800" dirty="0">
                <a:solidFill>
                  <a:srgbClr val="FF0000"/>
                </a:solidFill>
              </a:rPr>
              <a:t>C-R1 (PKT -&gt; ETH), C-R4 (PKT -&gt; ODU2), C-R5 (PKT -&gt; STM-64), C-R3 (ETH -&gt; PKT) , C-R3 (ODU2 -&gt; PKT) and C-R3 (STM-64 -&gt; PKT) adaptations not controlled by Transport PNC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8381" y="997075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14859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8283" y="156026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s38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302" y="183026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104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82284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>
            <a:off x="4124041" y="783772"/>
            <a:ext cx="2503872" cy="50823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4"/>
          <p:cNvCxnSpPr>
            <a:stCxn id="19" idx="2"/>
            <a:endCxn id="104" idx="0"/>
          </p:cNvCxnSpPr>
          <p:nvPr/>
        </p:nvCxnSpPr>
        <p:spPr bwMode="auto">
          <a:xfrm>
            <a:off x="6134902" y="2287461"/>
            <a:ext cx="723098" cy="3414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7"/>
          <p:cNvCxnSpPr>
            <a:stCxn id="20" idx="3"/>
          </p:cNvCxnSpPr>
          <p:nvPr/>
        </p:nvCxnSpPr>
        <p:spPr bwMode="auto">
          <a:xfrm>
            <a:off x="7010400" y="1333500"/>
            <a:ext cx="752310" cy="63554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9"/>
          <p:cNvCxnSpPr>
            <a:stCxn id="104" idx="0"/>
            <a:endCxn id="24" idx="1"/>
          </p:cNvCxnSpPr>
          <p:nvPr/>
        </p:nvCxnSpPr>
        <p:spPr bwMode="auto">
          <a:xfrm flipV="1">
            <a:off x="6858000" y="2051444"/>
            <a:ext cx="609600" cy="57745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887028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S21</a:t>
            </a:r>
          </a:p>
        </p:txBody>
      </p:sp>
      <p:sp>
        <p:nvSpPr>
          <p:cNvPr id="45" name="TextBox 46"/>
          <p:cNvSpPr txBox="1"/>
          <p:nvPr/>
        </p:nvSpPr>
        <p:spPr>
          <a:xfrm>
            <a:off x="4495800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S22</a:t>
            </a:r>
          </a:p>
        </p:txBody>
      </p:sp>
      <p:sp>
        <p:nvSpPr>
          <p:cNvPr id="46" name="TextBox 47"/>
          <p:cNvSpPr txBox="1"/>
          <p:nvPr/>
        </p:nvSpPr>
        <p:spPr>
          <a:xfrm>
            <a:off x="1996531" y="426287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S23</a:t>
            </a:r>
          </a:p>
        </p:txBody>
      </p:sp>
      <p:sp>
        <p:nvSpPr>
          <p:cNvPr id="47" name="TextBox 48"/>
          <p:cNvSpPr txBox="1"/>
          <p:nvPr/>
        </p:nvSpPr>
        <p:spPr>
          <a:xfrm>
            <a:off x="5899798" y="4444859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S25</a:t>
            </a:r>
          </a:p>
        </p:txBody>
      </p:sp>
      <p:sp>
        <p:nvSpPr>
          <p:cNvPr id="48" name="TextBox 49"/>
          <p:cNvSpPr txBox="1"/>
          <p:nvPr/>
        </p:nvSpPr>
        <p:spPr>
          <a:xfrm>
            <a:off x="3645304" y="426230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S24</a:t>
            </a:r>
          </a:p>
        </p:txBody>
      </p:sp>
      <p:sp>
        <p:nvSpPr>
          <p:cNvPr id="49" name="TextBox 50"/>
          <p:cNvSpPr txBox="1"/>
          <p:nvPr/>
        </p:nvSpPr>
        <p:spPr>
          <a:xfrm>
            <a:off x="2966266" y="500971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S26</a:t>
            </a:r>
          </a:p>
        </p:txBody>
      </p:sp>
      <p:sp>
        <p:nvSpPr>
          <p:cNvPr id="50" name="TextBox 51"/>
          <p:cNvSpPr txBox="1"/>
          <p:nvPr/>
        </p:nvSpPr>
        <p:spPr>
          <a:xfrm>
            <a:off x="4576697" y="50093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S27</a:t>
            </a:r>
          </a:p>
        </p:txBody>
      </p:sp>
      <p:sp>
        <p:nvSpPr>
          <p:cNvPr id="51" name="TextBox 52"/>
          <p:cNvSpPr txBox="1"/>
          <p:nvPr/>
        </p:nvSpPr>
        <p:spPr>
          <a:xfrm>
            <a:off x="6329700" y="500805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S28</a:t>
            </a:r>
          </a:p>
        </p:txBody>
      </p:sp>
      <p:pic>
        <p:nvPicPr>
          <p:cNvPr id="5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58696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52768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804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5096" y="586341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527804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582" y="45905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2239" y="58811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Straight Connector 63"/>
          <p:cNvCxnSpPr/>
          <p:nvPr/>
        </p:nvCxnSpPr>
        <p:spPr bwMode="auto">
          <a:xfrm flipV="1">
            <a:off x="5901743" y="4787542"/>
            <a:ext cx="1548980" cy="2845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4"/>
          <p:cNvCxnSpPr/>
          <p:nvPr/>
        </p:nvCxnSpPr>
        <p:spPr bwMode="auto">
          <a:xfrm>
            <a:off x="5896816" y="6102132"/>
            <a:ext cx="1772865" cy="229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017" y="527062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6"/>
          <p:cNvCxnSpPr/>
          <p:nvPr/>
        </p:nvCxnSpPr>
        <p:spPr bwMode="auto">
          <a:xfrm flipV="1">
            <a:off x="6788756" y="5487404"/>
            <a:ext cx="868552" cy="62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7"/>
          <p:cNvCxnSpPr>
            <a:stCxn id="52" idx="3"/>
          </p:cNvCxnSpPr>
          <p:nvPr/>
        </p:nvCxnSpPr>
        <p:spPr bwMode="auto">
          <a:xfrm flipV="1">
            <a:off x="2495038" y="4457700"/>
            <a:ext cx="586185" cy="348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8"/>
          <p:cNvCxnSpPr/>
          <p:nvPr/>
        </p:nvCxnSpPr>
        <p:spPr bwMode="auto">
          <a:xfrm flipV="1">
            <a:off x="3357413" y="423155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9"/>
          <p:cNvCxnSpPr/>
          <p:nvPr/>
        </p:nvCxnSpPr>
        <p:spPr bwMode="auto">
          <a:xfrm flipV="1">
            <a:off x="4173274" y="480977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70"/>
          <p:cNvCxnSpPr/>
          <p:nvPr/>
        </p:nvCxnSpPr>
        <p:spPr bwMode="auto">
          <a:xfrm flipV="1">
            <a:off x="2482708" y="6112814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71"/>
          <p:cNvCxnSpPr/>
          <p:nvPr/>
        </p:nvCxnSpPr>
        <p:spPr bwMode="auto">
          <a:xfrm flipV="1">
            <a:off x="4173274" y="609969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2"/>
          <p:cNvCxnSpPr>
            <a:endCxn id="56" idx="2"/>
          </p:cNvCxnSpPr>
          <p:nvPr/>
        </p:nvCxnSpPr>
        <p:spPr bwMode="auto">
          <a:xfrm flipV="1">
            <a:off x="3276600" y="5035264"/>
            <a:ext cx="680804" cy="47454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3"/>
          <p:cNvCxnSpPr>
            <a:endCxn id="55" idx="2"/>
          </p:cNvCxnSpPr>
          <p:nvPr/>
        </p:nvCxnSpPr>
        <p:spPr bwMode="auto">
          <a:xfrm flipV="1">
            <a:off x="2484000" y="5734052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4"/>
          <p:cNvCxnSpPr>
            <a:stCxn id="52" idx="3"/>
            <a:endCxn id="55" idx="0"/>
          </p:cNvCxnSpPr>
          <p:nvPr/>
        </p:nvCxnSpPr>
        <p:spPr bwMode="auto">
          <a:xfrm>
            <a:off x="2495038" y="480666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5"/>
          <p:cNvCxnSpPr>
            <a:stCxn id="59" idx="2"/>
          </p:cNvCxnSpPr>
          <p:nvPr/>
        </p:nvCxnSpPr>
        <p:spPr bwMode="auto">
          <a:xfrm>
            <a:off x="4859522" y="5735245"/>
            <a:ext cx="650209" cy="38397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6"/>
          <p:cNvCxnSpPr>
            <a:endCxn id="60" idx="1"/>
          </p:cNvCxnSpPr>
          <p:nvPr/>
        </p:nvCxnSpPr>
        <p:spPr bwMode="auto">
          <a:xfrm>
            <a:off x="4876694" y="4436552"/>
            <a:ext cx="570888" cy="3825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7"/>
          <p:cNvCxnSpPr/>
          <p:nvPr/>
        </p:nvCxnSpPr>
        <p:spPr bwMode="auto">
          <a:xfrm>
            <a:off x="3973224" y="500321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8"/>
          <p:cNvCxnSpPr/>
          <p:nvPr/>
        </p:nvCxnSpPr>
        <p:spPr bwMode="auto">
          <a:xfrm>
            <a:off x="5692938" y="5022843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9"/>
          <p:cNvCxnSpPr>
            <a:stCxn id="61" idx="0"/>
            <a:endCxn id="64" idx="1"/>
          </p:cNvCxnSpPr>
          <p:nvPr/>
        </p:nvCxnSpPr>
        <p:spPr bwMode="auto">
          <a:xfrm flipV="1">
            <a:off x="5710839" y="5499228"/>
            <a:ext cx="638178" cy="38188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81"/>
          <p:cNvSpPr txBox="1"/>
          <p:nvPr/>
        </p:nvSpPr>
        <p:spPr>
          <a:xfrm>
            <a:off x="1990896" y="6390501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S29</a:t>
            </a:r>
          </a:p>
        </p:txBody>
      </p:sp>
      <p:sp>
        <p:nvSpPr>
          <p:cNvPr id="80" name="TextBox 82"/>
          <p:cNvSpPr txBox="1"/>
          <p:nvPr/>
        </p:nvSpPr>
        <p:spPr>
          <a:xfrm>
            <a:off x="3683565" y="6390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S30</a:t>
            </a:r>
          </a:p>
        </p:txBody>
      </p:sp>
      <p:sp>
        <p:nvSpPr>
          <p:cNvPr id="81" name="TextBox 83"/>
          <p:cNvSpPr txBox="1"/>
          <p:nvPr/>
        </p:nvSpPr>
        <p:spPr>
          <a:xfrm>
            <a:off x="5471822" y="6390499"/>
            <a:ext cx="70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S31</a:t>
            </a:r>
          </a:p>
        </p:txBody>
      </p:sp>
      <p:sp>
        <p:nvSpPr>
          <p:cNvPr id="82" name="Rectangle 84"/>
          <p:cNvSpPr/>
          <p:nvPr/>
        </p:nvSpPr>
        <p:spPr>
          <a:xfrm>
            <a:off x="1641428" y="3714484"/>
            <a:ext cx="52971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85"/>
          <p:cNvSpPr txBox="1"/>
          <p:nvPr/>
        </p:nvSpPr>
        <p:spPr>
          <a:xfrm>
            <a:off x="1752600" y="3771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Network domain 2</a:t>
            </a:r>
          </a:p>
        </p:txBody>
      </p:sp>
      <p:cxnSp>
        <p:nvCxnSpPr>
          <p:cNvPr id="84" name="Straight Connector 86"/>
          <p:cNvCxnSpPr>
            <a:stCxn id="17" idx="2"/>
          </p:cNvCxnSpPr>
          <p:nvPr/>
        </p:nvCxnSpPr>
        <p:spPr bwMode="auto">
          <a:xfrm>
            <a:off x="2999615" y="2872832"/>
            <a:ext cx="276985" cy="1203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7"/>
          <p:cNvCxnSpPr>
            <a:stCxn id="21" idx="2"/>
            <a:endCxn id="58" idx="0"/>
          </p:cNvCxnSpPr>
          <p:nvPr/>
        </p:nvCxnSpPr>
        <p:spPr bwMode="auto">
          <a:xfrm>
            <a:off x="4746758" y="2890531"/>
            <a:ext cx="112764" cy="11124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8"/>
          <p:cNvCxnSpPr>
            <a:stCxn id="52" idx="2"/>
          </p:cNvCxnSpPr>
          <p:nvPr/>
        </p:nvCxnSpPr>
        <p:spPr bwMode="auto">
          <a:xfrm>
            <a:off x="2266438" y="5035264"/>
            <a:ext cx="19562" cy="87023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3" name="TextBox 95"/>
          <p:cNvSpPr txBox="1"/>
          <p:nvPr/>
        </p:nvSpPr>
        <p:spPr>
          <a:xfrm>
            <a:off x="7894171" y="45339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sp>
        <p:nvSpPr>
          <p:cNvPr id="94" name="TextBox 96"/>
          <p:cNvSpPr txBox="1"/>
          <p:nvPr/>
        </p:nvSpPr>
        <p:spPr>
          <a:xfrm>
            <a:off x="7930968" y="50189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9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67817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85936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260381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8" name="TextBox 100"/>
          <p:cNvSpPr txBox="1"/>
          <p:nvPr/>
        </p:nvSpPr>
        <p:spPr>
          <a:xfrm>
            <a:off x="8077200" y="5780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C-R6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sp>
        <p:nvSpPr>
          <p:cNvPr id="100" name="TextBox 102"/>
          <p:cNvSpPr txBox="1"/>
          <p:nvPr/>
        </p:nvSpPr>
        <p:spPr>
          <a:xfrm>
            <a:off x="8145465" y="39243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2</a:t>
            </a:r>
          </a:p>
        </p:txBody>
      </p:sp>
      <p:sp>
        <p:nvSpPr>
          <p:cNvPr id="101" name="Rectangle 108"/>
          <p:cNvSpPr/>
          <p:nvPr/>
        </p:nvSpPr>
        <p:spPr>
          <a:xfrm>
            <a:off x="5791200" y="190500"/>
            <a:ext cx="2286000" cy="30480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2" name="TextBox 109"/>
          <p:cNvSpPr txBox="1"/>
          <p:nvPr/>
        </p:nvSpPr>
        <p:spPr>
          <a:xfrm>
            <a:off x="5867400" y="342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3</a:t>
            </a:r>
          </a:p>
        </p:txBody>
      </p:sp>
      <p:sp>
        <p:nvSpPr>
          <p:cNvPr id="103" name="TextBox 110"/>
          <p:cNvSpPr txBox="1"/>
          <p:nvPr/>
        </p:nvSpPr>
        <p:spPr>
          <a:xfrm>
            <a:off x="6477000" y="23241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S39</a:t>
            </a:r>
          </a:p>
        </p:txBody>
      </p:sp>
      <p:pic>
        <p:nvPicPr>
          <p:cNvPr id="10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28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15"/>
          <p:cNvCxnSpPr>
            <a:endCxn id="20" idx="1"/>
          </p:cNvCxnSpPr>
          <p:nvPr/>
        </p:nvCxnSpPr>
        <p:spPr bwMode="auto">
          <a:xfrm flipV="1">
            <a:off x="6083035" y="1333500"/>
            <a:ext cx="470165" cy="49259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18"/>
          <p:cNvCxnSpPr>
            <a:endCxn id="19" idx="1"/>
          </p:cNvCxnSpPr>
          <p:nvPr/>
        </p:nvCxnSpPr>
        <p:spPr bwMode="auto">
          <a:xfrm flipV="1">
            <a:off x="4954487" y="2058861"/>
            <a:ext cx="951815" cy="6115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23"/>
          <p:cNvCxnSpPr>
            <a:stCxn id="19" idx="2"/>
          </p:cNvCxnSpPr>
          <p:nvPr/>
        </p:nvCxnSpPr>
        <p:spPr bwMode="auto">
          <a:xfrm flipH="1">
            <a:off x="5065764" y="2287461"/>
            <a:ext cx="1069138" cy="19416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25"/>
          <p:cNvCxnSpPr>
            <a:stCxn id="104" idx="2"/>
            <a:endCxn id="60" idx="0"/>
          </p:cNvCxnSpPr>
          <p:nvPr/>
        </p:nvCxnSpPr>
        <p:spPr bwMode="auto">
          <a:xfrm flipH="1">
            <a:off x="5676182" y="3086100"/>
            <a:ext cx="1181818" cy="150441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27"/>
          <p:cNvSpPr txBox="1"/>
          <p:nvPr/>
        </p:nvSpPr>
        <p:spPr>
          <a:xfrm>
            <a:off x="8297865" y="1905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3</a:t>
            </a:r>
          </a:p>
        </p:txBody>
      </p:sp>
      <p:sp>
        <p:nvSpPr>
          <p:cNvPr id="111" name="TextBox 128"/>
          <p:cNvSpPr txBox="1"/>
          <p:nvPr/>
        </p:nvSpPr>
        <p:spPr>
          <a:xfrm>
            <a:off x="8534400" y="8001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C-R7</a:t>
            </a:r>
          </a:p>
        </p:txBody>
      </p:sp>
      <p:sp>
        <p:nvSpPr>
          <p:cNvPr id="112" name="TextBox 129"/>
          <p:cNvSpPr txBox="1"/>
          <p:nvPr/>
        </p:nvSpPr>
        <p:spPr>
          <a:xfrm>
            <a:off x="8458200" y="15137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C-R8</a:t>
            </a:r>
          </a:p>
        </p:txBody>
      </p:sp>
      <p:pic>
        <p:nvPicPr>
          <p:cNvPr id="11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958184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1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199" y="1803148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cxnSp>
        <p:nvCxnSpPr>
          <p:cNvPr id="115" name="Straight Connector 133"/>
          <p:cNvCxnSpPr>
            <a:endCxn id="113" idx="1"/>
          </p:cNvCxnSpPr>
          <p:nvPr/>
        </p:nvCxnSpPr>
        <p:spPr bwMode="auto">
          <a:xfrm flipV="1">
            <a:off x="6934200" y="1180560"/>
            <a:ext cx="1295400" cy="15294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35"/>
          <p:cNvCxnSpPr>
            <a:endCxn id="114" idx="1"/>
          </p:cNvCxnSpPr>
          <p:nvPr/>
        </p:nvCxnSpPr>
        <p:spPr bwMode="auto">
          <a:xfrm flipV="1">
            <a:off x="7747420" y="2025524"/>
            <a:ext cx="710779" cy="2223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838200" y="3429000"/>
            <a:ext cx="2286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Hierarchy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81400" y="3810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PNC3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434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15000" y="3048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5302" y="1219200"/>
            <a:ext cx="273869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r>
              <a:rPr lang="en-US" altLang="zh-CN" sz="1600" b="1" dirty="0"/>
              <a:t>Assumption: </a:t>
            </a:r>
          </a:p>
          <a:p>
            <a:r>
              <a:rPr lang="en-US" altLang="zh-CN" sz="1600" dirty="0"/>
              <a:t>1:  client controller knows the C-Rx and its access link information.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2: MDSC knows how to map C-Rx and its network side of nodes within its network domain.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3: MDSC has no topology information at all before each PNC reports its topology.</a:t>
            </a:r>
            <a:endParaRPr lang="zh-CN" altLang="en-US" sz="1600" dirty="0"/>
          </a:p>
        </p:txBody>
      </p: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4800600" y="55626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3</a:t>
            </a:r>
            <a:endParaRPr lang="zh-CN" altLang="en-US" dirty="0"/>
          </a:p>
        </p:txBody>
      </p:sp>
      <p:sp>
        <p:nvSpPr>
          <p:cNvPr id="29" name="云形 28"/>
          <p:cNvSpPr/>
          <p:nvPr/>
        </p:nvSpPr>
        <p:spPr>
          <a:xfrm>
            <a:off x="3352800" y="4343400"/>
            <a:ext cx="19050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Controlling Hierarchy – single domain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1988840"/>
            <a:ext cx="408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CMI: connectivity between C-R1 and C-R2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1760" y="3573016"/>
            <a:ext cx="408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MPI: connectivity between C-R1 and C-R2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3888" y="4077072"/>
            <a:ext cx="52565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Single-layer use cases can cover both cases where there is only one network domain/PNC as well as multi-domain use cases where the connectivity request at the CMI is between access links attached to the same network domain</a:t>
            </a:r>
          </a:p>
          <a:p>
            <a:r>
              <a:rPr lang="en-US" sz="1600" dirty="0"/>
              <a:t>Assumptions: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/>
              <a:t>CMI is the same: customer is not aware of whether the network or connectivity request is single or multi domain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/>
              <a:t>MPI is the same: PNC is not aware of the existence of other PNCs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1653" y="283923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195" y="283923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1156" y="337614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9929" y="33755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891" y="412298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2463" y="369133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2463" y="49829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7452" y="31162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7452" y="439012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29" y="369133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9721" y="497669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5547" y="31162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864" y="49943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stCxn id="88" idx="3"/>
            <a:endCxn id="12" idx="1"/>
          </p:cNvCxnSpPr>
          <p:nvPr/>
        </p:nvCxnSpPr>
        <p:spPr bwMode="auto">
          <a:xfrm>
            <a:off x="1742728" y="3888335"/>
            <a:ext cx="829735" cy="3160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1741836" y="5211515"/>
            <a:ext cx="830627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3033229" y="3573431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3892038" y="334483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017333" y="392305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3017333" y="5226089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707899" y="521296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3018625" y="4847327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3029663" y="3919939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3676052" y="4847327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4507849" y="4116489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1742728" y="4815183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2525521" y="550377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4470506" y="5503775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6299306" y="5418559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2339752" y="2903959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2489306" y="2839232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Transport domain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1110449" y="3361159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976" y="3665959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976" y="4592807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084" y="5431007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1110449" y="422716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1110449" y="514156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971600" y="1895847"/>
            <a:ext cx="12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IP domain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5384906" y="3587823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54" idx="1"/>
            <a:endCxn id="21" idx="3"/>
          </p:cNvCxnSpPr>
          <p:nvPr/>
        </p:nvCxnSpPr>
        <p:spPr bwMode="auto">
          <a:xfrm flipH="1" flipV="1">
            <a:off x="6474064" y="5222990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3018" y="503918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55" name="TextBox 94"/>
          <p:cNvSpPr txBox="1"/>
          <p:nvPr/>
        </p:nvSpPr>
        <p:spPr>
          <a:xfrm>
            <a:off x="7366383" y="4749733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5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1010" y="3094964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58" name="TextBox 94"/>
          <p:cNvSpPr txBox="1"/>
          <p:nvPr/>
        </p:nvSpPr>
        <p:spPr>
          <a:xfrm>
            <a:off x="7294375" y="2805517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60" name="Straight Connector 59"/>
          <p:cNvCxnSpPr>
            <a:stCxn id="56" idx="1"/>
            <a:endCxn id="18" idx="3"/>
          </p:cNvCxnSpPr>
          <p:nvPr/>
        </p:nvCxnSpPr>
        <p:spPr bwMode="auto">
          <a:xfrm flipH="1">
            <a:off x="5622747" y="3317340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Network Scenario</a:t>
            </a:r>
          </a:p>
        </p:txBody>
      </p:sp>
      <p:sp>
        <p:nvSpPr>
          <p:cNvPr id="108" name="Freeform 107"/>
          <p:cNvSpPr/>
          <p:nvPr/>
        </p:nvSpPr>
        <p:spPr>
          <a:xfrm>
            <a:off x="904875" y="1820763"/>
            <a:ext cx="7419975" cy="4200525"/>
          </a:xfrm>
          <a:custGeom>
            <a:avLst/>
            <a:gdLst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8" fmla="*/ 6334125 w 7419975"/>
              <a:gd name="connsiteY8" fmla="*/ 581025 h 420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9975" h="4200525">
                <a:moveTo>
                  <a:pt x="6334125" y="581025"/>
                </a:moveTo>
                <a:lnTo>
                  <a:pt x="6343650" y="4200525"/>
                </a:lnTo>
                <a:lnTo>
                  <a:pt x="7419975" y="4191000"/>
                </a:lnTo>
                <a:lnTo>
                  <a:pt x="7410450" y="0"/>
                </a:lnTo>
                <a:lnTo>
                  <a:pt x="0" y="9525"/>
                </a:lnTo>
                <a:lnTo>
                  <a:pt x="9525" y="4191000"/>
                </a:lnTo>
                <a:lnTo>
                  <a:pt x="1076325" y="4181475"/>
                </a:lnTo>
                <a:lnTo>
                  <a:pt x="1076325" y="590550"/>
                </a:lnTo>
                <a:lnTo>
                  <a:pt x="6334125" y="581025"/>
                </a:ln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solidFill>
                <a:schemeClr val="l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Controlling Hierarchy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PNC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Network Domain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4"/>
          <p:cNvSpPr/>
          <p:nvPr/>
        </p:nvSpPr>
        <p:spPr>
          <a:xfrm>
            <a:off x="466916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Transport PNC</a:t>
            </a:r>
            <a:endParaRPr lang="zh-CN" altLang="en-US" dirty="0"/>
          </a:p>
        </p:txBody>
      </p:sp>
      <p:cxnSp>
        <p:nvCxnSpPr>
          <p:cNvPr id="13" name="直接连接符 15"/>
          <p:cNvCxnSpPr/>
          <p:nvPr/>
        </p:nvCxnSpPr>
        <p:spPr>
          <a:xfrm>
            <a:off x="558356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26"/>
          <p:cNvSpPr/>
          <p:nvPr/>
        </p:nvSpPr>
        <p:spPr>
          <a:xfrm>
            <a:off x="4211960" y="4876800"/>
            <a:ext cx="2736304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Transport Network Domain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1916832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CMI (initially out of scope)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760" y="3429000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MPI</a:t>
            </a:r>
          </a:p>
          <a:p>
            <a:r>
              <a:rPr lang="en-US" dirty="0"/>
              <a:t>(out of scope)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2120" y="3429000"/>
            <a:ext cx="150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MPI</a:t>
            </a:r>
          </a:p>
          <a:p>
            <a:r>
              <a:rPr lang="en-US" dirty="0"/>
              <a:t>(in the scope)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Comments/Questions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Single-domain assumption: only one PNC</a:t>
            </a:r>
          </a:p>
          <a:p>
            <a:r>
              <a:rPr lang="en-US" dirty="0"/>
              <a:t>Single-layer assumptions:</a:t>
            </a:r>
          </a:p>
          <a:p>
            <a:pPr lvl="1"/>
            <a:r>
              <a:rPr lang="en-US" dirty="0"/>
              <a:t>All NEs are switching at the LO ODU level</a:t>
            </a:r>
          </a:p>
          <a:p>
            <a:pPr lvl="2"/>
            <a:r>
              <a:rPr lang="en-US" dirty="0"/>
              <a:t>LO ODU multiplexing into HO ODU is not used or pre-configured (and not controlled at the MPI)</a:t>
            </a:r>
          </a:p>
          <a:p>
            <a:r>
              <a:rPr lang="en-US" dirty="0"/>
              <a:t>What type of topology abstraction? White, black or grey?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Start assuming a white topology abstraction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can think later if we need also to analyze black or grey topology abstractions</a:t>
            </a:r>
          </a:p>
          <a:p>
            <a:r>
              <a:rPr lang="en-US" dirty="0"/>
              <a:t>What about client layer services?</a:t>
            </a:r>
          </a:p>
          <a:p>
            <a:pPr lvl="1"/>
            <a:r>
              <a:rPr lang="en-US" dirty="0"/>
              <a:t>ODU transit service</a:t>
            </a:r>
          </a:p>
          <a:p>
            <a:pPr lvl="1"/>
            <a:r>
              <a:rPr lang="en-US" dirty="0"/>
              <a:t>Other (non ETH) OTN client services (e.g., STM-N, FC, </a:t>
            </a:r>
            <a:r>
              <a:rPr lang="en-US" dirty="0" err="1"/>
              <a:t>InfiniBand</a:t>
            </a:r>
            <a:r>
              <a:rPr lang="en-US" dirty="0"/>
              <a:t>, …): single-layer or multi-layer?</a:t>
            </a:r>
          </a:p>
          <a:p>
            <a:pPr lvl="1"/>
            <a:r>
              <a:rPr lang="en-US" dirty="0"/>
              <a:t>EPL over ODU: single-layer or multi-layer?</a:t>
            </a:r>
          </a:p>
          <a:p>
            <a:pPr lvl="2"/>
            <a:r>
              <a:rPr lang="en-US" dirty="0"/>
              <a:t>Transparent versus frame-based mapping?</a:t>
            </a:r>
          </a:p>
          <a:p>
            <a:pPr lvl="1"/>
            <a:r>
              <a:rPr lang="en-US" dirty="0"/>
              <a:t>EVPL over ODU: single-layer or multi-layer?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Assumption: single-layer (no multiplexing/switching)</a:t>
            </a:r>
          </a:p>
          <a:p>
            <a:r>
              <a:rPr lang="en-US" dirty="0"/>
              <a:t>What about multi-function access link?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 addressed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Assumption: single-layer (no multiplexing/switching)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ODU Transit (ODU2)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S5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S7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S8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Transport domain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/>
          <p:nvPr/>
        </p:nvCxnSpPr>
        <p:spPr>
          <a:xfrm flipH="1">
            <a:off x="1259632" y="4005064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9592" y="4725144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 OTN-Optical layer controlled by each domain controller and not exposed Via Controller NBI.</a:t>
            </a:r>
            <a:endParaRPr lang="zh-CN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95536" y="5733256"/>
            <a:ext cx="7105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Traffic flow from</a:t>
            </a:r>
            <a:r>
              <a:rPr lang="zh-CN" altLang="en-US" sz="1600" u="sng" dirty="0"/>
              <a:t> </a:t>
            </a:r>
            <a:r>
              <a:rPr lang="it-IT" altLang="zh-CN" sz="1600" u="sng" dirty="0"/>
              <a:t>C-R1 to C-R3</a:t>
            </a:r>
            <a:r>
              <a:rPr lang="it-IT" altLang="zh-CN" sz="1600" dirty="0"/>
              <a:t>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C-R1 (PKT -&gt; ODU2), </a:t>
            </a:r>
            <a:r>
              <a:rPr lang="en-US" sz="1600" dirty="0"/>
              <a:t>S3 (ODU2), S5 (ODU2), S6 (ODU2), </a:t>
            </a:r>
            <a:r>
              <a:rPr lang="en-US" sz="1600" dirty="0">
                <a:solidFill>
                  <a:srgbClr val="FF0000"/>
                </a:solidFill>
              </a:rPr>
              <a:t>C-R3 (ODU2 -&gt; PKT)</a:t>
            </a:r>
          </a:p>
          <a:p>
            <a:endParaRPr lang="it-IT" sz="1400" dirty="0">
              <a:solidFill>
                <a:srgbClr val="FF0000"/>
              </a:solidFill>
            </a:endParaRPr>
          </a:p>
          <a:p>
            <a:r>
              <a:rPr lang="it-IT" sz="1400" dirty="0">
                <a:solidFill>
                  <a:srgbClr val="FF0000"/>
                </a:solidFill>
              </a:rPr>
              <a:t>Note - </a:t>
            </a:r>
            <a:r>
              <a:rPr lang="en-US" sz="1400" dirty="0">
                <a:solidFill>
                  <a:srgbClr val="FF0000"/>
                </a:solidFill>
              </a:rPr>
              <a:t>C-R1 (PKT -&gt; ODU2) and C-R3 (ODU2 -&gt; PKT) adaptations not controlled by Transport PNC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0086" y="2417745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S-LTP-3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2318" y="395730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S-LTP-6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ODU2 Tunnel Setup</a:t>
            </a:r>
          </a:p>
        </p:txBody>
      </p:sp>
      <p:cxnSp>
        <p:nvCxnSpPr>
          <p:cNvPr id="67" name="Straight Connector 66"/>
          <p:cNvCxnSpPr>
            <a:stCxn id="85" idx="3"/>
            <a:endCxn id="92" idx="2"/>
          </p:cNvCxnSpPr>
          <p:nvPr/>
        </p:nvCxnSpPr>
        <p:spPr bwMode="auto">
          <a:xfrm>
            <a:off x="955807" y="2423586"/>
            <a:ext cx="735873" cy="3330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113" idx="2"/>
          </p:cNvCxnSpPr>
          <p:nvPr/>
        </p:nvCxnSpPr>
        <p:spPr bwMode="auto">
          <a:xfrm flipV="1">
            <a:off x="954915" y="3825044"/>
            <a:ext cx="736765" cy="3635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21" idx="1"/>
          </p:cNvCxnSpPr>
          <p:nvPr/>
        </p:nvCxnSpPr>
        <p:spPr bwMode="auto">
          <a:xfrm flipV="1">
            <a:off x="2483768" y="1792665"/>
            <a:ext cx="216024" cy="3401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21" idx="3"/>
            <a:endCxn id="125" idx="1"/>
          </p:cNvCxnSpPr>
          <p:nvPr/>
        </p:nvCxnSpPr>
        <p:spPr bwMode="auto">
          <a:xfrm>
            <a:off x="3443782" y="1792665"/>
            <a:ext cx="840186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87" idx="3"/>
            <a:endCxn id="129" idx="1"/>
          </p:cNvCxnSpPr>
          <p:nvPr/>
        </p:nvCxnSpPr>
        <p:spPr bwMode="auto">
          <a:xfrm>
            <a:off x="2435670" y="2368729"/>
            <a:ext cx="912194" cy="14401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7" idx="3"/>
          </p:cNvCxnSpPr>
          <p:nvPr/>
        </p:nvCxnSpPr>
        <p:spPr bwMode="auto">
          <a:xfrm>
            <a:off x="2435670" y="3736881"/>
            <a:ext cx="1075690" cy="244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138" idx="3"/>
          </p:cNvCxnSpPr>
          <p:nvPr/>
        </p:nvCxnSpPr>
        <p:spPr bwMode="auto">
          <a:xfrm>
            <a:off x="4235870" y="3736881"/>
            <a:ext cx="966056" cy="113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stCxn id="107" idx="0"/>
            <a:endCxn id="133" idx="1"/>
          </p:cNvCxnSpPr>
          <p:nvPr/>
        </p:nvCxnSpPr>
        <p:spPr bwMode="auto">
          <a:xfrm flipV="1">
            <a:off x="2063675" y="3160817"/>
            <a:ext cx="492101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87" idx="2"/>
          </p:cNvCxnSpPr>
          <p:nvPr/>
        </p:nvCxnSpPr>
        <p:spPr bwMode="auto">
          <a:xfrm>
            <a:off x="2063675" y="2748618"/>
            <a:ext cx="492101" cy="1763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133" idx="3"/>
            <a:endCxn id="138" idx="0"/>
          </p:cNvCxnSpPr>
          <p:nvPr/>
        </p:nvCxnSpPr>
        <p:spPr bwMode="auto">
          <a:xfrm>
            <a:off x="3299766" y="3160817"/>
            <a:ext cx="564109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stCxn id="129" idx="3"/>
          </p:cNvCxnSpPr>
          <p:nvPr/>
        </p:nvCxnSpPr>
        <p:spPr bwMode="auto">
          <a:xfrm>
            <a:off x="4091854" y="2512745"/>
            <a:ext cx="1128218" cy="988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112" idx="2"/>
          </p:cNvCxnSpPr>
          <p:nvPr/>
        </p:nvCxnSpPr>
        <p:spPr bwMode="auto">
          <a:xfrm>
            <a:off x="955807" y="3350434"/>
            <a:ext cx="735873" cy="2585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43"/>
          <p:cNvSpPr/>
          <p:nvPr/>
        </p:nvSpPr>
        <p:spPr>
          <a:xfrm>
            <a:off x="1403648" y="1439210"/>
            <a:ext cx="4896544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Abstract</a:t>
            </a:r>
          </a:p>
          <a:p>
            <a:r>
              <a:rPr lang="en-US" sz="1200" b="1" dirty="0"/>
              <a:t>Topology</a:t>
            </a:r>
          </a:p>
          <a:p>
            <a:r>
              <a:rPr lang="en-US" sz="1200" b="1" dirty="0"/>
              <a:t>@MPI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142" idx="0"/>
            <a:endCxn id="125" idx="2"/>
          </p:cNvCxnSpPr>
          <p:nvPr/>
        </p:nvCxnSpPr>
        <p:spPr bwMode="auto">
          <a:xfrm flipH="1" flipV="1">
            <a:off x="4655963" y="2172554"/>
            <a:ext cx="936104" cy="118443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142" idx="3"/>
          </p:cNvCxnSpPr>
          <p:nvPr/>
        </p:nvCxnSpPr>
        <p:spPr bwMode="auto">
          <a:xfrm flipH="1" flipV="1">
            <a:off x="5964062" y="3736881"/>
            <a:ext cx="802035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125" idx="3"/>
          </p:cNvCxnSpPr>
          <p:nvPr/>
        </p:nvCxnSpPr>
        <p:spPr bwMode="auto">
          <a:xfrm flipH="1" flipV="1">
            <a:off x="5027958" y="1792665"/>
            <a:ext cx="1666131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395536" y="4869160"/>
            <a:ext cx="8691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MDSC should request Transport PNC to setup an ODU2 Tunnel (Segment) between S-LTP-3 and S-LTP-6</a:t>
            </a:r>
          </a:p>
          <a:p>
            <a:r>
              <a:rPr lang="en-US" sz="1600" dirty="0"/>
              <a:t>Ingress and egress points are  indicated in the ERO of the primary path: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First ERO element is S-LTP-3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Last ERO element is S-LTP-6</a:t>
            </a:r>
          </a:p>
          <a:p>
            <a:pPr marL="0" lvl="1"/>
            <a:r>
              <a:rPr lang="it-IT" sz="1600" dirty="0"/>
              <a:t>The tunnel to be setup </a:t>
            </a:r>
            <a:r>
              <a:rPr lang="it-IT" sz="1600" dirty="0" err="1"/>
              <a:t>is</a:t>
            </a:r>
            <a:r>
              <a:rPr lang="it-IT" sz="1600" dirty="0"/>
              <a:t> a </a:t>
            </a:r>
            <a:r>
              <a:rPr lang="it-IT" sz="1600" dirty="0" err="1"/>
              <a:t>segment</a:t>
            </a:r>
            <a:r>
              <a:rPr lang="it-IT" sz="1600" dirty="0"/>
              <a:t> tunnel, source and </a:t>
            </a:r>
            <a:r>
              <a:rPr lang="it-IT" sz="1600" dirty="0" err="1"/>
              <a:t>destination</a:t>
            </a:r>
            <a:r>
              <a:rPr lang="it-IT" sz="1600" dirty="0"/>
              <a:t> of the E2E tunnel</a:t>
            </a:r>
          </a:p>
          <a:p>
            <a:pPr marL="0" lvl="1"/>
            <a:r>
              <a:rPr lang="it-IT" sz="1600" dirty="0"/>
              <a:t>information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belonging</a:t>
            </a:r>
            <a:r>
              <a:rPr lang="it-IT" sz="1600" dirty="0"/>
              <a:t> to </a:t>
            </a:r>
            <a:r>
              <a:rPr lang="it-IT" sz="1600" dirty="0" err="1"/>
              <a:t>customer</a:t>
            </a:r>
            <a:r>
              <a:rPr lang="it-IT" sz="1600" dirty="0"/>
              <a:t> side. 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899592" y="2132856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S-LTP-3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2318" y="395730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S-LTP-6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691680" y="1988840"/>
            <a:ext cx="743990" cy="759778"/>
            <a:chOff x="2415721" y="1526222"/>
            <a:chExt cx="743990" cy="759778"/>
          </a:xfrm>
        </p:grpSpPr>
        <p:sp>
          <p:nvSpPr>
            <p:cNvPr id="87" name="Rounded Rectangle 8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S3</a:t>
              </a:r>
            </a:p>
          </p:txBody>
        </p:sp>
      </p:grpSp>
      <p:sp>
        <p:nvSpPr>
          <p:cNvPr id="92" name="Oval 91"/>
          <p:cNvSpPr/>
          <p:nvPr/>
        </p:nvSpPr>
        <p:spPr>
          <a:xfrm>
            <a:off x="1691680" y="2420888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91680" y="3356992"/>
            <a:ext cx="743990" cy="759778"/>
            <a:chOff x="2415721" y="1526222"/>
            <a:chExt cx="743990" cy="759778"/>
          </a:xfrm>
        </p:grpSpPr>
        <p:sp>
          <p:nvSpPr>
            <p:cNvPr id="107" name="Rounded Rectangle 10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S6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1691680" y="357301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1680" y="378904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699792" y="1412776"/>
            <a:ext cx="743990" cy="759778"/>
            <a:chOff x="2415721" y="1526222"/>
            <a:chExt cx="743990" cy="759778"/>
          </a:xfrm>
        </p:grpSpPr>
        <p:sp>
          <p:nvSpPr>
            <p:cNvPr id="121" name="Rounded Rectangle 120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283968" y="1412776"/>
            <a:ext cx="743990" cy="759778"/>
            <a:chOff x="2415721" y="1526222"/>
            <a:chExt cx="743990" cy="759778"/>
          </a:xfrm>
        </p:grpSpPr>
        <p:sp>
          <p:nvSpPr>
            <p:cNvPr id="125" name="Rounded Rectangle 124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S2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47864" y="2132856"/>
            <a:ext cx="743990" cy="759778"/>
            <a:chOff x="2415721" y="1526222"/>
            <a:chExt cx="743990" cy="759778"/>
          </a:xfrm>
        </p:grpSpPr>
        <p:sp>
          <p:nvSpPr>
            <p:cNvPr id="129" name="Rounded Rectangle 128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S4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555776" y="2780928"/>
            <a:ext cx="743990" cy="759778"/>
            <a:chOff x="2415721" y="1526222"/>
            <a:chExt cx="743990" cy="759778"/>
          </a:xfrm>
        </p:grpSpPr>
        <p:sp>
          <p:nvSpPr>
            <p:cNvPr id="133" name="Rounded Rectangle 132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S5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91880" y="3356992"/>
            <a:ext cx="743990" cy="759778"/>
            <a:chOff x="2415721" y="1526222"/>
            <a:chExt cx="743990" cy="759778"/>
          </a:xfrm>
        </p:grpSpPr>
        <p:sp>
          <p:nvSpPr>
            <p:cNvPr id="138" name="Rounded Rectangle 137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S7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220072" y="3356992"/>
            <a:ext cx="743990" cy="759778"/>
            <a:chOff x="2415721" y="1526222"/>
            <a:chExt cx="743990" cy="759778"/>
          </a:xfrm>
        </p:grpSpPr>
        <p:sp>
          <p:nvSpPr>
            <p:cNvPr id="142" name="Rounded Rectangle 141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S8</a:t>
              </a:r>
            </a:p>
          </p:txBody>
        </p:sp>
      </p:grpSp>
      <p:sp>
        <p:nvSpPr>
          <p:cNvPr id="169" name="Freeform 168"/>
          <p:cNvSpPr/>
          <p:nvPr/>
        </p:nvSpPr>
        <p:spPr>
          <a:xfrm>
            <a:off x="1752600" y="2468880"/>
            <a:ext cx="1263650" cy="1348740"/>
          </a:xfrm>
          <a:custGeom>
            <a:avLst/>
            <a:gdLst>
              <a:gd name="connsiteX0" fmla="*/ 0 w 1263650"/>
              <a:gd name="connsiteY0" fmla="*/ 0 h 1348740"/>
              <a:gd name="connsiteX1" fmla="*/ 883920 w 1263650"/>
              <a:gd name="connsiteY1" fmla="*/ 434340 h 1348740"/>
              <a:gd name="connsiteX2" fmla="*/ 1173480 w 1263650"/>
              <a:gd name="connsiteY2" fmla="*/ 617220 h 1348740"/>
              <a:gd name="connsiteX3" fmla="*/ 342900 w 1263650"/>
              <a:gd name="connsiteY3" fmla="*/ 990600 h 1348740"/>
              <a:gd name="connsiteX4" fmla="*/ 15240 w 1263650"/>
              <a:gd name="connsiteY4" fmla="*/ 1348740 h 1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650" h="1348740">
                <a:moveTo>
                  <a:pt x="0" y="0"/>
                </a:moveTo>
                <a:lnTo>
                  <a:pt x="883920" y="434340"/>
                </a:lnTo>
                <a:cubicBezTo>
                  <a:pt x="1079500" y="537210"/>
                  <a:pt x="1263650" y="524510"/>
                  <a:pt x="1173480" y="617220"/>
                </a:cubicBezTo>
                <a:cubicBezTo>
                  <a:pt x="1083310" y="709930"/>
                  <a:pt x="535940" y="868680"/>
                  <a:pt x="342900" y="990600"/>
                </a:cubicBezTo>
                <a:cubicBezTo>
                  <a:pt x="149860" y="1112520"/>
                  <a:pt x="72390" y="1287780"/>
                  <a:pt x="15240" y="1348740"/>
                </a:cubicBezTo>
              </a:path>
            </a:pathLst>
          </a:cu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6172200" y="4648200"/>
            <a:ext cx="1295400" cy="304800"/>
          </a:xfrm>
          <a:prstGeom prst="wedgeRoundRectCallout">
            <a:avLst>
              <a:gd name="adj1" fmla="val 88774"/>
              <a:gd name="adj2" fmla="val -2828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ODU2 Connection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ODU2 Connection: TEAS Tunnel Model Instantiation</a:t>
            </a:r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164641" y="1163962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</p:txBody>
      </p:sp>
      <p:sp>
        <p:nvSpPr>
          <p:cNvPr id="188" name="Diamond 187"/>
          <p:cNvSpPr/>
          <p:nvPr/>
        </p:nvSpPr>
        <p:spPr>
          <a:xfrm>
            <a:off x="2129591" y="13758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2167692" y="147366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162761" y="1670975"/>
            <a:ext cx="3190041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&lt;tunnels&gt;</a:t>
            </a:r>
          </a:p>
        </p:txBody>
      </p:sp>
      <p:sp>
        <p:nvSpPr>
          <p:cNvPr id="191" name="Diamond 190"/>
          <p:cNvSpPr/>
          <p:nvPr/>
        </p:nvSpPr>
        <p:spPr>
          <a:xfrm>
            <a:off x="8464106" y="18525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Line 157"/>
          <p:cNvSpPr>
            <a:spLocks noChangeShapeType="1"/>
          </p:cNvSpPr>
          <p:nvPr/>
        </p:nvSpPr>
        <p:spPr bwMode="auto">
          <a:xfrm>
            <a:off x="8502207" y="141277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Text Box 18"/>
          <p:cNvSpPr txBox="1">
            <a:spLocks noChangeArrowheads="1"/>
          </p:cNvSpPr>
          <p:nvPr/>
        </p:nvSpPr>
        <p:spPr bwMode="auto">
          <a:xfrm>
            <a:off x="8001000" y="1672180"/>
            <a:ext cx="99060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-state&gt;</a:t>
            </a:r>
          </a:p>
        </p:txBody>
      </p:sp>
      <p:sp>
        <p:nvSpPr>
          <p:cNvPr id="194" name="Diamond 193"/>
          <p:cNvSpPr/>
          <p:nvPr/>
        </p:nvSpPr>
        <p:spPr>
          <a:xfrm>
            <a:off x="8458202" y="184836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Text Box 18"/>
          <p:cNvSpPr txBox="1">
            <a:spLocks noChangeArrowheads="1"/>
          </p:cNvSpPr>
          <p:nvPr/>
        </p:nvSpPr>
        <p:spPr bwMode="auto">
          <a:xfrm>
            <a:off x="7593138" y="2337974"/>
            <a:ext cx="1474662" cy="105413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rPr>
              <a:t>src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rPr>
              <a:t>: 0.0.0.0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rPr>
              <a:t>dest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rPr>
              <a:t>: 0.0.0.0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tunnel-id:</a:t>
            </a:r>
            <a:r>
              <a:rPr lang="en-US" sz="800" b="1" kern="0" dirty="0">
                <a:solidFill>
                  <a:schemeClr val="accent6"/>
                </a:solidFill>
                <a:latin typeface="Calibri" pitchFamily="34" charset="0"/>
              </a:rPr>
              <a:t>1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rPr>
              <a:t>-id: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</a:rPr>
              <a:t>ODU2-lsp-1-id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type: </a:t>
            </a:r>
            <a:r>
              <a:rPr lang="en-US" sz="800" kern="0" dirty="0">
                <a:solidFill>
                  <a:sysClr val="windowText" lastClr="000000"/>
                </a:solidFill>
                <a:latin typeface="Calibri" pitchFamily="34" charset="0"/>
              </a:rPr>
              <a:t>tunnel-p2p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oper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-status: up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-protection-role: working</a:t>
            </a:r>
          </a:p>
        </p:txBody>
      </p:sp>
      <p:sp>
        <p:nvSpPr>
          <p:cNvPr id="197" name="Text Box 18"/>
          <p:cNvSpPr txBox="1">
            <a:spLocks noChangeArrowheads="1"/>
          </p:cNvSpPr>
          <p:nvPr/>
        </p:nvSpPr>
        <p:spPr bwMode="auto">
          <a:xfrm>
            <a:off x="896883" y="2939816"/>
            <a:ext cx="1465317" cy="10387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config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name: 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ODU2-Service-1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itchFamily="34" charset="0"/>
              </a:rPr>
              <a:t>identifier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:</a:t>
            </a:r>
            <a:r>
              <a:rPr kumimoji="0" lang="en-US" sz="7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type: tunnel-p2p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bandwidth: 10Gbps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</a:t>
            </a: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prot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-type: unprotected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admin-status: state-up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7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1" name="Diamond 200"/>
          <p:cNvSpPr/>
          <p:nvPr/>
        </p:nvSpPr>
        <p:spPr>
          <a:xfrm>
            <a:off x="1600202" y="269161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1638302" y="277115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Diamond 202"/>
          <p:cNvSpPr/>
          <p:nvPr/>
        </p:nvSpPr>
        <p:spPr>
          <a:xfrm>
            <a:off x="2662991" y="186116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>
            <a:off x="2701092" y="194070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Text Box 18"/>
          <p:cNvSpPr txBox="1">
            <a:spLocks noChangeArrowheads="1"/>
          </p:cNvSpPr>
          <p:nvPr/>
        </p:nvSpPr>
        <p:spPr bwMode="auto">
          <a:xfrm>
            <a:off x="1219199" y="2127687"/>
            <a:ext cx="5755589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&lt;tunnel&gt;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name: &lt;ODU2-Service-1 ref&gt;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alibri" pitchFamily="34" charset="0"/>
              </a:rPr>
              <a:t>identifier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: &lt;</a:t>
            </a:r>
            <a:r>
              <a:rPr lang="en-US" sz="800" kern="0" dirty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</p:txBody>
      </p:sp>
      <p:sp>
        <p:nvSpPr>
          <p:cNvPr id="224" name="Text Box 18"/>
          <p:cNvSpPr txBox="1">
            <a:spLocks noChangeArrowheads="1"/>
          </p:cNvSpPr>
          <p:nvPr/>
        </p:nvSpPr>
        <p:spPr bwMode="auto">
          <a:xfrm>
            <a:off x="2923329" y="2961020"/>
            <a:ext cx="950976" cy="315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&lt;p2p-primary-paths&gt;</a:t>
            </a:r>
          </a:p>
        </p:txBody>
      </p:sp>
      <p:sp>
        <p:nvSpPr>
          <p:cNvPr id="225" name="Diamond 224"/>
          <p:cNvSpPr/>
          <p:nvPr/>
        </p:nvSpPr>
        <p:spPr>
          <a:xfrm>
            <a:off x="3352802" y="269517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Line 157"/>
          <p:cNvSpPr>
            <a:spLocks noChangeShapeType="1"/>
          </p:cNvSpPr>
          <p:nvPr/>
        </p:nvSpPr>
        <p:spPr bwMode="auto">
          <a:xfrm>
            <a:off x="3390903" y="27747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Text Box 18"/>
          <p:cNvSpPr txBox="1">
            <a:spLocks noChangeArrowheads="1"/>
          </p:cNvSpPr>
          <p:nvPr/>
        </p:nvSpPr>
        <p:spPr bwMode="auto">
          <a:xfrm>
            <a:off x="2931169" y="3423483"/>
            <a:ext cx="955033" cy="315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config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type: explicit</a:t>
            </a:r>
          </a:p>
        </p:txBody>
      </p:sp>
      <p:sp>
        <p:nvSpPr>
          <p:cNvPr id="228" name="Diamond 227"/>
          <p:cNvSpPr/>
          <p:nvPr/>
        </p:nvSpPr>
        <p:spPr>
          <a:xfrm>
            <a:off x="3352802" y="315696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Line 157"/>
          <p:cNvSpPr>
            <a:spLocks noChangeShapeType="1"/>
          </p:cNvSpPr>
          <p:nvPr/>
        </p:nvSpPr>
        <p:spPr bwMode="auto">
          <a:xfrm>
            <a:off x="3390903" y="323650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Text Box 18"/>
          <p:cNvSpPr txBox="1">
            <a:spLocks noChangeArrowheads="1"/>
          </p:cNvSpPr>
          <p:nvPr/>
        </p:nvSpPr>
        <p:spPr bwMode="auto">
          <a:xfrm>
            <a:off x="6477000" y="3429001"/>
            <a:ext cx="9144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&lt;state&gt;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type: explicit</a:t>
            </a:r>
          </a:p>
        </p:txBody>
      </p:sp>
      <p:sp>
        <p:nvSpPr>
          <p:cNvPr id="233" name="Text Box 18"/>
          <p:cNvSpPr txBox="1">
            <a:spLocks noChangeArrowheads="1"/>
          </p:cNvSpPr>
          <p:nvPr/>
        </p:nvSpPr>
        <p:spPr bwMode="auto">
          <a:xfrm>
            <a:off x="6477002" y="4010309"/>
            <a:ext cx="9550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-ref&gt;</a:t>
            </a:r>
          </a:p>
        </p:txBody>
      </p:sp>
      <p:sp>
        <p:nvSpPr>
          <p:cNvPr id="234" name="Diamond 233"/>
          <p:cNvSpPr/>
          <p:nvPr/>
        </p:nvSpPr>
        <p:spPr>
          <a:xfrm>
            <a:off x="6894779" y="374378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Line 157"/>
          <p:cNvSpPr>
            <a:spLocks noChangeShapeType="1"/>
          </p:cNvSpPr>
          <p:nvPr/>
        </p:nvSpPr>
        <p:spPr bwMode="auto">
          <a:xfrm>
            <a:off x="6932880" y="3823331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Text Box 18"/>
          <p:cNvSpPr txBox="1">
            <a:spLocks noChangeArrowheads="1"/>
          </p:cNvSpPr>
          <p:nvPr/>
        </p:nvSpPr>
        <p:spPr bwMode="auto">
          <a:xfrm>
            <a:off x="7543800" y="3683983"/>
            <a:ext cx="95246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-record-route&gt;</a:t>
            </a:r>
          </a:p>
        </p:txBody>
      </p:sp>
      <p:sp>
        <p:nvSpPr>
          <p:cNvPr id="239" name="Diamond 238"/>
          <p:cNvSpPr/>
          <p:nvPr/>
        </p:nvSpPr>
        <p:spPr>
          <a:xfrm>
            <a:off x="8056822" y="340931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Line 157"/>
          <p:cNvSpPr>
            <a:spLocks noChangeShapeType="1"/>
          </p:cNvSpPr>
          <p:nvPr/>
        </p:nvSpPr>
        <p:spPr bwMode="auto">
          <a:xfrm>
            <a:off x="8094923" y="348885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Text Box 18"/>
          <p:cNvSpPr txBox="1">
            <a:spLocks noChangeArrowheads="1"/>
          </p:cNvSpPr>
          <p:nvPr/>
        </p:nvSpPr>
        <p:spPr bwMode="auto">
          <a:xfrm>
            <a:off x="3124200" y="3991109"/>
            <a:ext cx="1371600" cy="931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&lt;explicit-route-objects&gt;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index: 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e-r-usage: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route-include-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ero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algn="ctr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type</a:t>
            </a:r>
            <a:r>
              <a:rPr lang="en-US" sz="800" kern="0" dirty="0">
                <a:solidFill>
                  <a:srgbClr val="FF0000"/>
                </a:solidFill>
                <a:latin typeface="Calibri" pitchFamily="34" charset="0"/>
              </a:rPr>
              <a:t>:  </a:t>
            </a:r>
            <a:r>
              <a:rPr lang="en-US" sz="800" kern="0" dirty="0">
                <a:solidFill>
                  <a:schemeClr val="accent1"/>
                </a:solidFill>
                <a:latin typeface="Calibri" pitchFamily="34" charset="0"/>
              </a:rPr>
              <a:t>unnumbered-link</a:t>
            </a:r>
          </a:p>
          <a:p>
            <a:pPr lvl="0" algn="ctr">
              <a:defRPr/>
            </a:pPr>
            <a:r>
              <a:rPr lang="it-IT" sz="800" kern="0" dirty="0">
                <a:solidFill>
                  <a:srgbClr val="FF0000"/>
                </a:solidFill>
                <a:latin typeface="Calibri" pitchFamily="34" charset="0"/>
              </a:rPr>
              <a:t>S3</a:t>
            </a:r>
            <a:endParaRPr lang="en-US" sz="800" kern="0" dirty="0">
              <a:solidFill>
                <a:srgbClr val="FF0000"/>
              </a:solidFill>
              <a:latin typeface="Calibri" pitchFamily="34" charset="0"/>
            </a:endParaRPr>
          </a:p>
          <a:p>
            <a:pPr lvl="0" algn="ctr">
              <a:defRPr/>
            </a:pPr>
            <a:r>
              <a:rPr lang="en-US" sz="800" kern="0" dirty="0">
                <a:solidFill>
                  <a:srgbClr val="FF0000"/>
                </a:solidFill>
                <a:latin typeface="Calibri" pitchFamily="34" charset="0"/>
              </a:rPr>
              <a:t>-LTP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3 ??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sym typeface="Wingdings" panose="05000000000000000000" pitchFamily="2" charset="2"/>
              </a:rPr>
              <a:t> 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9" name="Text Box 18"/>
          <p:cNvSpPr txBox="1">
            <a:spLocks noChangeArrowheads="1"/>
          </p:cNvSpPr>
          <p:nvPr/>
        </p:nvSpPr>
        <p:spPr bwMode="auto">
          <a:xfrm>
            <a:off x="7772400" y="4158490"/>
            <a:ext cx="1295400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rro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subobject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-index: 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" kern="0" dirty="0">
                <a:solidFill>
                  <a:srgbClr val="FF0000"/>
                </a:solidFill>
                <a:latin typeface="Calibri" pitchFamily="34" charset="0"/>
              </a:rPr>
              <a:t>Router-id: ??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Interface-id: ??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5" name="Diamond 264"/>
          <p:cNvSpPr/>
          <p:nvPr/>
        </p:nvSpPr>
        <p:spPr>
          <a:xfrm>
            <a:off x="1443789" y="39330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8" name="Elbow Connector 267"/>
          <p:cNvCxnSpPr>
            <a:stCxn id="265" idx="2"/>
          </p:cNvCxnSpPr>
          <p:nvPr/>
        </p:nvCxnSpPr>
        <p:spPr>
          <a:xfrm rot="5400000">
            <a:off x="1135005" y="4193717"/>
            <a:ext cx="509288" cy="188493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278" name="Text Box 18"/>
          <p:cNvSpPr txBox="1">
            <a:spLocks noChangeArrowheads="1"/>
          </p:cNvSpPr>
          <p:nvPr/>
        </p:nvSpPr>
        <p:spPr bwMode="auto">
          <a:xfrm>
            <a:off x="4812841" y="1169877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</p:txBody>
      </p:sp>
      <p:sp>
        <p:nvSpPr>
          <p:cNvPr id="279" name="Diamond 278"/>
          <p:cNvSpPr/>
          <p:nvPr/>
        </p:nvSpPr>
        <p:spPr>
          <a:xfrm>
            <a:off x="6777791" y="138176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Line 157"/>
          <p:cNvSpPr>
            <a:spLocks noChangeShapeType="1"/>
          </p:cNvSpPr>
          <p:nvPr/>
        </p:nvSpPr>
        <p:spPr bwMode="auto">
          <a:xfrm>
            <a:off x="6815892" y="147958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2484120" y="6458380"/>
            <a:ext cx="402336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&lt;tunnels&gt;</a:t>
            </a:r>
          </a:p>
        </p:txBody>
      </p:sp>
      <p:sp>
        <p:nvSpPr>
          <p:cNvPr id="285" name="Diamond 284"/>
          <p:cNvSpPr/>
          <p:nvPr/>
        </p:nvSpPr>
        <p:spPr>
          <a:xfrm>
            <a:off x="6320591" y="18525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Line 157"/>
          <p:cNvSpPr>
            <a:spLocks noChangeShapeType="1"/>
          </p:cNvSpPr>
          <p:nvPr/>
        </p:nvSpPr>
        <p:spPr bwMode="auto">
          <a:xfrm>
            <a:off x="6358692" y="19503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Line 157"/>
          <p:cNvSpPr>
            <a:spLocks noChangeShapeType="1"/>
          </p:cNvSpPr>
          <p:nvPr/>
        </p:nvSpPr>
        <p:spPr bwMode="auto">
          <a:xfrm>
            <a:off x="8503922" y="1946175"/>
            <a:ext cx="4669" cy="4114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Diamond 288"/>
          <p:cNvSpPr/>
          <p:nvPr/>
        </p:nvSpPr>
        <p:spPr>
          <a:xfrm>
            <a:off x="5482391" y="27432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Line 157"/>
          <p:cNvSpPr>
            <a:spLocks noChangeShapeType="1"/>
          </p:cNvSpPr>
          <p:nvPr/>
        </p:nvSpPr>
        <p:spPr bwMode="auto">
          <a:xfrm>
            <a:off x="5520492" y="28227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92" name="Elbow Connector 291"/>
          <p:cNvCxnSpPr/>
          <p:nvPr/>
        </p:nvCxnSpPr>
        <p:spPr>
          <a:xfrm rot="5400000">
            <a:off x="955659" y="4864461"/>
            <a:ext cx="867077" cy="18759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2" name="Diamond 301"/>
          <p:cNvSpPr/>
          <p:nvPr/>
        </p:nvSpPr>
        <p:spPr>
          <a:xfrm>
            <a:off x="6091991" y="38100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03" name="Elbow Connector 302"/>
          <p:cNvCxnSpPr>
            <a:stCxn id="302" idx="2"/>
          </p:cNvCxnSpPr>
          <p:nvPr/>
        </p:nvCxnSpPr>
        <p:spPr>
          <a:xfrm rot="5400000">
            <a:off x="5783206" y="4070662"/>
            <a:ext cx="509288" cy="18849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04" name="Elbow Connector 303"/>
          <p:cNvCxnSpPr/>
          <p:nvPr/>
        </p:nvCxnSpPr>
        <p:spPr>
          <a:xfrm rot="5400000">
            <a:off x="5603859" y="4741406"/>
            <a:ext cx="867079" cy="18759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5" name="Text Box 18"/>
          <p:cNvSpPr txBox="1">
            <a:spLocks noChangeArrowheads="1"/>
          </p:cNvSpPr>
          <p:nvPr/>
        </p:nvSpPr>
        <p:spPr bwMode="auto">
          <a:xfrm>
            <a:off x="6440424" y="2971800"/>
            <a:ext cx="950976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&lt;primary-paths&gt;</a:t>
            </a:r>
          </a:p>
        </p:txBody>
      </p:sp>
      <p:sp>
        <p:nvSpPr>
          <p:cNvPr id="306" name="Line 157"/>
          <p:cNvSpPr>
            <a:spLocks noChangeShapeType="1"/>
          </p:cNvSpPr>
          <p:nvPr/>
        </p:nvSpPr>
        <p:spPr bwMode="auto">
          <a:xfrm>
            <a:off x="6929533" y="27854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Diamond 306"/>
          <p:cNvSpPr/>
          <p:nvPr/>
        </p:nvSpPr>
        <p:spPr>
          <a:xfrm>
            <a:off x="6894578" y="27432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Line 157"/>
          <p:cNvSpPr>
            <a:spLocks noChangeShapeType="1"/>
          </p:cNvSpPr>
          <p:nvPr/>
        </p:nvSpPr>
        <p:spPr bwMode="auto">
          <a:xfrm>
            <a:off x="6965146" y="32457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Diamond 308"/>
          <p:cNvSpPr/>
          <p:nvPr/>
        </p:nvSpPr>
        <p:spPr>
          <a:xfrm>
            <a:off x="6930191" y="32035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Line 157"/>
          <p:cNvSpPr>
            <a:spLocks noChangeShapeType="1"/>
          </p:cNvSpPr>
          <p:nvPr/>
        </p:nvSpPr>
        <p:spPr bwMode="auto">
          <a:xfrm flipV="1">
            <a:off x="7354617" y="3424779"/>
            <a:ext cx="417786" cy="51771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Left Brace 310"/>
          <p:cNvSpPr/>
          <p:nvPr/>
        </p:nvSpPr>
        <p:spPr>
          <a:xfrm rot="16200000">
            <a:off x="2137735" y="3653467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797733" y="6019801"/>
            <a:ext cx="946413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</a:rPr>
              <a:t>Config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</a:rPr>
              <a:t> 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</a:rPr>
              <a:t>Datastore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</a:endParaRPr>
          </a:p>
        </p:txBody>
      </p:sp>
      <p:sp>
        <p:nvSpPr>
          <p:cNvPr id="313" name="Left Brace 312"/>
          <p:cNvSpPr/>
          <p:nvPr/>
        </p:nvSpPr>
        <p:spPr>
          <a:xfrm rot="16200000">
            <a:off x="6709735" y="4263067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083600" y="6629402"/>
            <a:ext cx="151868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</a:rPr>
              <a:t>Operational/State 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</a:rPr>
              <a:t>Datastore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3124200" y="4953001"/>
            <a:ext cx="1371600" cy="8079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&lt;explicit-route-objects&gt;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index: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e-r-usage: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route-include-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ero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algn="ctr"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type: </a:t>
            </a:r>
            <a:r>
              <a:rPr lang="en-US" sz="800" kern="0" dirty="0">
                <a:solidFill>
                  <a:srgbClr val="4F81BD"/>
                </a:solidFill>
                <a:latin typeface="Calibri" pitchFamily="34" charset="0"/>
              </a:rPr>
              <a:t>unnumbered-link</a:t>
            </a:r>
          </a:p>
          <a:p>
            <a:pPr lvl="0" algn="ctr">
              <a:defRPr/>
            </a:pPr>
            <a:r>
              <a:rPr lang="it-IT" sz="800" kern="0" dirty="0">
                <a:solidFill>
                  <a:srgbClr val="FF0000"/>
                </a:solidFill>
                <a:latin typeface="Calibri" pitchFamily="34" charset="0"/>
              </a:rPr>
              <a:t>S6</a:t>
            </a:r>
            <a:endParaRPr lang="en-US" sz="800" kern="0" dirty="0">
              <a:solidFill>
                <a:srgbClr val="FF0000"/>
              </a:solidFill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srgbClr val="FF0000"/>
                </a:solidFill>
                <a:latin typeface="Calibri" pitchFamily="34" charset="0"/>
              </a:rPr>
              <a:t>S-LTP-6</a:t>
            </a:r>
            <a:r>
              <a:rPr lang="en-US" sz="800" kern="0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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2931696" y="377699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2" name="Elbow Connector 81"/>
          <p:cNvCxnSpPr>
            <a:stCxn id="81" idx="2"/>
          </p:cNvCxnSpPr>
          <p:nvPr/>
        </p:nvCxnSpPr>
        <p:spPr>
          <a:xfrm rot="16200000" flipH="1">
            <a:off x="2860130" y="3988929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3" name="Elbow Connector 82"/>
          <p:cNvCxnSpPr>
            <a:endCxn id="80" idx="1"/>
          </p:cNvCxnSpPr>
          <p:nvPr/>
        </p:nvCxnSpPr>
        <p:spPr>
          <a:xfrm rot="16200000" flipH="1">
            <a:off x="2503121" y="4735878"/>
            <a:ext cx="1089759" cy="1524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7772400" y="4948782"/>
            <a:ext cx="12954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rro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subobject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-index: 0</a:t>
            </a:r>
          </a:p>
          <a:p>
            <a:pPr lvl="0" algn="ctr">
              <a:defRPr/>
            </a:pPr>
            <a:r>
              <a:rPr lang="it-IT" sz="800" kern="0" dirty="0">
                <a:solidFill>
                  <a:srgbClr val="FF0000"/>
                </a:solidFill>
                <a:latin typeface="Calibri" pitchFamily="34" charset="0"/>
              </a:rPr>
              <a:t>Router-id: ??</a:t>
            </a:r>
          </a:p>
          <a:p>
            <a:pPr lvl="0" algn="ctr">
              <a:defRPr/>
            </a:pPr>
            <a:r>
              <a:rPr lang="it-IT" sz="800" kern="0" dirty="0">
                <a:solidFill>
                  <a:srgbClr val="FF0000"/>
                </a:solidFill>
                <a:latin typeface="Calibri" pitchFamily="34" charset="0"/>
              </a:rPr>
              <a:t>Interface-id: ??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7543802" y="390221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Elbow Connector 86"/>
          <p:cNvCxnSpPr>
            <a:stCxn id="86" idx="2"/>
          </p:cNvCxnSpPr>
          <p:nvPr/>
        </p:nvCxnSpPr>
        <p:spPr>
          <a:xfrm rot="16200000" flipH="1">
            <a:off x="7472235" y="4114153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8" name="Elbow Connector 87"/>
          <p:cNvCxnSpPr>
            <a:endCxn id="85" idx="1"/>
          </p:cNvCxnSpPr>
          <p:nvPr/>
        </p:nvCxnSpPr>
        <p:spPr>
          <a:xfrm rot="16200000" flipH="1">
            <a:off x="7228772" y="4747556"/>
            <a:ext cx="898766" cy="18848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" name="TextBox 2"/>
          <p:cNvSpPr txBox="1"/>
          <p:nvPr/>
        </p:nvSpPr>
        <p:spPr>
          <a:xfrm>
            <a:off x="4528894" y="4520901"/>
            <a:ext cx="1840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Not</a:t>
            </a:r>
            <a:r>
              <a:rPr lang="it-IT" sz="1050" dirty="0"/>
              <a:t> </a:t>
            </a:r>
            <a:r>
              <a:rPr lang="it-IT" sz="1050" dirty="0" err="1"/>
              <a:t>clear</a:t>
            </a:r>
            <a:r>
              <a:rPr lang="it-IT" sz="1050" dirty="0"/>
              <a:t> </a:t>
            </a:r>
            <a:r>
              <a:rPr lang="it-IT" sz="1050" dirty="0" err="1"/>
              <a:t>how</a:t>
            </a:r>
            <a:r>
              <a:rPr lang="it-IT" sz="1050" dirty="0"/>
              <a:t> to </a:t>
            </a:r>
            <a:r>
              <a:rPr lang="it-IT" sz="1050" dirty="0" err="1"/>
              <a:t>get</a:t>
            </a:r>
            <a:r>
              <a:rPr lang="it-IT" sz="1050" dirty="0"/>
              <a:t> information from </a:t>
            </a:r>
            <a:r>
              <a:rPr lang="it-IT" sz="1050" dirty="0" err="1"/>
              <a:t>topology</a:t>
            </a:r>
            <a:endParaRPr 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4474033" y="5468689"/>
            <a:ext cx="1840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Not</a:t>
            </a:r>
            <a:r>
              <a:rPr lang="it-IT" sz="1050" dirty="0"/>
              <a:t> </a:t>
            </a:r>
            <a:r>
              <a:rPr lang="it-IT" sz="1050" dirty="0" err="1"/>
              <a:t>clear</a:t>
            </a:r>
            <a:r>
              <a:rPr lang="it-IT" sz="1050" dirty="0"/>
              <a:t> </a:t>
            </a:r>
            <a:r>
              <a:rPr lang="it-IT" sz="1050" dirty="0" err="1"/>
              <a:t>how</a:t>
            </a:r>
            <a:r>
              <a:rPr lang="it-IT" sz="1050" dirty="0"/>
              <a:t> to </a:t>
            </a:r>
            <a:r>
              <a:rPr lang="it-IT" sz="1050" dirty="0" err="1"/>
              <a:t>get</a:t>
            </a:r>
            <a:r>
              <a:rPr lang="it-IT" sz="1050" dirty="0"/>
              <a:t> information from </a:t>
            </a:r>
            <a:r>
              <a:rPr lang="it-IT" sz="1050" dirty="0" err="1"/>
              <a:t>topology</a:t>
            </a:r>
            <a:endParaRPr lang="en-US" sz="1050" dirty="0"/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4869473" y="2986801"/>
            <a:ext cx="1465317" cy="11464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config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name: 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ODU2-Service-1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itchFamily="34" charset="0"/>
              </a:rPr>
              <a:t>identifier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:</a:t>
            </a:r>
            <a:r>
              <a:rPr kumimoji="0" lang="en-US" sz="7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type: tunnel-p2p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bandwidth: 10Gbps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lsp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</a:t>
            </a: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prot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-type: unprotected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admin-status: state-up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700" kern="0" dirty="0" err="1">
                <a:solidFill>
                  <a:sysClr val="windowText" lastClr="000000"/>
                </a:solidFill>
                <a:latin typeface="Calibri" pitchFamily="34" charset="0"/>
              </a:rPr>
              <a:t>Oper</a:t>
            </a:r>
            <a:r>
              <a:rPr lang="it-IT" sz="700" kern="0" dirty="0">
                <a:solidFill>
                  <a:sysClr val="windowText" lastClr="000000"/>
                </a:solidFill>
                <a:latin typeface="Calibri" pitchFamily="34" charset="0"/>
              </a:rPr>
              <a:t>-status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7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4716016" y="1653537"/>
            <a:ext cx="3190041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&lt;tunnels&gt;</a:t>
            </a:r>
          </a:p>
        </p:txBody>
      </p:sp>
      <p:sp>
        <p:nvSpPr>
          <p:cNvPr id="84" name="Diamond 83"/>
          <p:cNvSpPr/>
          <p:nvPr/>
        </p:nvSpPr>
        <p:spPr>
          <a:xfrm>
            <a:off x="8452229" y="134076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246450" y="5540632"/>
            <a:ext cx="504056" cy="37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1075" y="5862385"/>
            <a:ext cx="1225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Reverse </a:t>
            </a:r>
            <a:r>
              <a:rPr lang="it-IT" sz="1000" dirty="0" err="1"/>
              <a:t>direction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570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scenario the tunnel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terminate in the OTN NW,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«</a:t>
            </a:r>
            <a:r>
              <a:rPr lang="it-IT" sz="2400" dirty="0" err="1"/>
              <a:t>Transit</a:t>
            </a:r>
            <a:r>
              <a:rPr lang="it-IT" sz="2400" dirty="0"/>
              <a:t> tunnel» , </a:t>
            </a:r>
            <a:r>
              <a:rPr lang="it-IT" sz="2400" dirty="0" err="1"/>
              <a:t>starting</a:t>
            </a:r>
            <a:r>
              <a:rPr lang="it-IT" sz="2400" dirty="0"/>
              <a:t> from router side</a:t>
            </a:r>
          </a:p>
          <a:p>
            <a:r>
              <a:rPr lang="it-IT" sz="2400" dirty="0"/>
              <a:t>How can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get</a:t>
            </a:r>
            <a:r>
              <a:rPr lang="it-IT" sz="2400" dirty="0"/>
              <a:t> information </a:t>
            </a:r>
            <a:r>
              <a:rPr lang="it-IT" sz="2400" dirty="0" err="1"/>
              <a:t>regarding</a:t>
            </a:r>
            <a:r>
              <a:rPr lang="it-IT" sz="2400" dirty="0"/>
              <a:t> the </a:t>
            </a:r>
            <a:r>
              <a:rPr lang="it-IT" sz="2400" dirty="0" err="1"/>
              <a:t>ingress</a:t>
            </a:r>
            <a:r>
              <a:rPr lang="it-IT" sz="2400" dirty="0"/>
              <a:t> and </a:t>
            </a:r>
            <a:r>
              <a:rPr lang="it-IT" sz="2400" dirty="0" err="1"/>
              <a:t>egrees</a:t>
            </a:r>
            <a:r>
              <a:rPr lang="it-IT" sz="2400" dirty="0"/>
              <a:t> </a:t>
            </a:r>
            <a:r>
              <a:rPr lang="it-IT" sz="2400" dirty="0" err="1"/>
              <a:t>point</a:t>
            </a:r>
            <a:r>
              <a:rPr lang="it-IT" sz="2400" dirty="0"/>
              <a:t> of the </a:t>
            </a:r>
            <a:r>
              <a:rPr lang="it-IT" sz="2400" dirty="0" err="1"/>
              <a:t>transit</a:t>
            </a:r>
            <a:r>
              <a:rPr lang="it-IT" sz="2400" dirty="0"/>
              <a:t> tunnel (router-id and </a:t>
            </a:r>
            <a:r>
              <a:rPr lang="it-IT" sz="2400" dirty="0" err="1"/>
              <a:t>interface</a:t>
            </a:r>
            <a:r>
              <a:rPr lang="it-IT" sz="2400" dirty="0"/>
              <a:t>-id) ?</a:t>
            </a:r>
          </a:p>
          <a:p>
            <a:r>
              <a:rPr lang="it-IT" sz="2400" dirty="0"/>
              <a:t>The router id can be the te-</a:t>
            </a:r>
            <a:r>
              <a:rPr lang="it-IT" sz="2400" dirty="0" err="1"/>
              <a:t>node</a:t>
            </a:r>
            <a:r>
              <a:rPr lang="it-IT" sz="2400" dirty="0"/>
              <a:t>-id in the </a:t>
            </a:r>
            <a:r>
              <a:rPr lang="it-IT" sz="2400" dirty="0" err="1"/>
              <a:t>teas-topology</a:t>
            </a:r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dirty="0" err="1"/>
              <a:t>interface</a:t>
            </a:r>
            <a:r>
              <a:rPr lang="it-IT" sz="2400" dirty="0"/>
              <a:t>-id  can be the te-</a:t>
            </a:r>
            <a:r>
              <a:rPr lang="it-IT" sz="2400" dirty="0" err="1"/>
              <a:t>tp</a:t>
            </a:r>
            <a:r>
              <a:rPr lang="it-IT" sz="2400" dirty="0"/>
              <a:t>-id in the </a:t>
            </a:r>
            <a:r>
              <a:rPr lang="it-IT" sz="2400" dirty="0" err="1"/>
              <a:t>teas-topology</a:t>
            </a:r>
            <a:r>
              <a:rPr lang="it-IT" sz="2400" dirty="0"/>
              <a:t> 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appear</a:t>
            </a:r>
            <a:r>
              <a:rPr lang="it-IT" sz="2400" dirty="0"/>
              <a:t> for </a:t>
            </a:r>
            <a:r>
              <a:rPr lang="it-IT" sz="2400" dirty="0" err="1"/>
              <a:t>lsp</a:t>
            </a:r>
            <a:r>
              <a:rPr lang="it-IT" sz="2400" dirty="0"/>
              <a:t>-state part with RRO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70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OTN client services (STM-64)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Transport domain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>
            <a:endCxn id="105" idx="0"/>
          </p:cNvCxnSpPr>
          <p:nvPr/>
        </p:nvCxnSpPr>
        <p:spPr>
          <a:xfrm>
            <a:off x="1187624" y="2420888"/>
            <a:ext cx="830675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STM-N/FC/IB/… link</a:t>
            </a:r>
          </a:p>
          <a:p>
            <a:endParaRPr lang="en-US" altLang="zh-C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5733256"/>
            <a:ext cx="8511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Traffic flow from</a:t>
            </a:r>
            <a:r>
              <a:rPr lang="zh-CN" altLang="en-US" sz="1600" u="sng" dirty="0"/>
              <a:t> </a:t>
            </a:r>
            <a:r>
              <a:rPr lang="it-IT" altLang="zh-CN" sz="1600" u="sng" dirty="0"/>
              <a:t>C-R1 to C-R3</a:t>
            </a:r>
            <a:r>
              <a:rPr lang="it-IT" altLang="zh-CN" sz="1600" dirty="0"/>
              <a:t>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C-R1 (PKT -&gt; STM-64), </a:t>
            </a:r>
            <a:r>
              <a:rPr lang="en-US" sz="1600" dirty="0"/>
              <a:t>S3 (STM-64 -&gt; ODU2), S6 (ODU2), S9 (ODU2 -&gt; STM-64), </a:t>
            </a:r>
            <a:r>
              <a:rPr lang="en-US" sz="1600" dirty="0">
                <a:solidFill>
                  <a:srgbClr val="FF0000"/>
                </a:solidFill>
              </a:rPr>
              <a:t>C-R3 (STM-64 -&gt; PKT)</a:t>
            </a:r>
          </a:p>
          <a:p>
            <a:endParaRPr lang="it-IT" sz="1400" dirty="0">
              <a:solidFill>
                <a:srgbClr val="FF0000"/>
              </a:solidFill>
            </a:endParaRPr>
          </a:p>
          <a:p>
            <a:r>
              <a:rPr lang="it-IT" sz="1400" dirty="0">
                <a:solidFill>
                  <a:srgbClr val="FF0000"/>
                </a:solidFill>
              </a:rPr>
              <a:t>Note - </a:t>
            </a:r>
            <a:r>
              <a:rPr lang="en-US" sz="1400" dirty="0">
                <a:solidFill>
                  <a:srgbClr val="FF0000"/>
                </a:solidFill>
              </a:rPr>
              <a:t>C-R1 (PKT -&gt; STM-64) and C-R3 (STM-64 -&gt; PKT) adaptations not controlled by Transport PNC</a:t>
            </a:r>
          </a:p>
        </p:txBody>
      </p:sp>
      <p:cxnSp>
        <p:nvCxnSpPr>
          <p:cNvPr id="49" name="直接箭头连接符 118"/>
          <p:cNvCxnSpPr/>
          <p:nvPr/>
        </p:nvCxnSpPr>
        <p:spPr>
          <a:xfrm>
            <a:off x="6156176" y="3789040"/>
            <a:ext cx="100811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18"/>
          <p:cNvCxnSpPr/>
          <p:nvPr/>
        </p:nvCxnSpPr>
        <p:spPr>
          <a:xfrm flipH="1">
            <a:off x="1259632" y="4005064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60232" y="47251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ODU 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1228</Words>
  <Application>Microsoft Office PowerPoint</Application>
  <PresentationFormat>On-screen Show (4:3)</PresentationFormat>
  <Paragraphs>343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SimSun</vt:lpstr>
      <vt:lpstr>Arial</vt:lpstr>
      <vt:lpstr>Calibri</vt:lpstr>
      <vt:lpstr>Courier New</vt:lpstr>
      <vt:lpstr>Wingdings</vt:lpstr>
      <vt:lpstr>Office Theme</vt:lpstr>
      <vt:lpstr>Initial Set of Questions</vt:lpstr>
      <vt:lpstr>Reference Network Scenario</vt:lpstr>
      <vt:lpstr>Controlling Hierarchy</vt:lpstr>
      <vt:lpstr>Comments/Questions</vt:lpstr>
      <vt:lpstr>ODU Transit (ODU2)</vt:lpstr>
      <vt:lpstr>ODU2 Tunnel Setup</vt:lpstr>
      <vt:lpstr>ODU2 Connection: TEAS Tunnel Model Instantiation</vt:lpstr>
      <vt:lpstr>PowerPoint Presentation</vt:lpstr>
      <vt:lpstr>Other OTN client services (STM-64)</vt:lpstr>
      <vt:lpstr>EPL over ODU Services (10GE)</vt:lpstr>
      <vt:lpstr>EVPL over ODU Services</vt:lpstr>
      <vt:lpstr>Multi-function access link</vt:lpstr>
      <vt:lpstr>Multi-function access link</vt:lpstr>
      <vt:lpstr>Backup</vt:lpstr>
      <vt:lpstr>PowerPoint Presentation</vt:lpstr>
      <vt:lpstr>Controlling Hierarchy</vt:lpstr>
      <vt:lpstr>Controlling Hierarchy – single domain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Set of Questions</dc:title>
  <dc:creator>Italo Busi</dc:creator>
  <cp:lastModifiedBy>Belotti, Sergio (Nokia - IT)</cp:lastModifiedBy>
  <cp:revision>34</cp:revision>
  <dcterms:created xsi:type="dcterms:W3CDTF">2017-01-10T12:10:34Z</dcterms:created>
  <dcterms:modified xsi:type="dcterms:W3CDTF">2017-02-21T10:10:49Z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1487599936</vt:lpwstr>
  </property>
  <property fmtid="{D5CDD505-2E9C-101B-9397-08002B2CF9AE}" pid="7" name="_AdHocReviewCycleID">
    <vt:i4>995820514</vt:i4>
  </property>
  <property fmtid="{D5CDD505-2E9C-101B-9397-08002B2CF9AE}" pid="8" name="_EmailSubject">
    <vt:lpwstr>transport NBI design team</vt:lpwstr>
  </property>
  <property fmtid="{D5CDD505-2E9C-101B-9397-08002B2CF9AE}" pid="9" name="_AuthorEmail">
    <vt:lpwstr>sergio.belotti@nokia.com</vt:lpwstr>
  </property>
  <property fmtid="{D5CDD505-2E9C-101B-9397-08002B2CF9AE}" pid="10" name="_AuthorEmailDisplayName">
    <vt:lpwstr>Belotti, Sergio (Nokia - IT)</vt:lpwstr>
  </property>
</Properties>
</file>