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72" r:id="rId4"/>
    <p:sldId id="261" r:id="rId5"/>
    <p:sldId id="260" r:id="rId6"/>
    <p:sldId id="283" r:id="rId7"/>
    <p:sldId id="281" r:id="rId8"/>
    <p:sldId id="284" r:id="rId9"/>
    <p:sldId id="282" r:id="rId10"/>
    <p:sldId id="275" r:id="rId11"/>
    <p:sldId id="276" r:id="rId12"/>
    <p:sldId id="277" r:id="rId13"/>
    <p:sldId id="278" r:id="rId14"/>
    <p:sldId id="279" r:id="rId15"/>
    <p:sldId id="268"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644" autoAdjust="0"/>
    <p:restoredTop sz="94660"/>
  </p:normalViewPr>
  <p:slideViewPr>
    <p:cSldViewPr>
      <p:cViewPr varScale="1">
        <p:scale>
          <a:sx n="111" d="100"/>
          <a:sy n="111" d="100"/>
        </p:scale>
        <p:origin x="-24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84A65-F0C5-4EEB-8E08-5AA00C4CB6AD}" type="datetimeFigureOut">
              <a:rPr lang="en-US" smtClean="0"/>
              <a:pPr/>
              <a:t>2/22/2017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C2F05-B9E6-4622-80B0-FE2B37FC22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3</a:t>
            </a:fld>
            <a:endParaRPr lang="en-US"/>
          </a:p>
        </p:txBody>
      </p:sp>
    </p:spTree>
    <p:extLst>
      <p:ext uri="{BB962C8B-B14F-4D97-AF65-F5344CB8AC3E}">
        <p14:creationId xmlns:p14="http://schemas.microsoft.com/office/powerpoint/2010/main" xmlns="" val="141373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99318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993188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17</a:t>
            </a:fld>
            <a:endParaRPr lang="en-US"/>
          </a:p>
        </p:txBody>
      </p:sp>
    </p:spTree>
    <p:extLst>
      <p:ext uri="{BB962C8B-B14F-4D97-AF65-F5344CB8AC3E}">
        <p14:creationId xmlns:p14="http://schemas.microsoft.com/office/powerpoint/2010/main" xmlns="" val="141373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18</a:t>
            </a:fld>
            <a:endParaRPr lang="en-US"/>
          </a:p>
        </p:txBody>
      </p:sp>
    </p:spTree>
    <p:extLst>
      <p:ext uri="{BB962C8B-B14F-4D97-AF65-F5344CB8AC3E}">
        <p14:creationId xmlns:p14="http://schemas.microsoft.com/office/powerpoint/2010/main" xmlns="" val="141373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055331-F81E-47B3-A36C-457BF9F5A28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55331-F81E-47B3-A36C-457BF9F5A28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055331-F81E-47B3-A36C-457BF9F5A28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055331-F81E-47B3-A36C-457BF9F5A289}"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055331-F81E-47B3-A36C-457BF9F5A289}"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55331-F81E-47B3-A36C-457BF9F5A289}"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55331-F81E-47B3-A36C-457BF9F5A289}" type="datetimeFigureOut">
              <a:rPr lang="en-US" smtClean="0"/>
              <a:pPr/>
              <a:t>2/22/2017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B115E-EFA4-4634-8DBE-706F08BE29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Initial Set of Questions</a:t>
            </a:r>
          </a:p>
        </p:txBody>
      </p:sp>
      <p:sp>
        <p:nvSpPr>
          <p:cNvPr id="3" name="Subtitle 2"/>
          <p:cNvSpPr>
            <a:spLocks noGrp="1"/>
          </p:cNvSpPr>
          <p:nvPr>
            <p:ph type="subTitle" idx="1"/>
          </p:nvPr>
        </p:nvSpPr>
        <p:spPr/>
        <p:txBody>
          <a:bodyPr>
            <a:normAutofit/>
          </a:bodyPr>
          <a:lstStyle/>
          <a:p>
            <a:r>
              <a:rPr lang="en-US" sz="2800" dirty="0"/>
              <a:t>Single-domain/Single-layer Use Case(s)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Other OTN client services (STM-64)</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187624" y="2420888"/>
            <a:ext cx="830675"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STM-N/FC/IB/… link</a:t>
            </a:r>
          </a:p>
          <a:p>
            <a:endParaRPr lang="en-US" altLang="zh-CN" sz="1400" dirty="0"/>
          </a:p>
        </p:txBody>
      </p:sp>
      <p:sp>
        <p:nvSpPr>
          <p:cNvPr id="53" name="TextBox 52"/>
          <p:cNvSpPr txBox="1"/>
          <p:nvPr/>
        </p:nvSpPr>
        <p:spPr>
          <a:xfrm>
            <a:off x="395536" y="5733256"/>
            <a:ext cx="8511433"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STM-64), </a:t>
            </a:r>
            <a:r>
              <a:rPr lang="en-US" sz="1600" dirty="0"/>
              <a:t>S3 (STM-64 -&gt; ODU2), S6 (ODU2), S9 (ODU2 -&gt; STM-64), </a:t>
            </a:r>
            <a:r>
              <a:rPr lang="en-US" sz="1600" dirty="0">
                <a:solidFill>
                  <a:srgbClr val="FF0000"/>
                </a:solidFill>
              </a:rPr>
              <a:t>C-R3 (STM-64 -&gt;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STM-64) and C-R3 (STM-64 -&gt; PKT) adaptations not controlled by Transport PNC</a:t>
            </a:r>
          </a:p>
        </p:txBody>
      </p:sp>
      <p:cxnSp>
        <p:nvCxnSpPr>
          <p:cNvPr id="49" name="直接箭头连接符 118"/>
          <p:cNvCxnSpPr/>
          <p:nvPr/>
        </p:nvCxnSpPr>
        <p:spPr>
          <a:xfrm>
            <a:off x="6156176" y="3789040"/>
            <a:ext cx="100811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EPL over ODU Services (10GE)</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180171"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ETH), </a:t>
            </a:r>
            <a:r>
              <a:rPr lang="en-US" sz="1600" dirty="0"/>
              <a:t>S3 (ETH -&gt; ODU2), S6 (ODU2), S9 (ODU2 -&gt; ETH), </a:t>
            </a:r>
            <a:r>
              <a:rPr lang="en-US" sz="1600" dirty="0">
                <a:solidFill>
                  <a:srgbClr val="FF0000"/>
                </a:solidFill>
              </a:rPr>
              <a:t>C-R3 (ETH-&gt;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ETH) and C-R3 (ETH-&gt; PKT) adaptations not controlled by Transport PNC</a:t>
            </a:r>
          </a:p>
        </p:txBody>
      </p:sp>
      <p:cxnSp>
        <p:nvCxnSpPr>
          <p:cNvPr id="49"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8"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EVPL over ODU Services</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811754"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VLAN), </a:t>
            </a:r>
            <a:r>
              <a:rPr lang="en-US" sz="1600" dirty="0"/>
              <a:t>S3 (VLAN -&gt; ODU0), S6 (ODU0), S9 (ODU0 -&gt; VLAN), </a:t>
            </a:r>
            <a:r>
              <a:rPr lang="en-US" sz="1600" dirty="0">
                <a:solidFill>
                  <a:srgbClr val="FF0000"/>
                </a:solidFill>
              </a:rPr>
              <a:t>C-R3 (VLAN-&gt;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VLAN ) and C-R3 (VLAN -&gt; PKT) adaptations not controlled by Transport PNC</a:t>
            </a:r>
          </a:p>
        </p:txBody>
      </p:sp>
      <p:cxnSp>
        <p:nvCxnSpPr>
          <p:cNvPr id="49"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7"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Multi-function access link</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C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38100" cap="flat" cmpd="sng" algn="ctr">
            <a:solidFill>
              <a:srgbClr val="00B0F0"/>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264799" y="4005064"/>
            <a:ext cx="7535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307777"/>
          </a:xfrm>
          <a:prstGeom prst="rect">
            <a:avLst/>
          </a:prstGeom>
          <a:noFill/>
        </p:spPr>
        <p:txBody>
          <a:bodyPr wrap="square" rtlCol="0">
            <a:spAutoFit/>
          </a:bodyPr>
          <a:lstStyle/>
          <a:p>
            <a:r>
              <a:rPr lang="en-US" altLang="zh-CN" sz="1400" dirty="0"/>
              <a:t>Multi-function access link</a:t>
            </a:r>
          </a:p>
        </p:txBody>
      </p:sp>
      <p:sp>
        <p:nvSpPr>
          <p:cNvPr id="49" name="TextBox 48"/>
          <p:cNvSpPr txBox="1"/>
          <p:nvPr/>
        </p:nvSpPr>
        <p:spPr>
          <a:xfrm>
            <a:off x="395536" y="1484784"/>
            <a:ext cx="2227081" cy="307777"/>
          </a:xfrm>
          <a:prstGeom prst="rect">
            <a:avLst/>
          </a:prstGeom>
          <a:noFill/>
        </p:spPr>
        <p:txBody>
          <a:bodyPr wrap="square" rtlCol="0">
            <a:spAutoFit/>
          </a:bodyPr>
          <a:lstStyle/>
          <a:p>
            <a:r>
              <a:rPr lang="en-US" altLang="zh-CN" sz="1400" dirty="0"/>
              <a:t>10GE link</a:t>
            </a:r>
          </a:p>
        </p:txBody>
      </p:sp>
      <p:cxnSp>
        <p:nvCxnSpPr>
          <p:cNvPr id="52" name="直接箭头连接符 118"/>
          <p:cNvCxnSpPr/>
          <p:nvPr/>
        </p:nvCxnSpPr>
        <p:spPr>
          <a:xfrm flipH="1" flipV="1">
            <a:off x="1043608" y="1772816"/>
            <a:ext cx="21602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118"/>
          <p:cNvCxnSpPr/>
          <p:nvPr/>
        </p:nvCxnSpPr>
        <p:spPr>
          <a:xfrm>
            <a:off x="6300192" y="3789040"/>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156176" y="4581128"/>
            <a:ext cx="2227081" cy="307777"/>
          </a:xfrm>
          <a:prstGeom prst="rect">
            <a:avLst/>
          </a:prstGeom>
          <a:noFill/>
        </p:spPr>
        <p:txBody>
          <a:bodyPr wrap="square" rtlCol="0">
            <a:spAutoFit/>
          </a:bodyPr>
          <a:lstStyle/>
          <a:p>
            <a:r>
              <a:rPr lang="en-US" altLang="zh-CN" sz="1400" dirty="0"/>
              <a:t>STM-64 link</a:t>
            </a:r>
          </a:p>
        </p:txBody>
      </p:sp>
      <p:cxnSp>
        <p:nvCxnSpPr>
          <p:cNvPr id="90" name="直接箭头连接符 118"/>
          <p:cNvCxnSpPr/>
          <p:nvPr/>
        </p:nvCxnSpPr>
        <p:spPr>
          <a:xfrm>
            <a:off x="5436096" y="1844824"/>
            <a:ext cx="122413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228184" y="2852936"/>
            <a:ext cx="2227081" cy="307777"/>
          </a:xfrm>
          <a:prstGeom prst="rect">
            <a:avLst/>
          </a:prstGeom>
          <a:noFill/>
        </p:spPr>
        <p:txBody>
          <a:bodyPr wrap="square" rtlCol="0">
            <a:spAutoFit/>
          </a:bodyPr>
          <a:lstStyle/>
          <a:p>
            <a:r>
              <a:rPr lang="en-US" altLang="zh-CN" sz="1400" dirty="0" err="1"/>
              <a:t>ODUk</a:t>
            </a:r>
            <a:r>
              <a:rPr lang="en-US" altLang="zh-CN" sz="1400" dirty="0"/>
              <a:t> link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Multi-function access link</a:t>
            </a:r>
          </a:p>
        </p:txBody>
      </p:sp>
      <p:sp>
        <p:nvSpPr>
          <p:cNvPr id="5" name="Content Placeholder 4"/>
          <p:cNvSpPr>
            <a:spLocks noGrp="1"/>
          </p:cNvSpPr>
          <p:nvPr>
            <p:ph idx="1"/>
          </p:nvPr>
        </p:nvSpPr>
        <p:spPr/>
        <p:txBody>
          <a:bodyPr>
            <a:noAutofit/>
          </a:bodyPr>
          <a:lstStyle/>
          <a:p>
            <a:r>
              <a:rPr lang="en-US" sz="1800" dirty="0"/>
              <a:t>When C-R3 is connected with C-R1:</a:t>
            </a:r>
          </a:p>
          <a:p>
            <a:pPr lvl="1"/>
            <a:r>
              <a:rPr lang="en-US" sz="1400" dirty="0"/>
              <a:t>C-R3-S9 access link is configured as a 10GE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C-R1 (PKT -&gt; ETH), </a:t>
            </a:r>
            <a:r>
              <a:rPr lang="en-US" sz="1400" dirty="0"/>
              <a:t>S3 (ETH -&gt; ODU2), S6 (ODU2), S9 (ODU2 -&gt; ETH), </a:t>
            </a:r>
            <a:r>
              <a:rPr lang="en-US" sz="1400" dirty="0">
                <a:solidFill>
                  <a:srgbClr val="FF0000"/>
                </a:solidFill>
              </a:rPr>
              <a:t>C-R3 (ETH -&gt; PKT)</a:t>
            </a:r>
          </a:p>
          <a:p>
            <a:r>
              <a:rPr lang="en-US" sz="1800" dirty="0"/>
              <a:t>When C-R3 is connected with C-R4:</a:t>
            </a:r>
          </a:p>
          <a:p>
            <a:pPr lvl="1"/>
            <a:r>
              <a:rPr lang="en-US" sz="1400" dirty="0"/>
              <a:t>C-R3-S9 access link is configured as an </a:t>
            </a:r>
            <a:r>
              <a:rPr lang="en-US" sz="1400" dirty="0" err="1"/>
              <a:t>ODUk</a:t>
            </a:r>
            <a:r>
              <a:rPr lang="en-US" sz="1400" dirty="0"/>
              <a:t> link</a:t>
            </a:r>
          </a:p>
          <a:p>
            <a:pPr lvl="1"/>
            <a:r>
              <a:rPr lang="en-US" sz="1400" dirty="0"/>
              <a:t>Traffic flow from</a:t>
            </a:r>
            <a:r>
              <a:rPr lang="zh-CN" altLang="en-US" sz="1400" dirty="0"/>
              <a:t> </a:t>
            </a:r>
            <a:r>
              <a:rPr lang="it-IT" altLang="zh-CN" sz="1400" dirty="0"/>
              <a:t>C-R4 to C-R3:</a:t>
            </a:r>
          </a:p>
          <a:p>
            <a:pPr lvl="1">
              <a:buNone/>
            </a:pPr>
            <a:r>
              <a:rPr lang="it-IT" sz="1400" dirty="0"/>
              <a:t>	</a:t>
            </a:r>
            <a:r>
              <a:rPr lang="en-US" sz="1400" dirty="0">
                <a:solidFill>
                  <a:srgbClr val="FF0000"/>
                </a:solidFill>
              </a:rPr>
              <a:t>C-R4 (PKT -&gt; ODU2), </a:t>
            </a:r>
            <a:r>
              <a:rPr lang="en-US" sz="1400" dirty="0"/>
              <a:t>S3 (ODU2), S6 (ODU2), S9 (ODU2), </a:t>
            </a:r>
            <a:r>
              <a:rPr lang="en-US" sz="1400" dirty="0">
                <a:solidFill>
                  <a:srgbClr val="FF0000"/>
                </a:solidFill>
              </a:rPr>
              <a:t>C-R3 (ODU2 -&gt; PKT)</a:t>
            </a:r>
          </a:p>
          <a:p>
            <a:r>
              <a:rPr lang="en-US" sz="1800" dirty="0"/>
              <a:t>When C-R3 is connected with C-R5:</a:t>
            </a:r>
          </a:p>
          <a:p>
            <a:pPr lvl="1"/>
            <a:r>
              <a:rPr lang="en-US" sz="1400" dirty="0"/>
              <a:t>C-R3-S9 access link is configured as a STM-64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C-R5 (PKT -&gt; STM-64), </a:t>
            </a:r>
            <a:r>
              <a:rPr lang="en-US" sz="1400" dirty="0"/>
              <a:t>S3 (STM-64-&gt; ODU2), S6 (ODU2), S9 (ODU2 -&gt; STM-64), </a:t>
            </a:r>
            <a:r>
              <a:rPr lang="en-US" sz="1400" dirty="0">
                <a:solidFill>
                  <a:srgbClr val="FF0000"/>
                </a:solidFill>
              </a:rPr>
              <a:t>C-R3 (STM-64 -&gt; PKT)</a:t>
            </a:r>
          </a:p>
          <a:p>
            <a:r>
              <a:rPr lang="it-IT" sz="1800" dirty="0">
                <a:solidFill>
                  <a:srgbClr val="FF0000"/>
                </a:solidFill>
              </a:rPr>
              <a:t>Note - </a:t>
            </a:r>
            <a:r>
              <a:rPr lang="en-US" sz="1800" dirty="0">
                <a:solidFill>
                  <a:srgbClr val="FF0000"/>
                </a:solidFill>
              </a:rPr>
              <a:t>C-R1 (PKT -&gt; ETH), C-R4 (PKT -&gt; ODU2), C-R5 (PKT -&gt; STM-64), C-R3 (ETH -&gt; PKT) , C-R3 (ODU2 -&gt; PKT) and C-R3 (STM-64 -&gt; PKT) adaptations not controlled by Transport PNC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2947"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3648489"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1032450" y="81508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7" name="TextBox 6"/>
          <p:cNvSpPr txBox="1"/>
          <p:nvPr/>
        </p:nvSpPr>
        <p:spPr>
          <a:xfrm>
            <a:off x="7018381" y="9970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s36</a:t>
            </a:r>
          </a:p>
        </p:txBody>
      </p:sp>
      <p:sp>
        <p:nvSpPr>
          <p:cNvPr id="8" name="TextBox 7"/>
          <p:cNvSpPr txBox="1"/>
          <p:nvPr/>
        </p:nvSpPr>
        <p:spPr>
          <a:xfrm>
            <a:off x="2681223" y="81452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2002185" y="15619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10" name="TextBox 9"/>
          <p:cNvSpPr txBox="1"/>
          <p:nvPr/>
        </p:nvSpPr>
        <p:spPr>
          <a:xfrm>
            <a:off x="5791200" y="14859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S37</a:t>
            </a:r>
          </a:p>
        </p:txBody>
      </p:sp>
      <p:sp>
        <p:nvSpPr>
          <p:cNvPr id="11" name="TextBox 10"/>
          <p:cNvSpPr txBox="1"/>
          <p:nvPr/>
        </p:nvSpPr>
        <p:spPr>
          <a:xfrm>
            <a:off x="7448283" y="156026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s38</a:t>
            </a:r>
          </a:p>
        </p:txBody>
      </p:sp>
      <p:pic>
        <p:nvPicPr>
          <p:cNvPr id="12" name="Picture 41" descr="DWDM Switch.png"/>
          <p:cNvPicPr>
            <a:picLocks/>
          </p:cNvPicPr>
          <p:nvPr/>
        </p:nvPicPr>
        <p:blipFill>
          <a:blip r:embed="rId2" cstate="print"/>
          <a:srcRect/>
          <a:stretch>
            <a:fillRect/>
          </a:stretch>
        </p:blipFill>
        <p:spPr bwMode="auto">
          <a:xfrm>
            <a:off x="1073757" y="1130280"/>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1073757" y="2421856"/>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1948746" y="555172"/>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1948746" y="1829068"/>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2764723" y="1130280"/>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2771015" y="2415632"/>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3666841" y="555172"/>
            <a:ext cx="457200" cy="457200"/>
          </a:xfrm>
          <a:prstGeom prst="rect">
            <a:avLst/>
          </a:prstGeom>
          <a:noFill/>
          <a:ln w="9525">
            <a:noFill/>
            <a:miter lim="800000"/>
            <a:headEnd/>
            <a:tailEnd/>
          </a:ln>
        </p:spPr>
      </p:pic>
      <p:pic>
        <p:nvPicPr>
          <p:cNvPr id="19" name="Picture 41" descr="DWDM Switch.png"/>
          <p:cNvPicPr>
            <a:picLocks/>
          </p:cNvPicPr>
          <p:nvPr/>
        </p:nvPicPr>
        <p:blipFill>
          <a:blip r:embed="rId2" cstate="print"/>
          <a:srcRect/>
          <a:stretch>
            <a:fillRect/>
          </a:stretch>
        </p:blipFill>
        <p:spPr bwMode="auto">
          <a:xfrm>
            <a:off x="5906302" y="1830261"/>
            <a:ext cx="457200" cy="457200"/>
          </a:xfrm>
          <a:prstGeom prst="rect">
            <a:avLst/>
          </a:prstGeom>
          <a:noFill/>
          <a:ln w="9525">
            <a:noFill/>
            <a:miter lim="800000"/>
            <a:headEnd/>
            <a:tailEnd/>
          </a:ln>
        </p:spPr>
      </p:pic>
      <p:pic>
        <p:nvPicPr>
          <p:cNvPr id="20" name="Picture 41" descr="DWDM Switch.png"/>
          <p:cNvPicPr>
            <a:picLocks/>
          </p:cNvPicPr>
          <p:nvPr/>
        </p:nvPicPr>
        <p:blipFill>
          <a:blip r:embed="rId2" cstate="print"/>
          <a:srcRect/>
          <a:stretch>
            <a:fillRect/>
          </a:stretch>
        </p:blipFill>
        <p:spPr bwMode="auto">
          <a:xfrm>
            <a:off x="6553200" y="1104900"/>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4518158" y="2433331"/>
            <a:ext cx="457200" cy="457200"/>
          </a:xfrm>
          <a:prstGeom prst="rect">
            <a:avLst/>
          </a:prstGeom>
          <a:noFill/>
          <a:ln w="9525">
            <a:noFill/>
            <a:miter lim="800000"/>
            <a:headEnd/>
            <a:tailEnd/>
          </a:ln>
        </p:spPr>
      </p:pic>
      <p:cxnSp>
        <p:nvCxnSpPr>
          <p:cNvPr id="22" name="Straight Connector 21"/>
          <p:cNvCxnSpPr>
            <a:endCxn id="12" idx="1"/>
          </p:cNvCxnSpPr>
          <p:nvPr/>
        </p:nvCxnSpPr>
        <p:spPr bwMode="auto">
          <a:xfrm>
            <a:off x="533400" y="1333500"/>
            <a:ext cx="540357" cy="2538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608708" y="2650456"/>
            <a:ext cx="465049"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24" name="Picture 41" descr="DWDM Switch.png"/>
          <p:cNvPicPr>
            <a:picLocks/>
          </p:cNvPicPr>
          <p:nvPr/>
        </p:nvPicPr>
        <p:blipFill>
          <a:blip r:embed="rId2" cstate="print"/>
          <a:srcRect/>
          <a:stretch>
            <a:fillRect/>
          </a:stretch>
        </p:blipFill>
        <p:spPr bwMode="auto">
          <a:xfrm>
            <a:off x="7467600" y="1822844"/>
            <a:ext cx="457200" cy="457200"/>
          </a:xfrm>
          <a:prstGeom prst="rect">
            <a:avLst/>
          </a:prstGeom>
          <a:noFill/>
          <a:ln w="9525">
            <a:noFill/>
            <a:miter lim="800000"/>
            <a:headEnd/>
            <a:tailEnd/>
          </a:ln>
        </p:spPr>
      </p:pic>
      <p:cxnSp>
        <p:nvCxnSpPr>
          <p:cNvPr id="25" name="Straight Connector 24"/>
          <p:cNvCxnSpPr>
            <a:endCxn id="14" idx="2"/>
          </p:cNvCxnSpPr>
          <p:nvPr/>
        </p:nvCxnSpPr>
        <p:spPr bwMode="auto">
          <a:xfrm flipV="1">
            <a:off x="1534523" y="101237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2393332" y="78377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1518627" y="136199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8" name="Straight Connector 27"/>
          <p:cNvCxnSpPr>
            <a:stCxn id="18" idx="3"/>
          </p:cNvCxnSpPr>
          <p:nvPr/>
        </p:nvCxnSpPr>
        <p:spPr bwMode="auto">
          <a:xfrm>
            <a:off x="4124041" y="783772"/>
            <a:ext cx="2503872" cy="50823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1518627" y="266503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3209193" y="265190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1519919" y="228626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1530957" y="135888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2177346" y="228626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4" name="Straight Connector 34"/>
          <p:cNvCxnSpPr>
            <a:stCxn id="19" idx="2"/>
            <a:endCxn id="104" idx="0"/>
          </p:cNvCxnSpPr>
          <p:nvPr/>
        </p:nvCxnSpPr>
        <p:spPr bwMode="auto">
          <a:xfrm>
            <a:off x="6134902" y="2287461"/>
            <a:ext cx="723098" cy="3414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3009143" y="155543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6" name="Straight Connector 37"/>
          <p:cNvCxnSpPr>
            <a:stCxn id="20" idx="3"/>
          </p:cNvCxnSpPr>
          <p:nvPr/>
        </p:nvCxnSpPr>
        <p:spPr bwMode="auto">
          <a:xfrm>
            <a:off x="7010400" y="1333500"/>
            <a:ext cx="752310" cy="63554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609600" y="2254124"/>
            <a:ext cx="464157" cy="396332"/>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39"/>
          <p:cNvCxnSpPr>
            <a:stCxn id="104" idx="0"/>
            <a:endCxn id="24" idx="1"/>
          </p:cNvCxnSpPr>
          <p:nvPr/>
        </p:nvCxnSpPr>
        <p:spPr bwMode="auto">
          <a:xfrm flipV="1">
            <a:off x="6858000" y="2051444"/>
            <a:ext cx="609600" cy="57745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1026815" y="294271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2971800" y="294271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4800600" y="2857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990600" y="342900"/>
            <a:ext cx="44589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990600" y="27817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1</a:t>
            </a:r>
          </a:p>
        </p:txBody>
      </p:sp>
      <p:sp>
        <p:nvSpPr>
          <p:cNvPr id="44" name="TextBox 45"/>
          <p:cNvSpPr txBox="1"/>
          <p:nvPr/>
        </p:nvSpPr>
        <p:spPr>
          <a:xfrm>
            <a:off x="2887028"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S21</a:t>
            </a:r>
          </a:p>
        </p:txBody>
      </p:sp>
      <p:sp>
        <p:nvSpPr>
          <p:cNvPr id="45" name="TextBox 46"/>
          <p:cNvSpPr txBox="1"/>
          <p:nvPr/>
        </p:nvSpPr>
        <p:spPr>
          <a:xfrm>
            <a:off x="4495800"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S22</a:t>
            </a:r>
          </a:p>
        </p:txBody>
      </p:sp>
      <p:sp>
        <p:nvSpPr>
          <p:cNvPr id="46" name="TextBox 47"/>
          <p:cNvSpPr txBox="1"/>
          <p:nvPr/>
        </p:nvSpPr>
        <p:spPr>
          <a:xfrm>
            <a:off x="1996531" y="426287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S23</a:t>
            </a:r>
          </a:p>
        </p:txBody>
      </p:sp>
      <p:sp>
        <p:nvSpPr>
          <p:cNvPr id="47" name="TextBox 48"/>
          <p:cNvSpPr txBox="1"/>
          <p:nvPr/>
        </p:nvSpPr>
        <p:spPr>
          <a:xfrm>
            <a:off x="5899798" y="44448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S25</a:t>
            </a:r>
          </a:p>
        </p:txBody>
      </p:sp>
      <p:sp>
        <p:nvSpPr>
          <p:cNvPr id="48" name="TextBox 49"/>
          <p:cNvSpPr txBox="1"/>
          <p:nvPr/>
        </p:nvSpPr>
        <p:spPr>
          <a:xfrm>
            <a:off x="3645304" y="426230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S24</a:t>
            </a:r>
          </a:p>
        </p:txBody>
      </p:sp>
      <p:sp>
        <p:nvSpPr>
          <p:cNvPr id="49" name="TextBox 50"/>
          <p:cNvSpPr txBox="1"/>
          <p:nvPr/>
        </p:nvSpPr>
        <p:spPr>
          <a:xfrm>
            <a:off x="2966266" y="500971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S26</a:t>
            </a:r>
          </a:p>
        </p:txBody>
      </p:sp>
      <p:sp>
        <p:nvSpPr>
          <p:cNvPr id="50" name="TextBox 51"/>
          <p:cNvSpPr txBox="1"/>
          <p:nvPr/>
        </p:nvSpPr>
        <p:spPr>
          <a:xfrm>
            <a:off x="4576697" y="50093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S27</a:t>
            </a:r>
          </a:p>
        </p:txBody>
      </p:sp>
      <p:sp>
        <p:nvSpPr>
          <p:cNvPr id="51" name="TextBox 52"/>
          <p:cNvSpPr txBox="1"/>
          <p:nvPr/>
        </p:nvSpPr>
        <p:spPr>
          <a:xfrm>
            <a:off x="6329700" y="500805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S28</a:t>
            </a:r>
          </a:p>
        </p:txBody>
      </p:sp>
      <p:pic>
        <p:nvPicPr>
          <p:cNvPr id="52" name="Picture 41" descr="DWDM Switch.png"/>
          <p:cNvPicPr>
            <a:picLocks/>
          </p:cNvPicPr>
          <p:nvPr/>
        </p:nvPicPr>
        <p:blipFill>
          <a:blip r:embed="rId2" cstate="print"/>
          <a:srcRect/>
          <a:stretch>
            <a:fillRect/>
          </a:stretch>
        </p:blipFill>
        <p:spPr bwMode="auto">
          <a:xfrm>
            <a:off x="2037838" y="4578064"/>
            <a:ext cx="457200" cy="457200"/>
          </a:xfrm>
          <a:prstGeom prst="rect">
            <a:avLst/>
          </a:prstGeom>
          <a:noFill/>
          <a:ln w="9525">
            <a:noFill/>
            <a:miter lim="800000"/>
            <a:headEnd/>
            <a:tailEnd/>
          </a:ln>
        </p:spPr>
      </p:pic>
      <p:pic>
        <p:nvPicPr>
          <p:cNvPr id="53" name="Picture 41" descr="DWDM Switch.png"/>
          <p:cNvPicPr>
            <a:picLocks/>
          </p:cNvPicPr>
          <p:nvPr/>
        </p:nvPicPr>
        <p:blipFill>
          <a:blip r:embed="rId2" cstate="print"/>
          <a:srcRect/>
          <a:stretch>
            <a:fillRect/>
          </a:stretch>
        </p:blipFill>
        <p:spPr bwMode="auto">
          <a:xfrm>
            <a:off x="2037838" y="5869640"/>
            <a:ext cx="457200" cy="457200"/>
          </a:xfrm>
          <a:prstGeom prst="rect">
            <a:avLst/>
          </a:prstGeom>
          <a:noFill/>
          <a:ln w="9525">
            <a:noFill/>
            <a:miter lim="800000"/>
            <a:headEnd/>
            <a:tailEnd/>
          </a:ln>
        </p:spPr>
      </p:pic>
      <p:pic>
        <p:nvPicPr>
          <p:cNvPr id="54" name="Picture 41" descr="DWDM Switch.png"/>
          <p:cNvPicPr>
            <a:picLocks/>
          </p:cNvPicPr>
          <p:nvPr/>
        </p:nvPicPr>
        <p:blipFill>
          <a:blip r:embed="rId2" cstate="print"/>
          <a:srcRect/>
          <a:stretch>
            <a:fillRect/>
          </a:stretch>
        </p:blipFill>
        <p:spPr bwMode="auto">
          <a:xfrm>
            <a:off x="2912827" y="4002956"/>
            <a:ext cx="457200" cy="457200"/>
          </a:xfrm>
          <a:prstGeom prst="rect">
            <a:avLst/>
          </a:prstGeom>
          <a:noFill/>
          <a:ln w="9525">
            <a:noFill/>
            <a:miter lim="800000"/>
            <a:headEnd/>
            <a:tailEnd/>
          </a:ln>
        </p:spPr>
      </p:pic>
      <p:pic>
        <p:nvPicPr>
          <p:cNvPr id="55" name="Picture 41" descr="DWDM Switch.png"/>
          <p:cNvPicPr>
            <a:picLocks/>
          </p:cNvPicPr>
          <p:nvPr/>
        </p:nvPicPr>
        <p:blipFill>
          <a:blip r:embed="rId2" cstate="print"/>
          <a:srcRect/>
          <a:stretch>
            <a:fillRect/>
          </a:stretch>
        </p:blipFill>
        <p:spPr bwMode="auto">
          <a:xfrm>
            <a:off x="2912827" y="5276852"/>
            <a:ext cx="457200" cy="457200"/>
          </a:xfrm>
          <a:prstGeom prst="rect">
            <a:avLst/>
          </a:prstGeom>
          <a:noFill/>
          <a:ln w="9525">
            <a:noFill/>
            <a:miter lim="800000"/>
            <a:headEnd/>
            <a:tailEnd/>
          </a:ln>
        </p:spPr>
      </p:pic>
      <p:pic>
        <p:nvPicPr>
          <p:cNvPr id="56" name="Picture 41" descr="DWDM Switch.png"/>
          <p:cNvPicPr>
            <a:picLocks/>
          </p:cNvPicPr>
          <p:nvPr/>
        </p:nvPicPr>
        <p:blipFill>
          <a:blip r:embed="rId2" cstate="print"/>
          <a:srcRect/>
          <a:stretch>
            <a:fillRect/>
          </a:stretch>
        </p:blipFill>
        <p:spPr bwMode="auto">
          <a:xfrm>
            <a:off x="3728804" y="4578064"/>
            <a:ext cx="457200" cy="457200"/>
          </a:xfrm>
          <a:prstGeom prst="rect">
            <a:avLst/>
          </a:prstGeom>
          <a:noFill/>
          <a:ln w="9525">
            <a:noFill/>
            <a:miter lim="800000"/>
            <a:headEnd/>
            <a:tailEnd/>
          </a:ln>
        </p:spPr>
      </p:pic>
      <p:pic>
        <p:nvPicPr>
          <p:cNvPr id="57" name="Picture 41" descr="DWDM Switch.png"/>
          <p:cNvPicPr>
            <a:picLocks/>
          </p:cNvPicPr>
          <p:nvPr/>
        </p:nvPicPr>
        <p:blipFill>
          <a:blip r:embed="rId2" cstate="print"/>
          <a:srcRect/>
          <a:stretch>
            <a:fillRect/>
          </a:stretch>
        </p:blipFill>
        <p:spPr bwMode="auto">
          <a:xfrm>
            <a:off x="3735096" y="5863416"/>
            <a:ext cx="457200" cy="457200"/>
          </a:xfrm>
          <a:prstGeom prst="rect">
            <a:avLst/>
          </a:prstGeom>
          <a:noFill/>
          <a:ln w="9525">
            <a:noFill/>
            <a:miter lim="800000"/>
            <a:headEnd/>
            <a:tailEnd/>
          </a:ln>
        </p:spPr>
      </p:pic>
      <p:pic>
        <p:nvPicPr>
          <p:cNvPr id="58" name="Picture 41" descr="DWDM Switch.png"/>
          <p:cNvPicPr>
            <a:picLocks/>
          </p:cNvPicPr>
          <p:nvPr/>
        </p:nvPicPr>
        <p:blipFill>
          <a:blip r:embed="rId2" cstate="print"/>
          <a:srcRect/>
          <a:stretch>
            <a:fillRect/>
          </a:stretch>
        </p:blipFill>
        <p:spPr bwMode="auto">
          <a:xfrm>
            <a:off x="4630922" y="4002956"/>
            <a:ext cx="457200" cy="457200"/>
          </a:xfrm>
          <a:prstGeom prst="rect">
            <a:avLst/>
          </a:prstGeom>
          <a:noFill/>
          <a:ln w="9525">
            <a:noFill/>
            <a:miter lim="800000"/>
            <a:headEnd/>
            <a:tailEnd/>
          </a:ln>
        </p:spPr>
      </p:pic>
      <p:pic>
        <p:nvPicPr>
          <p:cNvPr id="59" name="Picture 41" descr="DWDM Switch.png"/>
          <p:cNvPicPr>
            <a:picLocks/>
          </p:cNvPicPr>
          <p:nvPr/>
        </p:nvPicPr>
        <p:blipFill>
          <a:blip r:embed="rId2" cstate="print"/>
          <a:srcRect/>
          <a:stretch>
            <a:fillRect/>
          </a:stretch>
        </p:blipFill>
        <p:spPr bwMode="auto">
          <a:xfrm>
            <a:off x="4630922" y="5278045"/>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5447582" y="4590512"/>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5482239" y="5881115"/>
            <a:ext cx="457200" cy="457200"/>
          </a:xfrm>
          <a:prstGeom prst="rect">
            <a:avLst/>
          </a:prstGeom>
          <a:noFill/>
          <a:ln w="9525">
            <a:noFill/>
            <a:miter lim="800000"/>
            <a:headEnd/>
            <a:tailEnd/>
          </a:ln>
        </p:spPr>
      </p:pic>
      <p:cxnSp>
        <p:nvCxnSpPr>
          <p:cNvPr id="62" name="Straight Connector 63"/>
          <p:cNvCxnSpPr/>
          <p:nvPr/>
        </p:nvCxnSpPr>
        <p:spPr bwMode="auto">
          <a:xfrm flipV="1">
            <a:off x="5901743" y="4787542"/>
            <a:ext cx="1548980" cy="2845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4"/>
          <p:cNvCxnSpPr/>
          <p:nvPr/>
        </p:nvCxnSpPr>
        <p:spPr bwMode="auto">
          <a:xfrm>
            <a:off x="5896816" y="6102132"/>
            <a:ext cx="1772865" cy="2299"/>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64" name="Picture 41" descr="DWDM Switch.png"/>
          <p:cNvPicPr>
            <a:picLocks/>
          </p:cNvPicPr>
          <p:nvPr/>
        </p:nvPicPr>
        <p:blipFill>
          <a:blip r:embed="rId2" cstate="print"/>
          <a:srcRect/>
          <a:stretch>
            <a:fillRect/>
          </a:stretch>
        </p:blipFill>
        <p:spPr bwMode="auto">
          <a:xfrm>
            <a:off x="6349017" y="5270628"/>
            <a:ext cx="457200" cy="457200"/>
          </a:xfrm>
          <a:prstGeom prst="rect">
            <a:avLst/>
          </a:prstGeom>
          <a:noFill/>
          <a:ln w="9525">
            <a:noFill/>
            <a:miter lim="800000"/>
            <a:headEnd/>
            <a:tailEnd/>
          </a:ln>
        </p:spPr>
      </p:pic>
      <p:cxnSp>
        <p:nvCxnSpPr>
          <p:cNvPr id="65" name="Straight Connector 66"/>
          <p:cNvCxnSpPr/>
          <p:nvPr/>
        </p:nvCxnSpPr>
        <p:spPr bwMode="auto">
          <a:xfrm flipV="1">
            <a:off x="6788756" y="5487404"/>
            <a:ext cx="868552" cy="62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7"/>
          <p:cNvCxnSpPr>
            <a:stCxn id="52" idx="3"/>
          </p:cNvCxnSpPr>
          <p:nvPr/>
        </p:nvCxnSpPr>
        <p:spPr bwMode="auto">
          <a:xfrm flipV="1">
            <a:off x="2495038" y="4457700"/>
            <a:ext cx="586185" cy="348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7" name="Straight Connector 68"/>
          <p:cNvCxnSpPr/>
          <p:nvPr/>
        </p:nvCxnSpPr>
        <p:spPr bwMode="auto">
          <a:xfrm flipV="1">
            <a:off x="3357413" y="423155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9"/>
          <p:cNvCxnSpPr/>
          <p:nvPr/>
        </p:nvCxnSpPr>
        <p:spPr bwMode="auto">
          <a:xfrm flipV="1">
            <a:off x="4173274" y="480977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70"/>
          <p:cNvCxnSpPr/>
          <p:nvPr/>
        </p:nvCxnSpPr>
        <p:spPr bwMode="auto">
          <a:xfrm flipV="1">
            <a:off x="2482708" y="6112814"/>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71"/>
          <p:cNvCxnSpPr/>
          <p:nvPr/>
        </p:nvCxnSpPr>
        <p:spPr bwMode="auto">
          <a:xfrm flipV="1">
            <a:off x="4173274" y="609969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2"/>
          <p:cNvCxnSpPr>
            <a:endCxn id="56" idx="2"/>
          </p:cNvCxnSpPr>
          <p:nvPr/>
        </p:nvCxnSpPr>
        <p:spPr bwMode="auto">
          <a:xfrm flipV="1">
            <a:off x="3276600" y="5035264"/>
            <a:ext cx="680804" cy="47454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3"/>
          <p:cNvCxnSpPr>
            <a:endCxn id="55" idx="2"/>
          </p:cNvCxnSpPr>
          <p:nvPr/>
        </p:nvCxnSpPr>
        <p:spPr bwMode="auto">
          <a:xfrm flipV="1">
            <a:off x="2484000" y="5734052"/>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4"/>
          <p:cNvCxnSpPr>
            <a:stCxn id="52" idx="3"/>
            <a:endCxn id="55" idx="0"/>
          </p:cNvCxnSpPr>
          <p:nvPr/>
        </p:nvCxnSpPr>
        <p:spPr bwMode="auto">
          <a:xfrm>
            <a:off x="2495038" y="480666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75"/>
          <p:cNvCxnSpPr>
            <a:stCxn id="59" idx="2"/>
          </p:cNvCxnSpPr>
          <p:nvPr/>
        </p:nvCxnSpPr>
        <p:spPr bwMode="auto">
          <a:xfrm>
            <a:off x="4859522" y="5735245"/>
            <a:ext cx="650209" cy="38397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76"/>
          <p:cNvCxnSpPr>
            <a:endCxn id="60" idx="1"/>
          </p:cNvCxnSpPr>
          <p:nvPr/>
        </p:nvCxnSpPr>
        <p:spPr bwMode="auto">
          <a:xfrm>
            <a:off x="4876694" y="4436552"/>
            <a:ext cx="570888" cy="3825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77"/>
          <p:cNvCxnSpPr/>
          <p:nvPr/>
        </p:nvCxnSpPr>
        <p:spPr bwMode="auto">
          <a:xfrm>
            <a:off x="3973224" y="500321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78"/>
          <p:cNvCxnSpPr/>
          <p:nvPr/>
        </p:nvCxnSpPr>
        <p:spPr bwMode="auto">
          <a:xfrm>
            <a:off x="5692938" y="5022843"/>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79"/>
          <p:cNvCxnSpPr>
            <a:stCxn id="61" idx="0"/>
            <a:endCxn id="64" idx="1"/>
          </p:cNvCxnSpPr>
          <p:nvPr/>
        </p:nvCxnSpPr>
        <p:spPr bwMode="auto">
          <a:xfrm flipV="1">
            <a:off x="5710839" y="5499228"/>
            <a:ext cx="638178" cy="381887"/>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81"/>
          <p:cNvSpPr txBox="1"/>
          <p:nvPr/>
        </p:nvSpPr>
        <p:spPr>
          <a:xfrm>
            <a:off x="1990896" y="6390501"/>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S29</a:t>
            </a:r>
          </a:p>
        </p:txBody>
      </p:sp>
      <p:sp>
        <p:nvSpPr>
          <p:cNvPr id="80" name="TextBox 82"/>
          <p:cNvSpPr txBox="1"/>
          <p:nvPr/>
        </p:nvSpPr>
        <p:spPr>
          <a:xfrm>
            <a:off x="3683565" y="6390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S30</a:t>
            </a:r>
          </a:p>
        </p:txBody>
      </p:sp>
      <p:sp>
        <p:nvSpPr>
          <p:cNvPr id="81" name="TextBox 83"/>
          <p:cNvSpPr txBox="1"/>
          <p:nvPr/>
        </p:nvSpPr>
        <p:spPr>
          <a:xfrm>
            <a:off x="5471822" y="6390499"/>
            <a:ext cx="70037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S31</a:t>
            </a:r>
          </a:p>
        </p:txBody>
      </p:sp>
      <p:sp>
        <p:nvSpPr>
          <p:cNvPr id="82" name="Rectangle 84"/>
          <p:cNvSpPr/>
          <p:nvPr/>
        </p:nvSpPr>
        <p:spPr>
          <a:xfrm>
            <a:off x="1641428" y="3714484"/>
            <a:ext cx="52971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85"/>
          <p:cNvSpPr txBox="1"/>
          <p:nvPr/>
        </p:nvSpPr>
        <p:spPr>
          <a:xfrm>
            <a:off x="1752600" y="3771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Network domain 2</a:t>
            </a:r>
          </a:p>
        </p:txBody>
      </p:sp>
      <p:cxnSp>
        <p:nvCxnSpPr>
          <p:cNvPr id="84" name="Straight Connector 86"/>
          <p:cNvCxnSpPr>
            <a:stCxn id="17" idx="2"/>
          </p:cNvCxnSpPr>
          <p:nvPr/>
        </p:nvCxnSpPr>
        <p:spPr bwMode="auto">
          <a:xfrm>
            <a:off x="2999615" y="2872832"/>
            <a:ext cx="276985" cy="1203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5" name="Straight Connector 87"/>
          <p:cNvCxnSpPr>
            <a:stCxn id="21" idx="2"/>
            <a:endCxn id="58" idx="0"/>
          </p:cNvCxnSpPr>
          <p:nvPr/>
        </p:nvCxnSpPr>
        <p:spPr bwMode="auto">
          <a:xfrm>
            <a:off x="4746758" y="2890531"/>
            <a:ext cx="112764" cy="11124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6" name="Straight Connector 88"/>
          <p:cNvCxnSpPr>
            <a:stCxn id="52" idx="2"/>
          </p:cNvCxnSpPr>
          <p:nvPr/>
        </p:nvCxnSpPr>
        <p:spPr bwMode="auto">
          <a:xfrm>
            <a:off x="2266438" y="5035264"/>
            <a:ext cx="19562" cy="87023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87" name="TextBox 89"/>
          <p:cNvSpPr txBox="1"/>
          <p:nvPr/>
        </p:nvSpPr>
        <p:spPr>
          <a:xfrm>
            <a:off x="-22679" y="8001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64848" y="11049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64848" y="20317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63956" y="28699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22679" y="16661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22679" y="2580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3"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94"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95"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96"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7"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98"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99" name="TextBox 101"/>
          <p:cNvSpPr txBox="1"/>
          <p:nvPr/>
        </p:nvSpPr>
        <p:spPr>
          <a:xfrm>
            <a:off x="-84135" y="2667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1</a:t>
            </a:r>
          </a:p>
        </p:txBody>
      </p:sp>
      <p:sp>
        <p:nvSpPr>
          <p:cNvPr id="100" name="TextBox 102"/>
          <p:cNvSpPr txBox="1"/>
          <p:nvPr/>
        </p:nvSpPr>
        <p:spPr>
          <a:xfrm>
            <a:off x="8145465" y="39243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2</a:t>
            </a:r>
          </a:p>
        </p:txBody>
      </p:sp>
      <p:sp>
        <p:nvSpPr>
          <p:cNvPr id="101" name="Rectangle 108"/>
          <p:cNvSpPr/>
          <p:nvPr/>
        </p:nvSpPr>
        <p:spPr>
          <a:xfrm>
            <a:off x="5791200" y="190500"/>
            <a:ext cx="2286000" cy="30480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02" name="TextBox 109"/>
          <p:cNvSpPr txBox="1"/>
          <p:nvPr/>
        </p:nvSpPr>
        <p:spPr>
          <a:xfrm>
            <a:off x="5867400" y="342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3</a:t>
            </a:r>
          </a:p>
        </p:txBody>
      </p:sp>
      <p:sp>
        <p:nvSpPr>
          <p:cNvPr id="103" name="TextBox 110"/>
          <p:cNvSpPr txBox="1"/>
          <p:nvPr/>
        </p:nvSpPr>
        <p:spPr>
          <a:xfrm>
            <a:off x="6477000" y="23241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S39</a:t>
            </a:r>
          </a:p>
        </p:txBody>
      </p:sp>
      <p:pic>
        <p:nvPicPr>
          <p:cNvPr id="104" name="Picture 41" descr="DWDM Switch.png"/>
          <p:cNvPicPr>
            <a:picLocks/>
          </p:cNvPicPr>
          <p:nvPr/>
        </p:nvPicPr>
        <p:blipFill>
          <a:blip r:embed="rId2" cstate="print"/>
          <a:srcRect/>
          <a:stretch>
            <a:fillRect/>
          </a:stretch>
        </p:blipFill>
        <p:spPr bwMode="auto">
          <a:xfrm>
            <a:off x="6629400" y="2628900"/>
            <a:ext cx="457200" cy="457200"/>
          </a:xfrm>
          <a:prstGeom prst="rect">
            <a:avLst/>
          </a:prstGeom>
          <a:noFill/>
          <a:ln w="9525">
            <a:noFill/>
            <a:miter lim="800000"/>
            <a:headEnd/>
            <a:tailEnd/>
          </a:ln>
        </p:spPr>
      </p:pic>
      <p:cxnSp>
        <p:nvCxnSpPr>
          <p:cNvPr id="105" name="Straight Connector 115"/>
          <p:cNvCxnSpPr>
            <a:endCxn id="20" idx="1"/>
          </p:cNvCxnSpPr>
          <p:nvPr/>
        </p:nvCxnSpPr>
        <p:spPr bwMode="auto">
          <a:xfrm flipV="1">
            <a:off x="6083035" y="1333500"/>
            <a:ext cx="470165" cy="49259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6" name="Straight Connector 118"/>
          <p:cNvCxnSpPr>
            <a:endCxn id="19" idx="1"/>
          </p:cNvCxnSpPr>
          <p:nvPr/>
        </p:nvCxnSpPr>
        <p:spPr bwMode="auto">
          <a:xfrm flipV="1">
            <a:off x="4954487" y="2058861"/>
            <a:ext cx="951815" cy="6115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7" name="Straight Connector 120"/>
          <p:cNvCxnSpPr>
            <a:stCxn id="21" idx="0"/>
          </p:cNvCxnSpPr>
          <p:nvPr/>
        </p:nvCxnSpPr>
        <p:spPr bwMode="auto">
          <a:xfrm flipH="1" flipV="1">
            <a:off x="3886200" y="102676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8" name="Straight Connector 123"/>
          <p:cNvCxnSpPr>
            <a:stCxn id="19" idx="2"/>
          </p:cNvCxnSpPr>
          <p:nvPr/>
        </p:nvCxnSpPr>
        <p:spPr bwMode="auto">
          <a:xfrm flipH="1">
            <a:off x="5065764" y="2287461"/>
            <a:ext cx="1069138" cy="19416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9" name="Straight Connector 125"/>
          <p:cNvCxnSpPr>
            <a:stCxn id="104" idx="2"/>
            <a:endCxn id="60" idx="0"/>
          </p:cNvCxnSpPr>
          <p:nvPr/>
        </p:nvCxnSpPr>
        <p:spPr bwMode="auto">
          <a:xfrm flipH="1">
            <a:off x="5676182" y="3086100"/>
            <a:ext cx="1181818" cy="150441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10" name="TextBox 127"/>
          <p:cNvSpPr txBox="1"/>
          <p:nvPr/>
        </p:nvSpPr>
        <p:spPr>
          <a:xfrm>
            <a:off x="8297865" y="1905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3</a:t>
            </a:r>
          </a:p>
        </p:txBody>
      </p:sp>
      <p:sp>
        <p:nvSpPr>
          <p:cNvPr id="111" name="TextBox 128"/>
          <p:cNvSpPr txBox="1"/>
          <p:nvPr/>
        </p:nvSpPr>
        <p:spPr>
          <a:xfrm>
            <a:off x="8534400" y="8001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112" name="TextBox 129"/>
          <p:cNvSpPr txBox="1"/>
          <p:nvPr/>
        </p:nvSpPr>
        <p:spPr>
          <a:xfrm>
            <a:off x="8458200" y="15137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113" name="Picture 45" descr="Generic Router 2.png"/>
          <p:cNvPicPr>
            <a:picLocks noChangeAspect="1"/>
          </p:cNvPicPr>
          <p:nvPr/>
        </p:nvPicPr>
        <p:blipFill>
          <a:blip r:embed="rId3" cstate="print"/>
          <a:srcRect/>
          <a:stretch>
            <a:fillRect/>
          </a:stretch>
        </p:blipFill>
        <p:spPr bwMode="auto">
          <a:xfrm>
            <a:off x="8229600" y="958184"/>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114" name="Picture 45" descr="Generic Router 2.png"/>
          <p:cNvPicPr>
            <a:picLocks noChangeAspect="1"/>
          </p:cNvPicPr>
          <p:nvPr/>
        </p:nvPicPr>
        <p:blipFill>
          <a:blip r:embed="rId3" cstate="print"/>
          <a:srcRect/>
          <a:stretch>
            <a:fillRect/>
          </a:stretch>
        </p:blipFill>
        <p:spPr bwMode="auto">
          <a:xfrm>
            <a:off x="8458199" y="1803148"/>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115" name="Straight Connector 133"/>
          <p:cNvCxnSpPr>
            <a:endCxn id="113" idx="1"/>
          </p:cNvCxnSpPr>
          <p:nvPr/>
        </p:nvCxnSpPr>
        <p:spPr bwMode="auto">
          <a:xfrm flipV="1">
            <a:off x="6934200" y="1180560"/>
            <a:ext cx="1295400" cy="1529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6" name="Straight Connector 135"/>
          <p:cNvCxnSpPr>
            <a:endCxn id="114" idx="1"/>
          </p:cNvCxnSpPr>
          <p:nvPr/>
        </p:nvCxnSpPr>
        <p:spPr bwMode="auto">
          <a:xfrm flipV="1">
            <a:off x="7747420" y="2025524"/>
            <a:ext cx="710779" cy="2223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9" name="直接箭头连接符 118"/>
          <p:cNvCxnSpPr/>
          <p:nvPr/>
        </p:nvCxnSpPr>
        <p:spPr>
          <a:xfrm flipH="1">
            <a:off x="609600" y="2971800"/>
            <a:ext cx="22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H="1">
            <a:off x="838200" y="34290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6200" y="4800600"/>
            <a:ext cx="1600200" cy="1815882"/>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a:t>
            </a:r>
          </a:p>
          <a:p>
            <a:r>
              <a:rPr lang="en-US" altLang="zh-CN" sz="1400" dirty="0"/>
              <a:t>OTN-Optical layer</a:t>
            </a:r>
          </a:p>
          <a:p>
            <a:r>
              <a:rPr lang="en-US" altLang="zh-CN" sz="1400" dirty="0"/>
              <a:t>controlled by each domain controller </a:t>
            </a:r>
          </a:p>
          <a:p>
            <a:r>
              <a:rPr lang="en-US" altLang="zh-CN" sz="1400" dirty="0"/>
              <a:t>and not exposed</a:t>
            </a:r>
          </a:p>
          <a:p>
            <a:r>
              <a:rPr lang="en-US" altLang="zh-CN" sz="1400" dirty="0"/>
              <a:t>Via Controller NBI.</a:t>
            </a:r>
            <a:endParaRPr lang="zh-CN" altLang="en-US" sz="1400" dirty="0"/>
          </a:p>
        </p:txBody>
      </p:sp>
      <p:sp>
        <p:nvSpPr>
          <p:cNvPr id="118" name="TextBox 117"/>
          <p:cNvSpPr txBox="1"/>
          <p:nvPr/>
        </p:nvSpPr>
        <p:spPr>
          <a:xfrm>
            <a:off x="7162800" y="6581001"/>
            <a:ext cx="1621919" cy="276999"/>
          </a:xfrm>
          <a:prstGeom prst="rect">
            <a:avLst/>
          </a:prstGeom>
          <a:noFill/>
        </p:spPr>
        <p:txBody>
          <a:bodyPr wrap="none" rtlCol="0">
            <a:spAutoFit/>
          </a:bodyPr>
          <a:lstStyle/>
          <a:p>
            <a:r>
              <a:rPr lang="en-US" altLang="zh-CN" sz="1200" dirty="0"/>
              <a:t>Figure provided by Igor</a:t>
            </a:r>
            <a:endParaRPr lang="zh-CN"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PNC1</a:t>
            </a:r>
            <a:endParaRPr lang="zh-CN" altLang="en-US" dirty="0"/>
          </a:p>
        </p:txBody>
      </p:sp>
      <p:sp>
        <p:nvSpPr>
          <p:cNvPr id="6" name="矩形 5"/>
          <p:cNvSpPr/>
          <p:nvPr/>
        </p:nvSpPr>
        <p:spPr>
          <a:xfrm>
            <a:off x="35814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PNC2</a:t>
            </a:r>
            <a:endParaRPr lang="zh-CN" altLang="en-US" dirty="0"/>
          </a:p>
        </p:txBody>
      </p:sp>
      <p:sp>
        <p:nvSpPr>
          <p:cNvPr id="7" name="矩形 6"/>
          <p:cNvSpPr/>
          <p:nvPr/>
        </p:nvSpPr>
        <p:spPr>
          <a:xfrm>
            <a:off x="4953000" y="4953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PNC3</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343400" y="30480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15000" y="3048000"/>
            <a:ext cx="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5302" y="1219200"/>
            <a:ext cx="2738698" cy="3539430"/>
          </a:xfrm>
          <a:prstGeom prst="rect">
            <a:avLst/>
          </a:prstGeom>
          <a:noFill/>
          <a:ln>
            <a:solidFill>
              <a:schemeClr val="tx1"/>
            </a:solidFill>
          </a:ln>
        </p:spPr>
        <p:txBody>
          <a:bodyPr wrap="square" rtlCol="0">
            <a:spAutoFit/>
          </a:bodyPr>
          <a:lstStyle/>
          <a:p>
            <a:endParaRPr lang="en-US" altLang="zh-CN" sz="1600" b="1" dirty="0"/>
          </a:p>
          <a:p>
            <a:r>
              <a:rPr lang="en-US" altLang="zh-CN" sz="1600" b="1" dirty="0"/>
              <a:t>Assumption: </a:t>
            </a:r>
          </a:p>
          <a:p>
            <a:r>
              <a:rPr lang="en-US" altLang="zh-CN" sz="1600" dirty="0"/>
              <a:t>1:  client controller knows the C-Rx and its access link information. </a:t>
            </a:r>
          </a:p>
          <a:p>
            <a:endParaRPr lang="en-US" altLang="zh-CN" sz="1600" dirty="0"/>
          </a:p>
          <a:p>
            <a:r>
              <a:rPr lang="en-US" altLang="zh-CN" sz="1600" dirty="0"/>
              <a:t>2: MDSC knows how to map C-Rx and its network side of nodes within its network domain. </a:t>
            </a:r>
          </a:p>
          <a:p>
            <a:endParaRPr lang="en-US" altLang="zh-CN" sz="1600" dirty="0"/>
          </a:p>
          <a:p>
            <a:r>
              <a:rPr lang="en-US" altLang="zh-CN" sz="1600" dirty="0"/>
              <a:t>3: MDSC has no topology information at all before each PNC reports its topology.</a:t>
            </a:r>
            <a:endParaRPr lang="zh-CN" altLang="en-US" sz="1600" dirty="0"/>
          </a:p>
        </p:txBody>
      </p: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1</a:t>
            </a:r>
            <a:endParaRPr lang="zh-CN" altLang="en-US" dirty="0"/>
          </a:p>
        </p:txBody>
      </p:sp>
      <p:sp>
        <p:nvSpPr>
          <p:cNvPr id="28" name="云形 27"/>
          <p:cNvSpPr/>
          <p:nvPr/>
        </p:nvSpPr>
        <p:spPr>
          <a:xfrm>
            <a:off x="4800600" y="55626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3</a:t>
            </a:r>
            <a:endParaRPr lang="zh-CN" altLang="en-US" dirty="0"/>
          </a:p>
        </p:txBody>
      </p:sp>
      <p:sp>
        <p:nvSpPr>
          <p:cNvPr id="29" name="云形 28"/>
          <p:cNvSpPr/>
          <p:nvPr/>
        </p:nvSpPr>
        <p:spPr>
          <a:xfrm>
            <a:off x="3352800" y="4343400"/>
            <a:ext cx="19050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2</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p:nvPr/>
        </p:nvCxnSpPr>
        <p:spPr>
          <a:xfrm>
            <a:off x="38862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Controlling Hierarchy – single domain</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PNC1</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1</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p:nvPr/>
        </p:nvCxnSpPr>
        <p:spPr>
          <a:xfrm>
            <a:off x="38862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51920" y="1988840"/>
            <a:ext cx="4087594" cy="369332"/>
          </a:xfrm>
          <a:prstGeom prst="rect">
            <a:avLst/>
          </a:prstGeom>
          <a:noFill/>
        </p:spPr>
        <p:txBody>
          <a:bodyPr wrap="none" rtlCol="0">
            <a:spAutoFit/>
          </a:bodyPr>
          <a:lstStyle/>
          <a:p>
            <a:r>
              <a:rPr lang="en-US" dirty="0"/>
              <a:t>CMI: connectivity between C-R1 and C-R2</a:t>
            </a:r>
          </a:p>
        </p:txBody>
      </p:sp>
      <p:sp>
        <p:nvSpPr>
          <p:cNvPr id="19" name="TextBox 18"/>
          <p:cNvSpPr txBox="1"/>
          <p:nvPr/>
        </p:nvSpPr>
        <p:spPr>
          <a:xfrm>
            <a:off x="2411760" y="3573016"/>
            <a:ext cx="4082784" cy="369332"/>
          </a:xfrm>
          <a:prstGeom prst="rect">
            <a:avLst/>
          </a:prstGeom>
          <a:noFill/>
        </p:spPr>
        <p:txBody>
          <a:bodyPr wrap="none" rtlCol="0">
            <a:spAutoFit/>
          </a:bodyPr>
          <a:lstStyle/>
          <a:p>
            <a:r>
              <a:rPr lang="en-US" dirty="0"/>
              <a:t>MPI: connectivity between C-R1 and C-R2</a:t>
            </a:r>
          </a:p>
        </p:txBody>
      </p:sp>
      <p:sp>
        <p:nvSpPr>
          <p:cNvPr id="22" name="TextBox 21"/>
          <p:cNvSpPr txBox="1"/>
          <p:nvPr/>
        </p:nvSpPr>
        <p:spPr>
          <a:xfrm>
            <a:off x="3563888" y="4077072"/>
            <a:ext cx="5256584" cy="2369880"/>
          </a:xfrm>
          <a:prstGeom prst="rect">
            <a:avLst/>
          </a:prstGeom>
          <a:noFill/>
        </p:spPr>
        <p:txBody>
          <a:bodyPr wrap="square" rtlCol="0">
            <a:spAutoFit/>
          </a:bodyPr>
          <a:lstStyle/>
          <a:p>
            <a:r>
              <a:rPr lang="en-US" sz="1600" dirty="0"/>
              <a:t>Single-layer use cases can cover both cases where there is only one network domain/PNC as well as multi-domain use cases where the connectivity request at the CMI is between access links attached to the same network domain</a:t>
            </a:r>
          </a:p>
          <a:p>
            <a:r>
              <a:rPr lang="en-US" sz="1600" dirty="0"/>
              <a:t>Assumptions:</a:t>
            </a:r>
          </a:p>
          <a:p>
            <a:pPr marL="266700" indent="-266700">
              <a:buFont typeface="Arial" pitchFamily="34" charset="0"/>
              <a:buChar char="•"/>
            </a:pPr>
            <a:r>
              <a:rPr lang="en-US" sz="1600" dirty="0"/>
              <a:t>CMI is the same: customer is not aware of whether the network or connectivity request is single or multi domain</a:t>
            </a:r>
          </a:p>
          <a:p>
            <a:pPr marL="266700" indent="-266700">
              <a:buFont typeface="Arial" pitchFamily="34" charset="0"/>
              <a:buChar char="•"/>
            </a:pPr>
            <a:r>
              <a:rPr lang="en-US" sz="1600" dirty="0"/>
              <a:t>MPI is the same: PNC is not aware of the existence of other PNCs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1653"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5147195"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2531156" y="337614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8" name="TextBox 7"/>
          <p:cNvSpPr txBox="1"/>
          <p:nvPr/>
        </p:nvSpPr>
        <p:spPr>
          <a:xfrm>
            <a:off x="4179929" y="33755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3500891" y="412298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12" name="Picture 41" descr="DWDM Switch.png"/>
          <p:cNvPicPr>
            <a:picLocks/>
          </p:cNvPicPr>
          <p:nvPr/>
        </p:nvPicPr>
        <p:blipFill>
          <a:blip r:embed="rId2" cstate="print"/>
          <a:srcRect/>
          <a:stretch>
            <a:fillRect/>
          </a:stretch>
        </p:blipFill>
        <p:spPr bwMode="auto">
          <a:xfrm>
            <a:off x="2572463" y="3691339"/>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2572463" y="4982915"/>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3447452" y="3116231"/>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3447452" y="4390127"/>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4263429" y="3691339"/>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4269721" y="4976691"/>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5165547" y="3116231"/>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6016864" y="4994390"/>
            <a:ext cx="457200" cy="457200"/>
          </a:xfrm>
          <a:prstGeom prst="rect">
            <a:avLst/>
          </a:prstGeom>
          <a:noFill/>
          <a:ln w="9525">
            <a:noFill/>
            <a:miter lim="800000"/>
            <a:headEnd/>
            <a:tailEnd/>
          </a:ln>
        </p:spPr>
      </p:pic>
      <p:cxnSp>
        <p:nvCxnSpPr>
          <p:cNvPr id="22" name="Straight Connector 21"/>
          <p:cNvCxnSpPr>
            <a:stCxn id="88" idx="3"/>
            <a:endCxn id="12" idx="1"/>
          </p:cNvCxnSpPr>
          <p:nvPr/>
        </p:nvCxnSpPr>
        <p:spPr bwMode="auto">
          <a:xfrm>
            <a:off x="1742728" y="3888335"/>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1741836" y="5211515"/>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5" name="Straight Connector 24"/>
          <p:cNvCxnSpPr>
            <a:endCxn id="14" idx="2"/>
          </p:cNvCxnSpPr>
          <p:nvPr/>
        </p:nvCxnSpPr>
        <p:spPr bwMode="auto">
          <a:xfrm flipV="1">
            <a:off x="3033229" y="3573431"/>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3892038" y="334483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3017333" y="392305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3017333" y="5226089"/>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4707899" y="521296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3018625" y="4847327"/>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3029663" y="3919939"/>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3676052" y="4847327"/>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4507849" y="4116489"/>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1742728" y="4815183"/>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2525521" y="550377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4470506" y="55037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6299306" y="54185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2339752" y="2903959"/>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2489306" y="2839232"/>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7" name="TextBox 89"/>
          <p:cNvSpPr txBox="1"/>
          <p:nvPr/>
        </p:nvSpPr>
        <p:spPr>
          <a:xfrm>
            <a:off x="1110449" y="3361159"/>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297976" y="3665959"/>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297976" y="45928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297084" y="54310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1110449" y="42271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1110449" y="51415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9" name="TextBox 101"/>
          <p:cNvSpPr txBox="1"/>
          <p:nvPr/>
        </p:nvSpPr>
        <p:spPr>
          <a:xfrm>
            <a:off x="971600" y="1895847"/>
            <a:ext cx="122713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IP domain</a:t>
            </a:r>
          </a:p>
        </p:txBody>
      </p:sp>
      <p:cxnSp>
        <p:nvCxnSpPr>
          <p:cNvPr id="107" name="Straight Connector 120"/>
          <p:cNvCxnSpPr>
            <a:stCxn id="21" idx="0"/>
          </p:cNvCxnSpPr>
          <p:nvPr/>
        </p:nvCxnSpPr>
        <p:spPr bwMode="auto">
          <a:xfrm flipH="1" flipV="1">
            <a:off x="5384906" y="3587823"/>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53" name="Straight Connector 52"/>
          <p:cNvCxnSpPr>
            <a:stCxn id="54" idx="1"/>
            <a:endCxn id="21" idx="3"/>
          </p:cNvCxnSpPr>
          <p:nvPr/>
        </p:nvCxnSpPr>
        <p:spPr bwMode="auto">
          <a:xfrm flipH="1" flipV="1">
            <a:off x="6474064" y="5222990"/>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54" name="Picture 45" descr="Generic Router 2.png"/>
          <p:cNvPicPr>
            <a:picLocks noChangeAspect="1"/>
          </p:cNvPicPr>
          <p:nvPr/>
        </p:nvPicPr>
        <p:blipFill>
          <a:blip r:embed="rId3" cstate="print"/>
          <a:srcRect/>
          <a:stretch>
            <a:fillRect/>
          </a:stretch>
        </p:blipFill>
        <p:spPr bwMode="auto">
          <a:xfrm>
            <a:off x="7553018" y="503918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5" name="TextBox 94"/>
          <p:cNvSpPr txBox="1"/>
          <p:nvPr/>
        </p:nvSpPr>
        <p:spPr>
          <a:xfrm>
            <a:off x="7366383" y="4749733"/>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56" name="Picture 45" descr="Generic Router 2.png"/>
          <p:cNvPicPr>
            <a:picLocks noChangeAspect="1"/>
          </p:cNvPicPr>
          <p:nvPr/>
        </p:nvPicPr>
        <p:blipFill>
          <a:blip r:embed="rId3" cstate="print"/>
          <a:srcRect/>
          <a:stretch>
            <a:fillRect/>
          </a:stretch>
        </p:blipFill>
        <p:spPr bwMode="auto">
          <a:xfrm>
            <a:off x="7481010" y="3094964"/>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8" name="TextBox 94"/>
          <p:cNvSpPr txBox="1"/>
          <p:nvPr/>
        </p:nvSpPr>
        <p:spPr>
          <a:xfrm>
            <a:off x="7294375" y="2805517"/>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60" name="Straight Connector 59"/>
          <p:cNvCxnSpPr>
            <a:stCxn id="56" idx="1"/>
            <a:endCxn id="18" idx="3"/>
          </p:cNvCxnSpPr>
          <p:nvPr/>
        </p:nvCxnSpPr>
        <p:spPr bwMode="auto">
          <a:xfrm flipH="1">
            <a:off x="5622747" y="3317340"/>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93" name="Title 92"/>
          <p:cNvSpPr>
            <a:spLocks noGrp="1"/>
          </p:cNvSpPr>
          <p:nvPr>
            <p:ph type="title"/>
          </p:nvPr>
        </p:nvSpPr>
        <p:spPr/>
        <p:txBody>
          <a:bodyPr/>
          <a:lstStyle/>
          <a:p>
            <a:r>
              <a:rPr lang="en-US" dirty="0"/>
              <a:t>Reference Network Scenario</a:t>
            </a:r>
          </a:p>
        </p:txBody>
      </p:sp>
      <p:sp>
        <p:nvSpPr>
          <p:cNvPr id="108" name="Freeform 107"/>
          <p:cNvSpPr/>
          <p:nvPr/>
        </p:nvSpPr>
        <p:spPr>
          <a:xfrm>
            <a:off x="904875" y="1820763"/>
            <a:ext cx="7419975" cy="4200525"/>
          </a:xfrm>
          <a:custGeom>
            <a:avLst/>
            <a:gdLst>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8" fmla="*/ 6334125 w 7419975"/>
              <a:gd name="connsiteY8" fmla="*/ 581025 h 420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9975" h="4200525">
                <a:moveTo>
                  <a:pt x="6334125" y="581025"/>
                </a:moveTo>
                <a:lnTo>
                  <a:pt x="6343650" y="4200525"/>
                </a:lnTo>
                <a:lnTo>
                  <a:pt x="7419975" y="4191000"/>
                </a:lnTo>
                <a:lnTo>
                  <a:pt x="7410450" y="0"/>
                </a:lnTo>
                <a:lnTo>
                  <a:pt x="0" y="9525"/>
                </a:lnTo>
                <a:lnTo>
                  <a:pt x="9525" y="4191000"/>
                </a:lnTo>
                <a:lnTo>
                  <a:pt x="1076325" y="4181475"/>
                </a:lnTo>
                <a:lnTo>
                  <a:pt x="1076325" y="590550"/>
                </a:lnTo>
                <a:lnTo>
                  <a:pt x="6334125" y="581025"/>
                </a:lnTo>
                <a:close/>
              </a:path>
            </a:pathLst>
          </a:cu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p>
            <a:pPr algn="ctr"/>
            <a:endParaRPr lang="en-US" sz="1400" dirty="0">
              <a:solidFill>
                <a:schemeClr val="lt1"/>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PNC</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Network Domain</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a:stCxn id="14" idx="2"/>
            <a:endCxn id="4" idx="0"/>
          </p:cNvCxnSpPr>
          <p:nvPr/>
        </p:nvCxnSpPr>
        <p:spPr>
          <a:xfrm>
            <a:off x="3848100" y="17526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4"/>
          <p:cNvSpPr/>
          <p:nvPr/>
        </p:nvSpPr>
        <p:spPr>
          <a:xfrm>
            <a:off x="466916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PNC</a:t>
            </a:r>
            <a:endParaRPr lang="zh-CN" altLang="en-US" dirty="0"/>
          </a:p>
        </p:txBody>
      </p:sp>
      <p:cxnSp>
        <p:nvCxnSpPr>
          <p:cNvPr id="13" name="直接连接符 15"/>
          <p:cNvCxnSpPr/>
          <p:nvPr/>
        </p:nvCxnSpPr>
        <p:spPr>
          <a:xfrm>
            <a:off x="558356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云形 26"/>
          <p:cNvSpPr/>
          <p:nvPr/>
        </p:nvSpPr>
        <p:spPr>
          <a:xfrm>
            <a:off x="4211960" y="4876800"/>
            <a:ext cx="2736304"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Network Domain</a:t>
            </a:r>
            <a:endParaRPr lang="zh-CN" altLang="en-US" dirty="0"/>
          </a:p>
        </p:txBody>
      </p:sp>
      <p:sp>
        <p:nvSpPr>
          <p:cNvPr id="20" name="TextBox 19"/>
          <p:cNvSpPr txBox="1"/>
          <p:nvPr/>
        </p:nvSpPr>
        <p:spPr>
          <a:xfrm>
            <a:off x="3923928" y="1916832"/>
            <a:ext cx="2651367" cy="369332"/>
          </a:xfrm>
          <a:prstGeom prst="rect">
            <a:avLst/>
          </a:prstGeom>
          <a:noFill/>
        </p:spPr>
        <p:txBody>
          <a:bodyPr wrap="none" rtlCol="0">
            <a:spAutoFit/>
          </a:bodyPr>
          <a:lstStyle/>
          <a:p>
            <a:r>
              <a:rPr lang="en-US" dirty="0"/>
              <a:t>CMI (initially out of scope)</a:t>
            </a:r>
          </a:p>
        </p:txBody>
      </p:sp>
      <p:sp>
        <p:nvSpPr>
          <p:cNvPr id="21" name="TextBox 20"/>
          <p:cNvSpPr txBox="1"/>
          <p:nvPr/>
        </p:nvSpPr>
        <p:spPr>
          <a:xfrm>
            <a:off x="2411760" y="3429000"/>
            <a:ext cx="1489190" cy="646331"/>
          </a:xfrm>
          <a:prstGeom prst="rect">
            <a:avLst/>
          </a:prstGeom>
          <a:noFill/>
        </p:spPr>
        <p:txBody>
          <a:bodyPr wrap="none" rtlCol="0">
            <a:spAutoFit/>
          </a:bodyPr>
          <a:lstStyle/>
          <a:p>
            <a:r>
              <a:rPr lang="en-US" dirty="0"/>
              <a:t>IP MPI</a:t>
            </a:r>
          </a:p>
          <a:p>
            <a:r>
              <a:rPr lang="en-US" dirty="0"/>
              <a:t>(out of scope)</a:t>
            </a:r>
          </a:p>
        </p:txBody>
      </p:sp>
      <p:sp>
        <p:nvSpPr>
          <p:cNvPr id="23" name="TextBox 22"/>
          <p:cNvSpPr txBox="1"/>
          <p:nvPr/>
        </p:nvSpPr>
        <p:spPr>
          <a:xfrm>
            <a:off x="5652120" y="3429000"/>
            <a:ext cx="1507336" cy="646331"/>
          </a:xfrm>
          <a:prstGeom prst="rect">
            <a:avLst/>
          </a:prstGeom>
          <a:noFill/>
        </p:spPr>
        <p:txBody>
          <a:bodyPr wrap="none" rtlCol="0">
            <a:spAutoFit/>
          </a:bodyPr>
          <a:lstStyle/>
          <a:p>
            <a:r>
              <a:rPr lang="en-US" dirty="0"/>
              <a:t>Transport MPI</a:t>
            </a:r>
          </a:p>
          <a:p>
            <a:r>
              <a:rPr lang="en-US" dirty="0"/>
              <a:t>(in the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Comments/Questions</a:t>
            </a:r>
          </a:p>
        </p:txBody>
      </p:sp>
      <p:sp>
        <p:nvSpPr>
          <p:cNvPr id="3" name="Content Placeholder 2"/>
          <p:cNvSpPr>
            <a:spLocks noGrp="1"/>
          </p:cNvSpPr>
          <p:nvPr>
            <p:ph idx="1"/>
          </p:nvPr>
        </p:nvSpPr>
        <p:spPr/>
        <p:txBody>
          <a:bodyPr>
            <a:normAutofit fontScale="55000" lnSpcReduction="20000"/>
          </a:bodyPr>
          <a:lstStyle/>
          <a:p>
            <a:r>
              <a:rPr lang="en-US" dirty="0"/>
              <a:t>Single-domain assumption: only one PNC</a:t>
            </a:r>
          </a:p>
          <a:p>
            <a:r>
              <a:rPr lang="en-US" dirty="0"/>
              <a:t>Single-layer assumptions:</a:t>
            </a:r>
          </a:p>
          <a:p>
            <a:pPr lvl="1"/>
            <a:r>
              <a:rPr lang="en-US" dirty="0"/>
              <a:t>All NEs are switching at the LO ODU level</a:t>
            </a:r>
          </a:p>
          <a:p>
            <a:pPr lvl="2"/>
            <a:r>
              <a:rPr lang="en-US" dirty="0"/>
              <a:t>LO ODU multiplexing into HO ODU is not used or pre-configured (and not controlled at the MPI)</a:t>
            </a:r>
          </a:p>
          <a:p>
            <a:r>
              <a:rPr lang="en-US" dirty="0"/>
              <a:t>What type of topology abstraction? White, black or grey?</a:t>
            </a:r>
          </a:p>
          <a:p>
            <a:pPr lvl="1"/>
            <a:r>
              <a:rPr lang="en-US" dirty="0">
                <a:solidFill>
                  <a:srgbClr val="FF0000"/>
                </a:solidFill>
              </a:rPr>
              <a:t>Start assuming a white topology abstraction</a:t>
            </a:r>
          </a:p>
          <a:p>
            <a:pPr lvl="1"/>
            <a:r>
              <a:rPr lang="en-US" dirty="0">
                <a:solidFill>
                  <a:srgbClr val="FF0000"/>
                </a:solidFill>
              </a:rPr>
              <a:t>We can think later if we need also to analyze black or grey topology abstractions</a:t>
            </a:r>
          </a:p>
          <a:p>
            <a:r>
              <a:rPr lang="en-US" dirty="0"/>
              <a:t>What about client layer services?</a:t>
            </a:r>
          </a:p>
          <a:p>
            <a:pPr lvl="1"/>
            <a:r>
              <a:rPr lang="en-US" dirty="0"/>
              <a:t>ODU transit service</a:t>
            </a:r>
          </a:p>
          <a:p>
            <a:pPr lvl="1"/>
            <a:r>
              <a:rPr lang="en-US" dirty="0"/>
              <a:t>Other (non ETH) OTN client services (e.g., STM-N, FC, </a:t>
            </a:r>
            <a:r>
              <a:rPr lang="en-US" dirty="0" err="1"/>
              <a:t>InfiniBand</a:t>
            </a:r>
            <a:r>
              <a:rPr lang="en-US" dirty="0"/>
              <a:t>, …): single-layer or multi-layer?</a:t>
            </a:r>
          </a:p>
          <a:p>
            <a:pPr lvl="1"/>
            <a:r>
              <a:rPr lang="en-US" dirty="0"/>
              <a:t>EPL over ODU: single-layer or multi-layer?</a:t>
            </a:r>
          </a:p>
          <a:p>
            <a:pPr lvl="2"/>
            <a:r>
              <a:rPr lang="en-US" dirty="0"/>
              <a:t>Transparent versus frame-based mapping?</a:t>
            </a:r>
          </a:p>
          <a:p>
            <a:pPr lvl="1"/>
            <a:r>
              <a:rPr lang="en-US" dirty="0"/>
              <a:t>EVPL over ODU: single-layer or multi-layer?</a:t>
            </a:r>
          </a:p>
          <a:p>
            <a:pPr lvl="1"/>
            <a:r>
              <a:rPr lang="en-US" dirty="0">
                <a:solidFill>
                  <a:srgbClr val="FF0000"/>
                </a:solidFill>
              </a:rPr>
              <a:t>Assumption: single-layer (no multiplexing/switching)</a:t>
            </a:r>
          </a:p>
          <a:p>
            <a:r>
              <a:rPr lang="en-US" dirty="0"/>
              <a:t>What about multi-function access link?</a:t>
            </a:r>
          </a:p>
          <a:p>
            <a:pPr lvl="1"/>
            <a:r>
              <a:rPr lang="en-US" dirty="0">
                <a:solidFill>
                  <a:srgbClr val="FF0000"/>
                </a:solidFill>
              </a:rPr>
              <a:t>To be addressed</a:t>
            </a:r>
          </a:p>
          <a:p>
            <a:pPr lvl="1"/>
            <a:r>
              <a:rPr lang="en-US" dirty="0">
                <a:solidFill>
                  <a:srgbClr val="FF0000"/>
                </a:solidFill>
              </a:rPr>
              <a:t>Assumption: single-layer (no multiplexing/switching)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 Transit (ODU2)</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S5</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S7</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S8</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99592" y="4725144"/>
            <a:ext cx="4248472" cy="954107"/>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OTN-Optical layer controlled by each domain controller and not exposed Via Controller NBI.</a:t>
            </a:r>
            <a:endParaRPr lang="zh-CN" altLang="en-US" sz="1400" dirty="0"/>
          </a:p>
        </p:txBody>
      </p:sp>
      <p:sp>
        <p:nvSpPr>
          <p:cNvPr id="109" name="TextBox 108"/>
          <p:cNvSpPr txBox="1"/>
          <p:nvPr/>
        </p:nvSpPr>
        <p:spPr>
          <a:xfrm>
            <a:off x="395536" y="5733256"/>
            <a:ext cx="7105150"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ODU2), </a:t>
            </a:r>
            <a:r>
              <a:rPr lang="en-US" sz="1600" dirty="0"/>
              <a:t>S3 (ODU2), S5 (ODU2), S6 (ODU2), </a:t>
            </a:r>
            <a:r>
              <a:rPr lang="en-US" sz="1600" dirty="0">
                <a:solidFill>
                  <a:srgbClr val="FF0000"/>
                </a:solidFill>
              </a:rPr>
              <a:t>C-R3 (ODU2 -&gt;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ODU2) and C-R3 (ODU2 -&gt; PKT) adaptations not controlled by Transport PNC</a:t>
            </a:r>
          </a:p>
        </p:txBody>
      </p:sp>
      <p:sp>
        <p:nvSpPr>
          <p:cNvPr id="49" name="TextBox 48"/>
          <p:cNvSpPr txBox="1"/>
          <p:nvPr/>
        </p:nvSpPr>
        <p:spPr>
          <a:xfrm>
            <a:off x="1020086" y="2417745"/>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Setup</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83768" y="1792665"/>
            <a:ext cx="216024" cy="3401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1384995"/>
          </a:xfrm>
          <a:prstGeom prst="rect">
            <a:avLst/>
          </a:prstGeom>
          <a:noFill/>
        </p:spPr>
        <p:txBody>
          <a:bodyPr wrap="square" rtlCol="0">
            <a:spAutoFit/>
          </a:bodyPr>
          <a:lstStyle/>
          <a:p>
            <a:r>
              <a:rPr lang="en-US" sz="1400" dirty="0"/>
              <a:t>MDSC should request Transport PNC to setup an ODU2 Tunnel (Segment) between S-LTP-3 and S-LTP-6</a:t>
            </a:r>
          </a:p>
          <a:p>
            <a:r>
              <a:rPr lang="en-US" sz="1400" dirty="0"/>
              <a:t>Ingress and egress points are  indicated in the ERO of the primary path:</a:t>
            </a:r>
          </a:p>
          <a:p>
            <a:pPr marL="269875" lvl="1" indent="-269875">
              <a:buFont typeface="Arial" pitchFamily="34" charset="0"/>
              <a:buChar char="•"/>
            </a:pPr>
            <a:r>
              <a:rPr lang="en-US" sz="1400" dirty="0"/>
              <a:t>First ERO element is </a:t>
            </a:r>
            <a:r>
              <a:rPr lang="en-US" sz="1400" dirty="0" smtClean="0"/>
              <a:t>S-LTP-3</a:t>
            </a:r>
          </a:p>
          <a:p>
            <a:pPr marL="269875" lvl="1" indent="-269875">
              <a:buFont typeface="Arial" pitchFamily="34" charset="0"/>
              <a:buChar char="•"/>
            </a:pPr>
            <a:r>
              <a:rPr lang="en-US" sz="1400" dirty="0" smtClean="0"/>
              <a:t>Last </a:t>
            </a:r>
            <a:r>
              <a:rPr lang="en-US" sz="1400" dirty="0"/>
              <a:t>ERO element is </a:t>
            </a:r>
            <a:r>
              <a:rPr lang="en-US" sz="1400" dirty="0" smtClean="0"/>
              <a:t>S-LTP-6</a:t>
            </a:r>
            <a:endParaRPr lang="en-US" sz="1400" dirty="0" smtClean="0"/>
          </a:p>
          <a:p>
            <a:pPr marL="0" lvl="1"/>
            <a:r>
              <a:rPr lang="it-IT" sz="1400" dirty="0" smtClean="0"/>
              <a:t>The tunnel to be setup is a segment tunnel, source and destination of the E2E tunnel</a:t>
            </a:r>
          </a:p>
          <a:p>
            <a:pPr marL="0" lvl="1"/>
            <a:r>
              <a:rPr lang="it-IT" sz="1400" dirty="0" smtClean="0"/>
              <a:t>information </a:t>
            </a:r>
            <a:r>
              <a:rPr lang="it-IT" sz="1400" dirty="0"/>
              <a:t>is belonging to customer side. </a:t>
            </a:r>
            <a:endParaRPr lang="it-IT" sz="1400" dirty="0" smtClean="0"/>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54"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124"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128"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132"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137"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141"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smtClean="0"/>
              <a:t>1) Not </a:t>
            </a:r>
            <a:r>
              <a:rPr lang="it-IT" sz="1050" dirty="0"/>
              <a:t>clear how to get </a:t>
            </a:r>
            <a:r>
              <a:rPr lang="it-IT" sz="1050" dirty="0" smtClean="0"/>
              <a:t>information about the router-id and interface-id </a:t>
            </a:r>
            <a:r>
              <a:rPr lang="it-IT" sz="1050" dirty="0" smtClean="0"/>
              <a:t>from  the TE </a:t>
            </a:r>
            <a:r>
              <a:rPr lang="it-IT" sz="1050" dirty="0" smtClean="0"/>
              <a:t>topology</a:t>
            </a:r>
          </a:p>
          <a:p>
            <a:r>
              <a:rPr lang="it-IT" sz="1050" dirty="0" smtClean="0"/>
              <a:t>2) Not </a:t>
            </a:r>
            <a:r>
              <a:rPr lang="it-IT" sz="1050" dirty="0" smtClean="0"/>
              <a:t>clear how to use the label to identify the spcecific </a:t>
            </a:r>
            <a:r>
              <a:rPr lang="it-IT" sz="1050" dirty="0" smtClean="0"/>
              <a:t>ODU2</a:t>
            </a:r>
            <a:endParaRPr lang="en-US" sz="1050" dirty="0" smtClean="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smtClean="0"/>
              <a:t>Could we use the </a:t>
            </a:r>
            <a:r>
              <a:rPr lang="en-US" sz="1050" dirty="0" smtClean="0"/>
              <a:t>explicit-route-usage attribute to identify the ERO representing the incoming and outgoing ports from the domain?</a:t>
            </a:r>
            <a:endParaRPr lang="en-US" sz="1050" dirty="0" smtClean="0"/>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570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a:t>
            </a:r>
            <a:r>
              <a:rPr lang="en-US" sz="3200" dirty="0" smtClean="0"/>
              <a:t>Instantiation - alternative</a:t>
            </a:r>
            <a:endParaRPr lang="en-US" sz="3200" dirty="0"/>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smtClean="0">
                <a:ln>
                  <a:noFill/>
                </a:ln>
                <a:solidFill>
                  <a:srgbClr val="FF0000"/>
                </a:solidFill>
                <a:effectLst/>
                <a:uLnTx/>
                <a:uFillTx/>
              </a:rPr>
              <a:t>incoming-</a:t>
            </a:r>
            <a:r>
              <a:rPr kumimoji="0" lang="en-US" sz="800" b="0" i="0" u="none" strike="noStrike" kern="0" cap="none" spc="0" normalizeH="0" baseline="0" noProof="0" dirty="0" err="1" smtClean="0">
                <a:ln>
                  <a:noFill/>
                </a:ln>
                <a:solidFill>
                  <a:srgbClr val="FF0000"/>
                </a:solidFill>
                <a:effectLst/>
                <a:uLnTx/>
                <a:uFillTx/>
              </a:rPr>
              <a:t>ero</a:t>
            </a:r>
            <a:endParaRPr kumimoji="0" lang="en-US" sz="800" b="0" i="0" u="none" strike="noStrike" kern="0" cap="none" spc="0" normalizeH="0" baseline="0" noProof="0" dirty="0">
              <a:ln>
                <a:noFill/>
              </a:ln>
              <a:solidFill>
                <a:srgbClr val="FF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smtClean="0">
                <a:ln>
                  <a:noFill/>
                </a:ln>
                <a:solidFill>
                  <a:srgbClr val="FF0000"/>
                </a:solidFill>
                <a:effectLst/>
                <a:uLnTx/>
                <a:uFillTx/>
              </a:rPr>
              <a:t>outgoing-</a:t>
            </a:r>
            <a:r>
              <a:rPr kumimoji="0" lang="en-US" sz="800" b="0" i="0" u="none" strike="noStrike" kern="0" cap="none" spc="0" normalizeH="0" baseline="0" noProof="0" dirty="0" err="1" smtClean="0">
                <a:ln>
                  <a:noFill/>
                </a:ln>
                <a:solidFill>
                  <a:srgbClr val="FF0000"/>
                </a:solidFill>
                <a:effectLst/>
                <a:uLnTx/>
                <a:uFillTx/>
              </a:rPr>
              <a:t>ero</a:t>
            </a:r>
            <a:endParaRPr kumimoji="0" lang="en-US" sz="800" b="0" i="0" u="none" strike="noStrike" kern="0" cap="none" spc="0" normalizeH="0" baseline="0" noProof="0" dirty="0">
              <a:ln>
                <a:noFill/>
              </a:ln>
              <a:solidFill>
                <a:srgbClr val="FF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smtClean="0"/>
              <a:t>1) Not </a:t>
            </a:r>
            <a:r>
              <a:rPr lang="it-IT" sz="1050" dirty="0"/>
              <a:t>clear how to get </a:t>
            </a:r>
            <a:r>
              <a:rPr lang="it-IT" sz="1050" dirty="0" smtClean="0"/>
              <a:t>information about the router-id and interface-id </a:t>
            </a:r>
            <a:r>
              <a:rPr lang="it-IT" sz="1050" dirty="0" smtClean="0"/>
              <a:t>from  the TE </a:t>
            </a:r>
            <a:r>
              <a:rPr lang="it-IT" sz="1050" dirty="0" smtClean="0"/>
              <a:t>topology</a:t>
            </a:r>
          </a:p>
          <a:p>
            <a:r>
              <a:rPr lang="it-IT" sz="1050" dirty="0" smtClean="0"/>
              <a:t>2) Not </a:t>
            </a:r>
            <a:r>
              <a:rPr lang="it-IT" sz="1050" dirty="0" smtClean="0"/>
              <a:t>clear how to use the label to identify the spcecific </a:t>
            </a:r>
            <a:r>
              <a:rPr lang="it-IT" sz="1050" dirty="0" smtClean="0"/>
              <a:t>ODU2</a:t>
            </a:r>
            <a:endParaRPr lang="en-US" sz="1050" dirty="0" smtClean="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smtClean="0"/>
              <a:t>Could we use the </a:t>
            </a:r>
            <a:r>
              <a:rPr lang="en-US" sz="1050" dirty="0" smtClean="0"/>
              <a:t>explicit-route-usage attribute to identify the ERO representing the incoming and outgoing ports from the domain?</a:t>
            </a:r>
            <a:endParaRPr lang="en-US" sz="1050" dirty="0" smtClean="0"/>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570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it-IT" sz="2400" dirty="0" smtClean="0"/>
              <a:t>In this scenario the tunnel is not terminate in the OTN NW, it is a «Transit tunnel» , starting from router side</a:t>
            </a:r>
          </a:p>
          <a:p>
            <a:r>
              <a:rPr lang="it-IT" sz="2400" dirty="0" smtClean="0"/>
              <a:t>How can we get information regarding the ingress and egrees point of the transit tunnel (router-id and interface-id) ?</a:t>
            </a:r>
          </a:p>
          <a:p>
            <a:pPr lvl="1"/>
            <a:r>
              <a:rPr lang="it-IT" sz="2000" dirty="0" smtClean="0"/>
              <a:t>The router id can be the te-node-id in the teas-topology</a:t>
            </a:r>
          </a:p>
          <a:p>
            <a:pPr lvl="1"/>
            <a:r>
              <a:rPr lang="it-IT" sz="2000" dirty="0" smtClean="0"/>
              <a:t>The interface-id  can be the te-tp-id in the teas-topology </a:t>
            </a:r>
          </a:p>
          <a:p>
            <a:r>
              <a:rPr lang="it-IT" sz="2400" dirty="0" smtClean="0"/>
              <a:t>The same problem appear for lsp-state part with RRO </a:t>
            </a:r>
          </a:p>
          <a:p>
            <a:r>
              <a:rPr lang="it-IT" sz="2400" smtClean="0">
                <a:solidFill>
                  <a:srgbClr val="FF0000"/>
                </a:solidFill>
              </a:rPr>
              <a:t>Action (Sergio) </a:t>
            </a:r>
            <a:r>
              <a:rPr lang="it-IT" sz="2400" dirty="0" smtClean="0">
                <a:solidFill>
                  <a:srgbClr val="FF0000"/>
                </a:solidFill>
              </a:rPr>
              <a:t>– Check with TE Tunnel model experts for clarification</a:t>
            </a:r>
          </a:p>
          <a:p>
            <a:r>
              <a:rPr lang="en-US" sz="2400" dirty="0" smtClean="0"/>
              <a:t>How the specific ODU2 (e.g., TS information) to be used on the access links is configured</a:t>
            </a:r>
          </a:p>
          <a:p>
            <a:pPr lvl="1"/>
            <a:r>
              <a:rPr lang="en-US" sz="2000" dirty="0" smtClean="0"/>
              <a:t>Some negotiation process is needed</a:t>
            </a:r>
          </a:p>
          <a:p>
            <a:pPr lvl="1"/>
            <a:r>
              <a:rPr lang="en-US" sz="2000" dirty="0" smtClean="0"/>
              <a:t>It may depend on how this information is selected:</a:t>
            </a:r>
          </a:p>
          <a:p>
            <a:pPr lvl="2"/>
            <a:r>
              <a:rPr lang="en-US" sz="1600" dirty="0" smtClean="0"/>
              <a:t>If selected by the NE/PNC, it is communicated by the PNC to the MDSC after the Tunnel has been setup</a:t>
            </a:r>
          </a:p>
          <a:p>
            <a:pPr lvl="2"/>
            <a:r>
              <a:rPr lang="en-US" sz="1600" dirty="0" smtClean="0"/>
              <a:t>If selected by others (e.g., MDSC), it should be communicated by the MDSC in the ERO elements when the Tunnel setup is requested</a:t>
            </a:r>
          </a:p>
          <a:p>
            <a:pPr lvl="1"/>
            <a:r>
              <a:rPr lang="en-US" sz="2000" dirty="0" smtClean="0"/>
              <a:t>Current assumption: the MDSC selects the specific ODU2</a:t>
            </a:r>
          </a:p>
          <a:p>
            <a:r>
              <a:rPr lang="en-US" sz="2400" dirty="0" smtClean="0"/>
              <a:t>If MDSC selects the ODU2 to be used on the access link it is not clear how it could get the information about the available TSs among which it can select</a:t>
            </a:r>
          </a:p>
          <a:p>
            <a:pPr lvl="1"/>
            <a:r>
              <a:rPr lang="en-US" sz="2000" dirty="0" smtClean="0"/>
              <a:t>Possible conclusion: it is beneficial not to advertise the available BW in terms of number of containers but we advertise which particular container is available. This information may be needed only for Tunnel configuration while for path computation this information is not needed.</a:t>
            </a:r>
          </a:p>
          <a:p>
            <a:r>
              <a:rPr lang="en-US" sz="2400" dirty="0" smtClean="0">
                <a:solidFill>
                  <a:srgbClr val="FF0000"/>
                </a:solidFill>
              </a:rPr>
              <a:t>Action (DT) – Continue to investigate this open issue</a:t>
            </a:r>
          </a:p>
          <a:p>
            <a:endParaRPr lang="en-US" sz="2400" dirty="0"/>
          </a:p>
        </p:txBody>
      </p:sp>
    </p:spTree>
    <p:extLst>
      <p:ext uri="{BB962C8B-B14F-4D97-AF65-F5344CB8AC3E}">
        <p14:creationId xmlns:p14="http://schemas.microsoft.com/office/powerpoint/2010/main" xmlns="" val="1159705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2440</TotalTime>
  <Words>1704</Words>
  <Application>Microsoft Office PowerPoint</Application>
  <PresentationFormat>On-screen Show (4:3)</PresentationFormat>
  <Paragraphs>424</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Initial Set of Questions</vt:lpstr>
      <vt:lpstr>Reference Network Scenario</vt:lpstr>
      <vt:lpstr>Controlling Hierarchy</vt:lpstr>
      <vt:lpstr>Comments/Questions</vt:lpstr>
      <vt:lpstr>ODU Transit (ODU2)</vt:lpstr>
      <vt:lpstr>ODU2 Tunnel Setup</vt:lpstr>
      <vt:lpstr>ODU2 Connection: TEAS Tunnel Model Instantiation</vt:lpstr>
      <vt:lpstr>ODU2 Connection: TEAS Tunnel Model Instantiation - alternative</vt:lpstr>
      <vt:lpstr>Slide 9</vt:lpstr>
      <vt:lpstr>Other OTN client services (STM-64)</vt:lpstr>
      <vt:lpstr>EPL over ODU Services (10GE)</vt:lpstr>
      <vt:lpstr>EVPL over ODU Services</vt:lpstr>
      <vt:lpstr>Multi-function access link</vt:lpstr>
      <vt:lpstr>Multi-function access link</vt:lpstr>
      <vt:lpstr>Backup</vt:lpstr>
      <vt:lpstr>Slide 16</vt:lpstr>
      <vt:lpstr>Controlling Hierarchy</vt:lpstr>
      <vt:lpstr>Controlling Hierarchy – single domain</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Set of Questions</dc:title>
  <dc:creator>Italo Busi</dc:creator>
  <cp:lastModifiedBy>Italo Busi</cp:lastModifiedBy>
  <cp:revision>35</cp:revision>
  <dcterms:created xsi:type="dcterms:W3CDTF">2017-01-10T12:10:34Z</dcterms:created>
  <dcterms:modified xsi:type="dcterms:W3CDTF">2017-02-22T16:03:13Z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995820514</vt:i4>
  </property>
  <property fmtid="{D5CDD505-2E9C-101B-9397-08002B2CF9AE}" pid="4" name="_EmailSubject">
    <vt:lpwstr>transport NBI design team</vt:lpwstr>
  </property>
  <property fmtid="{D5CDD505-2E9C-101B-9397-08002B2CF9AE}" pid="5" name="_AuthorEmail">
    <vt:lpwstr>sergio.belotti@nokia.com</vt:lpwstr>
  </property>
  <property fmtid="{D5CDD505-2E9C-101B-9397-08002B2CF9AE}" pid="6" name="_AuthorEmailDisplayName">
    <vt:lpwstr>Belotti, Sergio (Nokia - IT)</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1487773099</vt:lpwstr>
  </property>
</Properties>
</file>