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53" r:id="rId2"/>
  </p:sldMasterIdLst>
  <p:notesMasterIdLst>
    <p:notesMasterId r:id="rId13"/>
  </p:notesMasterIdLst>
  <p:handoutMasterIdLst>
    <p:handoutMasterId r:id="rId14"/>
  </p:handoutMasterIdLst>
  <p:sldIdLst>
    <p:sldId id="863" r:id="rId3"/>
    <p:sldId id="1090" r:id="rId4"/>
    <p:sldId id="868" r:id="rId5"/>
    <p:sldId id="872" r:id="rId6"/>
    <p:sldId id="870" r:id="rId7"/>
    <p:sldId id="1092" r:id="rId8"/>
    <p:sldId id="869" r:id="rId9"/>
    <p:sldId id="882" r:id="rId10"/>
    <p:sldId id="871" r:id="rId11"/>
    <p:sldId id="787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3"/>
            <p14:sldId id="1090"/>
            <p14:sldId id="868"/>
            <p14:sldId id="872"/>
            <p14:sldId id="870"/>
            <p14:sldId id="1092"/>
            <p14:sldId id="869"/>
            <p14:sldId id="882"/>
            <p14:sldId id="871"/>
          </p14:sldIdLst>
        </p14:section>
        <p14:section name="CREDITS &amp; COPYRIGHTS" id="{96A22112-93F8-4FC4-92DC-51B794962ED1}">
          <p14:sldIdLst>
            <p14:sldId id="7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C17"/>
    <a:srgbClr val="499F5F"/>
    <a:srgbClr val="2F764E"/>
    <a:srgbClr val="245A3B"/>
    <a:srgbClr val="DD8111"/>
    <a:srgbClr val="205035"/>
    <a:srgbClr val="2D77A8"/>
    <a:srgbClr val="2980B9"/>
    <a:srgbClr val="354759"/>
    <a:srgbClr val="AE3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5541" autoAdjust="0"/>
  </p:normalViewPr>
  <p:slideViewPr>
    <p:cSldViewPr>
      <p:cViewPr varScale="1">
        <p:scale>
          <a:sx n="70" d="100"/>
          <a:sy n="70" d="100"/>
        </p:scale>
        <p:origin x="750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32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9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66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8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0" r:id="rId3"/>
    <p:sldLayoutId id="2147483772" r:id="rId4"/>
    <p:sldLayoutId id="2147483775" r:id="rId5"/>
    <p:sldLayoutId id="2147483751" r:id="rId6"/>
    <p:sldLayoutId id="2147483774" r:id="rId7"/>
    <p:sldLayoutId id="2147483750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salud.gov.co/sites/rid/Lists/BibliotecaDigital/RIDE/VS/PP/ENT/boletin-conducta-suicid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98538"/>
            <a:ext cx="11712624" cy="769441"/>
          </a:xfrm>
          <a:prstGeom prst="rect">
            <a:avLst/>
          </a:prstGeom>
        </p:spPr>
        <p:txBody>
          <a:bodyPr/>
          <a:lstStyle/>
          <a:p>
            <a:r>
              <a:rPr lang="es-E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</a:t>
            </a:r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s-E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suicidios</a:t>
            </a:r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nivel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mundial</a:t>
            </a: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Freeform 13"/>
          <p:cNvSpPr/>
          <p:nvPr/>
        </p:nvSpPr>
        <p:spPr>
          <a:xfrm>
            <a:off x="5087888" y="1426467"/>
            <a:ext cx="2379576" cy="3789040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1" name="TextBox 60"/>
          <p:cNvSpPr txBox="1"/>
          <p:nvPr/>
        </p:nvSpPr>
        <p:spPr>
          <a:xfrm>
            <a:off x="8114657" y="2117101"/>
            <a:ext cx="397294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Daniela Quintero Leon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14657" y="2599437"/>
            <a:ext cx="37403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Carlos Daniel Barrera</a:t>
            </a:r>
          </a:p>
        </p:txBody>
      </p:sp>
      <p:sp>
        <p:nvSpPr>
          <p:cNvPr id="18" name="TextBox 62">
            <a:extLst>
              <a:ext uri="{FF2B5EF4-FFF2-40B4-BE49-F238E27FC236}">
                <a16:creationId xmlns:a16="http://schemas.microsoft.com/office/drawing/2014/main" xmlns="" id="{7C06192A-D970-4447-875B-1C236B83022D}"/>
              </a:ext>
            </a:extLst>
          </p:cNvPr>
          <p:cNvSpPr txBox="1"/>
          <p:nvPr/>
        </p:nvSpPr>
        <p:spPr>
          <a:xfrm>
            <a:off x="8114657" y="3166223"/>
            <a:ext cx="318773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Eliana Arenas </a:t>
            </a:r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s-E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á</a:t>
            </a:r>
            <a:r>
              <a:rPr lang="en-US" sz="28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rquez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Resultado de imagen para suicidio">
            <a:extLst>
              <a:ext uri="{FF2B5EF4-FFF2-40B4-BE49-F238E27FC236}">
                <a16:creationId xmlns:a16="http://schemas.microsoft.com/office/drawing/2014/main" xmlns="" id="{08D5C26B-6E81-4697-81B9-D40F274482B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b="943"/>
          <a:stretch>
            <a:fillRect/>
          </a:stretch>
        </p:blipFill>
        <p:spPr bwMode="auto">
          <a:xfrm>
            <a:off x="1632799" y="1863322"/>
            <a:ext cx="5361773" cy="302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6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PROBLEMATICA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9E9AFC-D7E0-9045-9B9C-41010121B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/>
          <a:lstStyle/>
          <a:p>
            <a:r>
              <a:rPr lang="es-MX" cap="all" dirty="0"/>
              <a:t>L</a:t>
            </a:r>
            <a:r>
              <a:rPr lang="es-MX" dirty="0"/>
              <a:t>os datos mundiales sobre el suicidio son alarmantes.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6" name="Shape">
            <a:extLst>
              <a:ext uri="{FF2B5EF4-FFF2-40B4-BE49-F238E27FC236}">
                <a16:creationId xmlns:a16="http://schemas.microsoft.com/office/drawing/2014/main" xmlns="" id="{0548FD36-DA20-EF47-ABA8-72A0B322E458}"/>
              </a:ext>
            </a:extLst>
          </p:cNvPr>
          <p:cNvSpPr/>
          <p:nvPr/>
        </p:nvSpPr>
        <p:spPr>
          <a:xfrm>
            <a:off x="767410" y="2539917"/>
            <a:ext cx="3453172" cy="2525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75" y="21600"/>
                </a:moveTo>
                <a:cubicBezTo>
                  <a:pt x="8151" y="21600"/>
                  <a:pt x="7309" y="21359"/>
                  <a:pt x="6642" y="20495"/>
                </a:cubicBezTo>
                <a:cubicBezTo>
                  <a:pt x="5579" y="19118"/>
                  <a:pt x="5292" y="16657"/>
                  <a:pt x="5787" y="13177"/>
                </a:cubicBezTo>
                <a:lnTo>
                  <a:pt x="1563" y="13169"/>
                </a:lnTo>
                <a:cubicBezTo>
                  <a:pt x="701" y="13169"/>
                  <a:pt x="0" y="12245"/>
                  <a:pt x="0" y="11110"/>
                </a:cubicBezTo>
                <a:lnTo>
                  <a:pt x="0" y="9000"/>
                </a:lnTo>
                <a:cubicBezTo>
                  <a:pt x="0" y="7973"/>
                  <a:pt x="572" y="7121"/>
                  <a:pt x="1321" y="6966"/>
                </a:cubicBezTo>
                <a:lnTo>
                  <a:pt x="1934" y="1746"/>
                </a:lnTo>
                <a:cubicBezTo>
                  <a:pt x="2051" y="736"/>
                  <a:pt x="2703" y="0"/>
                  <a:pt x="3478" y="0"/>
                </a:cubicBezTo>
                <a:lnTo>
                  <a:pt x="13904" y="0"/>
                </a:lnTo>
                <a:cubicBezTo>
                  <a:pt x="14413" y="0"/>
                  <a:pt x="14827" y="545"/>
                  <a:pt x="14827" y="1216"/>
                </a:cubicBezTo>
                <a:cubicBezTo>
                  <a:pt x="14827" y="1886"/>
                  <a:pt x="14413" y="2431"/>
                  <a:pt x="13904" y="2431"/>
                </a:cubicBezTo>
                <a:lnTo>
                  <a:pt x="3720" y="2431"/>
                </a:lnTo>
                <a:lnTo>
                  <a:pt x="3110" y="7627"/>
                </a:lnTo>
                <a:cubicBezTo>
                  <a:pt x="3006" y="8515"/>
                  <a:pt x="2492" y="9185"/>
                  <a:pt x="1845" y="9340"/>
                </a:cubicBezTo>
                <a:lnTo>
                  <a:pt x="1845" y="10743"/>
                </a:lnTo>
                <a:lnTo>
                  <a:pt x="5839" y="10743"/>
                </a:lnTo>
                <a:cubicBezTo>
                  <a:pt x="6389" y="10743"/>
                  <a:pt x="6925" y="11077"/>
                  <a:pt x="7273" y="11634"/>
                </a:cubicBezTo>
                <a:cubicBezTo>
                  <a:pt x="7597" y="12150"/>
                  <a:pt x="7725" y="12811"/>
                  <a:pt x="7630" y="13449"/>
                </a:cubicBezTo>
                <a:cubicBezTo>
                  <a:pt x="7094" y="17030"/>
                  <a:pt x="7592" y="18317"/>
                  <a:pt x="7938" y="18764"/>
                </a:cubicBezTo>
                <a:cubicBezTo>
                  <a:pt x="8069" y="18934"/>
                  <a:pt x="8216" y="19035"/>
                  <a:pt x="8359" y="19094"/>
                </a:cubicBezTo>
                <a:lnTo>
                  <a:pt x="9064" y="13350"/>
                </a:lnTo>
                <a:cubicBezTo>
                  <a:pt x="9067" y="13329"/>
                  <a:pt x="9071" y="13306"/>
                  <a:pt x="9073" y="13285"/>
                </a:cubicBezTo>
                <a:cubicBezTo>
                  <a:pt x="9143" y="12862"/>
                  <a:pt x="9311" y="12486"/>
                  <a:pt x="9553" y="12197"/>
                </a:cubicBezTo>
                <a:lnTo>
                  <a:pt x="11787" y="9540"/>
                </a:lnTo>
                <a:cubicBezTo>
                  <a:pt x="12074" y="9197"/>
                  <a:pt x="12448" y="9009"/>
                  <a:pt x="12834" y="9009"/>
                </a:cubicBezTo>
                <a:lnTo>
                  <a:pt x="20677" y="9009"/>
                </a:lnTo>
                <a:cubicBezTo>
                  <a:pt x="21186" y="9009"/>
                  <a:pt x="21600" y="9555"/>
                  <a:pt x="21600" y="10225"/>
                </a:cubicBezTo>
                <a:cubicBezTo>
                  <a:pt x="21600" y="10895"/>
                  <a:pt x="21186" y="11441"/>
                  <a:pt x="20677" y="11441"/>
                </a:cubicBezTo>
                <a:lnTo>
                  <a:pt x="12943" y="11441"/>
                </a:lnTo>
                <a:lnTo>
                  <a:pt x="10862" y="13913"/>
                </a:lnTo>
                <a:lnTo>
                  <a:pt x="10050" y="20539"/>
                </a:lnTo>
                <a:cubicBezTo>
                  <a:pt x="9989" y="21034"/>
                  <a:pt x="9707" y="21427"/>
                  <a:pt x="9333" y="21531"/>
                </a:cubicBezTo>
                <a:cubicBezTo>
                  <a:pt x="9182" y="21573"/>
                  <a:pt x="8990" y="21600"/>
                  <a:pt x="8775" y="216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B0C4C3-34F5-4B06-AFD0-BBD79763A62E}"/>
              </a:ext>
            </a:extLst>
          </p:cNvPr>
          <p:cNvSpPr txBox="1"/>
          <p:nvPr/>
        </p:nvSpPr>
        <p:spPr>
          <a:xfrm>
            <a:off x="2808015" y="4381738"/>
            <a:ext cx="2927945" cy="1631216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US" sz="2000" b="1" noProof="1">
                <a:solidFill>
                  <a:schemeClr val="accent5"/>
                </a:solidFill>
              </a:rPr>
              <a:t>S</a:t>
            </a:r>
            <a:r>
              <a:rPr lang="es-MX" sz="2000" b="1" noProof="1">
                <a:solidFill>
                  <a:schemeClr val="accent5"/>
                </a:solidFill>
              </a:rPr>
              <a:t>e producen 800,000 muertes por suicidio, lo que representa una muerte cada 40 segundos. Según OMS.</a:t>
            </a:r>
            <a:endParaRPr lang="en-US" sz="2000" b="1" noProof="1">
              <a:solidFill>
                <a:schemeClr val="accent5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DC71708-BBEA-43C1-8331-CC9006F180A6}"/>
              </a:ext>
            </a:extLst>
          </p:cNvPr>
          <p:cNvSpPr/>
          <p:nvPr/>
        </p:nvSpPr>
        <p:spPr>
          <a:xfrm>
            <a:off x="5723025" y="2055925"/>
            <a:ext cx="5328592" cy="230832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s-MX" sz="2400" b="1" dirty="0">
                <a:solidFill>
                  <a:schemeClr val="bg2">
                    <a:lumMod val="10000"/>
                  </a:schemeClr>
                </a:solidFill>
              </a:rPr>
              <a:t>“Estudiar científicamente los factores de riesgo y características poblacionales de la conducta suicida ha representado un verdadero desafío a causa del fuerte estigma sobre la salud mental y la falta de datos precisos”.</a:t>
            </a:r>
            <a:endParaRPr lang="en-US" sz="1600" b="1" noProof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8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6" y="629532"/>
            <a:ext cx="9797831" cy="707886"/>
          </a:xfrm>
        </p:spPr>
        <p:txBody>
          <a:bodyPr/>
          <a:lstStyle/>
          <a:p>
            <a:r>
              <a:rPr lang="en-US" dirty="0"/>
              <a:t>¿a </a:t>
            </a:r>
            <a:r>
              <a:rPr lang="es-ES" dirty="0" smtClean="0"/>
              <a:t>quien</a:t>
            </a:r>
            <a:r>
              <a:rPr lang="en-US" dirty="0" smtClean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s-ES" dirty="0" smtClean="0"/>
              <a:t>dirigido</a:t>
            </a:r>
            <a:r>
              <a:rPr lang="en-US" dirty="0" smtClean="0"/>
              <a:t> </a:t>
            </a:r>
            <a:r>
              <a:rPr lang="es-CO" dirty="0" smtClean="0"/>
              <a:t>nuestro</a:t>
            </a:r>
            <a:r>
              <a:rPr lang="en-US" dirty="0" smtClean="0"/>
              <a:t> </a:t>
            </a:r>
            <a:r>
              <a:rPr lang="es-CO" dirty="0" smtClean="0"/>
              <a:t>proyecto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A71E12F-DC51-41FD-8008-0A84E0051A9B}"/>
              </a:ext>
            </a:extLst>
          </p:cNvPr>
          <p:cNvGrpSpPr/>
          <p:nvPr/>
        </p:nvGrpSpPr>
        <p:grpSpPr>
          <a:xfrm>
            <a:off x="4799856" y="1474829"/>
            <a:ext cx="3025097" cy="4691420"/>
            <a:chOff x="4314501" y="1628800"/>
            <a:chExt cx="2911168" cy="4486448"/>
          </a:xfrm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A780DB15-B58E-4244-847D-7F8824019A9B}"/>
                </a:ext>
              </a:extLst>
            </p:cNvPr>
            <p:cNvSpPr/>
            <p:nvPr/>
          </p:nvSpPr>
          <p:spPr>
            <a:xfrm>
              <a:off x="5807968" y="1628800"/>
              <a:ext cx="1417701" cy="292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73" h="21477" extrusionOk="0">
                  <a:moveTo>
                    <a:pt x="18261" y="14393"/>
                  </a:moveTo>
                  <a:cubicBezTo>
                    <a:pt x="17989" y="14045"/>
                    <a:pt x="17628" y="13746"/>
                    <a:pt x="17186" y="13502"/>
                  </a:cubicBezTo>
                  <a:cubicBezTo>
                    <a:pt x="16739" y="13256"/>
                    <a:pt x="16230" y="13049"/>
                    <a:pt x="15660" y="12883"/>
                  </a:cubicBezTo>
                  <a:cubicBezTo>
                    <a:pt x="15091" y="12718"/>
                    <a:pt x="14509" y="12571"/>
                    <a:pt x="13914" y="12443"/>
                  </a:cubicBezTo>
                  <a:cubicBezTo>
                    <a:pt x="13319" y="12315"/>
                    <a:pt x="12741" y="12194"/>
                    <a:pt x="12167" y="12078"/>
                  </a:cubicBezTo>
                  <a:cubicBezTo>
                    <a:pt x="11598" y="11962"/>
                    <a:pt x="11083" y="11836"/>
                    <a:pt x="10633" y="11696"/>
                  </a:cubicBezTo>
                  <a:cubicBezTo>
                    <a:pt x="10183" y="11556"/>
                    <a:pt x="9821" y="11390"/>
                    <a:pt x="9549" y="11196"/>
                  </a:cubicBezTo>
                  <a:cubicBezTo>
                    <a:pt x="9277" y="11002"/>
                    <a:pt x="9141" y="10762"/>
                    <a:pt x="9141" y="10478"/>
                  </a:cubicBezTo>
                  <a:cubicBezTo>
                    <a:pt x="9141" y="10295"/>
                    <a:pt x="9201" y="10130"/>
                    <a:pt x="9320" y="9978"/>
                  </a:cubicBezTo>
                  <a:cubicBezTo>
                    <a:pt x="9439" y="9826"/>
                    <a:pt x="9626" y="9696"/>
                    <a:pt x="9877" y="9587"/>
                  </a:cubicBezTo>
                  <a:cubicBezTo>
                    <a:pt x="10127" y="9478"/>
                    <a:pt x="10455" y="9392"/>
                    <a:pt x="10854" y="9331"/>
                  </a:cubicBezTo>
                  <a:cubicBezTo>
                    <a:pt x="11258" y="9269"/>
                    <a:pt x="11742" y="9241"/>
                    <a:pt x="12307" y="9241"/>
                  </a:cubicBezTo>
                  <a:cubicBezTo>
                    <a:pt x="12928" y="9241"/>
                    <a:pt x="13497" y="9281"/>
                    <a:pt x="14011" y="9359"/>
                  </a:cubicBezTo>
                  <a:cubicBezTo>
                    <a:pt x="14530" y="9438"/>
                    <a:pt x="14984" y="9523"/>
                    <a:pt x="15384" y="9615"/>
                  </a:cubicBezTo>
                  <a:cubicBezTo>
                    <a:pt x="15783" y="9708"/>
                    <a:pt x="16115" y="9791"/>
                    <a:pt x="16387" y="9871"/>
                  </a:cubicBezTo>
                  <a:cubicBezTo>
                    <a:pt x="16659" y="9949"/>
                    <a:pt x="16867" y="9990"/>
                    <a:pt x="17007" y="9990"/>
                  </a:cubicBezTo>
                  <a:cubicBezTo>
                    <a:pt x="17084" y="9990"/>
                    <a:pt x="17147" y="9980"/>
                    <a:pt x="17203" y="9959"/>
                  </a:cubicBezTo>
                  <a:cubicBezTo>
                    <a:pt x="17258" y="9938"/>
                    <a:pt x="17305" y="9895"/>
                    <a:pt x="17351" y="9831"/>
                  </a:cubicBezTo>
                  <a:cubicBezTo>
                    <a:pt x="17394" y="9767"/>
                    <a:pt x="17424" y="9674"/>
                    <a:pt x="17441" y="9554"/>
                  </a:cubicBezTo>
                  <a:cubicBezTo>
                    <a:pt x="17458" y="9433"/>
                    <a:pt x="17466" y="9279"/>
                    <a:pt x="17466" y="9089"/>
                  </a:cubicBezTo>
                  <a:cubicBezTo>
                    <a:pt x="17466" y="8949"/>
                    <a:pt x="17462" y="8826"/>
                    <a:pt x="17449" y="8722"/>
                  </a:cubicBezTo>
                  <a:cubicBezTo>
                    <a:pt x="17436" y="8615"/>
                    <a:pt x="17419" y="8525"/>
                    <a:pt x="17394" y="8449"/>
                  </a:cubicBezTo>
                  <a:cubicBezTo>
                    <a:pt x="17368" y="8373"/>
                    <a:pt x="17330" y="8309"/>
                    <a:pt x="17279" y="8257"/>
                  </a:cubicBezTo>
                  <a:cubicBezTo>
                    <a:pt x="17228" y="8205"/>
                    <a:pt x="17160" y="8153"/>
                    <a:pt x="17067" y="8103"/>
                  </a:cubicBezTo>
                  <a:cubicBezTo>
                    <a:pt x="16973" y="8051"/>
                    <a:pt x="16807" y="7994"/>
                    <a:pt x="16570" y="7930"/>
                  </a:cubicBezTo>
                  <a:cubicBezTo>
                    <a:pt x="16332" y="7866"/>
                    <a:pt x="16064" y="7807"/>
                    <a:pt x="15771" y="7748"/>
                  </a:cubicBezTo>
                  <a:cubicBezTo>
                    <a:pt x="15477" y="7691"/>
                    <a:pt x="15163" y="7641"/>
                    <a:pt x="14823" y="7598"/>
                  </a:cubicBezTo>
                  <a:lnTo>
                    <a:pt x="14814" y="7596"/>
                  </a:lnTo>
                  <a:cubicBezTo>
                    <a:pt x="14271" y="7527"/>
                    <a:pt x="13897" y="7248"/>
                    <a:pt x="13939" y="6937"/>
                  </a:cubicBezTo>
                  <a:lnTo>
                    <a:pt x="14441" y="3342"/>
                  </a:lnTo>
                  <a:cubicBezTo>
                    <a:pt x="14470" y="3133"/>
                    <a:pt x="14797" y="2975"/>
                    <a:pt x="15171" y="2989"/>
                  </a:cubicBezTo>
                  <a:lnTo>
                    <a:pt x="15171" y="2989"/>
                  </a:lnTo>
                  <a:lnTo>
                    <a:pt x="16446" y="3036"/>
                  </a:lnTo>
                  <a:cubicBezTo>
                    <a:pt x="17033" y="3058"/>
                    <a:pt x="17381" y="2602"/>
                    <a:pt x="16999" y="2316"/>
                  </a:cubicBezTo>
                  <a:lnTo>
                    <a:pt x="14407" y="358"/>
                  </a:lnTo>
                  <a:cubicBezTo>
                    <a:pt x="13820" y="-83"/>
                    <a:pt x="12783" y="-123"/>
                    <a:pt x="12099" y="273"/>
                  </a:cubicBezTo>
                  <a:lnTo>
                    <a:pt x="9065" y="2019"/>
                  </a:lnTo>
                  <a:cubicBezTo>
                    <a:pt x="8619" y="2275"/>
                    <a:pt x="8857" y="2754"/>
                    <a:pt x="9439" y="2775"/>
                  </a:cubicBezTo>
                  <a:lnTo>
                    <a:pt x="10714" y="2823"/>
                  </a:lnTo>
                  <a:lnTo>
                    <a:pt x="10782" y="2825"/>
                  </a:lnTo>
                  <a:cubicBezTo>
                    <a:pt x="11164" y="2839"/>
                    <a:pt x="11449" y="3024"/>
                    <a:pt x="11423" y="3238"/>
                  </a:cubicBezTo>
                  <a:lnTo>
                    <a:pt x="10909" y="6992"/>
                  </a:lnTo>
                  <a:cubicBezTo>
                    <a:pt x="10871" y="7274"/>
                    <a:pt x="10493" y="7499"/>
                    <a:pt x="9996" y="7553"/>
                  </a:cubicBezTo>
                  <a:cubicBezTo>
                    <a:pt x="9384" y="7620"/>
                    <a:pt x="8819" y="7712"/>
                    <a:pt x="8304" y="7831"/>
                  </a:cubicBezTo>
                  <a:cubicBezTo>
                    <a:pt x="7561" y="8004"/>
                    <a:pt x="6932" y="8229"/>
                    <a:pt x="6418" y="8508"/>
                  </a:cubicBezTo>
                  <a:cubicBezTo>
                    <a:pt x="5908" y="8788"/>
                    <a:pt x="5517" y="9113"/>
                    <a:pt x="5245" y="9487"/>
                  </a:cubicBezTo>
                  <a:cubicBezTo>
                    <a:pt x="4973" y="9859"/>
                    <a:pt x="4837" y="10274"/>
                    <a:pt x="4837" y="10729"/>
                  </a:cubicBezTo>
                  <a:cubicBezTo>
                    <a:pt x="4837" y="11232"/>
                    <a:pt x="4969" y="11663"/>
                    <a:pt x="5236" y="12016"/>
                  </a:cubicBezTo>
                  <a:cubicBezTo>
                    <a:pt x="5504" y="12372"/>
                    <a:pt x="5857" y="12673"/>
                    <a:pt x="6307" y="12921"/>
                  </a:cubicBezTo>
                  <a:cubicBezTo>
                    <a:pt x="6753" y="13170"/>
                    <a:pt x="7255" y="13379"/>
                    <a:pt x="7816" y="13549"/>
                  </a:cubicBezTo>
                  <a:cubicBezTo>
                    <a:pt x="8377" y="13720"/>
                    <a:pt x="8950" y="13867"/>
                    <a:pt x="9537" y="13995"/>
                  </a:cubicBezTo>
                  <a:cubicBezTo>
                    <a:pt x="10123" y="14123"/>
                    <a:pt x="10697" y="14241"/>
                    <a:pt x="11258" y="14355"/>
                  </a:cubicBezTo>
                  <a:cubicBezTo>
                    <a:pt x="11819" y="14467"/>
                    <a:pt x="12320" y="14595"/>
                    <a:pt x="12766" y="14737"/>
                  </a:cubicBezTo>
                  <a:cubicBezTo>
                    <a:pt x="13846" y="15083"/>
                    <a:pt x="14848" y="15860"/>
                    <a:pt x="13875" y="16517"/>
                  </a:cubicBezTo>
                  <a:cubicBezTo>
                    <a:pt x="12193" y="17654"/>
                    <a:pt x="9719" y="17488"/>
                    <a:pt x="7518" y="16969"/>
                  </a:cubicBezTo>
                  <a:cubicBezTo>
                    <a:pt x="5776" y="16559"/>
                    <a:pt x="3014" y="15152"/>
                    <a:pt x="1076" y="15498"/>
                  </a:cubicBezTo>
                  <a:cubicBezTo>
                    <a:pt x="-2927" y="16213"/>
                    <a:pt x="5338" y="19003"/>
                    <a:pt x="7935" y="19429"/>
                  </a:cubicBezTo>
                  <a:cubicBezTo>
                    <a:pt x="8355" y="19498"/>
                    <a:pt x="8623" y="19730"/>
                    <a:pt x="8576" y="19974"/>
                  </a:cubicBezTo>
                  <a:lnTo>
                    <a:pt x="8377" y="21055"/>
                  </a:lnTo>
                  <a:cubicBezTo>
                    <a:pt x="8355" y="21122"/>
                    <a:pt x="8364" y="21183"/>
                    <a:pt x="8402" y="21238"/>
                  </a:cubicBezTo>
                  <a:cubicBezTo>
                    <a:pt x="8440" y="21292"/>
                    <a:pt x="8517" y="21337"/>
                    <a:pt x="8640" y="21370"/>
                  </a:cubicBezTo>
                  <a:cubicBezTo>
                    <a:pt x="8759" y="21404"/>
                    <a:pt x="8925" y="21430"/>
                    <a:pt x="9137" y="21449"/>
                  </a:cubicBezTo>
                  <a:cubicBezTo>
                    <a:pt x="9350" y="21468"/>
                    <a:pt x="9630" y="21477"/>
                    <a:pt x="9979" y="21477"/>
                  </a:cubicBezTo>
                  <a:cubicBezTo>
                    <a:pt x="10251" y="21477"/>
                    <a:pt x="10476" y="21470"/>
                    <a:pt x="10654" y="21453"/>
                  </a:cubicBezTo>
                  <a:cubicBezTo>
                    <a:pt x="10833" y="21439"/>
                    <a:pt x="10973" y="21418"/>
                    <a:pt x="11079" y="21394"/>
                  </a:cubicBezTo>
                  <a:cubicBezTo>
                    <a:pt x="11181" y="21370"/>
                    <a:pt x="11253" y="21340"/>
                    <a:pt x="11292" y="21304"/>
                  </a:cubicBezTo>
                  <a:cubicBezTo>
                    <a:pt x="11330" y="21268"/>
                    <a:pt x="11355" y="21226"/>
                    <a:pt x="11364" y="21176"/>
                  </a:cubicBezTo>
                  <a:lnTo>
                    <a:pt x="11581" y="19937"/>
                  </a:lnTo>
                  <a:cubicBezTo>
                    <a:pt x="11636" y="19628"/>
                    <a:pt x="12031" y="19368"/>
                    <a:pt x="12575" y="19301"/>
                  </a:cubicBezTo>
                  <a:cubicBezTo>
                    <a:pt x="14016" y="19124"/>
                    <a:pt x="15426" y="18794"/>
                    <a:pt x="16485" y="18280"/>
                  </a:cubicBezTo>
                  <a:cubicBezTo>
                    <a:pt x="16578" y="18240"/>
                    <a:pt x="16676" y="18199"/>
                    <a:pt x="16765" y="18154"/>
                  </a:cubicBezTo>
                  <a:cubicBezTo>
                    <a:pt x="17373" y="17851"/>
                    <a:pt x="17844" y="17491"/>
                    <a:pt x="18176" y="17071"/>
                  </a:cubicBezTo>
                  <a:cubicBezTo>
                    <a:pt x="18507" y="16652"/>
                    <a:pt x="18673" y="16182"/>
                    <a:pt x="18673" y="15661"/>
                  </a:cubicBezTo>
                  <a:cubicBezTo>
                    <a:pt x="18669" y="15163"/>
                    <a:pt x="18533" y="14742"/>
                    <a:pt x="18261" y="1439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xmlns="" id="{D641EA0F-B4B6-6640-93D8-B10E53DF63A6}"/>
                </a:ext>
              </a:extLst>
            </p:cNvPr>
            <p:cNvSpPr/>
            <p:nvPr/>
          </p:nvSpPr>
          <p:spPr>
            <a:xfrm>
              <a:off x="4314501" y="3243094"/>
              <a:ext cx="1417701" cy="2872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73" h="21464" extrusionOk="0">
                  <a:moveTo>
                    <a:pt x="18265" y="9023"/>
                  </a:moveTo>
                  <a:cubicBezTo>
                    <a:pt x="17993" y="8669"/>
                    <a:pt x="17632" y="8365"/>
                    <a:pt x="17190" y="8116"/>
                  </a:cubicBezTo>
                  <a:cubicBezTo>
                    <a:pt x="16744" y="7866"/>
                    <a:pt x="16234" y="7656"/>
                    <a:pt x="15664" y="7487"/>
                  </a:cubicBezTo>
                  <a:cubicBezTo>
                    <a:pt x="15095" y="7318"/>
                    <a:pt x="14513" y="7169"/>
                    <a:pt x="13918" y="7039"/>
                  </a:cubicBezTo>
                  <a:cubicBezTo>
                    <a:pt x="13323" y="6909"/>
                    <a:pt x="12745" y="6786"/>
                    <a:pt x="12171" y="6667"/>
                  </a:cubicBezTo>
                  <a:cubicBezTo>
                    <a:pt x="11602" y="6549"/>
                    <a:pt x="11088" y="6422"/>
                    <a:pt x="10637" y="6279"/>
                  </a:cubicBezTo>
                  <a:cubicBezTo>
                    <a:pt x="10187" y="6137"/>
                    <a:pt x="9826" y="5968"/>
                    <a:pt x="9554" y="5771"/>
                  </a:cubicBezTo>
                  <a:cubicBezTo>
                    <a:pt x="9282" y="5573"/>
                    <a:pt x="9146" y="5329"/>
                    <a:pt x="9146" y="5040"/>
                  </a:cubicBezTo>
                  <a:cubicBezTo>
                    <a:pt x="9146" y="4854"/>
                    <a:pt x="9205" y="4686"/>
                    <a:pt x="9324" y="4531"/>
                  </a:cubicBezTo>
                  <a:cubicBezTo>
                    <a:pt x="9443" y="4377"/>
                    <a:pt x="9630" y="4244"/>
                    <a:pt x="9881" y="4133"/>
                  </a:cubicBezTo>
                  <a:cubicBezTo>
                    <a:pt x="10132" y="4023"/>
                    <a:pt x="10459" y="3936"/>
                    <a:pt x="10858" y="3873"/>
                  </a:cubicBezTo>
                  <a:cubicBezTo>
                    <a:pt x="11262" y="3810"/>
                    <a:pt x="11746" y="3781"/>
                    <a:pt x="12312" y="3781"/>
                  </a:cubicBezTo>
                  <a:cubicBezTo>
                    <a:pt x="12932" y="3781"/>
                    <a:pt x="13501" y="3822"/>
                    <a:pt x="14016" y="3902"/>
                  </a:cubicBezTo>
                  <a:cubicBezTo>
                    <a:pt x="14534" y="3982"/>
                    <a:pt x="14989" y="4068"/>
                    <a:pt x="15388" y="4162"/>
                  </a:cubicBezTo>
                  <a:cubicBezTo>
                    <a:pt x="15788" y="4256"/>
                    <a:pt x="16119" y="4341"/>
                    <a:pt x="16391" y="4423"/>
                  </a:cubicBezTo>
                  <a:cubicBezTo>
                    <a:pt x="16663" y="4502"/>
                    <a:pt x="16871" y="4543"/>
                    <a:pt x="17011" y="4543"/>
                  </a:cubicBezTo>
                  <a:cubicBezTo>
                    <a:pt x="17088" y="4543"/>
                    <a:pt x="17152" y="4534"/>
                    <a:pt x="17207" y="4512"/>
                  </a:cubicBezTo>
                  <a:cubicBezTo>
                    <a:pt x="17262" y="4490"/>
                    <a:pt x="17309" y="4447"/>
                    <a:pt x="17356" y="4382"/>
                  </a:cubicBezTo>
                  <a:cubicBezTo>
                    <a:pt x="17398" y="4317"/>
                    <a:pt x="17428" y="4223"/>
                    <a:pt x="17445" y="4100"/>
                  </a:cubicBezTo>
                  <a:cubicBezTo>
                    <a:pt x="17462" y="3977"/>
                    <a:pt x="17470" y="3820"/>
                    <a:pt x="17470" y="3627"/>
                  </a:cubicBezTo>
                  <a:cubicBezTo>
                    <a:pt x="17470" y="3485"/>
                    <a:pt x="17466" y="3360"/>
                    <a:pt x="17453" y="3253"/>
                  </a:cubicBezTo>
                  <a:cubicBezTo>
                    <a:pt x="17441" y="3145"/>
                    <a:pt x="17424" y="3053"/>
                    <a:pt x="17398" y="2976"/>
                  </a:cubicBezTo>
                  <a:cubicBezTo>
                    <a:pt x="17373" y="2899"/>
                    <a:pt x="17334" y="2834"/>
                    <a:pt x="17283" y="2781"/>
                  </a:cubicBezTo>
                  <a:cubicBezTo>
                    <a:pt x="17232" y="2728"/>
                    <a:pt x="17164" y="2675"/>
                    <a:pt x="17071" y="2624"/>
                  </a:cubicBezTo>
                  <a:cubicBezTo>
                    <a:pt x="16977" y="2571"/>
                    <a:pt x="16812" y="2513"/>
                    <a:pt x="16574" y="2448"/>
                  </a:cubicBezTo>
                  <a:cubicBezTo>
                    <a:pt x="16336" y="2383"/>
                    <a:pt x="16068" y="2323"/>
                    <a:pt x="15775" y="2263"/>
                  </a:cubicBezTo>
                  <a:cubicBezTo>
                    <a:pt x="15482" y="2205"/>
                    <a:pt x="15167" y="2154"/>
                    <a:pt x="14827" y="2111"/>
                  </a:cubicBezTo>
                  <a:lnTo>
                    <a:pt x="14819" y="2108"/>
                  </a:lnTo>
                  <a:cubicBezTo>
                    <a:pt x="14275" y="2038"/>
                    <a:pt x="13901" y="1754"/>
                    <a:pt x="13943" y="1438"/>
                  </a:cubicBezTo>
                  <a:lnTo>
                    <a:pt x="14101" y="478"/>
                  </a:lnTo>
                  <a:cubicBezTo>
                    <a:pt x="14130" y="261"/>
                    <a:pt x="13841" y="71"/>
                    <a:pt x="13459" y="59"/>
                  </a:cubicBezTo>
                  <a:lnTo>
                    <a:pt x="11814" y="1"/>
                  </a:lnTo>
                  <a:cubicBezTo>
                    <a:pt x="11440" y="-11"/>
                    <a:pt x="11113" y="148"/>
                    <a:pt x="11083" y="360"/>
                  </a:cubicBezTo>
                  <a:lnTo>
                    <a:pt x="10909" y="1493"/>
                  </a:lnTo>
                  <a:cubicBezTo>
                    <a:pt x="10871" y="1780"/>
                    <a:pt x="10493" y="2009"/>
                    <a:pt x="9996" y="2065"/>
                  </a:cubicBezTo>
                  <a:cubicBezTo>
                    <a:pt x="9384" y="2132"/>
                    <a:pt x="8819" y="2226"/>
                    <a:pt x="8304" y="2347"/>
                  </a:cubicBezTo>
                  <a:cubicBezTo>
                    <a:pt x="7561" y="2523"/>
                    <a:pt x="6932" y="2752"/>
                    <a:pt x="6418" y="3036"/>
                  </a:cubicBezTo>
                  <a:cubicBezTo>
                    <a:pt x="5908" y="3321"/>
                    <a:pt x="5517" y="3651"/>
                    <a:pt x="5245" y="4032"/>
                  </a:cubicBezTo>
                  <a:cubicBezTo>
                    <a:pt x="4973" y="4411"/>
                    <a:pt x="4837" y="4833"/>
                    <a:pt x="4837" y="5296"/>
                  </a:cubicBezTo>
                  <a:cubicBezTo>
                    <a:pt x="4837" y="5807"/>
                    <a:pt x="4969" y="6246"/>
                    <a:pt x="5236" y="6605"/>
                  </a:cubicBezTo>
                  <a:cubicBezTo>
                    <a:pt x="5504" y="6966"/>
                    <a:pt x="5857" y="7273"/>
                    <a:pt x="6307" y="7526"/>
                  </a:cubicBezTo>
                  <a:cubicBezTo>
                    <a:pt x="6753" y="7779"/>
                    <a:pt x="7255" y="7991"/>
                    <a:pt x="7816" y="8165"/>
                  </a:cubicBezTo>
                  <a:cubicBezTo>
                    <a:pt x="8377" y="8338"/>
                    <a:pt x="8950" y="8488"/>
                    <a:pt x="9537" y="8618"/>
                  </a:cubicBezTo>
                  <a:cubicBezTo>
                    <a:pt x="10123" y="8748"/>
                    <a:pt x="10697" y="8869"/>
                    <a:pt x="11258" y="8984"/>
                  </a:cubicBezTo>
                  <a:cubicBezTo>
                    <a:pt x="11819" y="9098"/>
                    <a:pt x="12320" y="9228"/>
                    <a:pt x="12766" y="9373"/>
                  </a:cubicBezTo>
                  <a:cubicBezTo>
                    <a:pt x="13846" y="9725"/>
                    <a:pt x="14848" y="10515"/>
                    <a:pt x="13875" y="11183"/>
                  </a:cubicBezTo>
                  <a:cubicBezTo>
                    <a:pt x="12193" y="12340"/>
                    <a:pt x="9719" y="12172"/>
                    <a:pt x="7518" y="11644"/>
                  </a:cubicBezTo>
                  <a:cubicBezTo>
                    <a:pt x="5776" y="11227"/>
                    <a:pt x="3014" y="9794"/>
                    <a:pt x="1076" y="10146"/>
                  </a:cubicBezTo>
                  <a:cubicBezTo>
                    <a:pt x="-2927" y="10875"/>
                    <a:pt x="5338" y="13712"/>
                    <a:pt x="7935" y="14146"/>
                  </a:cubicBezTo>
                  <a:cubicBezTo>
                    <a:pt x="8355" y="14216"/>
                    <a:pt x="8623" y="14452"/>
                    <a:pt x="8576" y="14701"/>
                  </a:cubicBezTo>
                  <a:lnTo>
                    <a:pt x="8071" y="18165"/>
                  </a:lnTo>
                  <a:cubicBezTo>
                    <a:pt x="8045" y="18327"/>
                    <a:pt x="7799" y="18450"/>
                    <a:pt x="7510" y="18438"/>
                  </a:cubicBezTo>
                  <a:lnTo>
                    <a:pt x="7157" y="18423"/>
                  </a:lnTo>
                  <a:lnTo>
                    <a:pt x="5882" y="18375"/>
                  </a:lnTo>
                  <a:cubicBezTo>
                    <a:pt x="5296" y="18353"/>
                    <a:pt x="4947" y="18816"/>
                    <a:pt x="5330" y="19108"/>
                  </a:cubicBezTo>
                  <a:lnTo>
                    <a:pt x="7922" y="21100"/>
                  </a:lnTo>
                  <a:cubicBezTo>
                    <a:pt x="8508" y="21548"/>
                    <a:pt x="9545" y="21589"/>
                    <a:pt x="10229" y="21186"/>
                  </a:cubicBezTo>
                  <a:lnTo>
                    <a:pt x="13263" y="19409"/>
                  </a:lnTo>
                  <a:cubicBezTo>
                    <a:pt x="13710" y="19149"/>
                    <a:pt x="13472" y="18662"/>
                    <a:pt x="12889" y="18640"/>
                  </a:cubicBezTo>
                  <a:lnTo>
                    <a:pt x="11615" y="18592"/>
                  </a:lnTo>
                  <a:lnTo>
                    <a:pt x="11547" y="18590"/>
                  </a:lnTo>
                  <a:lnTo>
                    <a:pt x="11547" y="18590"/>
                  </a:lnTo>
                  <a:cubicBezTo>
                    <a:pt x="11253" y="18578"/>
                    <a:pt x="11032" y="18433"/>
                    <a:pt x="11058" y="18267"/>
                  </a:cubicBezTo>
                  <a:lnTo>
                    <a:pt x="11581" y="14657"/>
                  </a:lnTo>
                  <a:cubicBezTo>
                    <a:pt x="11636" y="14344"/>
                    <a:pt x="12031" y="14079"/>
                    <a:pt x="12575" y="14011"/>
                  </a:cubicBezTo>
                  <a:cubicBezTo>
                    <a:pt x="14016" y="13830"/>
                    <a:pt x="15426" y="13495"/>
                    <a:pt x="16485" y="12972"/>
                  </a:cubicBezTo>
                  <a:cubicBezTo>
                    <a:pt x="16578" y="12931"/>
                    <a:pt x="16676" y="12890"/>
                    <a:pt x="16765" y="12844"/>
                  </a:cubicBezTo>
                  <a:cubicBezTo>
                    <a:pt x="17373" y="12536"/>
                    <a:pt x="17844" y="12169"/>
                    <a:pt x="18176" y="11743"/>
                  </a:cubicBezTo>
                  <a:cubicBezTo>
                    <a:pt x="18507" y="11316"/>
                    <a:pt x="18673" y="10838"/>
                    <a:pt x="18673" y="10308"/>
                  </a:cubicBezTo>
                  <a:cubicBezTo>
                    <a:pt x="18673" y="9804"/>
                    <a:pt x="18537" y="9377"/>
                    <a:pt x="18265" y="902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AE534800-FD60-4F05-A7FF-997406D95DD3}"/>
              </a:ext>
            </a:extLst>
          </p:cNvPr>
          <p:cNvGrpSpPr/>
          <p:nvPr/>
        </p:nvGrpSpPr>
        <p:grpSpPr>
          <a:xfrm>
            <a:off x="8443335" y="989631"/>
            <a:ext cx="3582716" cy="2727401"/>
            <a:chOff x="319755" y="3704416"/>
            <a:chExt cx="2088994" cy="309202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158604B-3732-4351-9EA8-76534DBBCDD9}"/>
                </a:ext>
              </a:extLst>
            </p:cNvPr>
            <p:cNvSpPr txBox="1"/>
            <p:nvPr/>
          </p:nvSpPr>
          <p:spPr>
            <a:xfrm>
              <a:off x="319755" y="3704416"/>
              <a:ext cx="2088993" cy="1077218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accent2"/>
                  </a:solidFill>
                </a:rPr>
                <a:t>IHME</a:t>
              </a:r>
              <a:r>
                <a:rPr lang="en-US" sz="2400" b="1" noProof="1">
                  <a:solidFill>
                    <a:schemeClr val="accent2"/>
                  </a:solidFill>
                </a:rPr>
                <a:t>(</a:t>
              </a:r>
              <a:r>
                <a:rPr lang="es-MX" b="1" dirty="0">
                  <a:solidFill>
                    <a:schemeClr val="accent2"/>
                  </a:solidFill>
                </a:rPr>
                <a:t>El Instituto de Métricas y Evaluación de la Salud)</a:t>
              </a:r>
              <a:endParaRPr lang="en-US" sz="2800" b="1" noProof="1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D166011-BD5C-4E82-9404-18B41ED437D5}"/>
                </a:ext>
              </a:extLst>
            </p:cNvPr>
            <p:cNvSpPr/>
            <p:nvPr/>
          </p:nvSpPr>
          <p:spPr>
            <a:xfrm>
              <a:off x="319756" y="4765116"/>
              <a:ext cx="2088993" cy="203132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s-MX" dirty="0">
                  <a:solidFill>
                    <a:schemeClr val="bg2">
                      <a:lumMod val="10000"/>
                    </a:schemeClr>
                  </a:solidFill>
                </a:rPr>
                <a:t>Conocer los patrones y tendencias en las causas de muerte en una población es fundamental para comprender cómo dirigir las intervenciones para maximizar la salud de la población</a:t>
              </a:r>
              <a:endParaRPr lang="en-US" sz="1200" noProof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A0D64090-101F-4E08-803B-4622EDE6A7F8}"/>
              </a:ext>
            </a:extLst>
          </p:cNvPr>
          <p:cNvGrpSpPr/>
          <p:nvPr/>
        </p:nvGrpSpPr>
        <p:grpSpPr>
          <a:xfrm>
            <a:off x="777211" y="1770581"/>
            <a:ext cx="3953715" cy="1517803"/>
            <a:chOff x="319755" y="4082254"/>
            <a:chExt cx="2088994" cy="118930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C3BE867-52E2-43C4-9AC7-1AEDE303F106}"/>
                </a:ext>
              </a:extLst>
            </p:cNvPr>
            <p:cNvSpPr txBox="1"/>
            <p:nvPr/>
          </p:nvSpPr>
          <p:spPr>
            <a:xfrm>
              <a:off x="319755" y="4082254"/>
              <a:ext cx="2088993" cy="69938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3200" b="1" noProof="1">
                  <a:solidFill>
                    <a:schemeClr val="accent5"/>
                  </a:solidFill>
                </a:rPr>
                <a:t>OMS</a:t>
              </a:r>
              <a:r>
                <a:rPr lang="en-US" sz="2000" b="1" noProof="1">
                  <a:solidFill>
                    <a:schemeClr val="accent5"/>
                  </a:solidFill>
                </a:rPr>
                <a:t>(Organizacion mundial de la salud)</a:t>
              </a:r>
              <a:endParaRPr lang="en-US" sz="3200" b="1" noProof="1">
                <a:solidFill>
                  <a:schemeClr val="accent5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80DBE040-113B-40DF-BD7F-82589F88A483}"/>
                </a:ext>
              </a:extLst>
            </p:cNvPr>
            <p:cNvSpPr/>
            <p:nvPr/>
          </p:nvSpPr>
          <p:spPr>
            <a:xfrm>
              <a:off x="319756" y="4765116"/>
              <a:ext cx="2088993" cy="50644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s-MX" dirty="0">
                  <a:solidFill>
                    <a:schemeClr val="bg2">
                      <a:lumMod val="10000"/>
                    </a:schemeClr>
                  </a:solidFill>
                </a:rPr>
                <a:t>La OMS reconoce que el suicidio es una prioridad de salud pública. </a:t>
              </a:r>
              <a:endParaRPr lang="en-US" sz="1200" noProof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7" name="Group 34">
            <a:extLst>
              <a:ext uri="{FF2B5EF4-FFF2-40B4-BE49-F238E27FC236}">
                <a16:creationId xmlns:a16="http://schemas.microsoft.com/office/drawing/2014/main" xmlns="" id="{7FA2C7C7-236B-4B63-98B6-B68D2158B71F}"/>
              </a:ext>
            </a:extLst>
          </p:cNvPr>
          <p:cNvGrpSpPr/>
          <p:nvPr/>
        </p:nvGrpSpPr>
        <p:grpSpPr>
          <a:xfrm>
            <a:off x="689073" y="3429001"/>
            <a:ext cx="3953715" cy="1737286"/>
            <a:chOff x="319755" y="4323422"/>
            <a:chExt cx="2088994" cy="1429070"/>
          </a:xfrm>
        </p:grpSpPr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xmlns="" id="{EE05A9D1-A88A-463D-B0DF-8874A4A45363}"/>
                </a:ext>
              </a:extLst>
            </p:cNvPr>
            <p:cNvSpPr txBox="1"/>
            <p:nvPr/>
          </p:nvSpPr>
          <p:spPr>
            <a:xfrm>
              <a:off x="319755" y="4323422"/>
              <a:ext cx="2088993" cy="45821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3200" b="1" noProof="1">
                  <a:solidFill>
                    <a:schemeClr val="accent5"/>
                  </a:solidFill>
                </a:rPr>
                <a:t>Our World in Data</a:t>
              </a:r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xmlns="" id="{39E0CE6F-A25D-4AB0-85DF-897A5653056F}"/>
                </a:ext>
              </a:extLst>
            </p:cNvPr>
            <p:cNvSpPr/>
            <p:nvPr/>
          </p:nvSpPr>
          <p:spPr>
            <a:xfrm>
              <a:off x="319756" y="4765116"/>
              <a:ext cx="2088993" cy="98737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s-MX" dirty="0">
                  <a:solidFill>
                    <a:schemeClr val="bg2">
                      <a:lumMod val="10000"/>
                    </a:schemeClr>
                  </a:solidFill>
                </a:rPr>
                <a:t>es una organización que recopila la mejor información disponible sobre los temas más importantes para nuestra vida en sociedad.</a:t>
              </a:r>
              <a:endParaRPr lang="en-US" sz="1200" noProof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CE292486-45CA-4112-9179-D5A308DA5270}"/>
              </a:ext>
            </a:extLst>
          </p:cNvPr>
          <p:cNvGrpSpPr/>
          <p:nvPr/>
        </p:nvGrpSpPr>
        <p:grpSpPr>
          <a:xfrm>
            <a:off x="2270324" y="5116585"/>
            <a:ext cx="1955235" cy="1938992"/>
            <a:chOff x="8399491" y="4067422"/>
            <a:chExt cx="3025097" cy="2650931"/>
          </a:xfrm>
        </p:grpSpPr>
        <p:sp>
          <p:nvSpPr>
            <p:cNvPr id="22" name="Rectangle 33">
              <a:extLst>
                <a:ext uri="{FF2B5EF4-FFF2-40B4-BE49-F238E27FC236}">
                  <a16:creationId xmlns:a16="http://schemas.microsoft.com/office/drawing/2014/main" xmlns="" id="{73289E0B-A351-4D3A-B462-B443C51549D2}"/>
                </a:ext>
              </a:extLst>
            </p:cNvPr>
            <p:cNvSpPr/>
            <p:nvPr/>
          </p:nvSpPr>
          <p:spPr>
            <a:xfrm>
              <a:off x="8399491" y="6142145"/>
              <a:ext cx="3025097" cy="48560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endParaRPr lang="en-US" sz="1200" noProof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xmlns="" id="{2B144C83-A40B-42DB-872C-6C53814AF1D7}"/>
                </a:ext>
              </a:extLst>
            </p:cNvPr>
            <p:cNvSpPr txBox="1"/>
            <p:nvPr/>
          </p:nvSpPr>
          <p:spPr>
            <a:xfrm>
              <a:off x="8399491" y="4067422"/>
              <a:ext cx="3025097" cy="2650931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accent5"/>
                  </a:solidFill>
                </a:rPr>
                <a:t>ICBF</a:t>
              </a:r>
            </a:p>
            <a:p>
              <a:r>
                <a:rPr lang="en-US" sz="2800" b="1" noProof="1">
                  <a:solidFill>
                    <a:schemeClr val="accent2"/>
                  </a:solidFill>
                </a:rPr>
                <a:t>UNICEF</a:t>
              </a:r>
            </a:p>
            <a:p>
              <a:r>
                <a:rPr lang="es-MX" dirty="0">
                  <a:solidFill>
                    <a:schemeClr val="accent5"/>
                  </a:solidFill>
                </a:rPr>
                <a:t>Ministerio de Salud y Protección Social</a:t>
              </a:r>
              <a:endParaRPr lang="es-MX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  <a:p>
              <a:endParaRPr lang="en-US" sz="2800" b="1" noProof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 31">
            <a:extLst>
              <a:ext uri="{FF2B5EF4-FFF2-40B4-BE49-F238E27FC236}">
                <a16:creationId xmlns:a16="http://schemas.microsoft.com/office/drawing/2014/main" xmlns="" id="{725223C3-F0FD-4529-B97F-19C21A37E4B4}"/>
              </a:ext>
            </a:extLst>
          </p:cNvPr>
          <p:cNvGrpSpPr/>
          <p:nvPr/>
        </p:nvGrpSpPr>
        <p:grpSpPr>
          <a:xfrm>
            <a:off x="7916038" y="4064547"/>
            <a:ext cx="3601165" cy="1101740"/>
            <a:chOff x="319755" y="2587460"/>
            <a:chExt cx="2088994" cy="2909048"/>
          </a:xfrm>
        </p:grpSpPr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xmlns="" id="{FEDEBE4C-A6BE-4844-9E7C-76B43D95CD68}"/>
                </a:ext>
              </a:extLst>
            </p:cNvPr>
            <p:cNvSpPr txBox="1"/>
            <p:nvPr/>
          </p:nvSpPr>
          <p:spPr>
            <a:xfrm>
              <a:off x="319755" y="2587460"/>
              <a:ext cx="2088993" cy="219417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accent2"/>
                  </a:solidFill>
                </a:rPr>
                <a:t>IASP</a:t>
              </a:r>
              <a:r>
                <a:rPr lang="en-US" sz="2000" b="1" noProof="1">
                  <a:solidFill>
                    <a:schemeClr val="accent2"/>
                  </a:solidFill>
                </a:rPr>
                <a:t>(</a:t>
              </a:r>
              <a:r>
                <a:rPr lang="es-MX" sz="2000" b="1" noProof="1">
                  <a:solidFill>
                    <a:schemeClr val="accent2"/>
                  </a:solidFill>
                </a:rPr>
                <a:t>Asociación internacional para la prevención del suicidio</a:t>
              </a:r>
              <a:r>
                <a:rPr lang="es-MX" sz="1600" b="1" dirty="0">
                  <a:solidFill>
                    <a:schemeClr val="accent2"/>
                  </a:solidFill>
                </a:rPr>
                <a:t>)</a:t>
              </a:r>
              <a:endParaRPr lang="en-US" sz="2800" b="1" noProof="1">
                <a:solidFill>
                  <a:schemeClr val="accent2"/>
                </a:solidFill>
              </a:endParaRPr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xmlns="" id="{37D2C5A6-273A-4389-AD7C-B7EA13CC1CA6}"/>
                </a:ext>
              </a:extLst>
            </p:cNvPr>
            <p:cNvSpPr/>
            <p:nvPr/>
          </p:nvSpPr>
          <p:spPr>
            <a:xfrm>
              <a:off x="319756" y="4765116"/>
              <a:ext cx="2088993" cy="731392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endParaRPr lang="en-US" sz="1200" noProof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124B934-05E2-423E-A25B-E297B3AEB8C0}"/>
              </a:ext>
            </a:extLst>
          </p:cNvPr>
          <p:cNvSpPr/>
          <p:nvPr/>
        </p:nvSpPr>
        <p:spPr>
          <a:xfrm>
            <a:off x="7824953" y="4985591"/>
            <a:ext cx="43670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10000"/>
                  </a:schemeClr>
                </a:solidFill>
              </a:rPr>
              <a:t>la prevención de comportamientos suicidas,</a:t>
            </a:r>
          </a:p>
          <a:p>
            <a:r>
              <a:rPr lang="es-MX" dirty="0">
                <a:solidFill>
                  <a:schemeClr val="bg2">
                    <a:lumMod val="10000"/>
                  </a:schemeClr>
                </a:solidFill>
              </a:rPr>
              <a:t>reducir las repercusiones asociadas a estos, y</a:t>
            </a:r>
          </a:p>
          <a:p>
            <a:r>
              <a:rPr lang="es-MX" dirty="0">
                <a:solidFill>
                  <a:schemeClr val="bg2">
                    <a:lumMod val="10000"/>
                  </a:schemeClr>
                </a:solidFill>
              </a:rPr>
              <a:t>proporcionar un lugar de intercambio para los investigadores, profesionales de la salud mental, ayudantes en situaciones de crisis, voluntarios y enlutados por suicidio.</a:t>
            </a:r>
            <a:endParaRPr lang="es-C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3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ELEGIDO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xmlns="" id="{5F8577C1-214D-8341-8592-A89802037EE0}"/>
              </a:ext>
            </a:extLst>
          </p:cNvPr>
          <p:cNvSpPr/>
          <p:nvPr/>
        </p:nvSpPr>
        <p:spPr>
          <a:xfrm>
            <a:off x="4488641" y="3515334"/>
            <a:ext cx="727872" cy="727872"/>
          </a:xfrm>
          <a:prstGeom prst="ellipse">
            <a:avLst/>
          </a:prstGeom>
          <a:solidFill>
            <a:srgbClr val="F4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xmlns="" id="{30B3E1A0-9628-4A40-8565-5F4E2C682C52}"/>
              </a:ext>
            </a:extLst>
          </p:cNvPr>
          <p:cNvSpPr/>
          <p:nvPr/>
        </p:nvSpPr>
        <p:spPr>
          <a:xfrm>
            <a:off x="4488641" y="2587655"/>
            <a:ext cx="727872" cy="727872"/>
          </a:xfrm>
          <a:prstGeom prst="ellipse">
            <a:avLst/>
          </a:prstGeom>
          <a:solidFill>
            <a:srgbClr val="F4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Circle">
            <a:extLst>
              <a:ext uri="{FF2B5EF4-FFF2-40B4-BE49-F238E27FC236}">
                <a16:creationId xmlns:a16="http://schemas.microsoft.com/office/drawing/2014/main" xmlns="" id="{34845BA1-2E10-ED4D-9011-F1C8F70A1109}"/>
              </a:ext>
            </a:extLst>
          </p:cNvPr>
          <p:cNvSpPr/>
          <p:nvPr/>
        </p:nvSpPr>
        <p:spPr>
          <a:xfrm>
            <a:off x="6986240" y="2587655"/>
            <a:ext cx="727872" cy="727872"/>
          </a:xfrm>
          <a:prstGeom prst="ellipse">
            <a:avLst/>
          </a:prstGeom>
          <a:solidFill>
            <a:srgbClr val="F4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xmlns="" id="{319448BE-8A13-324F-A509-57FBD2C8B077}"/>
              </a:ext>
            </a:extLst>
          </p:cNvPr>
          <p:cNvSpPr/>
          <p:nvPr/>
        </p:nvSpPr>
        <p:spPr>
          <a:xfrm>
            <a:off x="6986240" y="1624295"/>
            <a:ext cx="727872" cy="727872"/>
          </a:xfrm>
          <a:prstGeom prst="ellipse">
            <a:avLst/>
          </a:prstGeom>
          <a:solidFill>
            <a:srgbClr val="F4F5F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FDFBEC9-D4B5-4249-8D21-3B128E5B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" y="1266637"/>
            <a:ext cx="11976992" cy="3170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5AC2670-A56C-427B-9D57-4C9D5285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3" y="4751269"/>
            <a:ext cx="2520280" cy="8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8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xmlns="" id="{C0943625-E6B2-44B3-8362-529D688A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" y="819283"/>
            <a:ext cx="12183609" cy="603871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93C696E3-BE70-4868-9F44-5BBC2B51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995"/>
            <a:ext cx="9797831" cy="707886"/>
          </a:xfrm>
        </p:spPr>
        <p:txBody>
          <a:bodyPr/>
          <a:lstStyle/>
          <a:p>
            <a:r>
              <a:rPr lang="es-CO" dirty="0" smtClean="0"/>
              <a:t>Análisis</a:t>
            </a:r>
            <a:r>
              <a:rPr lang="en-US" dirty="0" smtClean="0"/>
              <a:t> </a:t>
            </a:r>
            <a:r>
              <a:rPr lang="en-US" dirty="0"/>
              <a:t>por pais</a:t>
            </a:r>
          </a:p>
        </p:txBody>
      </p:sp>
    </p:spTree>
    <p:extLst>
      <p:ext uri="{BB962C8B-B14F-4D97-AF65-F5344CB8AC3E}">
        <p14:creationId xmlns:p14="http://schemas.microsoft.com/office/powerpoint/2010/main" val="41206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xmlns="" id="{6791AEEE-732D-43CF-B4CB-308FF91A35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"/>
          <a:stretch/>
        </p:blipFill>
        <p:spPr>
          <a:xfrm>
            <a:off x="770922" y="1166017"/>
            <a:ext cx="11092909" cy="54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F4A96AD9-2423-4A46-839C-FCB49AE9B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8" y="24372"/>
            <a:ext cx="11712623" cy="68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0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s-ES" dirty="0" smtClean="0"/>
              <a:t>genero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n 7" descr="Imagen que contiene objeto&#10;&#10;Descripción generada automáticamente">
            <a:extLst>
              <a:ext uri="{FF2B5EF4-FFF2-40B4-BE49-F238E27FC236}">
                <a16:creationId xmlns:a16="http://schemas.microsoft.com/office/drawing/2014/main" xmlns="" id="{E48DC487-8414-4EEE-8A82-931A979AC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" y="1191468"/>
            <a:ext cx="12262528" cy="5275451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04C2986-5D38-46B2-A291-AC30118DC4D3}"/>
              </a:ext>
            </a:extLst>
          </p:cNvPr>
          <p:cNvSpPr/>
          <p:nvPr/>
        </p:nvSpPr>
        <p:spPr>
          <a:xfrm>
            <a:off x="1430512" y="1744547"/>
            <a:ext cx="806625" cy="1143794"/>
          </a:xfrm>
          <a:custGeom>
            <a:avLst/>
            <a:gdLst>
              <a:gd name="connsiteX0" fmla="*/ 1016209 w 2023293"/>
              <a:gd name="connsiteY0" fmla="*/ 825667 h 4128337"/>
              <a:gd name="connsiteX1" fmla="*/ 1227213 w 2023293"/>
              <a:gd name="connsiteY1" fmla="*/ 844015 h 4128337"/>
              <a:gd name="connsiteX2" fmla="*/ 1612524 w 2023293"/>
              <a:gd name="connsiteY2" fmla="*/ 999974 h 4128337"/>
              <a:gd name="connsiteX3" fmla="*/ 1685917 w 2023293"/>
              <a:gd name="connsiteY3" fmla="*/ 1100889 h 4128337"/>
              <a:gd name="connsiteX4" fmla="*/ 2016184 w 2023293"/>
              <a:gd name="connsiteY4" fmla="*/ 2238476 h 4128337"/>
              <a:gd name="connsiteX5" fmla="*/ 1896921 w 2023293"/>
              <a:gd name="connsiteY5" fmla="*/ 2467828 h 4128337"/>
              <a:gd name="connsiteX6" fmla="*/ 1841876 w 2023293"/>
              <a:gd name="connsiteY6" fmla="*/ 2477002 h 4128337"/>
              <a:gd name="connsiteX7" fmla="*/ 1667569 w 2023293"/>
              <a:gd name="connsiteY7" fmla="*/ 2348565 h 4128337"/>
              <a:gd name="connsiteX8" fmla="*/ 1383173 w 2023293"/>
              <a:gd name="connsiteY8" fmla="*/ 1385286 h 4128337"/>
              <a:gd name="connsiteX9" fmla="*/ 1383173 w 2023293"/>
              <a:gd name="connsiteY9" fmla="*/ 1706379 h 4128337"/>
              <a:gd name="connsiteX10" fmla="*/ 1722614 w 2023293"/>
              <a:gd name="connsiteY10" fmla="*/ 2843965 h 4128337"/>
              <a:gd name="connsiteX11" fmla="*/ 1474913 w 2023293"/>
              <a:gd name="connsiteY11" fmla="*/ 2843965 h 4128337"/>
              <a:gd name="connsiteX12" fmla="*/ 1474913 w 2023293"/>
              <a:gd name="connsiteY12" fmla="*/ 4128337 h 4128337"/>
              <a:gd name="connsiteX13" fmla="*/ 1107950 w 2023293"/>
              <a:gd name="connsiteY13" fmla="*/ 4128337 h 4128337"/>
              <a:gd name="connsiteX14" fmla="*/ 1107950 w 2023293"/>
              <a:gd name="connsiteY14" fmla="*/ 2843965 h 4128337"/>
              <a:gd name="connsiteX15" fmla="*/ 924469 w 2023293"/>
              <a:gd name="connsiteY15" fmla="*/ 2843965 h 4128337"/>
              <a:gd name="connsiteX16" fmla="*/ 924469 w 2023293"/>
              <a:gd name="connsiteY16" fmla="*/ 4128337 h 4128337"/>
              <a:gd name="connsiteX17" fmla="*/ 557505 w 2023293"/>
              <a:gd name="connsiteY17" fmla="*/ 4128337 h 4128337"/>
              <a:gd name="connsiteX18" fmla="*/ 557505 w 2023293"/>
              <a:gd name="connsiteY18" fmla="*/ 2843965 h 4128337"/>
              <a:gd name="connsiteX19" fmla="*/ 309805 w 2023293"/>
              <a:gd name="connsiteY19" fmla="*/ 2843965 h 4128337"/>
              <a:gd name="connsiteX20" fmla="*/ 649246 w 2023293"/>
              <a:gd name="connsiteY20" fmla="*/ 1706379 h 4128337"/>
              <a:gd name="connsiteX21" fmla="*/ 649246 w 2023293"/>
              <a:gd name="connsiteY21" fmla="*/ 1385286 h 4128337"/>
              <a:gd name="connsiteX22" fmla="*/ 364850 w 2023293"/>
              <a:gd name="connsiteY22" fmla="*/ 2348565 h 4128337"/>
              <a:gd name="connsiteX23" fmla="*/ 190542 w 2023293"/>
              <a:gd name="connsiteY23" fmla="*/ 2477002 h 4128337"/>
              <a:gd name="connsiteX24" fmla="*/ 135498 w 2023293"/>
              <a:gd name="connsiteY24" fmla="*/ 2467828 h 4128337"/>
              <a:gd name="connsiteX25" fmla="*/ 7061 w 2023293"/>
              <a:gd name="connsiteY25" fmla="*/ 2238476 h 4128337"/>
              <a:gd name="connsiteX26" fmla="*/ 346502 w 2023293"/>
              <a:gd name="connsiteY26" fmla="*/ 1100889 h 4128337"/>
              <a:gd name="connsiteX27" fmla="*/ 419894 w 2023293"/>
              <a:gd name="connsiteY27" fmla="*/ 999974 h 4128337"/>
              <a:gd name="connsiteX28" fmla="*/ 805206 w 2023293"/>
              <a:gd name="connsiteY28" fmla="*/ 844015 h 4128337"/>
              <a:gd name="connsiteX29" fmla="*/ 1016209 w 2023293"/>
              <a:gd name="connsiteY29" fmla="*/ 825667 h 4128337"/>
              <a:gd name="connsiteX30" fmla="*/ 1016209 w 2023293"/>
              <a:gd name="connsiteY30" fmla="*/ 0 h 4128337"/>
              <a:gd name="connsiteX31" fmla="*/ 1383172 w 2023293"/>
              <a:gd name="connsiteY31" fmla="*/ 366963 h 4128337"/>
              <a:gd name="connsiteX32" fmla="*/ 1016209 w 2023293"/>
              <a:gd name="connsiteY32" fmla="*/ 733926 h 4128337"/>
              <a:gd name="connsiteX33" fmla="*/ 649246 w 2023293"/>
              <a:gd name="connsiteY33" fmla="*/ 366963 h 4128337"/>
              <a:gd name="connsiteX34" fmla="*/ 1016209 w 2023293"/>
              <a:gd name="connsiteY34" fmla="*/ 0 h 412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23293" h="4128337">
                <a:moveTo>
                  <a:pt x="1016209" y="825667"/>
                </a:moveTo>
                <a:cubicBezTo>
                  <a:pt x="1089602" y="825667"/>
                  <a:pt x="1153821" y="834841"/>
                  <a:pt x="1227213" y="844015"/>
                </a:cubicBezTo>
                <a:cubicBezTo>
                  <a:pt x="1373999" y="880712"/>
                  <a:pt x="1502436" y="926582"/>
                  <a:pt x="1612524" y="999974"/>
                </a:cubicBezTo>
                <a:cubicBezTo>
                  <a:pt x="1649221" y="1018323"/>
                  <a:pt x="1676743" y="1055019"/>
                  <a:pt x="1685917" y="1100889"/>
                </a:cubicBezTo>
                <a:lnTo>
                  <a:pt x="2016184" y="2238476"/>
                </a:lnTo>
                <a:cubicBezTo>
                  <a:pt x="2043706" y="2339391"/>
                  <a:pt x="1988662" y="2440306"/>
                  <a:pt x="1896921" y="2467828"/>
                </a:cubicBezTo>
                <a:cubicBezTo>
                  <a:pt x="1878573" y="2477002"/>
                  <a:pt x="1860225" y="2477002"/>
                  <a:pt x="1841876" y="2477002"/>
                </a:cubicBezTo>
                <a:cubicBezTo>
                  <a:pt x="1768484" y="2477002"/>
                  <a:pt x="1695091" y="2431132"/>
                  <a:pt x="1667569" y="2348565"/>
                </a:cubicBezTo>
                <a:lnTo>
                  <a:pt x="1383173" y="1385286"/>
                </a:lnTo>
                <a:lnTo>
                  <a:pt x="1383173" y="1706379"/>
                </a:lnTo>
                <a:lnTo>
                  <a:pt x="1722614" y="2843965"/>
                </a:lnTo>
                <a:lnTo>
                  <a:pt x="1474913" y="2843965"/>
                </a:lnTo>
                <a:lnTo>
                  <a:pt x="1474913" y="4128337"/>
                </a:lnTo>
                <a:lnTo>
                  <a:pt x="1107950" y="4128337"/>
                </a:lnTo>
                <a:lnTo>
                  <a:pt x="1107950" y="2843965"/>
                </a:lnTo>
                <a:lnTo>
                  <a:pt x="924469" y="2843965"/>
                </a:lnTo>
                <a:lnTo>
                  <a:pt x="924469" y="4128337"/>
                </a:lnTo>
                <a:lnTo>
                  <a:pt x="557505" y="4128337"/>
                </a:lnTo>
                <a:lnTo>
                  <a:pt x="557505" y="2843965"/>
                </a:lnTo>
                <a:lnTo>
                  <a:pt x="309805" y="2843965"/>
                </a:lnTo>
                <a:lnTo>
                  <a:pt x="649246" y="1706379"/>
                </a:lnTo>
                <a:lnTo>
                  <a:pt x="649246" y="1385286"/>
                </a:lnTo>
                <a:lnTo>
                  <a:pt x="364850" y="2348565"/>
                </a:lnTo>
                <a:cubicBezTo>
                  <a:pt x="346502" y="2421958"/>
                  <a:pt x="273109" y="2477002"/>
                  <a:pt x="190542" y="2477002"/>
                </a:cubicBezTo>
                <a:cubicBezTo>
                  <a:pt x="172194" y="2477002"/>
                  <a:pt x="153846" y="2477002"/>
                  <a:pt x="135498" y="2467828"/>
                </a:cubicBezTo>
                <a:cubicBezTo>
                  <a:pt x="34583" y="2440306"/>
                  <a:pt x="-20462" y="2339391"/>
                  <a:pt x="7061" y="2238476"/>
                </a:cubicBezTo>
                <a:lnTo>
                  <a:pt x="346502" y="1100889"/>
                </a:lnTo>
                <a:cubicBezTo>
                  <a:pt x="355676" y="1055019"/>
                  <a:pt x="383198" y="1027497"/>
                  <a:pt x="419894" y="999974"/>
                </a:cubicBezTo>
                <a:cubicBezTo>
                  <a:pt x="529983" y="926582"/>
                  <a:pt x="658420" y="871537"/>
                  <a:pt x="805206" y="844015"/>
                </a:cubicBezTo>
                <a:cubicBezTo>
                  <a:pt x="878598" y="834841"/>
                  <a:pt x="942817" y="825667"/>
                  <a:pt x="1016209" y="825667"/>
                </a:cubicBezTo>
                <a:close/>
                <a:moveTo>
                  <a:pt x="1016209" y="0"/>
                </a:moveTo>
                <a:cubicBezTo>
                  <a:pt x="1218877" y="0"/>
                  <a:pt x="1383172" y="164295"/>
                  <a:pt x="1383172" y="366963"/>
                </a:cubicBezTo>
                <a:cubicBezTo>
                  <a:pt x="1383172" y="569631"/>
                  <a:pt x="1218877" y="733926"/>
                  <a:pt x="1016209" y="733926"/>
                </a:cubicBezTo>
                <a:cubicBezTo>
                  <a:pt x="813541" y="733926"/>
                  <a:pt x="649246" y="569631"/>
                  <a:pt x="649246" y="366963"/>
                </a:cubicBezTo>
                <a:cubicBezTo>
                  <a:pt x="649246" y="164295"/>
                  <a:pt x="813541" y="0"/>
                  <a:pt x="1016209" y="0"/>
                </a:cubicBezTo>
                <a:close/>
              </a:path>
            </a:pathLst>
          </a:custGeom>
          <a:solidFill>
            <a:schemeClr val="accent1"/>
          </a:solidFill>
          <a:ln w="4583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78F31C1D-FC50-4B75-AACD-EE4082BDD603}"/>
              </a:ext>
            </a:extLst>
          </p:cNvPr>
          <p:cNvSpPr/>
          <p:nvPr/>
        </p:nvSpPr>
        <p:spPr>
          <a:xfrm>
            <a:off x="623887" y="1744547"/>
            <a:ext cx="806625" cy="1143794"/>
          </a:xfrm>
          <a:custGeom>
            <a:avLst/>
            <a:gdLst>
              <a:gd name="connsiteX0" fmla="*/ 1009149 w 2018297"/>
              <a:gd name="connsiteY0" fmla="*/ 825667 h 4128337"/>
              <a:gd name="connsiteX1" fmla="*/ 1311893 w 2018297"/>
              <a:gd name="connsiteY1" fmla="*/ 862363 h 4128337"/>
              <a:gd name="connsiteX2" fmla="*/ 1697205 w 2018297"/>
              <a:gd name="connsiteY2" fmla="*/ 1064193 h 4128337"/>
              <a:gd name="connsiteX3" fmla="*/ 1752249 w 2018297"/>
              <a:gd name="connsiteY3" fmla="*/ 1165108 h 4128337"/>
              <a:gd name="connsiteX4" fmla="*/ 2009124 w 2018297"/>
              <a:gd name="connsiteY4" fmla="*/ 2256824 h 4128337"/>
              <a:gd name="connsiteX5" fmla="*/ 2018297 w 2018297"/>
              <a:gd name="connsiteY5" fmla="*/ 2302695 h 4128337"/>
              <a:gd name="connsiteX6" fmla="*/ 1834816 w 2018297"/>
              <a:gd name="connsiteY6" fmla="*/ 2486176 h 4128337"/>
              <a:gd name="connsiteX7" fmla="*/ 1660508 w 2018297"/>
              <a:gd name="connsiteY7" fmla="*/ 2348565 h 4128337"/>
              <a:gd name="connsiteX8" fmla="*/ 1467853 w 2018297"/>
              <a:gd name="connsiteY8" fmla="*/ 1550419 h 4128337"/>
              <a:gd name="connsiteX9" fmla="*/ 1467853 w 2018297"/>
              <a:gd name="connsiteY9" fmla="*/ 4128337 h 4128337"/>
              <a:gd name="connsiteX10" fmla="*/ 1100890 w 2018297"/>
              <a:gd name="connsiteY10" fmla="*/ 4128337 h 4128337"/>
              <a:gd name="connsiteX11" fmla="*/ 1100890 w 2018297"/>
              <a:gd name="connsiteY11" fmla="*/ 2477002 h 4128337"/>
              <a:gd name="connsiteX12" fmla="*/ 917408 w 2018297"/>
              <a:gd name="connsiteY12" fmla="*/ 2477002 h 4128337"/>
              <a:gd name="connsiteX13" fmla="*/ 917408 w 2018297"/>
              <a:gd name="connsiteY13" fmla="*/ 4128337 h 4128337"/>
              <a:gd name="connsiteX14" fmla="*/ 550445 w 2018297"/>
              <a:gd name="connsiteY14" fmla="*/ 4128337 h 4128337"/>
              <a:gd name="connsiteX15" fmla="*/ 550445 w 2018297"/>
              <a:gd name="connsiteY15" fmla="*/ 1559593 h 4128337"/>
              <a:gd name="connsiteX16" fmla="*/ 357789 w 2018297"/>
              <a:gd name="connsiteY16" fmla="*/ 2357739 h 4128337"/>
              <a:gd name="connsiteX17" fmla="*/ 183482 w 2018297"/>
              <a:gd name="connsiteY17" fmla="*/ 2495351 h 4128337"/>
              <a:gd name="connsiteX18" fmla="*/ 0 w 2018297"/>
              <a:gd name="connsiteY18" fmla="*/ 2311869 h 4128337"/>
              <a:gd name="connsiteX19" fmla="*/ 9174 w 2018297"/>
              <a:gd name="connsiteY19" fmla="*/ 2265999 h 4128337"/>
              <a:gd name="connsiteX20" fmla="*/ 266048 w 2018297"/>
              <a:gd name="connsiteY20" fmla="*/ 1174282 h 4128337"/>
              <a:gd name="connsiteX21" fmla="*/ 321093 w 2018297"/>
              <a:gd name="connsiteY21" fmla="*/ 1073367 h 4128337"/>
              <a:gd name="connsiteX22" fmla="*/ 706404 w 2018297"/>
              <a:gd name="connsiteY22" fmla="*/ 871537 h 4128337"/>
              <a:gd name="connsiteX23" fmla="*/ 1009149 w 2018297"/>
              <a:gd name="connsiteY23" fmla="*/ 825667 h 4128337"/>
              <a:gd name="connsiteX24" fmla="*/ 1009149 w 2018297"/>
              <a:gd name="connsiteY24" fmla="*/ 0 h 4128337"/>
              <a:gd name="connsiteX25" fmla="*/ 1376112 w 2018297"/>
              <a:gd name="connsiteY25" fmla="*/ 366963 h 4128337"/>
              <a:gd name="connsiteX26" fmla="*/ 1009149 w 2018297"/>
              <a:gd name="connsiteY26" fmla="*/ 733926 h 4128337"/>
              <a:gd name="connsiteX27" fmla="*/ 642186 w 2018297"/>
              <a:gd name="connsiteY27" fmla="*/ 366963 h 4128337"/>
              <a:gd name="connsiteX28" fmla="*/ 1009149 w 2018297"/>
              <a:gd name="connsiteY28" fmla="*/ 0 h 412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18297" h="4128337">
                <a:moveTo>
                  <a:pt x="1009149" y="825667"/>
                </a:moveTo>
                <a:cubicBezTo>
                  <a:pt x="1110064" y="825667"/>
                  <a:pt x="1210979" y="844015"/>
                  <a:pt x="1311893" y="862363"/>
                </a:cubicBezTo>
                <a:cubicBezTo>
                  <a:pt x="1458679" y="908234"/>
                  <a:pt x="1587116" y="972452"/>
                  <a:pt x="1697205" y="1064193"/>
                </a:cubicBezTo>
                <a:cubicBezTo>
                  <a:pt x="1724727" y="1091715"/>
                  <a:pt x="1743075" y="1128412"/>
                  <a:pt x="1752249" y="1165108"/>
                </a:cubicBezTo>
                <a:lnTo>
                  <a:pt x="2009124" y="2256824"/>
                </a:lnTo>
                <a:cubicBezTo>
                  <a:pt x="2009124" y="2265999"/>
                  <a:pt x="2018297" y="2284347"/>
                  <a:pt x="2018297" y="2302695"/>
                </a:cubicBezTo>
                <a:cubicBezTo>
                  <a:pt x="2018297" y="2403610"/>
                  <a:pt x="1935731" y="2486176"/>
                  <a:pt x="1834816" y="2486176"/>
                </a:cubicBezTo>
                <a:cubicBezTo>
                  <a:pt x="1752249" y="2486176"/>
                  <a:pt x="1678856" y="2421958"/>
                  <a:pt x="1660508" y="2348565"/>
                </a:cubicBezTo>
                <a:lnTo>
                  <a:pt x="1467853" y="1550419"/>
                </a:lnTo>
                <a:lnTo>
                  <a:pt x="1467853" y="4128337"/>
                </a:lnTo>
                <a:lnTo>
                  <a:pt x="1100890" y="4128337"/>
                </a:lnTo>
                <a:lnTo>
                  <a:pt x="1100890" y="2477002"/>
                </a:lnTo>
                <a:lnTo>
                  <a:pt x="917408" y="2477002"/>
                </a:lnTo>
                <a:lnTo>
                  <a:pt x="917408" y="4128337"/>
                </a:lnTo>
                <a:lnTo>
                  <a:pt x="550445" y="4128337"/>
                </a:lnTo>
                <a:lnTo>
                  <a:pt x="550445" y="1559593"/>
                </a:lnTo>
                <a:lnTo>
                  <a:pt x="357789" y="2357739"/>
                </a:lnTo>
                <a:cubicBezTo>
                  <a:pt x="339441" y="2431132"/>
                  <a:pt x="266048" y="2495351"/>
                  <a:pt x="183482" y="2495351"/>
                </a:cubicBezTo>
                <a:cubicBezTo>
                  <a:pt x="82567" y="2495351"/>
                  <a:pt x="0" y="2412784"/>
                  <a:pt x="0" y="2311869"/>
                </a:cubicBezTo>
                <a:cubicBezTo>
                  <a:pt x="0" y="2293521"/>
                  <a:pt x="9174" y="2275173"/>
                  <a:pt x="9174" y="2265999"/>
                </a:cubicBezTo>
                <a:lnTo>
                  <a:pt x="266048" y="1174282"/>
                </a:lnTo>
                <a:cubicBezTo>
                  <a:pt x="275222" y="1137586"/>
                  <a:pt x="293571" y="1100889"/>
                  <a:pt x="321093" y="1073367"/>
                </a:cubicBezTo>
                <a:cubicBezTo>
                  <a:pt x="431182" y="981626"/>
                  <a:pt x="559619" y="908234"/>
                  <a:pt x="706404" y="871537"/>
                </a:cubicBezTo>
                <a:cubicBezTo>
                  <a:pt x="807319" y="844015"/>
                  <a:pt x="908234" y="825667"/>
                  <a:pt x="1009149" y="825667"/>
                </a:cubicBezTo>
                <a:close/>
                <a:moveTo>
                  <a:pt x="1009149" y="0"/>
                </a:moveTo>
                <a:cubicBezTo>
                  <a:pt x="1211817" y="0"/>
                  <a:pt x="1376112" y="164295"/>
                  <a:pt x="1376112" y="366963"/>
                </a:cubicBezTo>
                <a:cubicBezTo>
                  <a:pt x="1376112" y="569631"/>
                  <a:pt x="1211817" y="733926"/>
                  <a:pt x="1009149" y="733926"/>
                </a:cubicBezTo>
                <a:cubicBezTo>
                  <a:pt x="806481" y="733926"/>
                  <a:pt x="642186" y="569631"/>
                  <a:pt x="642186" y="366963"/>
                </a:cubicBezTo>
                <a:cubicBezTo>
                  <a:pt x="642186" y="164295"/>
                  <a:pt x="806481" y="0"/>
                  <a:pt x="1009149" y="0"/>
                </a:cubicBezTo>
                <a:close/>
              </a:path>
            </a:pathLst>
          </a:custGeom>
          <a:solidFill>
            <a:srgbClr val="ED8C17"/>
          </a:solidFill>
          <a:ln w="45839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12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0CBD-0020-9B4C-9A56-326C3B22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02" y="488808"/>
            <a:ext cx="9797831" cy="1323439"/>
          </a:xfrm>
        </p:spPr>
        <p:txBody>
          <a:bodyPr/>
          <a:lstStyle/>
          <a:p>
            <a:r>
              <a:rPr lang="es-ES" dirty="0" smtClean="0"/>
              <a:t>Predicción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s-ES" dirty="0" smtClean="0"/>
              <a:t>país</a:t>
            </a:r>
            <a:r>
              <a:rPr lang="en-US" dirty="0" smtClean="0"/>
              <a:t> </a:t>
            </a:r>
            <a:r>
              <a:rPr lang="en-US" dirty="0"/>
              <a:t>EN QUE OCURRE EL SUICIDIO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77B55-DE0A-1147-90F1-0FC7839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0A07313-4C79-4D30-9684-4229F69C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43" y="1716352"/>
            <a:ext cx="9727279" cy="48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47890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88243</TotalTime>
  <Words>360</Words>
  <Application>Microsoft Office PowerPoint</Application>
  <PresentationFormat>Panorámica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Showeet theme</vt:lpstr>
      <vt:lpstr>showeet</vt:lpstr>
      <vt:lpstr>Análisis de suicidios a nivel mundial</vt:lpstr>
      <vt:lpstr>PROBLEMATICA</vt:lpstr>
      <vt:lpstr>¿a quien va dirigido nuestro proyecto?</vt:lpstr>
      <vt:lpstr>DATASET ELEGIDO</vt:lpstr>
      <vt:lpstr>Análisis por pais</vt:lpstr>
      <vt:lpstr>Análisis de datos</vt:lpstr>
      <vt:lpstr>Presentación de PowerPoint</vt:lpstr>
      <vt:lpstr>Análisis por genero</vt:lpstr>
      <vt:lpstr>Predicción del país EN QUE OCURRE EL SUICIDIO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Good, Bad &amp; Opposites</dc:title>
  <dc:creator>showeet.com</dc:creator>
  <dc:description>© Copyright Showeet.com</dc:description>
  <cp:lastModifiedBy>Usuario de Windows</cp:lastModifiedBy>
  <cp:revision>13</cp:revision>
  <dcterms:created xsi:type="dcterms:W3CDTF">2011-05-09T14:18:21Z</dcterms:created>
  <dcterms:modified xsi:type="dcterms:W3CDTF">2019-07-17T17:44:05Z</dcterms:modified>
  <cp:category>Shapes &amp; Objects</cp:category>
</cp:coreProperties>
</file>