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3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50" r:id="rId5"/>
    <p:sldMasterId id="214748365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6858000" cx="12192000"/>
  <p:notesSz cx="6858000" cy="9144000"/>
  <p:embeddedFontLst>
    <p:embeddedFont>
      <p:font typeface="Geo"/>
      <p:regular r:id="rId25"/>
      <p: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51">
          <p15:clr>
            <a:srgbClr val="A4A3A4"/>
          </p15:clr>
        </p15:guide>
        <p15:guide id="2" orient="horz" pos="3159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3840">
          <p15:clr>
            <a:srgbClr val="A4A3A4"/>
          </p15:clr>
        </p15:guide>
        <p15:guide id="5" pos="575">
          <p15:clr>
            <a:srgbClr val="A4A3A4"/>
          </p15:clr>
        </p15:guide>
        <p15:guide id="6" pos="7105">
          <p15:clr>
            <a:srgbClr val="A4A3A4"/>
          </p15:clr>
        </p15:guide>
        <p15:guide id="7" pos="7408">
          <p15:clr>
            <a:srgbClr val="A4A3A4"/>
          </p15:clr>
        </p15:guide>
        <p15:guide id="8" pos="303">
          <p15:clr>
            <a:srgbClr val="A4A3A4"/>
          </p15:clr>
        </p15:guide>
        <p15:guide id="9" pos="1965">
          <p15:clr>
            <a:srgbClr val="A4A3A4"/>
          </p15:clr>
        </p15:guide>
        <p15:guide id="10" pos="5715">
          <p15:clr>
            <a:srgbClr val="A4A3A4"/>
          </p15:clr>
        </p15:guide>
        <p15:guide id="11" pos="4384">
          <p15:clr>
            <a:srgbClr val="A4A3A4"/>
          </p15:clr>
        </p15:guide>
        <p15:guide id="12" orient="horz" pos="3295">
          <p15:clr>
            <a:srgbClr val="A4A3A4"/>
          </p15:clr>
        </p15:guide>
        <p15:guide id="13" orient="horz" pos="216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1" roundtripDataSignature="AMtx7mgdVCBmfPfMgcP2zj7nq7pb2my/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51" orient="horz"/>
        <p:guide pos="3159" orient="horz"/>
        <p:guide pos="981" orient="horz"/>
        <p:guide pos="3840"/>
        <p:guide pos="575"/>
        <p:guide pos="7105"/>
        <p:guide pos="7408"/>
        <p:guide pos="303"/>
        <p:guide pos="1965"/>
        <p:guide pos="5715"/>
        <p:guide pos="4384"/>
        <p:guide pos="3295" orient="horz"/>
        <p:guide pos="2160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Geo-italic.fntdata"/><Relationship Id="rId25" Type="http://schemas.openxmlformats.org/officeDocument/2006/relationships/font" Target="fonts/Geo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OpenSans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customschemas.google.com/relationships/presentationmetadata" Target="metadata"/><Relationship Id="rId30" Type="http://schemas.openxmlformats.org/officeDocument/2006/relationships/font" Target="fonts/OpenSans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dfd2e17b7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g7dfd2e17b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</a:t>
            </a:r>
            <a:endParaRPr/>
          </a:p>
        </p:txBody>
      </p:sp>
      <p:sp>
        <p:nvSpPr>
          <p:cNvPr id="51" name="Google Shape;51;g7dfd2e17b7_0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ebd2f417d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7ebd2f41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</a:t>
            </a:r>
            <a:endParaRPr/>
          </a:p>
        </p:txBody>
      </p:sp>
      <p:sp>
        <p:nvSpPr>
          <p:cNvPr id="132" name="Google Shape;132;g7ebd2f417d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ebd2f417d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7ebd2f417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</a:t>
            </a:r>
            <a:endParaRPr/>
          </a:p>
        </p:txBody>
      </p:sp>
      <p:sp>
        <p:nvSpPr>
          <p:cNvPr id="140" name="Google Shape;140;g7ebd2f417d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ebd2f417d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7ebd2f417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</a:t>
            </a:r>
            <a:endParaRPr/>
          </a:p>
        </p:txBody>
      </p:sp>
      <p:sp>
        <p:nvSpPr>
          <p:cNvPr id="149" name="Google Shape;149;g7ebd2f417d_0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bd2f417d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7ebd2f417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</a:t>
            </a:r>
            <a:endParaRPr/>
          </a:p>
        </p:txBody>
      </p:sp>
      <p:sp>
        <p:nvSpPr>
          <p:cNvPr id="157" name="Google Shape;157;g7ebd2f417d_0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ebd2f417d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7ebd2f417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</a:t>
            </a:r>
            <a:endParaRPr/>
          </a:p>
        </p:txBody>
      </p:sp>
      <p:sp>
        <p:nvSpPr>
          <p:cNvPr id="170" name="Google Shape;170;g7ebd2f417d_0_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ebd2f417d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7ebd2f417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</a:t>
            </a:r>
            <a:endParaRPr/>
          </a:p>
        </p:txBody>
      </p:sp>
      <p:sp>
        <p:nvSpPr>
          <p:cNvPr id="180" name="Google Shape;180;g7ebd2f417d_0_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ebd2f417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7ebd2f41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</a:t>
            </a:r>
            <a:endParaRPr/>
          </a:p>
        </p:txBody>
      </p:sp>
      <p:sp>
        <p:nvSpPr>
          <p:cNvPr id="188" name="Google Shape;188;g7ebd2f417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dfd2e17b7_6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7dfd2e17b7_6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</a:t>
            </a:r>
            <a:endParaRPr/>
          </a:p>
        </p:txBody>
      </p:sp>
      <p:sp>
        <p:nvSpPr>
          <p:cNvPr id="195" name="Google Shape;195;g7dfd2e17b7_6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</a:t>
            </a:r>
            <a:endParaRPr/>
          </a:p>
        </p:txBody>
      </p:sp>
      <p:sp>
        <p:nvSpPr>
          <p:cNvPr id="60" name="Google Shape;60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</a:t>
            </a:r>
            <a:endParaRPr/>
          </a:p>
        </p:txBody>
      </p:sp>
      <p:sp>
        <p:nvSpPr>
          <p:cNvPr id="69" name="Google Shape;6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dfd2e17b7_6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7dfd2e17b7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</a:t>
            </a:r>
            <a:endParaRPr/>
          </a:p>
        </p:txBody>
      </p:sp>
      <p:sp>
        <p:nvSpPr>
          <p:cNvPr id="78" name="Google Shape;78;g7dfd2e17b7_6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dfd2e17b7_6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7dfd2e17b7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</a:t>
            </a:r>
            <a:endParaRPr/>
          </a:p>
        </p:txBody>
      </p:sp>
      <p:sp>
        <p:nvSpPr>
          <p:cNvPr id="89" name="Google Shape;89;g7dfd2e17b7_6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dfd2e17b7_8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7dfd2e17b7_8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</a:t>
            </a:r>
            <a:endParaRPr/>
          </a:p>
        </p:txBody>
      </p:sp>
      <p:sp>
        <p:nvSpPr>
          <p:cNvPr id="99" name="Google Shape;99;g7dfd2e17b7_8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dfd2e17b7_6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7dfd2e17b7_6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</a:t>
            </a:r>
            <a:endParaRPr/>
          </a:p>
        </p:txBody>
      </p:sp>
      <p:sp>
        <p:nvSpPr>
          <p:cNvPr id="107" name="Google Shape;107;g7dfd2e17b7_6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dcddb0fa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7dcddb0f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</a:t>
            </a:r>
            <a:endParaRPr/>
          </a:p>
        </p:txBody>
      </p:sp>
      <p:sp>
        <p:nvSpPr>
          <p:cNvPr id="116" name="Google Shape;116;g7dcddb0fa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dcddb0fad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7dcddb0fa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</a:t>
            </a:r>
            <a:endParaRPr/>
          </a:p>
        </p:txBody>
      </p:sp>
      <p:sp>
        <p:nvSpPr>
          <p:cNvPr id="124" name="Google Shape;124;g7dcddb0fad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showeet.com/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Slide">
  <p:cSld name="3_Title Slide">
    <p:bg>
      <p:bgPr>
        <a:solidFill>
          <a:srgbClr val="222A3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479376" y="228855"/>
            <a:ext cx="11233248" cy="9541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/>
          <p:nvPr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2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00456" y="6214075"/>
            <a:ext cx="1627773" cy="451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8994" y="1426467"/>
            <a:ext cx="6338473" cy="5238748"/>
          </a:xfrm>
          <a:prstGeom prst="rect">
            <a:avLst/>
          </a:prstGeom>
          <a:noFill/>
          <a:ln>
            <a:noFill/>
          </a:ln>
          <a:effectLst>
            <a:reflection blurRad="0" dir="0" dist="0" endA="300" endPos="35000" fadeDir="5400000" kx="0" rotWithShape="0" algn="bl" stA="52000" stPos="0" sy="-100000" ky="0"/>
          </a:effectLst>
        </p:spPr>
      </p:pic>
      <p:sp>
        <p:nvSpPr>
          <p:cNvPr id="20" name="Google Shape;20;p20"/>
          <p:cNvSpPr/>
          <p:nvPr>
            <p:ph idx="2" type="pic"/>
          </p:nvPr>
        </p:nvSpPr>
        <p:spPr>
          <a:xfrm>
            <a:off x="1489943" y="1700811"/>
            <a:ext cx="5616575" cy="3168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0"/>
          <p:cNvSpPr/>
          <p:nvPr/>
        </p:nvSpPr>
        <p:spPr>
          <a:xfrm>
            <a:off x="5087888" y="1426467"/>
            <a:ext cx="2379576" cy="3789040"/>
          </a:xfrm>
          <a:custGeom>
            <a:rect b="b" l="l" r="r" t="t"/>
            <a:pathLst>
              <a:path extrusionOk="0" h="3789040" w="2379576">
                <a:moveTo>
                  <a:pt x="0" y="0"/>
                </a:moveTo>
                <a:lnTo>
                  <a:pt x="2214084" y="0"/>
                </a:lnTo>
                <a:cubicBezTo>
                  <a:pt x="2305483" y="0"/>
                  <a:pt x="2379576" y="74093"/>
                  <a:pt x="2379576" y="165492"/>
                </a:cubicBezTo>
                <a:lnTo>
                  <a:pt x="2379576" y="3709249"/>
                </a:lnTo>
                <a:cubicBezTo>
                  <a:pt x="2379576" y="3732099"/>
                  <a:pt x="2374945" y="3753867"/>
                  <a:pt x="2366571" y="3773666"/>
                </a:cubicBezTo>
                <a:lnTo>
                  <a:pt x="2356205" y="3789040"/>
                </a:lnTo>
                <a:lnTo>
                  <a:pt x="1654973" y="378904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3725"/>
                </a:srgbClr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hite">
  <p:cSld name="Whit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2"/>
          <p:cNvGrpSpPr/>
          <p:nvPr/>
        </p:nvGrpSpPr>
        <p:grpSpPr>
          <a:xfrm>
            <a:off x="328169" y="6237312"/>
            <a:ext cx="439241" cy="439240"/>
            <a:chOff x="186858" y="6096003"/>
            <a:chExt cx="580550" cy="580549"/>
          </a:xfrm>
        </p:grpSpPr>
        <p:sp>
          <p:nvSpPr>
            <p:cNvPr id="28" name="Google Shape;28;p22"/>
            <p:cNvSpPr/>
            <p:nvPr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endParaRPr>
            </a:p>
          </p:txBody>
        </p:sp>
        <p:sp>
          <p:nvSpPr>
            <p:cNvPr id="29" name="Google Shape;29;p22"/>
            <p:cNvSpPr/>
            <p:nvPr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22"/>
          <p:cNvSpPr txBox="1"/>
          <p:nvPr>
            <p:ph idx="1" type="subTitle"/>
          </p:nvPr>
        </p:nvSpPr>
        <p:spPr>
          <a:xfrm>
            <a:off x="2063552" y="620688"/>
            <a:ext cx="9518849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320"/>
              </a:spcBef>
              <a:spcAft>
                <a:spcPts val="0"/>
              </a:spcAft>
              <a:buClr>
                <a:srgbClr val="2F3A46"/>
              </a:buClr>
              <a:buSzPts val="1600"/>
              <a:buNone/>
              <a:defRPr sz="1600" cap="small">
                <a:solidFill>
                  <a:srgbClr val="2F3A46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9197A0"/>
              </a:buClr>
              <a:buSzPts val="2800"/>
              <a:buNone/>
              <a:defRPr>
                <a:solidFill>
                  <a:srgbClr val="9197A0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9197A0"/>
              </a:buClr>
              <a:buSzPts val="2400"/>
              <a:buNone/>
              <a:defRPr>
                <a:solidFill>
                  <a:srgbClr val="9197A0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9197A0"/>
              </a:buClr>
              <a:buSzPts val="2000"/>
              <a:buNone/>
              <a:defRPr>
                <a:solidFill>
                  <a:srgbClr val="9197A0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9197A0"/>
              </a:buClr>
              <a:buSzPts val="2000"/>
              <a:buNone/>
              <a:defRPr>
                <a:solidFill>
                  <a:srgbClr val="9197A0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9197A0"/>
              </a:buClr>
              <a:buSzPts val="2000"/>
              <a:buNone/>
              <a:defRPr>
                <a:solidFill>
                  <a:srgbClr val="9197A0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9197A0"/>
              </a:buClr>
              <a:buSzPts val="2000"/>
              <a:buNone/>
              <a:defRPr>
                <a:solidFill>
                  <a:srgbClr val="9197A0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9197A0"/>
              </a:buClr>
              <a:buSzPts val="2000"/>
              <a:buNone/>
              <a:defRPr>
                <a:solidFill>
                  <a:srgbClr val="9197A0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9197A0"/>
              </a:buClr>
              <a:buSzPts val="2000"/>
              <a:buNone/>
              <a:defRPr>
                <a:solidFill>
                  <a:srgbClr val="9197A0"/>
                </a:solidFill>
              </a:defRPr>
            </a:lvl9pPr>
          </a:lstStyle>
          <a:p/>
        </p:txBody>
      </p:sp>
      <p:sp>
        <p:nvSpPr>
          <p:cNvPr id="31" name="Google Shape;31;p22"/>
          <p:cNvSpPr txBox="1"/>
          <p:nvPr>
            <p:ph type="title"/>
          </p:nvPr>
        </p:nvSpPr>
        <p:spPr>
          <a:xfrm>
            <a:off x="2063552" y="3078"/>
            <a:ext cx="9518849" cy="617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2F3A46"/>
              </a:buClr>
              <a:buSzPts val="3200"/>
              <a:buFont typeface="Open Sans"/>
              <a:buNone/>
              <a:defRPr>
                <a:solidFill>
                  <a:srgbClr val="2F3A4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" name="Google Shape;32;p22"/>
          <p:cNvPicPr preferRelativeResize="0"/>
          <p:nvPr/>
        </p:nvPicPr>
        <p:blipFill rotWithShape="1">
          <a:blip r:embed="rId2">
            <a:alphaModFix/>
          </a:blip>
          <a:srcRect b="19390" l="0" r="18500" t="0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796" y="100099"/>
            <a:ext cx="1627773" cy="451143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hite">
  <p:cSld name="Whit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24"/>
          <p:cNvGrpSpPr/>
          <p:nvPr/>
        </p:nvGrpSpPr>
        <p:grpSpPr>
          <a:xfrm>
            <a:off x="328169" y="6237312"/>
            <a:ext cx="439241" cy="439240"/>
            <a:chOff x="186858" y="6096003"/>
            <a:chExt cx="580550" cy="580549"/>
          </a:xfrm>
        </p:grpSpPr>
        <p:sp>
          <p:nvSpPr>
            <p:cNvPr id="41" name="Google Shape;41;p24"/>
            <p:cNvSpPr/>
            <p:nvPr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endParaRPr>
            </a:p>
          </p:txBody>
        </p:sp>
        <p:sp>
          <p:nvSpPr>
            <p:cNvPr id="42" name="Google Shape;42;p24"/>
            <p:cNvSpPr/>
            <p:nvPr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3" name="Google Shape;43;p24"/>
          <p:cNvPicPr preferRelativeResize="0"/>
          <p:nvPr/>
        </p:nvPicPr>
        <p:blipFill rotWithShape="1">
          <a:blip r:embed="rId2">
            <a:alphaModFix/>
          </a:blip>
          <a:srcRect b="19390" l="0" r="18500" t="0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24"/>
          <p:cNvSpPr txBox="1"/>
          <p:nvPr>
            <p:ph idx="1" type="subTitle"/>
          </p:nvPr>
        </p:nvSpPr>
        <p:spPr>
          <a:xfrm>
            <a:off x="623888" y="620688"/>
            <a:ext cx="950456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Clr>
                <a:srgbClr val="2F3A46"/>
              </a:buClr>
              <a:buSzPts val="1600"/>
              <a:buNone/>
              <a:defRPr sz="1600" cap="small">
                <a:solidFill>
                  <a:srgbClr val="2F3A46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9197A0"/>
              </a:buClr>
              <a:buSzPts val="2800"/>
              <a:buNone/>
              <a:defRPr>
                <a:solidFill>
                  <a:srgbClr val="9197A0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9197A0"/>
              </a:buClr>
              <a:buSzPts val="2400"/>
              <a:buNone/>
              <a:defRPr>
                <a:solidFill>
                  <a:srgbClr val="9197A0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9197A0"/>
              </a:buClr>
              <a:buSzPts val="2000"/>
              <a:buNone/>
              <a:defRPr>
                <a:solidFill>
                  <a:srgbClr val="9197A0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9197A0"/>
              </a:buClr>
              <a:buSzPts val="2000"/>
              <a:buNone/>
              <a:defRPr>
                <a:solidFill>
                  <a:srgbClr val="9197A0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9197A0"/>
              </a:buClr>
              <a:buSzPts val="2000"/>
              <a:buNone/>
              <a:defRPr>
                <a:solidFill>
                  <a:srgbClr val="9197A0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9197A0"/>
              </a:buClr>
              <a:buSzPts val="2000"/>
              <a:buNone/>
              <a:defRPr>
                <a:solidFill>
                  <a:srgbClr val="9197A0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9197A0"/>
              </a:buClr>
              <a:buSzPts val="2000"/>
              <a:buNone/>
              <a:defRPr>
                <a:solidFill>
                  <a:srgbClr val="9197A0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9197A0"/>
              </a:buClr>
              <a:buSzPts val="2000"/>
              <a:buNone/>
              <a:defRPr>
                <a:solidFill>
                  <a:srgbClr val="9197A0"/>
                </a:solidFill>
              </a:defRPr>
            </a:lvl9pPr>
          </a:lstStyle>
          <a:p/>
        </p:txBody>
      </p:sp>
      <p:sp>
        <p:nvSpPr>
          <p:cNvPr id="46" name="Google Shape;46;p24"/>
          <p:cNvSpPr txBox="1"/>
          <p:nvPr>
            <p:ph type="title"/>
          </p:nvPr>
        </p:nvSpPr>
        <p:spPr>
          <a:xfrm>
            <a:off x="623888" y="3078"/>
            <a:ext cx="9504560" cy="617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F3A46"/>
              </a:buClr>
              <a:buSzPts val="3200"/>
              <a:buFont typeface="Open Sans"/>
              <a:buNone/>
              <a:defRPr>
                <a:solidFill>
                  <a:srgbClr val="2F3A4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" name="Google Shape;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4472" y="100099"/>
            <a:ext cx="1627773" cy="451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 b="0" i="0" sz="4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 txBox="1"/>
          <p:nvPr>
            <p:ph type="title"/>
          </p:nvPr>
        </p:nvSpPr>
        <p:spPr>
          <a:xfrm>
            <a:off x="3887756" y="3078"/>
            <a:ext cx="7694645" cy="617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1" i="0" sz="3200" u="none" cap="small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2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21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Copyright Showeet.com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 txBox="1"/>
          <p:nvPr>
            <p:ph type="title"/>
          </p:nvPr>
        </p:nvSpPr>
        <p:spPr>
          <a:xfrm>
            <a:off x="3887756" y="3078"/>
            <a:ext cx="7694645" cy="617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1" i="0" sz="3200" u="none" cap="small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23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23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Copyright Showeet.com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dfd2e17b7_0_15"/>
          <p:cNvSpPr txBox="1"/>
          <p:nvPr>
            <p:ph idx="12" type="sldNum"/>
          </p:nvPr>
        </p:nvSpPr>
        <p:spPr>
          <a:xfrm>
            <a:off x="328169" y="6237312"/>
            <a:ext cx="4392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g7dfd2e17b7_0_15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7dfd2e17b7_0_15"/>
          <p:cNvSpPr txBox="1"/>
          <p:nvPr/>
        </p:nvSpPr>
        <p:spPr>
          <a:xfrm>
            <a:off x="1461575" y="977025"/>
            <a:ext cx="76110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 cap="small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Análisis</a:t>
            </a:r>
            <a:r>
              <a:rPr b="1" lang="en-US" sz="4200" cap="small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precio criptomoneda bitcoin con series de tiempo</a:t>
            </a:r>
            <a:endParaRPr b="1" sz="4200" cap="small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g7dfd2e17b7_0_15"/>
          <p:cNvSpPr txBox="1"/>
          <p:nvPr/>
        </p:nvSpPr>
        <p:spPr>
          <a:xfrm>
            <a:off x="4548100" y="4078900"/>
            <a:ext cx="6515700" cy="1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Integrantes:</a:t>
            </a:r>
            <a:endParaRPr b="1" sz="330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Martha Eliana Arenas Marquez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Carlos Daniel Barrera Manrique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ebd2f417d_0_7"/>
          <p:cNvSpPr txBox="1"/>
          <p:nvPr>
            <p:ph idx="12" type="sldNum"/>
          </p:nvPr>
        </p:nvSpPr>
        <p:spPr>
          <a:xfrm>
            <a:off x="328169" y="6237312"/>
            <a:ext cx="4392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g7ebd2f417d_0_7"/>
          <p:cNvSpPr/>
          <p:nvPr/>
        </p:nvSpPr>
        <p:spPr>
          <a:xfrm>
            <a:off x="1813520" y="782395"/>
            <a:ext cx="787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Desarrollo del proyecto</a:t>
            </a:r>
            <a:endParaRPr b="1" sz="6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7ebd2f417d_0_7"/>
          <p:cNvSpPr txBox="1"/>
          <p:nvPr/>
        </p:nvSpPr>
        <p:spPr>
          <a:xfrm>
            <a:off x="308550" y="1794000"/>
            <a:ext cx="11574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Pasos a seguir:</a:t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AutoNum type="arabicPeriod"/>
            </a:pPr>
            <a:r>
              <a:rPr lang="en-US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Análisis exploratorio de la serie de tiempo.</a:t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AutoNum type="arabicPeriod"/>
            </a:pPr>
            <a:r>
              <a:rPr lang="en-US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Determinar y reducir la tendencia y estacionariedad.</a:t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AutoNum type="arabicPeriod"/>
            </a:pPr>
            <a:r>
              <a:rPr lang="en-US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Hacer el test de estacionariedad.</a:t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AutoNum type="arabicPeriod"/>
            </a:pPr>
            <a:r>
              <a:rPr lang="en-US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Determinar los órdenes de p y q con las funciones ACF Y PACF.</a:t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AutoNum type="arabicPeriod"/>
            </a:pPr>
            <a:r>
              <a:rPr lang="en-US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Aplicar el modelo de ARIMA a la serie estacionaria.</a:t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bd2f417d_0_14"/>
          <p:cNvSpPr txBox="1"/>
          <p:nvPr>
            <p:ph idx="12" type="sldNum"/>
          </p:nvPr>
        </p:nvSpPr>
        <p:spPr>
          <a:xfrm>
            <a:off x="328169" y="6237312"/>
            <a:ext cx="4392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g7ebd2f417d_0_14"/>
          <p:cNvSpPr/>
          <p:nvPr/>
        </p:nvSpPr>
        <p:spPr>
          <a:xfrm>
            <a:off x="1813520" y="782395"/>
            <a:ext cx="787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ARIMA</a:t>
            </a:r>
            <a:endParaRPr b="1" sz="6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g7ebd2f417d_0_14"/>
          <p:cNvPicPr preferRelativeResize="0"/>
          <p:nvPr/>
        </p:nvPicPr>
        <p:blipFill rotWithShape="1">
          <a:blip r:embed="rId3">
            <a:alphaModFix/>
          </a:blip>
          <a:srcRect b="8416" l="9526" r="6170" t="0"/>
          <a:stretch/>
        </p:blipFill>
        <p:spPr>
          <a:xfrm>
            <a:off x="594175" y="1835975"/>
            <a:ext cx="4974600" cy="366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7ebd2f417d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5000" y="1557350"/>
            <a:ext cx="4458600" cy="492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ebd2f417d_0_23"/>
          <p:cNvSpPr txBox="1"/>
          <p:nvPr>
            <p:ph idx="12" type="sldNum"/>
          </p:nvPr>
        </p:nvSpPr>
        <p:spPr>
          <a:xfrm>
            <a:off x="328169" y="6237312"/>
            <a:ext cx="4392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g7ebd2f417d_0_23"/>
          <p:cNvSpPr/>
          <p:nvPr/>
        </p:nvSpPr>
        <p:spPr>
          <a:xfrm>
            <a:off x="1813520" y="782395"/>
            <a:ext cx="787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TRAIN Y TEST</a:t>
            </a:r>
            <a:endParaRPr b="1" sz="6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g7ebd2f417d_0_23"/>
          <p:cNvPicPr preferRelativeResize="0"/>
          <p:nvPr/>
        </p:nvPicPr>
        <p:blipFill rotWithShape="1">
          <a:blip r:embed="rId3">
            <a:alphaModFix/>
          </a:blip>
          <a:srcRect b="0" l="0" r="0" t="9082"/>
          <a:stretch/>
        </p:blipFill>
        <p:spPr>
          <a:xfrm>
            <a:off x="2409675" y="1701075"/>
            <a:ext cx="7372650" cy="43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ebd2f417d_0_32"/>
          <p:cNvSpPr txBox="1"/>
          <p:nvPr>
            <p:ph idx="12" type="sldNum"/>
          </p:nvPr>
        </p:nvSpPr>
        <p:spPr>
          <a:xfrm>
            <a:off x="328169" y="6237312"/>
            <a:ext cx="4392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g7ebd2f417d_0_32"/>
          <p:cNvSpPr/>
          <p:nvPr/>
        </p:nvSpPr>
        <p:spPr>
          <a:xfrm>
            <a:off x="1813520" y="782395"/>
            <a:ext cx="787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OTROS </a:t>
            </a:r>
            <a:r>
              <a:rPr b="1" lang="en-US" sz="6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endParaRPr b="1" sz="6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g7ebd2f417d_0_32"/>
          <p:cNvPicPr preferRelativeResize="0"/>
          <p:nvPr/>
        </p:nvPicPr>
        <p:blipFill rotWithShape="1">
          <a:blip r:embed="rId3">
            <a:alphaModFix/>
          </a:blip>
          <a:srcRect b="4483" l="0" r="1710" t="3443"/>
          <a:stretch/>
        </p:blipFill>
        <p:spPr>
          <a:xfrm>
            <a:off x="912825" y="2399400"/>
            <a:ext cx="5183175" cy="318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7ebd2f417d_0_32"/>
          <p:cNvSpPr txBox="1"/>
          <p:nvPr/>
        </p:nvSpPr>
        <p:spPr>
          <a:xfrm>
            <a:off x="1038550" y="1725400"/>
            <a:ext cx="504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Auto Arima</a:t>
            </a:r>
            <a:endParaRPr b="1" sz="24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7ebd2f417d_0_32"/>
          <p:cNvSpPr txBox="1"/>
          <p:nvPr/>
        </p:nvSpPr>
        <p:spPr>
          <a:xfrm>
            <a:off x="988700" y="5737475"/>
            <a:ext cx="426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MSE :</a:t>
            </a:r>
            <a:r>
              <a:rPr b="1"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2448.0453</a:t>
            </a:r>
            <a:endParaRPr b="1"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g7ebd2f417d_0_32"/>
          <p:cNvSpPr txBox="1"/>
          <p:nvPr/>
        </p:nvSpPr>
        <p:spPr>
          <a:xfrm>
            <a:off x="6547775" y="1725400"/>
            <a:ext cx="504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Exponential Smoothing - Holt Winter</a:t>
            </a:r>
            <a:endParaRPr b="1" sz="24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g7ebd2f417d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0750" y="2399400"/>
            <a:ext cx="4797475" cy="30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7ebd2f417d_0_32"/>
          <p:cNvSpPr txBox="1"/>
          <p:nvPr/>
        </p:nvSpPr>
        <p:spPr>
          <a:xfrm>
            <a:off x="6745675" y="5818250"/>
            <a:ext cx="426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MSE :</a:t>
            </a:r>
            <a:r>
              <a:rPr b="1"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2510.6326</a:t>
            </a:r>
            <a:endParaRPr b="1"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ebd2f417d_0_54"/>
          <p:cNvSpPr txBox="1"/>
          <p:nvPr>
            <p:ph idx="12" type="sldNum"/>
          </p:nvPr>
        </p:nvSpPr>
        <p:spPr>
          <a:xfrm>
            <a:off x="328169" y="6237312"/>
            <a:ext cx="4392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g7ebd2f417d_0_54"/>
          <p:cNvSpPr/>
          <p:nvPr/>
        </p:nvSpPr>
        <p:spPr>
          <a:xfrm>
            <a:off x="1813520" y="782395"/>
            <a:ext cx="787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OTROS MÉTODOS</a:t>
            </a:r>
            <a:endParaRPr b="1" sz="6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7ebd2f417d_0_54"/>
          <p:cNvSpPr txBox="1"/>
          <p:nvPr/>
        </p:nvSpPr>
        <p:spPr>
          <a:xfrm>
            <a:off x="3119450" y="1702225"/>
            <a:ext cx="504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Sa</a:t>
            </a:r>
            <a:r>
              <a:rPr b="1" lang="en-US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rimax</a:t>
            </a:r>
            <a:endParaRPr b="1" sz="24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7ebd2f417d_0_54"/>
          <p:cNvSpPr txBox="1"/>
          <p:nvPr/>
        </p:nvSpPr>
        <p:spPr>
          <a:xfrm>
            <a:off x="2793325" y="5714100"/>
            <a:ext cx="426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MSE :</a:t>
            </a:r>
            <a:r>
              <a:rPr b="1"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2353.3961</a:t>
            </a:r>
            <a:endParaRPr b="1"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6" name="Google Shape;176;g7ebd2f417d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5600" y="2351863"/>
            <a:ext cx="5733450" cy="3235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ebd2f417d_0_67"/>
          <p:cNvSpPr txBox="1"/>
          <p:nvPr>
            <p:ph idx="12" type="sldNum"/>
          </p:nvPr>
        </p:nvSpPr>
        <p:spPr>
          <a:xfrm>
            <a:off x="328169" y="6237312"/>
            <a:ext cx="4392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g7ebd2f417d_0_67"/>
          <p:cNvSpPr/>
          <p:nvPr/>
        </p:nvSpPr>
        <p:spPr>
          <a:xfrm>
            <a:off x="1813520" y="782395"/>
            <a:ext cx="787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Predicciones vs Test</a:t>
            </a:r>
            <a:endParaRPr b="1" sz="6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g7ebd2f417d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125" y="1926000"/>
            <a:ext cx="8533750" cy="38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ebd2f417d_0_0"/>
          <p:cNvSpPr txBox="1"/>
          <p:nvPr>
            <p:ph idx="12" type="sldNum"/>
          </p:nvPr>
        </p:nvSpPr>
        <p:spPr>
          <a:xfrm>
            <a:off x="328169" y="6237312"/>
            <a:ext cx="4392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g7ebd2f417d_0_0"/>
          <p:cNvSpPr/>
          <p:nvPr/>
        </p:nvSpPr>
        <p:spPr>
          <a:xfrm>
            <a:off x="1867245" y="2358145"/>
            <a:ext cx="787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 b="1" sz="11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dfd2e17b7_6_31"/>
          <p:cNvSpPr txBox="1"/>
          <p:nvPr>
            <p:ph idx="12" type="sldNum"/>
          </p:nvPr>
        </p:nvSpPr>
        <p:spPr>
          <a:xfrm>
            <a:off x="328169" y="6237312"/>
            <a:ext cx="4392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g7dfd2e17b7_6_31"/>
          <p:cNvSpPr/>
          <p:nvPr/>
        </p:nvSpPr>
        <p:spPr>
          <a:xfrm>
            <a:off x="1912045" y="2905795"/>
            <a:ext cx="787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Gracias </a:t>
            </a:r>
            <a:endParaRPr b="1" sz="16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lin ang="5400012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602527" y="766353"/>
            <a:ext cx="95187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F3A46"/>
              </a:buClr>
              <a:buSzPts val="3200"/>
              <a:buFont typeface="Open Sans"/>
              <a:buNone/>
            </a:pPr>
            <a:r>
              <a:rPr lang="en-US" sz="5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Bitcoin</a:t>
            </a:r>
            <a:endParaRPr sz="5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328169" y="6237312"/>
            <a:ext cx="4392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2"/>
          <p:cNvSpPr txBox="1"/>
          <p:nvPr/>
        </p:nvSpPr>
        <p:spPr>
          <a:xfrm>
            <a:off x="912825" y="2180525"/>
            <a:ext cx="8674800" cy="3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Bitcoin</a:t>
            </a:r>
            <a:r>
              <a:rPr lang="en-US" sz="3000">
                <a:solidFill>
                  <a:srgbClr val="FFFFFF"/>
                </a:solidFill>
              </a:rPr>
              <a:t> tiene su origen en el año 2009, creada por  </a:t>
            </a:r>
            <a:r>
              <a:rPr b="1" lang="en-US" sz="3000">
                <a:solidFill>
                  <a:srgbClr val="FFFFFF"/>
                </a:solidFill>
              </a:rPr>
              <a:t>Satoshi Nakamoto </a:t>
            </a: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pseudónimo de una o varias personas</a:t>
            </a:r>
            <a:r>
              <a:rPr b="1" lang="en-US" sz="3000">
                <a:solidFill>
                  <a:srgbClr val="FFFFFF"/>
                </a:solidFill>
              </a:rPr>
              <a:t>, </a:t>
            </a:r>
            <a:r>
              <a:rPr lang="en-US" sz="3000">
                <a:solidFill>
                  <a:srgbClr val="FFFFFF"/>
                </a:solidFill>
              </a:rPr>
              <a:t>es una criptomoneda que </a:t>
            </a:r>
            <a:r>
              <a:rPr lang="en-US" sz="3000">
                <a:solidFill>
                  <a:srgbClr val="FFFFFF"/>
                </a:solidFill>
              </a:rPr>
              <a:t>está</a:t>
            </a:r>
            <a:r>
              <a:rPr lang="en-US" sz="3000">
                <a:solidFill>
                  <a:srgbClr val="FFFFFF"/>
                </a:solidFill>
              </a:rPr>
              <a:t> fuera del control de cualquier gobierno o institución.</a:t>
            </a:r>
            <a:r>
              <a:rPr b="1" lang="en-US" sz="3000">
                <a:solidFill>
                  <a:srgbClr val="FFFFFF"/>
                </a:solidFill>
              </a:rPr>
              <a:t> </a:t>
            </a:r>
            <a:r>
              <a:rPr lang="en-US" sz="3000">
                <a:solidFill>
                  <a:srgbClr val="FFFFFF"/>
                </a:solidFill>
              </a:rPr>
              <a:t>Su valor es variable y se basa en la ley de la oferta y la demanda el intercambio se produce entre usuarios vía P2P y se calcula mediante un algoritmo que mide la cantidad de movimientos y transacciones con </a:t>
            </a:r>
            <a:r>
              <a:rPr b="1" lang="en-US" sz="3000">
                <a:solidFill>
                  <a:srgbClr val="FFFFFF"/>
                </a:solidFill>
              </a:rPr>
              <a:t>Bitcoin en tiempo real</a:t>
            </a:r>
            <a:r>
              <a:rPr lang="en-US" sz="3000">
                <a:solidFill>
                  <a:srgbClr val="FFFFFF"/>
                </a:solidFill>
              </a:rPr>
              <a:t>.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5" name="Google Shape;6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7525" y="2603791"/>
            <a:ext cx="2299675" cy="2476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idx="12" type="sldNum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3"/>
          <p:cNvSpPr/>
          <p:nvPr/>
        </p:nvSpPr>
        <p:spPr>
          <a:xfrm>
            <a:off x="1813520" y="782395"/>
            <a:ext cx="787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El Dataset</a:t>
            </a:r>
            <a:endParaRPr b="1" sz="6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308550" y="1557350"/>
            <a:ext cx="115749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 Dataset sobre el cuál trabajamos lo sacamos del sitio web Kaggle: </a:t>
            </a:r>
            <a:r>
              <a:rPr b="1" lang="en-US" sz="28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https://www.kaggle.com/philmohun/cryptocurrency-financial-data</a:t>
            </a:r>
            <a:endParaRPr b="1" sz="2800" u="sng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4" name="Google Shape;7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563" y="3093850"/>
            <a:ext cx="9796874" cy="32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dfd2e17b7_6_2"/>
          <p:cNvSpPr txBox="1"/>
          <p:nvPr>
            <p:ph idx="12" type="sldNum"/>
          </p:nvPr>
        </p:nvSpPr>
        <p:spPr>
          <a:xfrm>
            <a:off x="328169" y="6237312"/>
            <a:ext cx="4392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g7dfd2e17b7_6_2"/>
          <p:cNvSpPr/>
          <p:nvPr/>
        </p:nvSpPr>
        <p:spPr>
          <a:xfrm>
            <a:off x="1813520" y="782395"/>
            <a:ext cx="787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Limpieza de datos</a:t>
            </a:r>
            <a:endParaRPr b="1" sz="6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7dfd2e17b7_6_2"/>
          <p:cNvSpPr txBox="1"/>
          <p:nvPr/>
        </p:nvSpPr>
        <p:spPr>
          <a:xfrm>
            <a:off x="308550" y="1557350"/>
            <a:ext cx="115749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Originalmente </a:t>
            </a:r>
            <a:r>
              <a:rPr lang="en-US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teníamos</a:t>
            </a:r>
            <a:r>
              <a:rPr lang="en-US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-US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28.944 </a:t>
            </a:r>
            <a:r>
              <a:rPr lang="en-US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registros pertenecientes a </a:t>
            </a:r>
            <a:r>
              <a:rPr b="1" lang="en-US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12 </a:t>
            </a:r>
            <a:r>
              <a:rPr lang="en-US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criptomonedas que son las siguientes:</a:t>
            </a:r>
            <a:endParaRPr b="1" sz="2800" u="sng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g7dfd2e17b7_6_2"/>
          <p:cNvSpPr txBox="1"/>
          <p:nvPr/>
        </p:nvSpPr>
        <p:spPr>
          <a:xfrm>
            <a:off x="423350" y="2968075"/>
            <a:ext cx="5392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- tezos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- binance-coin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- bitcoin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- tether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- xrp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- eos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84" name="Google Shape;84;g7dfd2e17b7_6_2"/>
          <p:cNvSpPr txBox="1"/>
          <p:nvPr/>
        </p:nvSpPr>
        <p:spPr>
          <a:xfrm>
            <a:off x="5364625" y="2950600"/>
            <a:ext cx="5712000" cy="3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- bitcoin-cash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- stellar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- litecoin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- ethereum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- cardano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- bitcoin-sv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g7dfd2e17b7_6_2"/>
          <p:cNvSpPr txBox="1"/>
          <p:nvPr/>
        </p:nvSpPr>
        <p:spPr>
          <a:xfrm>
            <a:off x="1005050" y="5655875"/>
            <a:ext cx="9790500" cy="1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dfd2e17b7_6_11"/>
          <p:cNvSpPr txBox="1"/>
          <p:nvPr>
            <p:ph idx="12" type="sldNum"/>
          </p:nvPr>
        </p:nvSpPr>
        <p:spPr>
          <a:xfrm>
            <a:off x="328169" y="6237312"/>
            <a:ext cx="4392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g7dfd2e17b7_6_11"/>
          <p:cNvSpPr/>
          <p:nvPr/>
        </p:nvSpPr>
        <p:spPr>
          <a:xfrm>
            <a:off x="1813520" y="782395"/>
            <a:ext cx="787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Limpieza de datos</a:t>
            </a:r>
            <a:endParaRPr b="1" sz="6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7dfd2e17b7_6_11"/>
          <p:cNvSpPr txBox="1"/>
          <p:nvPr/>
        </p:nvSpPr>
        <p:spPr>
          <a:xfrm>
            <a:off x="308550" y="1557350"/>
            <a:ext cx="11574900" cy="18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 este proyecto nos centramos en el estudio de la criptomoneda Bitcoin ya que es la más utilizada y actualmente </a:t>
            </a:r>
            <a:r>
              <a:rPr lang="en-US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está</a:t>
            </a:r>
            <a:r>
              <a:rPr lang="en-US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en auge, sin embargo, este </a:t>
            </a:r>
            <a:r>
              <a:rPr lang="en-US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análisis</a:t>
            </a:r>
            <a:r>
              <a:rPr lang="en-US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puede ser utilizado en las 11 restantes, obteniendo como resultado de este filtro un dataset </a:t>
            </a:r>
            <a:r>
              <a:rPr b="1" lang="en-US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2.412 </a:t>
            </a:r>
            <a:r>
              <a:rPr lang="en-US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registros.</a:t>
            </a:r>
            <a:endParaRPr b="1" sz="2800" u="sng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g7dfd2e17b7_6_11"/>
          <p:cNvSpPr txBox="1"/>
          <p:nvPr/>
        </p:nvSpPr>
        <p:spPr>
          <a:xfrm>
            <a:off x="1005050" y="5655875"/>
            <a:ext cx="9790500" cy="1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5" name="Google Shape;95;g7dfd2e17b7_6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375" y="3573475"/>
            <a:ext cx="10594250" cy="27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dfd2e17b7_8_11"/>
          <p:cNvSpPr txBox="1"/>
          <p:nvPr>
            <p:ph idx="12" type="sldNum"/>
          </p:nvPr>
        </p:nvSpPr>
        <p:spPr>
          <a:xfrm>
            <a:off x="328169" y="6237312"/>
            <a:ext cx="4392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g7dfd2e17b7_8_11"/>
          <p:cNvSpPr/>
          <p:nvPr/>
        </p:nvSpPr>
        <p:spPr>
          <a:xfrm>
            <a:off x="171300" y="1156825"/>
            <a:ext cx="1202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Comportamiento del bitcoin en el mercado</a:t>
            </a:r>
            <a:endParaRPr b="1" sz="6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g7dfd2e17b7_8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963" y="2435225"/>
            <a:ext cx="8760075" cy="35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dfd2e17b7_6_22"/>
          <p:cNvSpPr txBox="1"/>
          <p:nvPr>
            <p:ph idx="12" type="sldNum"/>
          </p:nvPr>
        </p:nvSpPr>
        <p:spPr>
          <a:xfrm>
            <a:off x="328169" y="6237312"/>
            <a:ext cx="4392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g7dfd2e17b7_6_22"/>
          <p:cNvSpPr/>
          <p:nvPr/>
        </p:nvSpPr>
        <p:spPr>
          <a:xfrm>
            <a:off x="1813520" y="782395"/>
            <a:ext cx="787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Objetivo </a:t>
            </a:r>
            <a:r>
              <a:rPr b="1" lang="en-US" sz="6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del proyecto</a:t>
            </a:r>
            <a:endParaRPr b="1" sz="6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7dfd2e17b7_6_22"/>
          <p:cNvSpPr txBox="1"/>
          <p:nvPr/>
        </p:nvSpPr>
        <p:spPr>
          <a:xfrm>
            <a:off x="308550" y="1557350"/>
            <a:ext cx="115749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Char char="●"/>
            </a:pPr>
            <a:r>
              <a:rPr lang="en-US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Conocer el día más probable que sea rentable comprar o vender criptomonedas bitcoin.</a:t>
            </a:r>
            <a:endParaRPr b="1" sz="2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g7dfd2e17b7_6_22"/>
          <p:cNvSpPr txBox="1"/>
          <p:nvPr/>
        </p:nvSpPr>
        <p:spPr>
          <a:xfrm>
            <a:off x="767375" y="2950600"/>
            <a:ext cx="102984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Basándonos en los datos obtenidos durante 6 años, realizaremos un  modelo capaz de simular el comportamiento del precio del bitcoin, de tal forma que podamos predecir los días donde sea rentable comprar o vender bitcoins, esto para aplicarlo en metodologías como la trading.</a:t>
            </a:r>
            <a:endParaRPr sz="2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dcddb0fad_0_0"/>
          <p:cNvSpPr txBox="1"/>
          <p:nvPr>
            <p:ph idx="12" type="sldNum"/>
          </p:nvPr>
        </p:nvSpPr>
        <p:spPr>
          <a:xfrm>
            <a:off x="328169" y="6237312"/>
            <a:ext cx="4392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g7dcddb0fad_0_0"/>
          <p:cNvSpPr/>
          <p:nvPr/>
        </p:nvSpPr>
        <p:spPr>
          <a:xfrm>
            <a:off x="1813520" y="782395"/>
            <a:ext cx="787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Desarrollo del proyecto</a:t>
            </a:r>
            <a:endParaRPr b="1" sz="6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7dcddb0fad_0_0"/>
          <p:cNvSpPr txBox="1"/>
          <p:nvPr/>
        </p:nvSpPr>
        <p:spPr>
          <a:xfrm>
            <a:off x="308550" y="2148575"/>
            <a:ext cx="11574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Series de tiempo:</a:t>
            </a:r>
            <a:r>
              <a:rPr lang="en-US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secuencia de datos experimentales ordenados en el tiempo. El análisis de las series de tiempo ofrece entender los mecanismos causales subyacentes detrás de un fenómeno.</a:t>
            </a:r>
            <a:endParaRPr sz="2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ARIMA: </a:t>
            </a:r>
            <a:r>
              <a:rPr lang="en-US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 un modelo de procesos </a:t>
            </a:r>
            <a:r>
              <a:rPr lang="en-US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estocásticos</a:t>
            </a:r>
            <a:r>
              <a:rPr lang="en-US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que generaliza los modelos AR y MA.</a:t>
            </a:r>
            <a:endParaRPr sz="2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dcddb0fad_0_19"/>
          <p:cNvSpPr txBox="1"/>
          <p:nvPr>
            <p:ph idx="12" type="sldNum"/>
          </p:nvPr>
        </p:nvSpPr>
        <p:spPr>
          <a:xfrm>
            <a:off x="328169" y="6237312"/>
            <a:ext cx="4392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g7dcddb0fad_0_19"/>
          <p:cNvSpPr/>
          <p:nvPr/>
        </p:nvSpPr>
        <p:spPr>
          <a:xfrm>
            <a:off x="1813520" y="782395"/>
            <a:ext cx="787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Desarrollo del proyecto</a:t>
            </a:r>
            <a:endParaRPr b="1" sz="6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7dcddb0fad_0_19"/>
          <p:cNvSpPr txBox="1"/>
          <p:nvPr/>
        </p:nvSpPr>
        <p:spPr>
          <a:xfrm>
            <a:off x="308550" y="1794000"/>
            <a:ext cx="11574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Pasos a seguir:</a:t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AutoNum type="arabicPeriod"/>
            </a:pPr>
            <a:r>
              <a:rPr lang="en-US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Análisis</a:t>
            </a:r>
            <a:r>
              <a:rPr lang="en-US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exploratorio de la serie de tiempo.</a:t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AutoNum type="arabicPeriod"/>
            </a:pPr>
            <a:r>
              <a:rPr lang="en-US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Determinar y reducir la tendencia y estacionariedad.</a:t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AutoNum type="arabicPeriod"/>
            </a:pPr>
            <a:r>
              <a:rPr lang="en-US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Hacer el test de estacionariedad.</a:t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AutoNum type="arabicPeriod"/>
            </a:pPr>
            <a:r>
              <a:rPr lang="en-US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Determinar los </a:t>
            </a:r>
            <a:r>
              <a:rPr lang="en-US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órdenes</a:t>
            </a:r>
            <a:r>
              <a:rPr lang="en-US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de p y q con las funciones ACF Y PACF.</a:t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AutoNum type="arabicPeriod"/>
            </a:pPr>
            <a:r>
              <a:rPr lang="en-US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Aplicar el modelo de ARIMA a la serie estacionaria.</a:t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Showeet theme">
  <a:themeElements>
    <a:clrScheme name="112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oweet theme">
  <a:themeElements>
    <a:clrScheme name="112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2011-05-09T14:18:21Z</dcterms:created>
  <dc:creator>showeet.com</dc:creator>
</cp:coreProperties>
</file>