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8" r:id="rId5"/>
    <p:sldId id="263" r:id="rId6"/>
    <p:sldId id="268" r:id="rId7"/>
    <p:sldId id="267" r:id="rId8"/>
    <p:sldId id="266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248" y="4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AFCB9-7CAA-4EB9-8788-C5452D67AC59}" type="doc">
      <dgm:prSet loTypeId="urn:microsoft.com/office/officeart/2005/8/layout/defaul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790BAD-6952-49FA-BC9A-8183119B04FB}">
      <dgm:prSet/>
      <dgm:spPr/>
      <dgm:t>
        <a:bodyPr/>
        <a:lstStyle/>
        <a:p>
          <a:r>
            <a:rPr lang="es-BO" b="1" dirty="0"/>
            <a:t>Gestión de clientes </a:t>
          </a:r>
          <a:r>
            <a:rPr lang="es-BO" dirty="0"/>
            <a:t>Microservicio de administración que permite la Gestión de clientes y su autenticación </a:t>
          </a:r>
          <a:endParaRPr lang="en-US" dirty="0"/>
        </a:p>
      </dgm:t>
    </dgm:pt>
    <dgm:pt modelId="{7F91A358-E9FE-479E-90BC-D6DFE006A8D6}" type="parTrans" cxnId="{EE0ECE9A-8945-4F58-9A53-86044888ED1A}">
      <dgm:prSet/>
      <dgm:spPr/>
      <dgm:t>
        <a:bodyPr/>
        <a:lstStyle/>
        <a:p>
          <a:endParaRPr lang="en-US"/>
        </a:p>
      </dgm:t>
    </dgm:pt>
    <dgm:pt modelId="{50E27AD3-6E57-425D-80BC-C303F6117768}" type="sibTrans" cxnId="{EE0ECE9A-8945-4F58-9A53-86044888ED1A}">
      <dgm:prSet/>
      <dgm:spPr/>
      <dgm:t>
        <a:bodyPr/>
        <a:lstStyle/>
        <a:p>
          <a:endParaRPr lang="en-US"/>
        </a:p>
      </dgm:t>
    </dgm:pt>
    <dgm:pt modelId="{A32E4049-6D6E-4843-9297-AE129CB5A6D9}">
      <dgm:prSet/>
      <dgm:spPr/>
      <dgm:t>
        <a:bodyPr/>
        <a:lstStyle/>
        <a:p>
          <a:r>
            <a:rPr lang="es-BO" b="1" dirty="0"/>
            <a:t>Gestión Transacciones </a:t>
          </a:r>
          <a:r>
            <a:rPr lang="es-BO" dirty="0"/>
            <a:t>Microservicios de transacciones que permitan créditos y débitos en moneda local o extranjera.</a:t>
          </a:r>
          <a:endParaRPr lang="es-BO" b="1" dirty="0"/>
        </a:p>
      </dgm:t>
    </dgm:pt>
    <dgm:pt modelId="{76963F75-24D3-41A0-B104-B61D2B23BE8C}" type="parTrans" cxnId="{63752D87-2EC3-4760-BF76-93DB0591B502}">
      <dgm:prSet/>
      <dgm:spPr/>
      <dgm:t>
        <a:bodyPr/>
        <a:lstStyle/>
        <a:p>
          <a:endParaRPr lang="es-BO"/>
        </a:p>
      </dgm:t>
    </dgm:pt>
    <dgm:pt modelId="{E6819A13-83CC-4FDB-99B4-311F7995D23C}" type="sibTrans" cxnId="{63752D87-2EC3-4760-BF76-93DB0591B502}">
      <dgm:prSet/>
      <dgm:spPr/>
      <dgm:t>
        <a:bodyPr/>
        <a:lstStyle/>
        <a:p>
          <a:endParaRPr lang="es-BO"/>
        </a:p>
      </dgm:t>
    </dgm:pt>
    <dgm:pt modelId="{BD6023B0-ABF8-4575-AB85-99D400649BE1}">
      <dgm:prSet/>
      <dgm:spPr/>
      <dgm:t>
        <a:bodyPr/>
        <a:lstStyle/>
        <a:p>
          <a:r>
            <a:rPr lang="es-BO" b="1" dirty="0"/>
            <a:t>Gestión Cuentas </a:t>
          </a:r>
          <a:r>
            <a:rPr lang="es-BO" dirty="0"/>
            <a:t>Microservicio de consulta que permite obtener saldos de cuentas, tipos de cambio e históricos de transacciones.</a:t>
          </a:r>
          <a:endParaRPr lang="es-BO" b="1" dirty="0"/>
        </a:p>
      </dgm:t>
    </dgm:pt>
    <dgm:pt modelId="{C7586E60-989A-476F-B021-026D2261601A}" type="parTrans" cxnId="{24FE3857-34FC-4AF0-8F77-B37A9FC9445F}">
      <dgm:prSet/>
      <dgm:spPr/>
      <dgm:t>
        <a:bodyPr/>
        <a:lstStyle/>
        <a:p>
          <a:endParaRPr lang="es-BO"/>
        </a:p>
      </dgm:t>
    </dgm:pt>
    <dgm:pt modelId="{F6BB0E56-9B67-46E9-A0D3-82B1BD580C60}" type="sibTrans" cxnId="{24FE3857-34FC-4AF0-8F77-B37A9FC9445F}">
      <dgm:prSet/>
      <dgm:spPr/>
      <dgm:t>
        <a:bodyPr/>
        <a:lstStyle/>
        <a:p>
          <a:endParaRPr lang="es-BO"/>
        </a:p>
      </dgm:t>
    </dgm:pt>
    <dgm:pt modelId="{FD329E8C-C035-4D67-8E0A-BF10FD9DF0DF}">
      <dgm:prSet/>
      <dgm:spPr/>
      <dgm:t>
        <a:bodyPr/>
        <a:lstStyle/>
        <a:p>
          <a:r>
            <a:rPr lang="es-BO" b="1" dirty="0"/>
            <a:t>Gestión Tipo de cambio </a:t>
          </a:r>
          <a:r>
            <a:rPr lang="es-BO" dirty="0"/>
            <a:t>Microservicio para almacenar y actualizar tipos de cambios, así como de proporcionar la tasa de cambio actualizada a la fecha para la moneda correspondiente</a:t>
          </a:r>
          <a:endParaRPr lang="es-BO" b="1" dirty="0"/>
        </a:p>
      </dgm:t>
    </dgm:pt>
    <dgm:pt modelId="{97ADB62D-76F5-4254-96FD-5619215A0EBD}" type="parTrans" cxnId="{40959036-3F46-44A0-B15A-26A129C6B2E3}">
      <dgm:prSet/>
      <dgm:spPr/>
      <dgm:t>
        <a:bodyPr/>
        <a:lstStyle/>
        <a:p>
          <a:endParaRPr lang="es-BO"/>
        </a:p>
      </dgm:t>
    </dgm:pt>
    <dgm:pt modelId="{CDBE6416-95EC-4434-AFE2-D24ABDD0EC8F}" type="sibTrans" cxnId="{40959036-3F46-44A0-B15A-26A129C6B2E3}">
      <dgm:prSet/>
      <dgm:spPr/>
      <dgm:t>
        <a:bodyPr/>
        <a:lstStyle/>
        <a:p>
          <a:endParaRPr lang="es-BO"/>
        </a:p>
      </dgm:t>
    </dgm:pt>
    <dgm:pt modelId="{48897AC9-95CD-4578-AF54-E12FF25FB447}" type="pres">
      <dgm:prSet presAssocID="{94DAFCB9-7CAA-4EB9-8788-C5452D67AC59}" presName="diagram" presStyleCnt="0">
        <dgm:presLayoutVars>
          <dgm:dir/>
          <dgm:resizeHandles val="exact"/>
        </dgm:presLayoutVars>
      </dgm:prSet>
      <dgm:spPr/>
    </dgm:pt>
    <dgm:pt modelId="{3B611B71-0942-45B8-8421-5119CC7DDAFC}" type="pres">
      <dgm:prSet presAssocID="{A8790BAD-6952-49FA-BC9A-8183119B04FB}" presName="node" presStyleLbl="node1" presStyleIdx="0" presStyleCnt="4">
        <dgm:presLayoutVars>
          <dgm:bulletEnabled val="1"/>
        </dgm:presLayoutVars>
      </dgm:prSet>
      <dgm:spPr/>
    </dgm:pt>
    <dgm:pt modelId="{7C54AA68-C8F7-4276-82BA-74A2DB24B346}" type="pres">
      <dgm:prSet presAssocID="{50E27AD3-6E57-425D-80BC-C303F6117768}" presName="sibTrans" presStyleCnt="0"/>
      <dgm:spPr/>
    </dgm:pt>
    <dgm:pt modelId="{98C4DE8D-0D8A-4AC4-A692-3EAF13589ADA}" type="pres">
      <dgm:prSet presAssocID="{A32E4049-6D6E-4843-9297-AE129CB5A6D9}" presName="node" presStyleLbl="node1" presStyleIdx="1" presStyleCnt="4">
        <dgm:presLayoutVars>
          <dgm:bulletEnabled val="1"/>
        </dgm:presLayoutVars>
      </dgm:prSet>
      <dgm:spPr/>
    </dgm:pt>
    <dgm:pt modelId="{A9B882A3-8D69-4309-9379-9A3B2B4252B9}" type="pres">
      <dgm:prSet presAssocID="{E6819A13-83CC-4FDB-99B4-311F7995D23C}" presName="sibTrans" presStyleCnt="0"/>
      <dgm:spPr/>
    </dgm:pt>
    <dgm:pt modelId="{6A510AAF-B7BF-4DE7-BA06-47D043EBAA65}" type="pres">
      <dgm:prSet presAssocID="{BD6023B0-ABF8-4575-AB85-99D400649BE1}" presName="node" presStyleLbl="node1" presStyleIdx="2" presStyleCnt="4">
        <dgm:presLayoutVars>
          <dgm:bulletEnabled val="1"/>
        </dgm:presLayoutVars>
      </dgm:prSet>
      <dgm:spPr/>
    </dgm:pt>
    <dgm:pt modelId="{0F01E00A-8678-42EF-903B-8D15FF4B96AC}" type="pres">
      <dgm:prSet presAssocID="{F6BB0E56-9B67-46E9-A0D3-82B1BD580C60}" presName="sibTrans" presStyleCnt="0"/>
      <dgm:spPr/>
    </dgm:pt>
    <dgm:pt modelId="{B2D14D2E-5E8B-4260-A2E0-A661E39001A7}" type="pres">
      <dgm:prSet presAssocID="{FD329E8C-C035-4D67-8E0A-BF10FD9DF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8CF7FF15-2381-47D1-BDAE-193F0A03DCC2}" type="presOf" srcId="{FD329E8C-C035-4D67-8E0A-BF10FD9DF0DF}" destId="{B2D14D2E-5E8B-4260-A2E0-A661E39001A7}" srcOrd="0" destOrd="0" presId="urn:microsoft.com/office/officeart/2005/8/layout/default"/>
    <dgm:cxn modelId="{40959036-3F46-44A0-B15A-26A129C6B2E3}" srcId="{94DAFCB9-7CAA-4EB9-8788-C5452D67AC59}" destId="{FD329E8C-C035-4D67-8E0A-BF10FD9DF0DF}" srcOrd="3" destOrd="0" parTransId="{97ADB62D-76F5-4254-96FD-5619215A0EBD}" sibTransId="{CDBE6416-95EC-4434-AFE2-D24ABDD0EC8F}"/>
    <dgm:cxn modelId="{B0037166-7D9F-48EC-8C02-A30E7C4A772B}" type="presOf" srcId="{BD6023B0-ABF8-4575-AB85-99D400649BE1}" destId="{6A510AAF-B7BF-4DE7-BA06-47D043EBAA65}" srcOrd="0" destOrd="0" presId="urn:microsoft.com/office/officeart/2005/8/layout/default"/>
    <dgm:cxn modelId="{26770154-575F-4342-B0B7-72AAE1822C6C}" type="presOf" srcId="{94DAFCB9-7CAA-4EB9-8788-C5452D67AC59}" destId="{48897AC9-95CD-4578-AF54-E12FF25FB447}" srcOrd="0" destOrd="0" presId="urn:microsoft.com/office/officeart/2005/8/layout/default"/>
    <dgm:cxn modelId="{24FE3857-34FC-4AF0-8F77-B37A9FC9445F}" srcId="{94DAFCB9-7CAA-4EB9-8788-C5452D67AC59}" destId="{BD6023B0-ABF8-4575-AB85-99D400649BE1}" srcOrd="2" destOrd="0" parTransId="{C7586E60-989A-476F-B021-026D2261601A}" sibTransId="{F6BB0E56-9B67-46E9-A0D3-82B1BD580C60}"/>
    <dgm:cxn modelId="{63752D87-2EC3-4760-BF76-93DB0591B502}" srcId="{94DAFCB9-7CAA-4EB9-8788-C5452D67AC59}" destId="{A32E4049-6D6E-4843-9297-AE129CB5A6D9}" srcOrd="1" destOrd="0" parTransId="{76963F75-24D3-41A0-B104-B61D2B23BE8C}" sibTransId="{E6819A13-83CC-4FDB-99B4-311F7995D23C}"/>
    <dgm:cxn modelId="{CFECD996-CDBA-4104-A022-49686866EA16}" type="presOf" srcId="{A8790BAD-6952-49FA-BC9A-8183119B04FB}" destId="{3B611B71-0942-45B8-8421-5119CC7DDAFC}" srcOrd="0" destOrd="0" presId="urn:microsoft.com/office/officeart/2005/8/layout/default"/>
    <dgm:cxn modelId="{EE0ECE9A-8945-4F58-9A53-86044888ED1A}" srcId="{94DAFCB9-7CAA-4EB9-8788-C5452D67AC59}" destId="{A8790BAD-6952-49FA-BC9A-8183119B04FB}" srcOrd="0" destOrd="0" parTransId="{7F91A358-E9FE-479E-90BC-D6DFE006A8D6}" sibTransId="{50E27AD3-6E57-425D-80BC-C303F6117768}"/>
    <dgm:cxn modelId="{D0BD66DD-41E7-4FD1-85B8-3A86728A2F7F}" type="presOf" srcId="{A32E4049-6D6E-4843-9297-AE129CB5A6D9}" destId="{98C4DE8D-0D8A-4AC4-A692-3EAF13589ADA}" srcOrd="0" destOrd="0" presId="urn:microsoft.com/office/officeart/2005/8/layout/default"/>
    <dgm:cxn modelId="{A95E6239-CB7E-4869-A411-EADF60922E7E}" type="presParOf" srcId="{48897AC9-95CD-4578-AF54-E12FF25FB447}" destId="{3B611B71-0942-45B8-8421-5119CC7DDAFC}" srcOrd="0" destOrd="0" presId="urn:microsoft.com/office/officeart/2005/8/layout/default"/>
    <dgm:cxn modelId="{550D17F9-A01A-4B0F-BB9D-1243A14A6306}" type="presParOf" srcId="{48897AC9-95CD-4578-AF54-E12FF25FB447}" destId="{7C54AA68-C8F7-4276-82BA-74A2DB24B346}" srcOrd="1" destOrd="0" presId="urn:microsoft.com/office/officeart/2005/8/layout/default"/>
    <dgm:cxn modelId="{987C345E-03B0-431B-B45E-8DEA6D745420}" type="presParOf" srcId="{48897AC9-95CD-4578-AF54-E12FF25FB447}" destId="{98C4DE8D-0D8A-4AC4-A692-3EAF13589ADA}" srcOrd="2" destOrd="0" presId="urn:microsoft.com/office/officeart/2005/8/layout/default"/>
    <dgm:cxn modelId="{53F52EAC-606D-4E9C-8C99-86627FEE3DEB}" type="presParOf" srcId="{48897AC9-95CD-4578-AF54-E12FF25FB447}" destId="{A9B882A3-8D69-4309-9379-9A3B2B4252B9}" srcOrd="3" destOrd="0" presId="urn:microsoft.com/office/officeart/2005/8/layout/default"/>
    <dgm:cxn modelId="{125CEA7D-98BB-4B92-A9AA-C4C7EBB3C0A0}" type="presParOf" srcId="{48897AC9-95CD-4578-AF54-E12FF25FB447}" destId="{6A510AAF-B7BF-4DE7-BA06-47D043EBAA65}" srcOrd="4" destOrd="0" presId="urn:microsoft.com/office/officeart/2005/8/layout/default"/>
    <dgm:cxn modelId="{308A75FE-3633-4475-ACA9-C1F8E6FBF017}" type="presParOf" srcId="{48897AC9-95CD-4578-AF54-E12FF25FB447}" destId="{0F01E00A-8678-42EF-903B-8D15FF4B96AC}" srcOrd="5" destOrd="0" presId="urn:microsoft.com/office/officeart/2005/8/layout/default"/>
    <dgm:cxn modelId="{AFF7CA06-1B45-4091-8C90-C91F6B81C7C6}" type="presParOf" srcId="{48897AC9-95CD-4578-AF54-E12FF25FB447}" destId="{B2D14D2E-5E8B-4260-A2E0-A661E39001A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dirty="0"/>
            <a:t>Se implementará una arquitectura de microservicios, que permitirá: Escalabilidad,  Flexibilidad, Desarrollo ágil, Facilidad de mantenimiento, Tolerancia a fallos</a:t>
          </a:r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1A82310E-4876-47C2-BCBB-CBBAD154EA74}">
      <dgm:prSet/>
      <dgm:spPr/>
      <dgm:t>
        <a:bodyPr/>
        <a:lstStyle/>
        <a:p>
          <a:r>
            <a:rPr lang="es-BO" dirty="0"/>
            <a:t>Los microservicios incluyen Gestión de cuentas, Gestión de clientes, Gestión de transacciones, </a:t>
          </a:r>
          <a:r>
            <a:rPr lang="es-ES" dirty="0"/>
            <a:t>Gestión de tipo de cambio</a:t>
          </a:r>
          <a:endParaRPr lang="es-BO" dirty="0"/>
        </a:p>
      </dgm:t>
    </dgm:pt>
    <dgm:pt modelId="{C0AD69BF-4534-4D2F-990C-16471279A8BA}" type="parTrans" cxnId="{B9C60B7B-A403-4B18-9FC0-B53273F8D8DF}">
      <dgm:prSet/>
      <dgm:spPr/>
      <dgm:t>
        <a:bodyPr/>
        <a:lstStyle/>
        <a:p>
          <a:endParaRPr lang="es-BO"/>
        </a:p>
      </dgm:t>
    </dgm:pt>
    <dgm:pt modelId="{7B737FBD-5B60-4471-8280-E8C2BE4B29FF}" type="sibTrans" cxnId="{B9C60B7B-A403-4B18-9FC0-B53273F8D8DF}">
      <dgm:prSet/>
      <dgm:spPr/>
      <dgm:t>
        <a:bodyPr/>
        <a:lstStyle/>
        <a:p>
          <a:endParaRPr lang="es-BO"/>
        </a:p>
      </dgm:t>
    </dgm:pt>
    <dgm:pt modelId="{B8DEA8E3-92E5-4521-BAD4-98AD7018F2A6}">
      <dgm:prSet/>
      <dgm:spPr/>
      <dgm:t>
        <a:bodyPr/>
        <a:lstStyle/>
        <a:p>
          <a:r>
            <a:rPr lang="es-ES" dirty="0"/>
            <a:t>Cada microservicio cumple con atributos de calidad de:  </a:t>
          </a:r>
          <a:r>
            <a:rPr lang="es-BO" dirty="0"/>
            <a:t>Usabilidad, Rendimiento, Seguridad</a:t>
          </a:r>
        </a:p>
      </dgm:t>
    </dgm:pt>
    <dgm:pt modelId="{607579EE-86C7-42CF-8FD7-457C4D51B044}" type="parTrans" cxnId="{D1BD67A6-8890-4BFB-BF00-886A8BCBFDDC}">
      <dgm:prSet/>
      <dgm:spPr/>
      <dgm:t>
        <a:bodyPr/>
        <a:lstStyle/>
        <a:p>
          <a:endParaRPr lang="es-BO"/>
        </a:p>
      </dgm:t>
    </dgm:pt>
    <dgm:pt modelId="{FE609BFA-508D-41F3-B372-D502C0D14019}" type="sibTrans" cxnId="{D1BD67A6-8890-4BFB-BF00-886A8BCBFDDC}">
      <dgm:prSet/>
      <dgm:spPr/>
      <dgm:t>
        <a:bodyPr/>
        <a:lstStyle/>
        <a:p>
          <a:endParaRPr lang="es-BO"/>
        </a:p>
      </dgm:t>
    </dgm:pt>
    <dgm:pt modelId="{9F5B8482-2B22-4945-ABFE-10690CA4FF19}">
      <dgm:prSet/>
      <dgm:spPr/>
      <dgm:t>
        <a:bodyPr/>
        <a:lstStyle/>
        <a:p>
          <a:r>
            <a:rPr lang="es-ES" dirty="0"/>
            <a:t>Además, se implementa un sistema de cifrado de extremo a extremo, control de acceso y autorización de operaciones para garantizar seguridad.</a:t>
          </a:r>
          <a:endParaRPr lang="es-BO" dirty="0"/>
        </a:p>
      </dgm:t>
    </dgm:pt>
    <dgm:pt modelId="{57EED644-E80D-4E5D-A53F-B7683D127317}" type="parTrans" cxnId="{FAE48205-BC63-4451-BA56-45275FCBA4D8}">
      <dgm:prSet/>
      <dgm:spPr/>
      <dgm:t>
        <a:bodyPr/>
        <a:lstStyle/>
        <a:p>
          <a:endParaRPr lang="es-BO"/>
        </a:p>
      </dgm:t>
    </dgm:pt>
    <dgm:pt modelId="{377ECBE7-653B-4B4A-B5A7-F0ED902D35DB}" type="sibTrans" cxnId="{FAE48205-BC63-4451-BA56-45275FCBA4D8}">
      <dgm:prSet/>
      <dgm:spPr/>
      <dgm:t>
        <a:bodyPr/>
        <a:lstStyle/>
        <a:p>
          <a:endParaRPr lang="es-BO"/>
        </a:p>
      </dgm:t>
    </dgm:pt>
    <dgm:pt modelId="{850B4BA0-D8E0-47BC-9DBA-E28432FE7689}" type="pres">
      <dgm:prSet presAssocID="{602AC05B-CF12-4E62-AD7D-BAB1C59A9808}" presName="Name0" presStyleCnt="0">
        <dgm:presLayoutVars>
          <dgm:dir/>
          <dgm:resizeHandles val="exact"/>
        </dgm:presLayoutVars>
      </dgm:prSet>
      <dgm:spPr/>
    </dgm:pt>
    <dgm:pt modelId="{B1AB23FF-B2B6-440C-9408-B485E52ABD3D}" type="pres">
      <dgm:prSet presAssocID="{CCCE948C-3D9A-42E1-99C1-2EFC7562F3A2}" presName="node" presStyleLbl="node1" presStyleIdx="0" presStyleCnt="4">
        <dgm:presLayoutVars>
          <dgm:bulletEnabled val="1"/>
        </dgm:presLayoutVars>
      </dgm:prSet>
      <dgm:spPr/>
    </dgm:pt>
    <dgm:pt modelId="{70A134BA-C9DD-410C-9DFF-23531778E8A5}" type="pres">
      <dgm:prSet presAssocID="{9540D903-3728-4799-A6E0-C256A548D5B1}" presName="sibTrans" presStyleCnt="0"/>
      <dgm:spPr/>
    </dgm:pt>
    <dgm:pt modelId="{52BD8EBD-6F42-4C39-951C-0761B179353F}" type="pres">
      <dgm:prSet presAssocID="{1A82310E-4876-47C2-BCBB-CBBAD154EA74}" presName="node" presStyleLbl="node1" presStyleIdx="1" presStyleCnt="4">
        <dgm:presLayoutVars>
          <dgm:bulletEnabled val="1"/>
        </dgm:presLayoutVars>
      </dgm:prSet>
      <dgm:spPr/>
    </dgm:pt>
    <dgm:pt modelId="{2D7DA77B-142B-4EDE-A277-8237EE5B3978}" type="pres">
      <dgm:prSet presAssocID="{7B737FBD-5B60-4471-8280-E8C2BE4B29FF}" presName="sibTrans" presStyleCnt="0"/>
      <dgm:spPr/>
    </dgm:pt>
    <dgm:pt modelId="{322C75FE-3917-4D0B-861C-E105E496C249}" type="pres">
      <dgm:prSet presAssocID="{B8DEA8E3-92E5-4521-BAD4-98AD7018F2A6}" presName="node" presStyleLbl="node1" presStyleIdx="2" presStyleCnt="4">
        <dgm:presLayoutVars>
          <dgm:bulletEnabled val="1"/>
        </dgm:presLayoutVars>
      </dgm:prSet>
      <dgm:spPr/>
    </dgm:pt>
    <dgm:pt modelId="{FE38105B-A8A9-407B-A362-E3CF05C62859}" type="pres">
      <dgm:prSet presAssocID="{FE609BFA-508D-41F3-B372-D502C0D14019}" presName="sibTrans" presStyleCnt="0"/>
      <dgm:spPr/>
    </dgm:pt>
    <dgm:pt modelId="{15B90B14-2A49-40BB-A6AC-0162FDA60898}" type="pres">
      <dgm:prSet presAssocID="{9F5B8482-2B22-4945-ABFE-10690CA4FF19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48205-BC63-4451-BA56-45275FCBA4D8}" srcId="{602AC05B-CF12-4E62-AD7D-BAB1C59A9808}" destId="{9F5B8482-2B22-4945-ABFE-10690CA4FF19}" srcOrd="3" destOrd="0" parTransId="{57EED644-E80D-4E5D-A53F-B7683D127317}" sibTransId="{377ECBE7-653B-4B4A-B5A7-F0ED902D35DB}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5DE07E60-1A56-4FA8-846A-CFFD015681E6}" type="presOf" srcId="{1A82310E-4876-47C2-BCBB-CBBAD154EA74}" destId="{52BD8EBD-6F42-4C39-951C-0761B179353F}" srcOrd="0" destOrd="0" presId="urn:microsoft.com/office/officeart/2005/8/layout/hList6"/>
    <dgm:cxn modelId="{69ECA372-0078-46FB-A639-B08ADAF13D8C}" type="presOf" srcId="{602AC05B-CF12-4E62-AD7D-BAB1C59A9808}" destId="{850B4BA0-D8E0-47BC-9DBA-E28432FE7689}" srcOrd="0" destOrd="0" presId="urn:microsoft.com/office/officeart/2005/8/layout/hList6"/>
    <dgm:cxn modelId="{B9C60B7B-A403-4B18-9FC0-B53273F8D8DF}" srcId="{602AC05B-CF12-4E62-AD7D-BAB1C59A9808}" destId="{1A82310E-4876-47C2-BCBB-CBBAD154EA74}" srcOrd="1" destOrd="0" parTransId="{C0AD69BF-4534-4D2F-990C-16471279A8BA}" sibTransId="{7B737FBD-5B60-4471-8280-E8C2BE4B29FF}"/>
    <dgm:cxn modelId="{C733448A-181D-4808-9E1D-780E52872698}" type="presOf" srcId="{CCCE948C-3D9A-42E1-99C1-2EFC7562F3A2}" destId="{B1AB23FF-B2B6-440C-9408-B485E52ABD3D}" srcOrd="0" destOrd="0" presId="urn:microsoft.com/office/officeart/2005/8/layout/hList6"/>
    <dgm:cxn modelId="{D1BD67A6-8890-4BFB-BF00-886A8BCBFDDC}" srcId="{602AC05B-CF12-4E62-AD7D-BAB1C59A9808}" destId="{B8DEA8E3-92E5-4521-BAD4-98AD7018F2A6}" srcOrd="2" destOrd="0" parTransId="{607579EE-86C7-42CF-8FD7-457C4D51B044}" sibTransId="{FE609BFA-508D-41F3-B372-D502C0D14019}"/>
    <dgm:cxn modelId="{62211BB4-A135-4959-A98F-16AF1360B2F7}" type="presOf" srcId="{9F5B8482-2B22-4945-ABFE-10690CA4FF19}" destId="{15B90B14-2A49-40BB-A6AC-0162FDA60898}" srcOrd="0" destOrd="0" presId="urn:microsoft.com/office/officeart/2005/8/layout/hList6"/>
    <dgm:cxn modelId="{12D394BB-418D-443D-A84C-BFEE43701272}" type="presOf" srcId="{B8DEA8E3-92E5-4521-BAD4-98AD7018F2A6}" destId="{322C75FE-3917-4D0B-861C-E105E496C249}" srcOrd="0" destOrd="0" presId="urn:microsoft.com/office/officeart/2005/8/layout/hList6"/>
    <dgm:cxn modelId="{765DD518-877F-4CF1-854D-B410B7E1C9D5}" type="presParOf" srcId="{850B4BA0-D8E0-47BC-9DBA-E28432FE7689}" destId="{B1AB23FF-B2B6-440C-9408-B485E52ABD3D}" srcOrd="0" destOrd="0" presId="urn:microsoft.com/office/officeart/2005/8/layout/hList6"/>
    <dgm:cxn modelId="{9DA75CF3-36EE-43A7-990B-3901B2006E43}" type="presParOf" srcId="{850B4BA0-D8E0-47BC-9DBA-E28432FE7689}" destId="{70A134BA-C9DD-410C-9DFF-23531778E8A5}" srcOrd="1" destOrd="0" presId="urn:microsoft.com/office/officeart/2005/8/layout/hList6"/>
    <dgm:cxn modelId="{16F762E3-0282-4120-9024-5D274E55F5CF}" type="presParOf" srcId="{850B4BA0-D8E0-47BC-9DBA-E28432FE7689}" destId="{52BD8EBD-6F42-4C39-951C-0761B179353F}" srcOrd="2" destOrd="0" presId="urn:microsoft.com/office/officeart/2005/8/layout/hList6"/>
    <dgm:cxn modelId="{D364DD67-2A96-4BD2-9378-AD129283925C}" type="presParOf" srcId="{850B4BA0-D8E0-47BC-9DBA-E28432FE7689}" destId="{2D7DA77B-142B-4EDE-A277-8237EE5B3978}" srcOrd="3" destOrd="0" presId="urn:microsoft.com/office/officeart/2005/8/layout/hList6"/>
    <dgm:cxn modelId="{B57052DB-1BA8-4F07-8876-C8C326E2E1D1}" type="presParOf" srcId="{850B4BA0-D8E0-47BC-9DBA-E28432FE7689}" destId="{322C75FE-3917-4D0B-861C-E105E496C249}" srcOrd="4" destOrd="0" presId="urn:microsoft.com/office/officeart/2005/8/layout/hList6"/>
    <dgm:cxn modelId="{8BD7AB6B-82DD-4BBC-9734-0673B4FC53AF}" type="presParOf" srcId="{850B4BA0-D8E0-47BC-9DBA-E28432FE7689}" destId="{FE38105B-A8A9-407B-A362-E3CF05C62859}" srcOrd="5" destOrd="0" presId="urn:microsoft.com/office/officeart/2005/8/layout/hList6"/>
    <dgm:cxn modelId="{0F9583E5-0B81-4B97-AACB-034D16304133}" type="presParOf" srcId="{850B4BA0-D8E0-47BC-9DBA-E28432FE7689}" destId="{15B90B14-2A49-40BB-A6AC-0162FDA6089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matrix3" loCatId="matri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ES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A7D3E47D-A4F1-493B-9168-9072B1B39B24}">
      <dgm:prSet/>
      <dgm:spPr/>
      <dgm:t>
        <a:bodyPr/>
        <a:lstStyle/>
        <a:p>
          <a:r>
            <a:rPr lang="es-ES" dirty="0"/>
            <a:t>Cada microservicio se puede escalar de manera independiente, lo que permite una mayor flexibilidad en la asignación de recursos y la adaptación a cambios en la demanda del sistema. </a:t>
          </a:r>
          <a:endParaRPr lang="es-BO" dirty="0"/>
        </a:p>
      </dgm:t>
    </dgm:pt>
    <dgm:pt modelId="{269377C2-24E3-481F-84C5-545413A97C7A}" type="parTrans" cxnId="{CB835F83-35EB-4065-BFFA-066B302FF6E0}">
      <dgm:prSet/>
      <dgm:spPr/>
      <dgm:t>
        <a:bodyPr/>
        <a:lstStyle/>
        <a:p>
          <a:endParaRPr lang="es-BO"/>
        </a:p>
      </dgm:t>
    </dgm:pt>
    <dgm:pt modelId="{50936E1C-DA58-4342-A0C3-69E89ED5950D}" type="sibTrans" cxnId="{CB835F83-35EB-4065-BFFA-066B302FF6E0}">
      <dgm:prSet/>
      <dgm:spPr/>
      <dgm:t>
        <a:bodyPr/>
        <a:lstStyle/>
        <a:p>
          <a:endParaRPr lang="es-BO"/>
        </a:p>
      </dgm:t>
    </dgm:pt>
    <dgm:pt modelId="{50387FDD-9C8B-467D-AF52-6DB0B9CD5C97}">
      <dgm:prSet/>
      <dgm:spPr/>
      <dgm:t>
        <a:bodyPr/>
        <a:lstStyle/>
        <a:p>
          <a:r>
            <a:rPr lang="es-ES" dirty="0"/>
            <a:t>La arquitectura de microservicios permite la adición o eliminación de servicios según sea necesario, lo que proporciona una mayor flexibilidad en la evolución del sistema.</a:t>
          </a:r>
          <a:endParaRPr lang="es-BO" dirty="0"/>
        </a:p>
      </dgm:t>
    </dgm:pt>
    <dgm:pt modelId="{9E77421E-C19B-4181-80C1-10C4E4A725FA}" type="parTrans" cxnId="{A78078CC-7DE6-4F78-A6B0-6A8F75D9984B}">
      <dgm:prSet/>
      <dgm:spPr/>
      <dgm:t>
        <a:bodyPr/>
        <a:lstStyle/>
        <a:p>
          <a:endParaRPr lang="es-BO"/>
        </a:p>
      </dgm:t>
    </dgm:pt>
    <dgm:pt modelId="{F1AA7845-51F5-4700-9741-51CE7E719327}" type="sibTrans" cxnId="{A78078CC-7DE6-4F78-A6B0-6A8F75D9984B}">
      <dgm:prSet/>
      <dgm:spPr/>
      <dgm:t>
        <a:bodyPr/>
        <a:lstStyle/>
        <a:p>
          <a:endParaRPr lang="es-BO"/>
        </a:p>
      </dgm:t>
    </dgm:pt>
    <dgm:pt modelId="{32BC7221-A57C-4E00-82BC-F7B26EA2E71D}" type="pres">
      <dgm:prSet presAssocID="{602AC05B-CF12-4E62-AD7D-BAB1C59A9808}" presName="matrix" presStyleCnt="0">
        <dgm:presLayoutVars>
          <dgm:chMax val="1"/>
          <dgm:dir/>
          <dgm:resizeHandles val="exact"/>
        </dgm:presLayoutVars>
      </dgm:prSet>
      <dgm:spPr/>
    </dgm:pt>
    <dgm:pt modelId="{2004F21F-8B4D-4393-AA3E-8B572D67FA10}" type="pres">
      <dgm:prSet presAssocID="{602AC05B-CF12-4E62-AD7D-BAB1C59A9808}" presName="diamond" presStyleLbl="bgShp" presStyleIdx="0" presStyleCnt="1"/>
      <dgm:spPr/>
    </dgm:pt>
    <dgm:pt modelId="{BF49AEC0-2666-4A52-8C9F-311BFBD73BDD}" type="pres">
      <dgm:prSet presAssocID="{602AC05B-CF12-4E62-AD7D-BAB1C59A98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6946EE-320C-49CF-8C20-58775CE31064}" type="pres">
      <dgm:prSet presAssocID="{602AC05B-CF12-4E62-AD7D-BAB1C59A98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866E7B-77CA-48CD-82DC-FAAE6E218CDD}" type="pres">
      <dgm:prSet presAssocID="{602AC05B-CF12-4E62-AD7D-BAB1C59A98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8A90B5-4E0F-4C14-82CA-ED4955141450}" type="pres">
      <dgm:prSet presAssocID="{602AC05B-CF12-4E62-AD7D-BAB1C59A98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FE810F-E5ED-4FC3-9255-6855E5490960}" type="presOf" srcId="{A7D3E47D-A4F1-493B-9168-9072B1B39B24}" destId="{816946EE-320C-49CF-8C20-58775CE31064}" srcOrd="0" destOrd="0" presId="urn:microsoft.com/office/officeart/2005/8/layout/matrix3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CB835F83-35EB-4065-BFFA-066B302FF6E0}" srcId="{602AC05B-CF12-4E62-AD7D-BAB1C59A9808}" destId="{A7D3E47D-A4F1-493B-9168-9072B1B39B24}" srcOrd="1" destOrd="0" parTransId="{269377C2-24E3-481F-84C5-545413A97C7A}" sibTransId="{50936E1C-DA58-4342-A0C3-69E89ED5950D}"/>
    <dgm:cxn modelId="{E8D08C9B-F4A8-4C6E-9CE5-54A78E6163F7}" type="presOf" srcId="{602AC05B-CF12-4E62-AD7D-BAB1C59A9808}" destId="{32BC7221-A57C-4E00-82BC-F7B26EA2E71D}" srcOrd="0" destOrd="0" presId="urn:microsoft.com/office/officeart/2005/8/layout/matrix3"/>
    <dgm:cxn modelId="{A78078CC-7DE6-4F78-A6B0-6A8F75D9984B}" srcId="{602AC05B-CF12-4E62-AD7D-BAB1C59A9808}" destId="{50387FDD-9C8B-467D-AF52-6DB0B9CD5C97}" srcOrd="2" destOrd="0" parTransId="{9E77421E-C19B-4181-80C1-10C4E4A725FA}" sibTransId="{F1AA7845-51F5-4700-9741-51CE7E719327}"/>
    <dgm:cxn modelId="{0825CAD8-A771-40CB-A266-AB030D1EFC30}" type="presOf" srcId="{50387FDD-9C8B-467D-AF52-6DB0B9CD5C97}" destId="{34866E7B-77CA-48CD-82DC-FAAE6E218CDD}" srcOrd="0" destOrd="0" presId="urn:microsoft.com/office/officeart/2005/8/layout/matrix3"/>
    <dgm:cxn modelId="{A8D62DEC-1A3F-4E12-8A58-B165BB74D7D4}" type="presOf" srcId="{CCCE948C-3D9A-42E1-99C1-2EFC7562F3A2}" destId="{BF49AEC0-2666-4A52-8C9F-311BFBD73BDD}" srcOrd="0" destOrd="0" presId="urn:microsoft.com/office/officeart/2005/8/layout/matrix3"/>
    <dgm:cxn modelId="{61528796-A390-4EDE-A5CF-BA6D5ED8A2F5}" type="presParOf" srcId="{32BC7221-A57C-4E00-82BC-F7B26EA2E71D}" destId="{2004F21F-8B4D-4393-AA3E-8B572D67FA10}" srcOrd="0" destOrd="0" presId="urn:microsoft.com/office/officeart/2005/8/layout/matrix3"/>
    <dgm:cxn modelId="{AB70D4FB-660C-4648-9716-6656A9E8710E}" type="presParOf" srcId="{32BC7221-A57C-4E00-82BC-F7B26EA2E71D}" destId="{BF49AEC0-2666-4A52-8C9F-311BFBD73BDD}" srcOrd="1" destOrd="0" presId="urn:microsoft.com/office/officeart/2005/8/layout/matrix3"/>
    <dgm:cxn modelId="{DD0DFE44-1C6D-43C7-9025-7C1CFE3BACD8}" type="presParOf" srcId="{32BC7221-A57C-4E00-82BC-F7B26EA2E71D}" destId="{816946EE-320C-49CF-8C20-58775CE31064}" srcOrd="2" destOrd="0" presId="urn:microsoft.com/office/officeart/2005/8/layout/matrix3"/>
    <dgm:cxn modelId="{A1EF3DE3-B905-4FFE-AEF8-2172F7E17E3E}" type="presParOf" srcId="{32BC7221-A57C-4E00-82BC-F7B26EA2E71D}" destId="{34866E7B-77CA-48CD-82DC-FAAE6E218CDD}" srcOrd="3" destOrd="0" presId="urn:microsoft.com/office/officeart/2005/8/layout/matrix3"/>
    <dgm:cxn modelId="{EA3FBE56-440B-44D6-A651-61CF49EB3827}" type="presParOf" srcId="{32BC7221-A57C-4E00-82BC-F7B26EA2E71D}" destId="{758A90B5-4E0F-4C14-82CA-ED49551414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b="1" dirty="0"/>
            <a:t>Disponibilidad                                                       Garantizar la disponibilidad y minimizar el tiempo de inactividad no planificado para proporcionar acceso continuo a los servicios y recursos del sistema.                                         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5CDE146C-B2ED-4CDD-9A65-779F91E7C6D9}">
      <dgm:prSet/>
      <dgm:spPr/>
      <dgm:t>
        <a:bodyPr/>
        <a:lstStyle/>
        <a:p>
          <a:r>
            <a:rPr lang="es-BO" b="1" dirty="0"/>
            <a:t>Rendimiento                                                    </a:t>
          </a:r>
          <a:r>
            <a:rPr lang="es-BO" dirty="0"/>
            <a:t>Garantizar un buen rendimiento es crucial para ofrecer una experiencia de usuario satisfactoria por lo que el tiempo de respuesta de los servicios debe ser mínimo.                                                                          </a:t>
          </a:r>
        </a:p>
      </dgm:t>
    </dgm:pt>
    <dgm:pt modelId="{9608BFF5-3CDC-48A1-BE28-95B0D60AE1E6}" type="parTrans" cxnId="{0DDC47C1-5B1E-421C-82CB-7F564A06E792}">
      <dgm:prSet/>
      <dgm:spPr/>
      <dgm:t>
        <a:bodyPr/>
        <a:lstStyle/>
        <a:p>
          <a:endParaRPr lang="es-BO"/>
        </a:p>
      </dgm:t>
    </dgm:pt>
    <dgm:pt modelId="{279FDE59-958C-47A4-B666-093FE660015C}" type="sibTrans" cxnId="{0DDC47C1-5B1E-421C-82CB-7F564A06E792}">
      <dgm:prSet/>
      <dgm:spPr/>
      <dgm:t>
        <a:bodyPr/>
        <a:lstStyle/>
        <a:p>
          <a:endParaRPr lang="es-BO"/>
        </a:p>
      </dgm:t>
    </dgm:pt>
    <dgm:pt modelId="{D2E1D9D9-769E-4470-BA2F-281A0941AAA2}">
      <dgm:prSet/>
      <dgm:spPr/>
      <dgm:t>
        <a:bodyPr/>
        <a:lstStyle/>
        <a:p>
          <a:r>
            <a:rPr lang="es-BO" b="1" dirty="0"/>
            <a:t>Seguridad                                            </a:t>
          </a:r>
          <a:r>
            <a:rPr lang="es-BO" dirty="0"/>
            <a:t>Asegurar la seguridad del sistema es esencial para proteger los datos sensibles, prevenir accesos no autorizados y mantener la confianza de los usuarios. Se implementará funciones de seguridad y control de acceso que aseguren la integridad y confidencialidad de la información del usuario.</a:t>
          </a:r>
        </a:p>
      </dgm:t>
    </dgm:pt>
    <dgm:pt modelId="{344B2BA8-814E-47B8-AF85-3DBF498B292F}" type="parTrans" cxnId="{33A2C0D5-4B6D-4127-8569-3720ED3AA5DE}">
      <dgm:prSet/>
      <dgm:spPr/>
      <dgm:t>
        <a:bodyPr/>
        <a:lstStyle/>
        <a:p>
          <a:endParaRPr lang="es-BO"/>
        </a:p>
      </dgm:t>
    </dgm:pt>
    <dgm:pt modelId="{C8D02CE2-752A-420C-ABFF-ECBD4F125986}" type="sibTrans" cxnId="{33A2C0D5-4B6D-4127-8569-3720ED3AA5DE}">
      <dgm:prSet/>
      <dgm:spPr/>
      <dgm:t>
        <a:bodyPr/>
        <a:lstStyle/>
        <a:p>
          <a:endParaRPr lang="es-BO"/>
        </a:p>
      </dgm:t>
    </dgm:pt>
    <dgm:pt modelId="{D2F6FAB5-CACA-4AF2-B5C7-DF294936BB85}" type="pres">
      <dgm:prSet presAssocID="{602AC05B-CF12-4E62-AD7D-BAB1C59A9808}" presName="diagram" presStyleCnt="0">
        <dgm:presLayoutVars>
          <dgm:dir/>
          <dgm:resizeHandles val="exact"/>
        </dgm:presLayoutVars>
      </dgm:prSet>
      <dgm:spPr/>
    </dgm:pt>
    <dgm:pt modelId="{000E16E6-CBC6-4A91-9482-DF2E6E5325E6}" type="pres">
      <dgm:prSet presAssocID="{CCCE948C-3D9A-42E1-99C1-2EFC7562F3A2}" presName="node" presStyleLbl="node1" presStyleIdx="0" presStyleCnt="3">
        <dgm:presLayoutVars>
          <dgm:bulletEnabled val="1"/>
        </dgm:presLayoutVars>
      </dgm:prSet>
      <dgm:spPr/>
    </dgm:pt>
    <dgm:pt modelId="{CA2C32CE-2C95-4CB1-9AD2-76ACEF2E9A15}" type="pres">
      <dgm:prSet presAssocID="{9540D903-3728-4799-A6E0-C256A548D5B1}" presName="sibTrans" presStyleCnt="0"/>
      <dgm:spPr/>
    </dgm:pt>
    <dgm:pt modelId="{73AA0B3E-3C07-4916-B863-271FDDCE2ACE}" type="pres">
      <dgm:prSet presAssocID="{5CDE146C-B2ED-4CDD-9A65-779F91E7C6D9}" presName="node" presStyleLbl="node1" presStyleIdx="1" presStyleCnt="3">
        <dgm:presLayoutVars>
          <dgm:bulletEnabled val="1"/>
        </dgm:presLayoutVars>
      </dgm:prSet>
      <dgm:spPr/>
    </dgm:pt>
    <dgm:pt modelId="{7A5A4643-AAA7-4FF4-942B-171E7B905C8B}" type="pres">
      <dgm:prSet presAssocID="{279FDE59-958C-47A4-B666-093FE660015C}" presName="sibTrans" presStyleCnt="0"/>
      <dgm:spPr/>
    </dgm:pt>
    <dgm:pt modelId="{1EAC4C4A-48CF-45BA-B095-749871A657B4}" type="pres">
      <dgm:prSet presAssocID="{D2E1D9D9-769E-4470-BA2F-281A0941AAA2}" presName="node" presStyleLbl="node1" presStyleIdx="2" presStyleCnt="3">
        <dgm:presLayoutVars>
          <dgm:bulletEnabled val="1"/>
        </dgm:presLayoutVars>
      </dgm:prSet>
      <dgm:spPr/>
    </dgm:pt>
  </dgm:ptLst>
  <dgm:cxnLst>
    <dgm:cxn modelId="{2EC4F626-101B-4012-84B6-435B83CB8B16}" type="presOf" srcId="{CCCE948C-3D9A-42E1-99C1-2EFC7562F3A2}" destId="{000E16E6-CBC6-4A91-9482-DF2E6E5325E6}" srcOrd="0" destOrd="0" presId="urn:microsoft.com/office/officeart/2005/8/layout/default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9C916B55-7A63-4531-A1D9-2BC22807DB31}" type="presOf" srcId="{D2E1D9D9-769E-4470-BA2F-281A0941AAA2}" destId="{1EAC4C4A-48CF-45BA-B095-749871A657B4}" srcOrd="0" destOrd="0" presId="urn:microsoft.com/office/officeart/2005/8/layout/default"/>
    <dgm:cxn modelId="{AF395089-EE89-4852-B72C-B23C75D8BBEF}" type="presOf" srcId="{602AC05B-CF12-4E62-AD7D-BAB1C59A9808}" destId="{D2F6FAB5-CACA-4AF2-B5C7-DF294936BB85}" srcOrd="0" destOrd="0" presId="urn:microsoft.com/office/officeart/2005/8/layout/default"/>
    <dgm:cxn modelId="{51253C8E-334F-4815-9DB6-512A11F91079}" type="presOf" srcId="{5CDE146C-B2ED-4CDD-9A65-779F91E7C6D9}" destId="{73AA0B3E-3C07-4916-B863-271FDDCE2ACE}" srcOrd="0" destOrd="0" presId="urn:microsoft.com/office/officeart/2005/8/layout/default"/>
    <dgm:cxn modelId="{0DDC47C1-5B1E-421C-82CB-7F564A06E792}" srcId="{602AC05B-CF12-4E62-AD7D-BAB1C59A9808}" destId="{5CDE146C-B2ED-4CDD-9A65-779F91E7C6D9}" srcOrd="1" destOrd="0" parTransId="{9608BFF5-3CDC-48A1-BE28-95B0D60AE1E6}" sibTransId="{279FDE59-958C-47A4-B666-093FE660015C}"/>
    <dgm:cxn modelId="{33A2C0D5-4B6D-4127-8569-3720ED3AA5DE}" srcId="{602AC05B-CF12-4E62-AD7D-BAB1C59A9808}" destId="{D2E1D9D9-769E-4470-BA2F-281A0941AAA2}" srcOrd="2" destOrd="0" parTransId="{344B2BA8-814E-47B8-AF85-3DBF498B292F}" sibTransId="{C8D02CE2-752A-420C-ABFF-ECBD4F125986}"/>
    <dgm:cxn modelId="{FD9B4F14-08FE-40BF-9180-5E434917FFA3}" type="presParOf" srcId="{D2F6FAB5-CACA-4AF2-B5C7-DF294936BB85}" destId="{000E16E6-CBC6-4A91-9482-DF2E6E5325E6}" srcOrd="0" destOrd="0" presId="urn:microsoft.com/office/officeart/2005/8/layout/default"/>
    <dgm:cxn modelId="{A08CD55D-CAAC-4F2D-BDCA-CF811756BF01}" type="presParOf" srcId="{D2F6FAB5-CACA-4AF2-B5C7-DF294936BB85}" destId="{CA2C32CE-2C95-4CB1-9AD2-76ACEF2E9A15}" srcOrd="1" destOrd="0" presId="urn:microsoft.com/office/officeart/2005/8/layout/default"/>
    <dgm:cxn modelId="{CD64CF6B-41C9-4852-B0EA-BF6641C69912}" type="presParOf" srcId="{D2F6FAB5-CACA-4AF2-B5C7-DF294936BB85}" destId="{73AA0B3E-3C07-4916-B863-271FDDCE2ACE}" srcOrd="2" destOrd="0" presId="urn:microsoft.com/office/officeart/2005/8/layout/default"/>
    <dgm:cxn modelId="{14996ED8-D9C8-40AF-8D89-316D9EE115AA}" type="presParOf" srcId="{D2F6FAB5-CACA-4AF2-B5C7-DF294936BB85}" destId="{7A5A4643-AAA7-4FF4-942B-171E7B905C8B}" srcOrd="3" destOrd="0" presId="urn:microsoft.com/office/officeart/2005/8/layout/default"/>
    <dgm:cxn modelId="{1CFDEDD8-9E20-4CCA-8F79-241A6A045DC0}" type="presParOf" srcId="{D2F6FAB5-CACA-4AF2-B5C7-DF294936BB85}" destId="{1EAC4C4A-48CF-45BA-B095-749871A657B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11B71-0942-45B8-8421-5119CC7DDAFC}">
      <dsp:nvSpPr>
        <dsp:cNvPr id="0" name=""/>
        <dsp:cNvSpPr/>
      </dsp:nvSpPr>
      <dsp:spPr>
        <a:xfrm>
          <a:off x="813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de clientes </a:t>
          </a:r>
          <a:r>
            <a:rPr lang="es-BO" sz="1800" kern="1200" dirty="0"/>
            <a:t>Microservicio de administración que permite la Gestión de clientes y su autenticación </a:t>
          </a:r>
          <a:endParaRPr lang="en-US" sz="1800" kern="1200" dirty="0"/>
        </a:p>
      </dsp:txBody>
      <dsp:txXfrm>
        <a:off x="813" y="663920"/>
        <a:ext cx="3173907" cy="1904344"/>
      </dsp:txXfrm>
    </dsp:sp>
    <dsp:sp modelId="{98C4DE8D-0D8A-4AC4-A692-3EAF13589ADA}">
      <dsp:nvSpPr>
        <dsp:cNvPr id="0" name=""/>
        <dsp:cNvSpPr/>
      </dsp:nvSpPr>
      <dsp:spPr>
        <a:xfrm>
          <a:off x="3492111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Transacciones </a:t>
          </a:r>
          <a:r>
            <a:rPr lang="es-BO" sz="1800" kern="1200" dirty="0"/>
            <a:t>Microservicios de transacciones que permitan créditos y débitos en moneda local o extranjera.</a:t>
          </a:r>
          <a:endParaRPr lang="es-BO" sz="1800" b="1" kern="1200" dirty="0"/>
        </a:p>
      </dsp:txBody>
      <dsp:txXfrm>
        <a:off x="3492111" y="663920"/>
        <a:ext cx="3173907" cy="1904344"/>
      </dsp:txXfrm>
    </dsp:sp>
    <dsp:sp modelId="{6A510AAF-B7BF-4DE7-BA06-47D043EBAA65}">
      <dsp:nvSpPr>
        <dsp:cNvPr id="0" name=""/>
        <dsp:cNvSpPr/>
      </dsp:nvSpPr>
      <dsp:spPr>
        <a:xfrm>
          <a:off x="813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Cuentas </a:t>
          </a:r>
          <a:r>
            <a:rPr lang="es-BO" sz="1800" kern="1200" dirty="0"/>
            <a:t>Microservicio de consulta que permite obtener saldos de cuentas, tipos de cambio e históricos de transacciones.</a:t>
          </a:r>
          <a:endParaRPr lang="es-BO" sz="1800" b="1" kern="1200" dirty="0"/>
        </a:p>
      </dsp:txBody>
      <dsp:txXfrm>
        <a:off x="813" y="2885655"/>
        <a:ext cx="3173907" cy="1904344"/>
      </dsp:txXfrm>
    </dsp:sp>
    <dsp:sp modelId="{B2D14D2E-5E8B-4260-A2E0-A661E39001A7}">
      <dsp:nvSpPr>
        <dsp:cNvPr id="0" name=""/>
        <dsp:cNvSpPr/>
      </dsp:nvSpPr>
      <dsp:spPr>
        <a:xfrm>
          <a:off x="3492111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Tipo de cambio </a:t>
          </a:r>
          <a:r>
            <a:rPr lang="es-BO" sz="1800" kern="1200" dirty="0"/>
            <a:t>Microservicio para almacenar y actualizar tipos de cambios, así como de proporcionar la tasa de cambio actualizada a la fecha para la moneda correspondiente</a:t>
          </a:r>
          <a:endParaRPr lang="es-BO" sz="1800" b="1" kern="1200" dirty="0"/>
        </a:p>
      </dsp:txBody>
      <dsp:txXfrm>
        <a:off x="3492111" y="2885655"/>
        <a:ext cx="3173907" cy="19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23FF-B2B6-440C-9408-B485E52ABD3D}">
      <dsp:nvSpPr>
        <dsp:cNvPr id="0" name=""/>
        <dsp:cNvSpPr/>
      </dsp:nvSpPr>
      <dsp:spPr>
        <a:xfrm rot="16200000">
          <a:off x="-2148904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900" kern="1200" dirty="0"/>
            <a:t>Se implementará una arquitectura de microservicios, que permitirá: Escalabilidad,  Flexibilidad, Desarrollo ágil, Facilidad de mantenimiento, Tolerancia a fallos</a:t>
          </a:r>
        </a:p>
      </dsp:txBody>
      <dsp:txXfrm rot="5400000">
        <a:off x="1869" y="1226982"/>
        <a:ext cx="1833364" cy="3680946"/>
      </dsp:txXfrm>
    </dsp:sp>
    <dsp:sp modelId="{52BD8EBD-6F42-4C39-951C-0761B179353F}">
      <dsp:nvSpPr>
        <dsp:cNvPr id="0" name=""/>
        <dsp:cNvSpPr/>
      </dsp:nvSpPr>
      <dsp:spPr>
        <a:xfrm rot="16200000">
          <a:off x="-178037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900" kern="1200" dirty="0"/>
            <a:t>Los microservicios incluyen Gestión de cuentas, Gestión de clientes, Gestión de transacciones, </a:t>
          </a:r>
          <a:r>
            <a:rPr lang="es-ES" sz="1900" kern="1200" dirty="0"/>
            <a:t>Gestión de tipo de cambio</a:t>
          </a:r>
          <a:endParaRPr lang="es-BO" sz="1900" kern="1200" dirty="0"/>
        </a:p>
      </dsp:txBody>
      <dsp:txXfrm rot="5400000">
        <a:off x="1972736" y="1226982"/>
        <a:ext cx="1833364" cy="3680946"/>
      </dsp:txXfrm>
    </dsp:sp>
    <dsp:sp modelId="{322C75FE-3917-4D0B-861C-E105E496C249}">
      <dsp:nvSpPr>
        <dsp:cNvPr id="0" name=""/>
        <dsp:cNvSpPr/>
      </dsp:nvSpPr>
      <dsp:spPr>
        <a:xfrm rot="16200000">
          <a:off x="1792828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Cada microservicio cumple con atributos de calidad de:  </a:t>
          </a:r>
          <a:r>
            <a:rPr lang="es-BO" sz="1900" kern="1200" dirty="0"/>
            <a:t>Usabilidad, Rendimiento, Seguridad</a:t>
          </a:r>
        </a:p>
      </dsp:txBody>
      <dsp:txXfrm rot="5400000">
        <a:off x="3943601" y="1226982"/>
        <a:ext cx="1833364" cy="3680946"/>
      </dsp:txXfrm>
    </dsp:sp>
    <dsp:sp modelId="{15B90B14-2A49-40BB-A6AC-0162FDA60898}">
      <dsp:nvSpPr>
        <dsp:cNvPr id="0" name=""/>
        <dsp:cNvSpPr/>
      </dsp:nvSpPr>
      <dsp:spPr>
        <a:xfrm rot="16200000">
          <a:off x="3763695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Además, se implementa un sistema de cifrado de extremo a extremo, control de acceso y autorización de operaciones para garantizar seguridad.</a:t>
          </a:r>
          <a:endParaRPr lang="es-BO" sz="1900" kern="1200" dirty="0"/>
        </a:p>
      </dsp:txBody>
      <dsp:txXfrm rot="5400000">
        <a:off x="5914468" y="1226982"/>
        <a:ext cx="1833364" cy="3680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21F-8B4D-4393-AA3E-8B572D67FA10}">
      <dsp:nvSpPr>
        <dsp:cNvPr id="0" name=""/>
        <dsp:cNvSpPr/>
      </dsp:nvSpPr>
      <dsp:spPr>
        <a:xfrm>
          <a:off x="399695" y="0"/>
          <a:ext cx="5982409" cy="59824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9AEC0-2666-4A52-8C9F-311BFBD73BDD}">
      <dsp:nvSpPr>
        <dsp:cNvPr id="0" name=""/>
        <dsp:cNvSpPr/>
      </dsp:nvSpPr>
      <dsp:spPr>
        <a:xfrm>
          <a:off x="968023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</a:t>
          </a:r>
          <a:endParaRPr lang="es-BO" sz="1200" kern="1200" dirty="0"/>
        </a:p>
      </dsp:txBody>
      <dsp:txXfrm>
        <a:off x="1081917" y="682222"/>
        <a:ext cx="2105351" cy="2105351"/>
      </dsp:txXfrm>
    </dsp:sp>
    <dsp:sp modelId="{816946EE-320C-49CF-8C20-58775CE31064}">
      <dsp:nvSpPr>
        <dsp:cNvPr id="0" name=""/>
        <dsp:cNvSpPr/>
      </dsp:nvSpPr>
      <dsp:spPr>
        <a:xfrm>
          <a:off x="3480636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Cada microservicio se puede escalar de manera independiente, lo que permite una mayor flexibilidad en la asignación de recursos y la adaptación a cambios en la demanda del sistema. </a:t>
          </a:r>
          <a:endParaRPr lang="es-BO" sz="1200" kern="1200" dirty="0"/>
        </a:p>
      </dsp:txBody>
      <dsp:txXfrm>
        <a:off x="3594530" y="682222"/>
        <a:ext cx="2105351" cy="2105351"/>
      </dsp:txXfrm>
    </dsp:sp>
    <dsp:sp modelId="{34866E7B-77CA-48CD-82DC-FAAE6E218CDD}">
      <dsp:nvSpPr>
        <dsp:cNvPr id="0" name=""/>
        <dsp:cNvSpPr/>
      </dsp:nvSpPr>
      <dsp:spPr>
        <a:xfrm>
          <a:off x="968023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La arquitectura de microservicios permite la adición o eliminación de servicios según sea necesario, lo que proporciona una mayor flexibilidad en la evolución del sistema.</a:t>
          </a:r>
          <a:endParaRPr lang="es-BO" sz="1200" kern="1200" dirty="0"/>
        </a:p>
      </dsp:txBody>
      <dsp:txXfrm>
        <a:off x="1081917" y="3194835"/>
        <a:ext cx="2105351" cy="2105351"/>
      </dsp:txXfrm>
    </dsp:sp>
    <dsp:sp modelId="{758A90B5-4E0F-4C14-82CA-ED4955141450}">
      <dsp:nvSpPr>
        <dsp:cNvPr id="0" name=""/>
        <dsp:cNvSpPr/>
      </dsp:nvSpPr>
      <dsp:spPr>
        <a:xfrm>
          <a:off x="3480636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6E6-CBC6-4A91-9482-DF2E6E5325E6}">
      <dsp:nvSpPr>
        <dsp:cNvPr id="0" name=""/>
        <dsp:cNvSpPr/>
      </dsp:nvSpPr>
      <dsp:spPr>
        <a:xfrm>
          <a:off x="827" y="892588"/>
          <a:ext cx="3228640" cy="193718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Disponibilidad                                                       Garantizar la disponibilidad y minimizar el tiempo de inactividad no planificado para proporcionar acceso continuo a los servicios y recursos del sistema.                                         </a:t>
          </a:r>
          <a:endParaRPr lang="es-BO" sz="1400" kern="1200" dirty="0"/>
        </a:p>
      </dsp:txBody>
      <dsp:txXfrm>
        <a:off x="827" y="892588"/>
        <a:ext cx="3228640" cy="1937184"/>
      </dsp:txXfrm>
    </dsp:sp>
    <dsp:sp modelId="{73AA0B3E-3C07-4916-B863-271FDDCE2ACE}">
      <dsp:nvSpPr>
        <dsp:cNvPr id="0" name=""/>
        <dsp:cNvSpPr/>
      </dsp:nvSpPr>
      <dsp:spPr>
        <a:xfrm>
          <a:off x="3552332" y="892588"/>
          <a:ext cx="3228640" cy="1937184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Rendimiento                                                    </a:t>
          </a:r>
          <a:r>
            <a:rPr lang="es-BO" sz="1400" kern="1200" dirty="0"/>
            <a:t>Garantizar un buen rendimiento es crucial para ofrecer una experiencia de usuario satisfactoria por lo que el tiempo de respuesta de los servicios debe ser mínimo.                                                                          </a:t>
          </a:r>
        </a:p>
      </dsp:txBody>
      <dsp:txXfrm>
        <a:off x="3552332" y="892588"/>
        <a:ext cx="3228640" cy="1937184"/>
      </dsp:txXfrm>
    </dsp:sp>
    <dsp:sp modelId="{1EAC4C4A-48CF-45BA-B095-749871A657B4}">
      <dsp:nvSpPr>
        <dsp:cNvPr id="0" name=""/>
        <dsp:cNvSpPr/>
      </dsp:nvSpPr>
      <dsp:spPr>
        <a:xfrm>
          <a:off x="1776579" y="3152637"/>
          <a:ext cx="3228640" cy="1937184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Seguridad                                            </a:t>
          </a:r>
          <a:r>
            <a:rPr lang="es-BO" sz="1400" kern="1200" dirty="0"/>
            <a:t>Asegurar la seguridad del sistema es esencial para proteger los datos sensibles, prevenir accesos no autorizados y mantener la confianza de los usuarios. Se implementará funciones de seguridad y control de acceso que aseguren la integridad y confidencialidad de la información del usuario.</a:t>
          </a:r>
        </a:p>
      </dsp:txBody>
      <dsp:txXfrm>
        <a:off x="1776579" y="3152637"/>
        <a:ext cx="3228640" cy="1937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34A8-295A-DF56-9B8B-6A8B5777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7A591-0A91-E2EA-78DB-221BF36A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3CFC2-8869-2E89-51C2-8E9ED80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F9291-5D4C-7406-51F2-AC1C1F68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2B2BD-320A-DDCE-B780-7619E7E1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87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D030-D969-BC7A-8E41-4B632F7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04B48-61FA-57AB-8B06-1AF39B6B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D378-85F6-9427-F282-45AEEE3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6E524-5937-6709-E334-C9A6BAF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BDAF-5ED4-8373-E207-DACE9BB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6E020-3B34-1DC4-4304-32793F20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6CE62-B34C-C408-BF6F-67E13762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8B2BA-B510-D64E-BA51-E1EF745A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880C8-2158-40E5-4F05-FB284F6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56950-063A-FCB0-58DD-4F6E31F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984DF-423E-A2CC-139A-11A7373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013DD-0A76-A03A-30B8-AF406E9E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CD682-0EE4-0F2E-0228-30CD08B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81583-687F-D475-8B8E-2BAC338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C395-ACAF-B1F0-19C0-734769A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10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4FB4-3558-12A2-54A0-E2F977FF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E0F94-67C9-5CA5-8221-A50B5AF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1613E-7FAF-4FE2-EC2A-121FFFA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D0097-82A0-8460-BD69-7999022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F4734-D289-F2CC-87E7-1C446B1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1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0A12-B9DE-488F-13B1-C1ECFBB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CD61-DF73-70C9-F2A3-80C2F57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8939A-C80E-D9F4-C011-77920136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F5D8-1713-73C2-A1D2-817665D7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A5E687-FBCE-B75A-F468-96A94904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DEFB-2E5D-D64D-6783-306F1CC9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3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4A1D-A61A-4679-9A67-ED02C287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B1993-10E9-41E0-892A-EA697AE5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4FDC-706B-35C7-5A6B-D6E28AA7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F7E33-ECC0-69C3-584A-70820575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2FBF7-1AB0-199B-14A3-257AE38D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30A37-16BB-A0F7-D1AB-4499CCB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A7C2B1-0DB4-B7A9-7A91-2D5F841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07A7B5-F956-0D42-8BDB-6F06C81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3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9882-F9FE-1F68-284B-2FC9DA0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36C56-B2B3-EB15-909F-9F6800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4AB79-4779-72DF-75A2-F4A5F69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2B4BD-D25E-F742-C994-05A0B34C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2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31AFC6-25F2-8FF8-B6FC-1667861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23922-E9B1-5AF9-0224-34B5C3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D9646-270B-D460-850D-C7E0E6D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BDAD-8F16-172E-E40C-B50BF6D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145E1-994A-2ABA-B33F-99FCAD85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E1456-EB68-7073-23EC-B44DE2C2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FB786-6B2E-30FC-9B1E-A4DC1B8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89B7B-EAFC-5CA7-96A9-DF38C3A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04A89B-B246-2208-A0B6-855A136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61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8E55-C72A-5431-C10D-94A284C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B49215-BBD7-88ED-86E4-5F9BAA65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62A7D-C275-DF13-E55C-7BBF0782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38294-5083-5C7D-8FE4-B019662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1CF32-688D-FD41-0DDA-DF878C4E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C451-642F-02C3-5A33-508DE71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80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6F830-D42D-E91C-24DB-DE9ADEC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C4C62-0DE5-C1AE-1D9E-FF0E46F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52D2-1A2A-B11A-BD49-E4502110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82F38-9B31-7650-2C1E-D1488AC85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8E776-E2C5-9147-BF97-963AC4F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3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Casos de </a:t>
            </a:r>
            <a:r>
              <a:rPr lang="en-US" sz="34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uso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675D98B-C4EA-E383-4230-90419204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544195"/>
            <a:ext cx="5400040" cy="60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791F4-1903-E568-639B-66F28B47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Visión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AE4B9-1AF3-08CA-F98C-2A181027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B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sistema de cajero automático que implemente mejores prácticas y este de acorde a la tecnología actual, lo que permitirá al cliente realizar operaciones financieras en monedas diferentes de manera eficiente y segura</a:t>
            </a:r>
            <a:r>
              <a:rPr lang="es-BO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mejorando la imagen tecnológica de la institución </a:t>
            </a: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5230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7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13BA-52DD-E9D9-50FD-C8E52C5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4000" dirty="0">
                <a:solidFill>
                  <a:srgbClr val="FFFFFF"/>
                </a:solidFill>
              </a:rPr>
              <a:t>Contexto</a:t>
            </a:r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57D37787-6442-8AD9-4DD0-9E715DB3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912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implementará el sistema de cajero automático?</a:t>
            </a:r>
            <a:b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5396"/>
              </p:ext>
            </p:extLst>
          </p:nvPr>
        </p:nvGraphicFramePr>
        <p:xfrm>
          <a:off x="4182894" y="194552"/>
          <a:ext cx="7749702" cy="613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70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garantiza la escalabilidad y flexibilidad del sistema de cajero automático?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27357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90" y="1703960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de calidad</a:t>
            </a: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68993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1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Drivers de Arquitectura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funcionales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80604"/>
              </p:ext>
            </p:extLst>
          </p:nvPr>
        </p:nvGraphicFramePr>
        <p:xfrm>
          <a:off x="4208834" y="639392"/>
          <a:ext cx="7657741" cy="3897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565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657409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837767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Identificador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Título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saldo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deben poder consultar su saldo en cualquier momento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Depósito de efectivo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deberán poder depositar efectivo desde el cajero automático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Transferencias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transferir montos de sus cuentas hacia otras sin importar la moneda y considerando el tipo de cambio normal o preferencial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movimientos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consultar los movimientos de sus cuentas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Retiro de efectivo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retirar efectivo de los cajeros automáticos en la moneda que prefieran considerando el tipo de cambio normal o preferencial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la solución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la arquitectura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90579"/>
              </p:ext>
            </p:extLst>
          </p:nvPr>
        </p:nvGraphicFramePr>
        <p:xfrm>
          <a:off x="4551374" y="639392"/>
          <a:ext cx="7315201" cy="564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562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583271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621368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Identificador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Título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 dirty="0">
                          <a:effectLst/>
                        </a:rPr>
                        <a:t>Descripción</a:t>
                      </a:r>
                      <a:endParaRPr lang="es-BO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nuclear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La solución estará basada en arquitectura orientada a eventos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microservicios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Se continuará usando la arquitectura actual del Banco con microservicios 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Patrón complementario: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los arquetipos definidos en el Banco para garantizar el manejo de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API Gateway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reutilizará el API Gateway que se tiene implementada en el Banco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Data base per service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Cada microservicio tendrá su propia base de datos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  <a:tr h="1070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D-006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Observability by health check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Todos los microservicios deben poderse monitorear para tener el estado actual, poder detectar fallas y lograr la recuperación en caso necesario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9697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D-007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Infraestructura base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toda la tecnología AWS que tiene el Banco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4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Diagrama final de </a:t>
            </a:r>
            <a:r>
              <a:rPr lang="en-US" sz="34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despliegue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0CF6024-CE72-D5E2-B1C7-35525DC6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5" y="787765"/>
            <a:ext cx="6375125" cy="4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6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709</Words>
  <Application>Microsoft Office PowerPoint</Application>
  <PresentationFormat>Panorámica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Cajero multi moneda</vt:lpstr>
      <vt:lpstr>Visión de arquitectura</vt:lpstr>
      <vt:lpstr>Contexto</vt:lpstr>
      <vt:lpstr>¿Cómo se implementará el sistema de cajero automático? </vt:lpstr>
      <vt:lpstr>¿Cómo se garantiza la escalabilidad y flexibilidad del sistema de cajero automático? </vt:lpstr>
      <vt:lpstr>Atributos de calidad</vt:lpstr>
      <vt:lpstr>Drivers de Arquitectura Requerimientos funcionales  </vt:lpstr>
      <vt:lpstr>Fundamentos de la solución Patrones de la arquitectura  </vt:lpstr>
      <vt:lpstr>Diagrama final de despliegue  </vt:lpstr>
      <vt:lpstr>Casos de uso  </vt:lpstr>
      <vt:lpstr>Cajero multi moneda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Cajero multi moneda</dc:title>
  <dc:creator>Carlos Aliaga</dc:creator>
  <cp:lastModifiedBy>Carlos Aliaga</cp:lastModifiedBy>
  <cp:revision>6</cp:revision>
  <dcterms:created xsi:type="dcterms:W3CDTF">2024-01-25T15:20:32Z</dcterms:created>
  <dcterms:modified xsi:type="dcterms:W3CDTF">2024-01-25T22:41:36Z</dcterms:modified>
</cp:coreProperties>
</file>