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57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DAFCB9-7CAA-4EB9-8788-C5452D67AC59}" type="doc">
      <dgm:prSet loTypeId="urn:microsoft.com/office/officeart/2005/8/layout/default" loCatId="list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A8790BAD-6952-49FA-BC9A-8183119B04FB}">
      <dgm:prSet/>
      <dgm:spPr/>
      <dgm:t>
        <a:bodyPr/>
        <a:lstStyle/>
        <a:p>
          <a:r>
            <a:rPr lang="es-BO" dirty="0"/>
            <a:t>¿Cómo se implementará el sistema de cajero automático?</a:t>
          </a:r>
          <a:endParaRPr lang="en-US" dirty="0"/>
        </a:p>
      </dgm:t>
    </dgm:pt>
    <dgm:pt modelId="{7F91A358-E9FE-479E-90BC-D6DFE006A8D6}" type="parTrans" cxnId="{EE0ECE9A-8945-4F58-9A53-86044888ED1A}">
      <dgm:prSet/>
      <dgm:spPr/>
      <dgm:t>
        <a:bodyPr/>
        <a:lstStyle/>
        <a:p>
          <a:endParaRPr lang="en-US"/>
        </a:p>
      </dgm:t>
    </dgm:pt>
    <dgm:pt modelId="{50E27AD3-6E57-425D-80BC-C303F6117768}" type="sibTrans" cxnId="{EE0ECE9A-8945-4F58-9A53-86044888ED1A}">
      <dgm:prSet/>
      <dgm:spPr/>
      <dgm:t>
        <a:bodyPr/>
        <a:lstStyle/>
        <a:p>
          <a:endParaRPr lang="en-US"/>
        </a:p>
      </dgm:t>
    </dgm:pt>
    <dgm:pt modelId="{8A03AEC9-5BE9-46B8-8FCB-B87DFC02AE8B}">
      <dgm:prSet/>
      <dgm:spPr/>
      <dgm:t>
        <a:bodyPr/>
        <a:lstStyle/>
        <a:p>
          <a:r>
            <a:rPr lang="es-BO" dirty="0"/>
            <a:t>¿Qué servicios se utilizarán en el sistema y cómo se relacionan entre sí?</a:t>
          </a:r>
          <a:endParaRPr lang="en-US" dirty="0"/>
        </a:p>
      </dgm:t>
    </dgm:pt>
    <dgm:pt modelId="{98D62E50-1F5E-4985-B7CC-E547C2707484}" type="parTrans" cxnId="{04375D5A-3B3E-4C57-AF46-2C517E81C0D3}">
      <dgm:prSet/>
      <dgm:spPr/>
      <dgm:t>
        <a:bodyPr/>
        <a:lstStyle/>
        <a:p>
          <a:endParaRPr lang="en-US"/>
        </a:p>
      </dgm:t>
    </dgm:pt>
    <dgm:pt modelId="{C797C648-1050-4122-8942-170ED87CBBD9}" type="sibTrans" cxnId="{04375D5A-3B3E-4C57-AF46-2C517E81C0D3}">
      <dgm:prSet/>
      <dgm:spPr/>
      <dgm:t>
        <a:bodyPr/>
        <a:lstStyle/>
        <a:p>
          <a:endParaRPr lang="en-US"/>
        </a:p>
      </dgm:t>
    </dgm:pt>
    <dgm:pt modelId="{2A63E9BA-5F7D-4FB7-A0A7-7C07E34DF225}">
      <dgm:prSet/>
      <dgm:spPr/>
      <dgm:t>
        <a:bodyPr/>
        <a:lstStyle/>
        <a:p>
          <a:r>
            <a:rPr lang="es-BO" dirty="0"/>
            <a:t>¿Cómo se garantiza la escalabilidad y flexibilidad del sistema de cajero automático?</a:t>
          </a:r>
          <a:endParaRPr lang="en-US" dirty="0"/>
        </a:p>
      </dgm:t>
    </dgm:pt>
    <dgm:pt modelId="{B6D3FE9D-F918-4CAA-AEE0-905A2ECA6F85}" type="parTrans" cxnId="{8C19627F-27F3-4049-BCEB-2D8D77D318FF}">
      <dgm:prSet/>
      <dgm:spPr/>
      <dgm:t>
        <a:bodyPr/>
        <a:lstStyle/>
        <a:p>
          <a:endParaRPr lang="en-US"/>
        </a:p>
      </dgm:t>
    </dgm:pt>
    <dgm:pt modelId="{2CF5124F-49F4-441E-82F3-CC1D87BA5CD8}" type="sibTrans" cxnId="{8C19627F-27F3-4049-BCEB-2D8D77D318FF}">
      <dgm:prSet/>
      <dgm:spPr/>
      <dgm:t>
        <a:bodyPr/>
        <a:lstStyle/>
        <a:p>
          <a:endParaRPr lang="en-US"/>
        </a:p>
      </dgm:t>
    </dgm:pt>
    <dgm:pt modelId="{48897AC9-95CD-4578-AF54-E12FF25FB447}" type="pres">
      <dgm:prSet presAssocID="{94DAFCB9-7CAA-4EB9-8788-C5452D67AC59}" presName="diagram" presStyleCnt="0">
        <dgm:presLayoutVars>
          <dgm:dir/>
          <dgm:resizeHandles val="exact"/>
        </dgm:presLayoutVars>
      </dgm:prSet>
      <dgm:spPr/>
    </dgm:pt>
    <dgm:pt modelId="{3B611B71-0942-45B8-8421-5119CC7DDAFC}" type="pres">
      <dgm:prSet presAssocID="{A8790BAD-6952-49FA-BC9A-8183119B04FB}" presName="node" presStyleLbl="node1" presStyleIdx="0" presStyleCnt="3">
        <dgm:presLayoutVars>
          <dgm:bulletEnabled val="1"/>
        </dgm:presLayoutVars>
      </dgm:prSet>
      <dgm:spPr/>
    </dgm:pt>
    <dgm:pt modelId="{7C54AA68-C8F7-4276-82BA-74A2DB24B346}" type="pres">
      <dgm:prSet presAssocID="{50E27AD3-6E57-425D-80BC-C303F6117768}" presName="sibTrans" presStyleCnt="0"/>
      <dgm:spPr/>
    </dgm:pt>
    <dgm:pt modelId="{A3866088-EA6A-47B6-9590-E3C10AAC5CFF}" type="pres">
      <dgm:prSet presAssocID="{8A03AEC9-5BE9-46B8-8FCB-B87DFC02AE8B}" presName="node" presStyleLbl="node1" presStyleIdx="1" presStyleCnt="3">
        <dgm:presLayoutVars>
          <dgm:bulletEnabled val="1"/>
        </dgm:presLayoutVars>
      </dgm:prSet>
      <dgm:spPr/>
    </dgm:pt>
    <dgm:pt modelId="{74EF62AE-B98C-4059-8FE9-E988FE4FDCF3}" type="pres">
      <dgm:prSet presAssocID="{C797C648-1050-4122-8942-170ED87CBBD9}" presName="sibTrans" presStyleCnt="0"/>
      <dgm:spPr/>
    </dgm:pt>
    <dgm:pt modelId="{D4D6317F-228B-4C22-B490-820C8548743A}" type="pres">
      <dgm:prSet presAssocID="{2A63E9BA-5F7D-4FB7-A0A7-7C07E34DF225}" presName="node" presStyleLbl="node1" presStyleIdx="2" presStyleCnt="3">
        <dgm:presLayoutVars>
          <dgm:bulletEnabled val="1"/>
        </dgm:presLayoutVars>
      </dgm:prSet>
      <dgm:spPr/>
    </dgm:pt>
  </dgm:ptLst>
  <dgm:cxnLst>
    <dgm:cxn modelId="{26770154-575F-4342-B0B7-72AAE1822C6C}" type="presOf" srcId="{94DAFCB9-7CAA-4EB9-8788-C5452D67AC59}" destId="{48897AC9-95CD-4578-AF54-E12FF25FB447}" srcOrd="0" destOrd="0" presId="urn:microsoft.com/office/officeart/2005/8/layout/default"/>
    <dgm:cxn modelId="{809C9258-CD61-4238-ADFB-7D02959BB6B3}" type="presOf" srcId="{8A03AEC9-5BE9-46B8-8FCB-B87DFC02AE8B}" destId="{A3866088-EA6A-47B6-9590-E3C10AAC5CFF}" srcOrd="0" destOrd="0" presId="urn:microsoft.com/office/officeart/2005/8/layout/default"/>
    <dgm:cxn modelId="{04375D5A-3B3E-4C57-AF46-2C517E81C0D3}" srcId="{94DAFCB9-7CAA-4EB9-8788-C5452D67AC59}" destId="{8A03AEC9-5BE9-46B8-8FCB-B87DFC02AE8B}" srcOrd="1" destOrd="0" parTransId="{98D62E50-1F5E-4985-B7CC-E547C2707484}" sibTransId="{C797C648-1050-4122-8942-170ED87CBBD9}"/>
    <dgm:cxn modelId="{8C19627F-27F3-4049-BCEB-2D8D77D318FF}" srcId="{94DAFCB9-7CAA-4EB9-8788-C5452D67AC59}" destId="{2A63E9BA-5F7D-4FB7-A0A7-7C07E34DF225}" srcOrd="2" destOrd="0" parTransId="{B6D3FE9D-F918-4CAA-AEE0-905A2ECA6F85}" sibTransId="{2CF5124F-49F4-441E-82F3-CC1D87BA5CD8}"/>
    <dgm:cxn modelId="{CFECD996-CDBA-4104-A022-49686866EA16}" type="presOf" srcId="{A8790BAD-6952-49FA-BC9A-8183119B04FB}" destId="{3B611B71-0942-45B8-8421-5119CC7DDAFC}" srcOrd="0" destOrd="0" presId="urn:microsoft.com/office/officeart/2005/8/layout/default"/>
    <dgm:cxn modelId="{EE0ECE9A-8945-4F58-9A53-86044888ED1A}" srcId="{94DAFCB9-7CAA-4EB9-8788-C5452D67AC59}" destId="{A8790BAD-6952-49FA-BC9A-8183119B04FB}" srcOrd="0" destOrd="0" parTransId="{7F91A358-E9FE-479E-90BC-D6DFE006A8D6}" sibTransId="{50E27AD3-6E57-425D-80BC-C303F6117768}"/>
    <dgm:cxn modelId="{4951CABC-C2B9-42D6-B063-80A5D083F312}" type="presOf" srcId="{2A63E9BA-5F7D-4FB7-A0A7-7C07E34DF225}" destId="{D4D6317F-228B-4C22-B490-820C8548743A}" srcOrd="0" destOrd="0" presId="urn:microsoft.com/office/officeart/2005/8/layout/default"/>
    <dgm:cxn modelId="{A95E6239-CB7E-4869-A411-EADF60922E7E}" type="presParOf" srcId="{48897AC9-95CD-4578-AF54-E12FF25FB447}" destId="{3B611B71-0942-45B8-8421-5119CC7DDAFC}" srcOrd="0" destOrd="0" presId="urn:microsoft.com/office/officeart/2005/8/layout/default"/>
    <dgm:cxn modelId="{550D17F9-A01A-4B0F-BB9D-1243A14A6306}" type="presParOf" srcId="{48897AC9-95CD-4578-AF54-E12FF25FB447}" destId="{7C54AA68-C8F7-4276-82BA-74A2DB24B346}" srcOrd="1" destOrd="0" presId="urn:microsoft.com/office/officeart/2005/8/layout/default"/>
    <dgm:cxn modelId="{9380998B-2316-44DF-9EC0-7F6253A0A3E8}" type="presParOf" srcId="{48897AC9-95CD-4578-AF54-E12FF25FB447}" destId="{A3866088-EA6A-47B6-9590-E3C10AAC5CFF}" srcOrd="2" destOrd="0" presId="urn:microsoft.com/office/officeart/2005/8/layout/default"/>
    <dgm:cxn modelId="{4C7B9248-4BE0-4988-AC24-248C1C37C81B}" type="presParOf" srcId="{48897AC9-95CD-4578-AF54-E12FF25FB447}" destId="{74EF62AE-B98C-4059-8FE9-E988FE4FDCF3}" srcOrd="3" destOrd="0" presId="urn:microsoft.com/office/officeart/2005/8/layout/default"/>
    <dgm:cxn modelId="{BBD15D82-33BE-4717-AC93-A9FC056DBB47}" type="presParOf" srcId="{48897AC9-95CD-4578-AF54-E12FF25FB447}" destId="{D4D6317F-228B-4C22-B490-820C8548743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2AC05B-CF12-4E62-AD7D-BAB1C59A9808}" type="doc">
      <dgm:prSet loTypeId="urn:microsoft.com/office/officeart/2005/8/layout/hList6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BO"/>
        </a:p>
      </dgm:t>
    </dgm:pt>
    <dgm:pt modelId="{CCCE948C-3D9A-42E1-99C1-2EFC7562F3A2}">
      <dgm:prSet/>
      <dgm:spPr/>
      <dgm:t>
        <a:bodyPr/>
        <a:lstStyle/>
        <a:p>
          <a:r>
            <a:rPr lang="es-BO" dirty="0"/>
            <a:t>Se implementará una arquitectura de microservicios, que permitirá: Escalabilidad,  Flexibilidad, Desarrollo ágil, Facilidad de mantenimiento, Tolerancia a fallos</a:t>
          </a:r>
        </a:p>
      </dgm:t>
    </dgm:pt>
    <dgm:pt modelId="{BA891B9B-2A96-4B10-AC39-912047DD4C7D}" type="parTrans" cxnId="{5D7AF536-58F7-4118-B40F-EAAD277E0FA3}">
      <dgm:prSet/>
      <dgm:spPr/>
      <dgm:t>
        <a:bodyPr/>
        <a:lstStyle/>
        <a:p>
          <a:endParaRPr lang="es-BO"/>
        </a:p>
      </dgm:t>
    </dgm:pt>
    <dgm:pt modelId="{9540D903-3728-4799-A6E0-C256A548D5B1}" type="sibTrans" cxnId="{5D7AF536-58F7-4118-B40F-EAAD277E0FA3}">
      <dgm:prSet/>
      <dgm:spPr/>
      <dgm:t>
        <a:bodyPr/>
        <a:lstStyle/>
        <a:p>
          <a:endParaRPr lang="es-BO"/>
        </a:p>
      </dgm:t>
    </dgm:pt>
    <dgm:pt modelId="{1A82310E-4876-47C2-BCBB-CBBAD154EA74}">
      <dgm:prSet/>
      <dgm:spPr/>
      <dgm:t>
        <a:bodyPr/>
        <a:lstStyle/>
        <a:p>
          <a:r>
            <a:rPr lang="es-BO" dirty="0"/>
            <a:t>Los microservicios incluyen Gestión de cuentas, Gestión de clientes, Gestión de transacciones, </a:t>
          </a:r>
          <a:r>
            <a:rPr lang="es-ES" dirty="0"/>
            <a:t>Gestión de tipo de cambio</a:t>
          </a:r>
          <a:endParaRPr lang="es-BO" dirty="0"/>
        </a:p>
      </dgm:t>
    </dgm:pt>
    <dgm:pt modelId="{C0AD69BF-4534-4D2F-990C-16471279A8BA}" type="parTrans" cxnId="{B9C60B7B-A403-4B18-9FC0-B53273F8D8DF}">
      <dgm:prSet/>
      <dgm:spPr/>
      <dgm:t>
        <a:bodyPr/>
        <a:lstStyle/>
        <a:p>
          <a:endParaRPr lang="es-BO"/>
        </a:p>
      </dgm:t>
    </dgm:pt>
    <dgm:pt modelId="{7B737FBD-5B60-4471-8280-E8C2BE4B29FF}" type="sibTrans" cxnId="{B9C60B7B-A403-4B18-9FC0-B53273F8D8DF}">
      <dgm:prSet/>
      <dgm:spPr/>
      <dgm:t>
        <a:bodyPr/>
        <a:lstStyle/>
        <a:p>
          <a:endParaRPr lang="es-BO"/>
        </a:p>
      </dgm:t>
    </dgm:pt>
    <dgm:pt modelId="{B8DEA8E3-92E5-4521-BAD4-98AD7018F2A6}">
      <dgm:prSet/>
      <dgm:spPr/>
      <dgm:t>
        <a:bodyPr/>
        <a:lstStyle/>
        <a:p>
          <a:r>
            <a:rPr lang="es-ES" dirty="0"/>
            <a:t>Cada microservicio cumple con atributos de calidad de:  </a:t>
          </a:r>
          <a:r>
            <a:rPr lang="es-BO" dirty="0"/>
            <a:t>Usabilidad, Rendimiento, Seguridad</a:t>
          </a:r>
        </a:p>
      </dgm:t>
    </dgm:pt>
    <dgm:pt modelId="{607579EE-86C7-42CF-8FD7-457C4D51B044}" type="parTrans" cxnId="{D1BD67A6-8890-4BFB-BF00-886A8BCBFDDC}">
      <dgm:prSet/>
      <dgm:spPr/>
      <dgm:t>
        <a:bodyPr/>
        <a:lstStyle/>
        <a:p>
          <a:endParaRPr lang="es-BO"/>
        </a:p>
      </dgm:t>
    </dgm:pt>
    <dgm:pt modelId="{FE609BFA-508D-41F3-B372-D502C0D14019}" type="sibTrans" cxnId="{D1BD67A6-8890-4BFB-BF00-886A8BCBFDDC}">
      <dgm:prSet/>
      <dgm:spPr/>
      <dgm:t>
        <a:bodyPr/>
        <a:lstStyle/>
        <a:p>
          <a:endParaRPr lang="es-BO"/>
        </a:p>
      </dgm:t>
    </dgm:pt>
    <dgm:pt modelId="{9F5B8482-2B22-4945-ABFE-10690CA4FF19}">
      <dgm:prSet/>
      <dgm:spPr/>
      <dgm:t>
        <a:bodyPr/>
        <a:lstStyle/>
        <a:p>
          <a:r>
            <a:rPr lang="es-ES" dirty="0"/>
            <a:t>Además, se implementa un sistema de cifrado de extremo a extremo, control de acceso y autorización de operaciones para garantizar seguridad.</a:t>
          </a:r>
          <a:endParaRPr lang="es-BO" dirty="0"/>
        </a:p>
      </dgm:t>
    </dgm:pt>
    <dgm:pt modelId="{57EED644-E80D-4E5D-A53F-B7683D127317}" type="parTrans" cxnId="{FAE48205-BC63-4451-BA56-45275FCBA4D8}">
      <dgm:prSet/>
      <dgm:spPr/>
      <dgm:t>
        <a:bodyPr/>
        <a:lstStyle/>
        <a:p>
          <a:endParaRPr lang="es-BO"/>
        </a:p>
      </dgm:t>
    </dgm:pt>
    <dgm:pt modelId="{377ECBE7-653B-4B4A-B5A7-F0ED902D35DB}" type="sibTrans" cxnId="{FAE48205-BC63-4451-BA56-45275FCBA4D8}">
      <dgm:prSet/>
      <dgm:spPr/>
      <dgm:t>
        <a:bodyPr/>
        <a:lstStyle/>
        <a:p>
          <a:endParaRPr lang="es-BO"/>
        </a:p>
      </dgm:t>
    </dgm:pt>
    <dgm:pt modelId="{850B4BA0-D8E0-47BC-9DBA-E28432FE7689}" type="pres">
      <dgm:prSet presAssocID="{602AC05B-CF12-4E62-AD7D-BAB1C59A9808}" presName="Name0" presStyleCnt="0">
        <dgm:presLayoutVars>
          <dgm:dir/>
          <dgm:resizeHandles val="exact"/>
        </dgm:presLayoutVars>
      </dgm:prSet>
      <dgm:spPr/>
    </dgm:pt>
    <dgm:pt modelId="{B1AB23FF-B2B6-440C-9408-B485E52ABD3D}" type="pres">
      <dgm:prSet presAssocID="{CCCE948C-3D9A-42E1-99C1-2EFC7562F3A2}" presName="node" presStyleLbl="node1" presStyleIdx="0" presStyleCnt="4">
        <dgm:presLayoutVars>
          <dgm:bulletEnabled val="1"/>
        </dgm:presLayoutVars>
      </dgm:prSet>
      <dgm:spPr/>
    </dgm:pt>
    <dgm:pt modelId="{70A134BA-C9DD-410C-9DFF-23531778E8A5}" type="pres">
      <dgm:prSet presAssocID="{9540D903-3728-4799-A6E0-C256A548D5B1}" presName="sibTrans" presStyleCnt="0"/>
      <dgm:spPr/>
    </dgm:pt>
    <dgm:pt modelId="{52BD8EBD-6F42-4C39-951C-0761B179353F}" type="pres">
      <dgm:prSet presAssocID="{1A82310E-4876-47C2-BCBB-CBBAD154EA74}" presName="node" presStyleLbl="node1" presStyleIdx="1" presStyleCnt="4">
        <dgm:presLayoutVars>
          <dgm:bulletEnabled val="1"/>
        </dgm:presLayoutVars>
      </dgm:prSet>
      <dgm:spPr/>
    </dgm:pt>
    <dgm:pt modelId="{2D7DA77B-142B-4EDE-A277-8237EE5B3978}" type="pres">
      <dgm:prSet presAssocID="{7B737FBD-5B60-4471-8280-E8C2BE4B29FF}" presName="sibTrans" presStyleCnt="0"/>
      <dgm:spPr/>
    </dgm:pt>
    <dgm:pt modelId="{322C75FE-3917-4D0B-861C-E105E496C249}" type="pres">
      <dgm:prSet presAssocID="{B8DEA8E3-92E5-4521-BAD4-98AD7018F2A6}" presName="node" presStyleLbl="node1" presStyleIdx="2" presStyleCnt="4">
        <dgm:presLayoutVars>
          <dgm:bulletEnabled val="1"/>
        </dgm:presLayoutVars>
      </dgm:prSet>
      <dgm:spPr/>
    </dgm:pt>
    <dgm:pt modelId="{FE38105B-A8A9-407B-A362-E3CF05C62859}" type="pres">
      <dgm:prSet presAssocID="{FE609BFA-508D-41F3-B372-D502C0D14019}" presName="sibTrans" presStyleCnt="0"/>
      <dgm:spPr/>
    </dgm:pt>
    <dgm:pt modelId="{15B90B14-2A49-40BB-A6AC-0162FDA60898}" type="pres">
      <dgm:prSet presAssocID="{9F5B8482-2B22-4945-ABFE-10690CA4FF19}" presName="node" presStyleLbl="node1" presStyleIdx="3" presStyleCnt="4">
        <dgm:presLayoutVars>
          <dgm:bulletEnabled val="1"/>
        </dgm:presLayoutVars>
      </dgm:prSet>
      <dgm:spPr/>
    </dgm:pt>
  </dgm:ptLst>
  <dgm:cxnLst>
    <dgm:cxn modelId="{FAE48205-BC63-4451-BA56-45275FCBA4D8}" srcId="{602AC05B-CF12-4E62-AD7D-BAB1C59A9808}" destId="{9F5B8482-2B22-4945-ABFE-10690CA4FF19}" srcOrd="3" destOrd="0" parTransId="{57EED644-E80D-4E5D-A53F-B7683D127317}" sibTransId="{377ECBE7-653B-4B4A-B5A7-F0ED902D35DB}"/>
    <dgm:cxn modelId="{5D7AF536-58F7-4118-B40F-EAAD277E0FA3}" srcId="{602AC05B-CF12-4E62-AD7D-BAB1C59A9808}" destId="{CCCE948C-3D9A-42E1-99C1-2EFC7562F3A2}" srcOrd="0" destOrd="0" parTransId="{BA891B9B-2A96-4B10-AC39-912047DD4C7D}" sibTransId="{9540D903-3728-4799-A6E0-C256A548D5B1}"/>
    <dgm:cxn modelId="{5DE07E60-1A56-4FA8-846A-CFFD015681E6}" type="presOf" srcId="{1A82310E-4876-47C2-BCBB-CBBAD154EA74}" destId="{52BD8EBD-6F42-4C39-951C-0761B179353F}" srcOrd="0" destOrd="0" presId="urn:microsoft.com/office/officeart/2005/8/layout/hList6"/>
    <dgm:cxn modelId="{69ECA372-0078-46FB-A639-B08ADAF13D8C}" type="presOf" srcId="{602AC05B-CF12-4E62-AD7D-BAB1C59A9808}" destId="{850B4BA0-D8E0-47BC-9DBA-E28432FE7689}" srcOrd="0" destOrd="0" presId="urn:microsoft.com/office/officeart/2005/8/layout/hList6"/>
    <dgm:cxn modelId="{B9C60B7B-A403-4B18-9FC0-B53273F8D8DF}" srcId="{602AC05B-CF12-4E62-AD7D-BAB1C59A9808}" destId="{1A82310E-4876-47C2-BCBB-CBBAD154EA74}" srcOrd="1" destOrd="0" parTransId="{C0AD69BF-4534-4D2F-990C-16471279A8BA}" sibTransId="{7B737FBD-5B60-4471-8280-E8C2BE4B29FF}"/>
    <dgm:cxn modelId="{C733448A-181D-4808-9E1D-780E52872698}" type="presOf" srcId="{CCCE948C-3D9A-42E1-99C1-2EFC7562F3A2}" destId="{B1AB23FF-B2B6-440C-9408-B485E52ABD3D}" srcOrd="0" destOrd="0" presId="urn:microsoft.com/office/officeart/2005/8/layout/hList6"/>
    <dgm:cxn modelId="{D1BD67A6-8890-4BFB-BF00-886A8BCBFDDC}" srcId="{602AC05B-CF12-4E62-AD7D-BAB1C59A9808}" destId="{B8DEA8E3-92E5-4521-BAD4-98AD7018F2A6}" srcOrd="2" destOrd="0" parTransId="{607579EE-86C7-42CF-8FD7-457C4D51B044}" sibTransId="{FE609BFA-508D-41F3-B372-D502C0D14019}"/>
    <dgm:cxn modelId="{62211BB4-A135-4959-A98F-16AF1360B2F7}" type="presOf" srcId="{9F5B8482-2B22-4945-ABFE-10690CA4FF19}" destId="{15B90B14-2A49-40BB-A6AC-0162FDA60898}" srcOrd="0" destOrd="0" presId="urn:microsoft.com/office/officeart/2005/8/layout/hList6"/>
    <dgm:cxn modelId="{12D394BB-418D-443D-A84C-BFEE43701272}" type="presOf" srcId="{B8DEA8E3-92E5-4521-BAD4-98AD7018F2A6}" destId="{322C75FE-3917-4D0B-861C-E105E496C249}" srcOrd="0" destOrd="0" presId="urn:microsoft.com/office/officeart/2005/8/layout/hList6"/>
    <dgm:cxn modelId="{765DD518-877F-4CF1-854D-B410B7E1C9D5}" type="presParOf" srcId="{850B4BA0-D8E0-47BC-9DBA-E28432FE7689}" destId="{B1AB23FF-B2B6-440C-9408-B485E52ABD3D}" srcOrd="0" destOrd="0" presId="urn:microsoft.com/office/officeart/2005/8/layout/hList6"/>
    <dgm:cxn modelId="{9DA75CF3-36EE-43A7-990B-3901B2006E43}" type="presParOf" srcId="{850B4BA0-D8E0-47BC-9DBA-E28432FE7689}" destId="{70A134BA-C9DD-410C-9DFF-23531778E8A5}" srcOrd="1" destOrd="0" presId="urn:microsoft.com/office/officeart/2005/8/layout/hList6"/>
    <dgm:cxn modelId="{16F762E3-0282-4120-9024-5D274E55F5CF}" type="presParOf" srcId="{850B4BA0-D8E0-47BC-9DBA-E28432FE7689}" destId="{52BD8EBD-6F42-4C39-951C-0761B179353F}" srcOrd="2" destOrd="0" presId="urn:microsoft.com/office/officeart/2005/8/layout/hList6"/>
    <dgm:cxn modelId="{D364DD67-2A96-4BD2-9378-AD129283925C}" type="presParOf" srcId="{850B4BA0-D8E0-47BC-9DBA-E28432FE7689}" destId="{2D7DA77B-142B-4EDE-A277-8237EE5B3978}" srcOrd="3" destOrd="0" presId="urn:microsoft.com/office/officeart/2005/8/layout/hList6"/>
    <dgm:cxn modelId="{B57052DB-1BA8-4F07-8876-C8C326E2E1D1}" type="presParOf" srcId="{850B4BA0-D8E0-47BC-9DBA-E28432FE7689}" destId="{322C75FE-3917-4D0B-861C-E105E496C249}" srcOrd="4" destOrd="0" presId="urn:microsoft.com/office/officeart/2005/8/layout/hList6"/>
    <dgm:cxn modelId="{8BD7AB6B-82DD-4BBC-9734-0673B4FC53AF}" type="presParOf" srcId="{850B4BA0-D8E0-47BC-9DBA-E28432FE7689}" destId="{FE38105B-A8A9-407B-A362-E3CF05C62859}" srcOrd="5" destOrd="0" presId="urn:microsoft.com/office/officeart/2005/8/layout/hList6"/>
    <dgm:cxn modelId="{0F9583E5-0B81-4B97-AACB-034D16304133}" type="presParOf" srcId="{850B4BA0-D8E0-47BC-9DBA-E28432FE7689}" destId="{15B90B14-2A49-40BB-A6AC-0162FDA60898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2AC05B-CF12-4E62-AD7D-BAB1C59A9808}" type="doc">
      <dgm:prSet loTypeId="urn:microsoft.com/office/officeart/2005/8/layout/vList6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BO"/>
        </a:p>
      </dgm:t>
    </dgm:pt>
    <dgm:pt modelId="{CCCE948C-3D9A-42E1-99C1-2EFC7562F3A2}">
      <dgm:prSet/>
      <dgm:spPr/>
      <dgm:t>
        <a:bodyPr/>
        <a:lstStyle/>
        <a:p>
          <a:r>
            <a:rPr lang="es-ES" dirty="0"/>
            <a:t>Gestión de Cuentas: Este microservicio permite obtener saldos de cuentas, tipos de cambio e históricos de transacciones. Además, se utiliza para la generación de extractos.</a:t>
          </a:r>
          <a:endParaRPr lang="es-BO" dirty="0"/>
        </a:p>
      </dgm:t>
    </dgm:pt>
    <dgm:pt modelId="{BA891B9B-2A96-4B10-AC39-912047DD4C7D}" type="parTrans" cxnId="{5D7AF536-58F7-4118-B40F-EAAD277E0FA3}">
      <dgm:prSet/>
      <dgm:spPr/>
      <dgm:t>
        <a:bodyPr/>
        <a:lstStyle/>
        <a:p>
          <a:endParaRPr lang="es-BO"/>
        </a:p>
      </dgm:t>
    </dgm:pt>
    <dgm:pt modelId="{9540D903-3728-4799-A6E0-C256A548D5B1}" type="sibTrans" cxnId="{5D7AF536-58F7-4118-B40F-EAAD277E0FA3}">
      <dgm:prSet/>
      <dgm:spPr/>
      <dgm:t>
        <a:bodyPr/>
        <a:lstStyle/>
        <a:p>
          <a:endParaRPr lang="es-BO"/>
        </a:p>
      </dgm:t>
    </dgm:pt>
    <dgm:pt modelId="{E96C07ED-8AC3-4D4A-BCBE-818B3C9D768E}">
      <dgm:prSet/>
      <dgm:spPr/>
      <dgm:t>
        <a:bodyPr/>
        <a:lstStyle/>
        <a:p>
          <a:r>
            <a:rPr lang="es-ES" dirty="0"/>
            <a:t>Gestión de Clientes: Este microservicio se encarga de la administración que permite la gestión de clientes y su autenticación. También se utiliza para la autenticación del usuario en diversas operaciones.</a:t>
          </a:r>
          <a:endParaRPr lang="es-BO" dirty="0"/>
        </a:p>
      </dgm:t>
    </dgm:pt>
    <dgm:pt modelId="{A058BF13-A9E3-4C1F-B39C-D83D5D3BF7BC}" type="parTrans" cxnId="{27F09362-8345-4C33-95C3-715D16F76DC2}">
      <dgm:prSet/>
      <dgm:spPr/>
      <dgm:t>
        <a:bodyPr/>
        <a:lstStyle/>
        <a:p>
          <a:endParaRPr lang="es-BO"/>
        </a:p>
      </dgm:t>
    </dgm:pt>
    <dgm:pt modelId="{828D36BA-2C51-4038-8A59-858C50F76F3D}" type="sibTrans" cxnId="{27F09362-8345-4C33-95C3-715D16F76DC2}">
      <dgm:prSet/>
      <dgm:spPr/>
      <dgm:t>
        <a:bodyPr/>
        <a:lstStyle/>
        <a:p>
          <a:endParaRPr lang="es-BO"/>
        </a:p>
      </dgm:t>
    </dgm:pt>
    <dgm:pt modelId="{03D40F86-75D9-422C-9882-263ED7F4AB39}">
      <dgm:prSet/>
      <dgm:spPr/>
      <dgm:t>
        <a:bodyPr/>
        <a:lstStyle/>
        <a:p>
          <a:r>
            <a:rPr lang="es-ES" dirty="0"/>
            <a:t>Gestión de Tipo de Cambio: Este microservicio se encarga de almacenar y actualizar tipos de cambios, así como de proporcionar la tasa de cambio actualizada a la fecha para la moneda correspondiente. También se utiliza para gestionar el tipo de cambio entre monedas en diversas operaciones.</a:t>
          </a:r>
          <a:endParaRPr lang="es-BO" dirty="0"/>
        </a:p>
      </dgm:t>
    </dgm:pt>
    <dgm:pt modelId="{8B5CB774-DCFD-44BC-872B-D186628EB5DC}" type="parTrans" cxnId="{8FA15D18-05D8-4D53-A12F-38D412BA82D6}">
      <dgm:prSet/>
      <dgm:spPr/>
      <dgm:t>
        <a:bodyPr/>
        <a:lstStyle/>
        <a:p>
          <a:endParaRPr lang="es-BO"/>
        </a:p>
      </dgm:t>
    </dgm:pt>
    <dgm:pt modelId="{2DEDAF09-3391-4D7A-A7C6-098EE242266D}" type="sibTrans" cxnId="{8FA15D18-05D8-4D53-A12F-38D412BA82D6}">
      <dgm:prSet/>
      <dgm:spPr/>
      <dgm:t>
        <a:bodyPr/>
        <a:lstStyle/>
        <a:p>
          <a:endParaRPr lang="es-BO"/>
        </a:p>
      </dgm:t>
    </dgm:pt>
    <dgm:pt modelId="{1BD8B0AB-CDB3-4C81-BCE1-7DECF11A2E6B}">
      <dgm:prSet/>
      <dgm:spPr/>
      <dgm:t>
        <a:bodyPr/>
        <a:lstStyle/>
        <a:p>
          <a:r>
            <a:rPr lang="es-ES" dirty="0"/>
            <a:t>Gestión de Transacciones: Este microservicio permite realizar créditos y débitos en moneda local o extranjera. Se utiliza para realizar débitos en dólares americanos, transferir dólares a otra cuenta y obtener extractos de transacciones realizadas en </a:t>
          </a:r>
          <a:r>
            <a:rPr lang="es-ES" dirty="0" err="1"/>
            <a:t>ATMs</a:t>
          </a:r>
          <a:r>
            <a:rPr lang="es-ES" dirty="0"/>
            <a:t>.</a:t>
          </a:r>
          <a:endParaRPr lang="es-BO" dirty="0"/>
        </a:p>
      </dgm:t>
    </dgm:pt>
    <dgm:pt modelId="{AD31A1F9-1445-466D-8F57-BA76DF48A7FC}" type="parTrans" cxnId="{0EE3AD9F-0893-47B9-B88C-39D5CE35E169}">
      <dgm:prSet/>
      <dgm:spPr/>
      <dgm:t>
        <a:bodyPr/>
        <a:lstStyle/>
        <a:p>
          <a:endParaRPr lang="es-BO"/>
        </a:p>
      </dgm:t>
    </dgm:pt>
    <dgm:pt modelId="{C1048B17-B182-4617-BB08-DE9EC83EC7E5}" type="sibTrans" cxnId="{0EE3AD9F-0893-47B9-B88C-39D5CE35E169}">
      <dgm:prSet/>
      <dgm:spPr/>
      <dgm:t>
        <a:bodyPr/>
        <a:lstStyle/>
        <a:p>
          <a:endParaRPr lang="es-BO"/>
        </a:p>
      </dgm:t>
    </dgm:pt>
    <dgm:pt modelId="{545E599F-F591-4633-B24B-BF32AAE96F42}" type="pres">
      <dgm:prSet presAssocID="{602AC05B-CF12-4E62-AD7D-BAB1C59A9808}" presName="Name0" presStyleCnt="0">
        <dgm:presLayoutVars>
          <dgm:dir/>
          <dgm:animLvl val="lvl"/>
          <dgm:resizeHandles/>
        </dgm:presLayoutVars>
      </dgm:prSet>
      <dgm:spPr/>
    </dgm:pt>
    <dgm:pt modelId="{19A4D751-91D2-4352-B8BB-2BEE453A6162}" type="pres">
      <dgm:prSet presAssocID="{CCCE948C-3D9A-42E1-99C1-2EFC7562F3A2}" presName="linNode" presStyleCnt="0"/>
      <dgm:spPr/>
    </dgm:pt>
    <dgm:pt modelId="{40BEF9C5-E7DA-480A-86C4-433C07B38C91}" type="pres">
      <dgm:prSet presAssocID="{CCCE948C-3D9A-42E1-99C1-2EFC7562F3A2}" presName="parentShp" presStyleLbl="node1" presStyleIdx="0" presStyleCnt="4" custScaleX="231966">
        <dgm:presLayoutVars>
          <dgm:bulletEnabled val="1"/>
        </dgm:presLayoutVars>
      </dgm:prSet>
      <dgm:spPr/>
    </dgm:pt>
    <dgm:pt modelId="{209D7624-216B-4847-BB0A-2187CD7E2AC8}" type="pres">
      <dgm:prSet presAssocID="{CCCE948C-3D9A-42E1-99C1-2EFC7562F3A2}" presName="childShp" presStyleLbl="bgAccFollowNode1" presStyleIdx="0" presStyleCnt="4">
        <dgm:presLayoutVars>
          <dgm:bulletEnabled val="1"/>
        </dgm:presLayoutVars>
      </dgm:prSet>
      <dgm:spPr/>
    </dgm:pt>
    <dgm:pt modelId="{64E01614-C659-41F0-B0C1-DE6101ED573F}" type="pres">
      <dgm:prSet presAssocID="{9540D903-3728-4799-A6E0-C256A548D5B1}" presName="spacing" presStyleCnt="0"/>
      <dgm:spPr/>
    </dgm:pt>
    <dgm:pt modelId="{6FB238FB-B19D-4C37-9224-7059335EADD5}" type="pres">
      <dgm:prSet presAssocID="{E96C07ED-8AC3-4D4A-BCBE-818B3C9D768E}" presName="linNode" presStyleCnt="0"/>
      <dgm:spPr/>
    </dgm:pt>
    <dgm:pt modelId="{C7F16BD8-5B23-4C09-AB3D-9A8062130D85}" type="pres">
      <dgm:prSet presAssocID="{E96C07ED-8AC3-4D4A-BCBE-818B3C9D768E}" presName="parentShp" presStyleLbl="node1" presStyleIdx="1" presStyleCnt="4" custScaleX="254800">
        <dgm:presLayoutVars>
          <dgm:bulletEnabled val="1"/>
        </dgm:presLayoutVars>
      </dgm:prSet>
      <dgm:spPr/>
    </dgm:pt>
    <dgm:pt modelId="{623A511D-94A7-47D3-AE3B-F13A88804391}" type="pres">
      <dgm:prSet presAssocID="{E96C07ED-8AC3-4D4A-BCBE-818B3C9D768E}" presName="childShp" presStyleLbl="bgAccFollowNode1" presStyleIdx="1" presStyleCnt="4">
        <dgm:presLayoutVars>
          <dgm:bulletEnabled val="1"/>
        </dgm:presLayoutVars>
      </dgm:prSet>
      <dgm:spPr/>
    </dgm:pt>
    <dgm:pt modelId="{81A833EF-A661-4A1B-99ED-68F75EEF4F4A}" type="pres">
      <dgm:prSet presAssocID="{828D36BA-2C51-4038-8A59-858C50F76F3D}" presName="spacing" presStyleCnt="0"/>
      <dgm:spPr/>
    </dgm:pt>
    <dgm:pt modelId="{27ECE535-8CEB-4802-867F-C2A63BC21F3B}" type="pres">
      <dgm:prSet presAssocID="{1BD8B0AB-CDB3-4C81-BCE1-7DECF11A2E6B}" presName="linNode" presStyleCnt="0"/>
      <dgm:spPr/>
    </dgm:pt>
    <dgm:pt modelId="{214EC26C-EBAB-4E3F-BDAD-E996E07B37D6}" type="pres">
      <dgm:prSet presAssocID="{1BD8B0AB-CDB3-4C81-BCE1-7DECF11A2E6B}" presName="parentShp" presStyleLbl="node1" presStyleIdx="2" presStyleCnt="4" custScaleX="238062">
        <dgm:presLayoutVars>
          <dgm:bulletEnabled val="1"/>
        </dgm:presLayoutVars>
      </dgm:prSet>
      <dgm:spPr/>
    </dgm:pt>
    <dgm:pt modelId="{C098CCA1-29D4-49E7-BA26-683FB3CF8C59}" type="pres">
      <dgm:prSet presAssocID="{1BD8B0AB-CDB3-4C81-BCE1-7DECF11A2E6B}" presName="childShp" presStyleLbl="bgAccFollowNode1" presStyleIdx="2" presStyleCnt="4">
        <dgm:presLayoutVars>
          <dgm:bulletEnabled val="1"/>
        </dgm:presLayoutVars>
      </dgm:prSet>
      <dgm:spPr/>
    </dgm:pt>
    <dgm:pt modelId="{FC5EDF1B-4828-4ADF-8D67-4D8693CCDEC9}" type="pres">
      <dgm:prSet presAssocID="{C1048B17-B182-4617-BB08-DE9EC83EC7E5}" presName="spacing" presStyleCnt="0"/>
      <dgm:spPr/>
    </dgm:pt>
    <dgm:pt modelId="{AAC92C23-2E6C-4A77-9683-443E24ED5BED}" type="pres">
      <dgm:prSet presAssocID="{03D40F86-75D9-422C-9882-263ED7F4AB39}" presName="linNode" presStyleCnt="0"/>
      <dgm:spPr/>
    </dgm:pt>
    <dgm:pt modelId="{53A6927B-2C26-4555-BCD2-1397D670CECC}" type="pres">
      <dgm:prSet presAssocID="{03D40F86-75D9-422C-9882-263ED7F4AB39}" presName="parentShp" presStyleLbl="node1" presStyleIdx="3" presStyleCnt="4" custScaleX="250000">
        <dgm:presLayoutVars>
          <dgm:bulletEnabled val="1"/>
        </dgm:presLayoutVars>
      </dgm:prSet>
      <dgm:spPr/>
    </dgm:pt>
    <dgm:pt modelId="{CBEC098B-FCC8-4C6A-81A6-EA0A75310A0C}" type="pres">
      <dgm:prSet presAssocID="{03D40F86-75D9-422C-9882-263ED7F4AB39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8FA15D18-05D8-4D53-A12F-38D412BA82D6}" srcId="{602AC05B-CF12-4E62-AD7D-BAB1C59A9808}" destId="{03D40F86-75D9-422C-9882-263ED7F4AB39}" srcOrd="3" destOrd="0" parTransId="{8B5CB774-DCFD-44BC-872B-D186628EB5DC}" sibTransId="{2DEDAF09-3391-4D7A-A7C6-098EE242266D}"/>
    <dgm:cxn modelId="{912ABE1A-795D-4F34-9ED3-7772BC312181}" type="presOf" srcId="{03D40F86-75D9-422C-9882-263ED7F4AB39}" destId="{53A6927B-2C26-4555-BCD2-1397D670CECC}" srcOrd="0" destOrd="0" presId="urn:microsoft.com/office/officeart/2005/8/layout/vList6"/>
    <dgm:cxn modelId="{5D7AF536-58F7-4118-B40F-EAAD277E0FA3}" srcId="{602AC05B-CF12-4E62-AD7D-BAB1C59A9808}" destId="{CCCE948C-3D9A-42E1-99C1-2EFC7562F3A2}" srcOrd="0" destOrd="0" parTransId="{BA891B9B-2A96-4B10-AC39-912047DD4C7D}" sibTransId="{9540D903-3728-4799-A6E0-C256A548D5B1}"/>
    <dgm:cxn modelId="{27F09362-8345-4C33-95C3-715D16F76DC2}" srcId="{602AC05B-CF12-4E62-AD7D-BAB1C59A9808}" destId="{E96C07ED-8AC3-4D4A-BCBE-818B3C9D768E}" srcOrd="1" destOrd="0" parTransId="{A058BF13-A9E3-4C1F-B39C-D83D5D3BF7BC}" sibTransId="{828D36BA-2C51-4038-8A59-858C50F76F3D}"/>
    <dgm:cxn modelId="{A0E0CC50-C0A5-4B4A-931B-9C0C0B979EA4}" type="presOf" srcId="{E96C07ED-8AC3-4D4A-BCBE-818B3C9D768E}" destId="{C7F16BD8-5B23-4C09-AB3D-9A8062130D85}" srcOrd="0" destOrd="0" presId="urn:microsoft.com/office/officeart/2005/8/layout/vList6"/>
    <dgm:cxn modelId="{3BE01E95-685E-472A-9747-C300FA76EEE1}" type="presOf" srcId="{1BD8B0AB-CDB3-4C81-BCE1-7DECF11A2E6B}" destId="{214EC26C-EBAB-4E3F-BDAD-E996E07B37D6}" srcOrd="0" destOrd="0" presId="urn:microsoft.com/office/officeart/2005/8/layout/vList6"/>
    <dgm:cxn modelId="{0EE3AD9F-0893-47B9-B88C-39D5CE35E169}" srcId="{602AC05B-CF12-4E62-AD7D-BAB1C59A9808}" destId="{1BD8B0AB-CDB3-4C81-BCE1-7DECF11A2E6B}" srcOrd="2" destOrd="0" parTransId="{AD31A1F9-1445-466D-8F57-BA76DF48A7FC}" sibTransId="{C1048B17-B182-4617-BB08-DE9EC83EC7E5}"/>
    <dgm:cxn modelId="{B6AB4BDA-24A7-45A2-A1DE-61C3D60CEFDF}" type="presOf" srcId="{CCCE948C-3D9A-42E1-99C1-2EFC7562F3A2}" destId="{40BEF9C5-E7DA-480A-86C4-433C07B38C91}" srcOrd="0" destOrd="0" presId="urn:microsoft.com/office/officeart/2005/8/layout/vList6"/>
    <dgm:cxn modelId="{CD3096E1-A66E-41C0-8473-1FF11412AA75}" type="presOf" srcId="{602AC05B-CF12-4E62-AD7D-BAB1C59A9808}" destId="{545E599F-F591-4633-B24B-BF32AAE96F42}" srcOrd="0" destOrd="0" presId="urn:microsoft.com/office/officeart/2005/8/layout/vList6"/>
    <dgm:cxn modelId="{FAD9D0CB-CE4C-4120-A707-97BC7EA7CAD0}" type="presParOf" srcId="{545E599F-F591-4633-B24B-BF32AAE96F42}" destId="{19A4D751-91D2-4352-B8BB-2BEE453A6162}" srcOrd="0" destOrd="0" presId="urn:microsoft.com/office/officeart/2005/8/layout/vList6"/>
    <dgm:cxn modelId="{7D8A2E73-AAF2-4170-A91B-850C76FA2077}" type="presParOf" srcId="{19A4D751-91D2-4352-B8BB-2BEE453A6162}" destId="{40BEF9C5-E7DA-480A-86C4-433C07B38C91}" srcOrd="0" destOrd="0" presId="urn:microsoft.com/office/officeart/2005/8/layout/vList6"/>
    <dgm:cxn modelId="{2232F232-032E-4241-9B94-E448037A03B5}" type="presParOf" srcId="{19A4D751-91D2-4352-B8BB-2BEE453A6162}" destId="{209D7624-216B-4847-BB0A-2187CD7E2AC8}" srcOrd="1" destOrd="0" presId="urn:microsoft.com/office/officeart/2005/8/layout/vList6"/>
    <dgm:cxn modelId="{865E7F52-7DE5-4E01-B455-EC77808BE6FB}" type="presParOf" srcId="{545E599F-F591-4633-B24B-BF32AAE96F42}" destId="{64E01614-C659-41F0-B0C1-DE6101ED573F}" srcOrd="1" destOrd="0" presId="urn:microsoft.com/office/officeart/2005/8/layout/vList6"/>
    <dgm:cxn modelId="{9C0242FA-6C7A-438F-AD7E-780ABE9530DD}" type="presParOf" srcId="{545E599F-F591-4633-B24B-BF32AAE96F42}" destId="{6FB238FB-B19D-4C37-9224-7059335EADD5}" srcOrd="2" destOrd="0" presId="urn:microsoft.com/office/officeart/2005/8/layout/vList6"/>
    <dgm:cxn modelId="{CE77E5C8-4D08-43E1-B8E0-EFACA2F4C980}" type="presParOf" srcId="{6FB238FB-B19D-4C37-9224-7059335EADD5}" destId="{C7F16BD8-5B23-4C09-AB3D-9A8062130D85}" srcOrd="0" destOrd="0" presId="urn:microsoft.com/office/officeart/2005/8/layout/vList6"/>
    <dgm:cxn modelId="{DF1FDD68-33D3-4E87-9AF9-06DF42E89850}" type="presParOf" srcId="{6FB238FB-B19D-4C37-9224-7059335EADD5}" destId="{623A511D-94A7-47D3-AE3B-F13A88804391}" srcOrd="1" destOrd="0" presId="urn:microsoft.com/office/officeart/2005/8/layout/vList6"/>
    <dgm:cxn modelId="{ED5721B1-21BD-4443-BB42-935DD4AA95E8}" type="presParOf" srcId="{545E599F-F591-4633-B24B-BF32AAE96F42}" destId="{81A833EF-A661-4A1B-99ED-68F75EEF4F4A}" srcOrd="3" destOrd="0" presId="urn:microsoft.com/office/officeart/2005/8/layout/vList6"/>
    <dgm:cxn modelId="{08C9D70B-E613-485E-A5AB-401E892B1E5F}" type="presParOf" srcId="{545E599F-F591-4633-B24B-BF32AAE96F42}" destId="{27ECE535-8CEB-4802-867F-C2A63BC21F3B}" srcOrd="4" destOrd="0" presId="urn:microsoft.com/office/officeart/2005/8/layout/vList6"/>
    <dgm:cxn modelId="{CBFD7679-5E4A-460B-8E08-C798EDABD92E}" type="presParOf" srcId="{27ECE535-8CEB-4802-867F-C2A63BC21F3B}" destId="{214EC26C-EBAB-4E3F-BDAD-E996E07B37D6}" srcOrd="0" destOrd="0" presId="urn:microsoft.com/office/officeart/2005/8/layout/vList6"/>
    <dgm:cxn modelId="{3A86EFF3-A5EC-4D02-B76B-343F5444E0B1}" type="presParOf" srcId="{27ECE535-8CEB-4802-867F-C2A63BC21F3B}" destId="{C098CCA1-29D4-49E7-BA26-683FB3CF8C59}" srcOrd="1" destOrd="0" presId="urn:microsoft.com/office/officeart/2005/8/layout/vList6"/>
    <dgm:cxn modelId="{E992B6E2-3C52-4A8B-9383-32DB30DB7A90}" type="presParOf" srcId="{545E599F-F591-4633-B24B-BF32AAE96F42}" destId="{FC5EDF1B-4828-4ADF-8D67-4D8693CCDEC9}" srcOrd="5" destOrd="0" presId="urn:microsoft.com/office/officeart/2005/8/layout/vList6"/>
    <dgm:cxn modelId="{BC7DF088-3C23-462B-AAD2-7A1F7C2A9B1E}" type="presParOf" srcId="{545E599F-F591-4633-B24B-BF32AAE96F42}" destId="{AAC92C23-2E6C-4A77-9683-443E24ED5BED}" srcOrd="6" destOrd="0" presId="urn:microsoft.com/office/officeart/2005/8/layout/vList6"/>
    <dgm:cxn modelId="{515A6DE7-AF25-4D7B-999A-DB321575AA32}" type="presParOf" srcId="{AAC92C23-2E6C-4A77-9683-443E24ED5BED}" destId="{53A6927B-2C26-4555-BCD2-1397D670CECC}" srcOrd="0" destOrd="0" presId="urn:microsoft.com/office/officeart/2005/8/layout/vList6"/>
    <dgm:cxn modelId="{2E3DC14B-044C-4510-82A7-2D554F491B2F}" type="presParOf" srcId="{AAC92C23-2E6C-4A77-9683-443E24ED5BED}" destId="{CBEC098B-FCC8-4C6A-81A6-EA0A75310A0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2AC05B-CF12-4E62-AD7D-BAB1C59A9808}" type="doc">
      <dgm:prSet loTypeId="urn:microsoft.com/office/officeart/2005/8/layout/matrix3" loCatId="matrix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BO"/>
        </a:p>
      </dgm:t>
    </dgm:pt>
    <dgm:pt modelId="{CCCE948C-3D9A-42E1-99C1-2EFC7562F3A2}">
      <dgm:prSet/>
      <dgm:spPr/>
      <dgm:t>
        <a:bodyPr/>
        <a:lstStyle/>
        <a:p>
          <a:r>
            <a:rPr lang="es-ES" dirty="0"/>
            <a:t>La escalabilidad y flexibilidad del sistema de cajero automático se garantiza mediante el uso de una arquitectura de microservicios. Esta arquitectura permite una mayor modularidad y despliegue independiente de cada servicio, lo que facilita la evolución y mantenimiento del sistema. Además, el uso de servicios de Cloud </a:t>
          </a:r>
          <a:r>
            <a:rPr lang="es-ES" dirty="0" err="1"/>
            <a:t>computing</a:t>
          </a:r>
          <a:r>
            <a:rPr lang="es-ES" dirty="0"/>
            <a:t> permite un escalamiento fácil al poder asignar recursos según se requieran.</a:t>
          </a:r>
          <a:endParaRPr lang="es-BO" dirty="0"/>
        </a:p>
      </dgm:t>
    </dgm:pt>
    <dgm:pt modelId="{BA891B9B-2A96-4B10-AC39-912047DD4C7D}" type="parTrans" cxnId="{5D7AF536-58F7-4118-B40F-EAAD277E0FA3}">
      <dgm:prSet/>
      <dgm:spPr/>
      <dgm:t>
        <a:bodyPr/>
        <a:lstStyle/>
        <a:p>
          <a:endParaRPr lang="es-BO"/>
        </a:p>
      </dgm:t>
    </dgm:pt>
    <dgm:pt modelId="{9540D903-3728-4799-A6E0-C256A548D5B1}" type="sibTrans" cxnId="{5D7AF536-58F7-4118-B40F-EAAD277E0FA3}">
      <dgm:prSet/>
      <dgm:spPr/>
      <dgm:t>
        <a:bodyPr/>
        <a:lstStyle/>
        <a:p>
          <a:endParaRPr lang="es-BO"/>
        </a:p>
      </dgm:t>
    </dgm:pt>
    <dgm:pt modelId="{5CDE146C-B2ED-4CDD-9A65-779F91E7C6D9}">
      <dgm:prSet/>
      <dgm:spPr/>
      <dgm:t>
        <a:bodyPr/>
        <a:lstStyle/>
        <a:p>
          <a:r>
            <a:rPr lang="es-ES" dirty="0"/>
            <a:t>Cada microservicio se puede escalar de manera independiente, lo que permite una mayor flexibilidad en la asignación de recursos y la adaptación a cambios en la demanda del sistema. Además, la arquitectura de microservicios permite la adición o eliminación de servicios según sea necesario, lo que proporciona una mayor flexibilidad en la evolución del sistema.</a:t>
          </a:r>
          <a:endParaRPr lang="es-BO" dirty="0"/>
        </a:p>
      </dgm:t>
    </dgm:pt>
    <dgm:pt modelId="{9608BFF5-3CDC-48A1-BE28-95B0D60AE1E6}" type="parTrans" cxnId="{0DDC47C1-5B1E-421C-82CB-7F564A06E792}">
      <dgm:prSet/>
      <dgm:spPr/>
      <dgm:t>
        <a:bodyPr/>
        <a:lstStyle/>
        <a:p>
          <a:endParaRPr lang="es-BO"/>
        </a:p>
      </dgm:t>
    </dgm:pt>
    <dgm:pt modelId="{279FDE59-958C-47A4-B666-093FE660015C}" type="sibTrans" cxnId="{0DDC47C1-5B1E-421C-82CB-7F564A06E792}">
      <dgm:prSet/>
      <dgm:spPr/>
      <dgm:t>
        <a:bodyPr/>
        <a:lstStyle/>
        <a:p>
          <a:endParaRPr lang="es-BO"/>
        </a:p>
      </dgm:t>
    </dgm:pt>
    <dgm:pt modelId="{09DE9A51-FF73-4483-BBCC-42FAED0B77F8}">
      <dgm:prSet/>
      <dgm:spPr/>
      <dgm:t>
        <a:bodyPr/>
        <a:lstStyle/>
        <a:p>
          <a:r>
            <a:rPr lang="es-ES" dirty="0"/>
            <a:t>En resumen, la escalabilidad y flexibilidad del sistema de cajero automático se garantiza mediante el uso de una arquitectura de microservicios que permite un mayor modularidad, despliegue independiente de cada servicio y adaptación a cambios en la demanda del sistema</a:t>
          </a:r>
          <a:endParaRPr lang="es-BO" dirty="0"/>
        </a:p>
      </dgm:t>
    </dgm:pt>
    <dgm:pt modelId="{7E79AA88-0786-49D9-9972-857575899334}" type="parTrans" cxnId="{589006BA-32C8-4615-82A6-808B8B21A41C}">
      <dgm:prSet/>
      <dgm:spPr/>
      <dgm:t>
        <a:bodyPr/>
        <a:lstStyle/>
        <a:p>
          <a:endParaRPr lang="es-BO"/>
        </a:p>
      </dgm:t>
    </dgm:pt>
    <dgm:pt modelId="{76170C40-50A9-49E3-9306-EFDFFAF97516}" type="sibTrans" cxnId="{589006BA-32C8-4615-82A6-808B8B21A41C}">
      <dgm:prSet/>
      <dgm:spPr/>
      <dgm:t>
        <a:bodyPr/>
        <a:lstStyle/>
        <a:p>
          <a:endParaRPr lang="es-BO"/>
        </a:p>
      </dgm:t>
    </dgm:pt>
    <dgm:pt modelId="{32BC7221-A57C-4E00-82BC-F7B26EA2E71D}" type="pres">
      <dgm:prSet presAssocID="{602AC05B-CF12-4E62-AD7D-BAB1C59A9808}" presName="matrix" presStyleCnt="0">
        <dgm:presLayoutVars>
          <dgm:chMax val="1"/>
          <dgm:dir/>
          <dgm:resizeHandles val="exact"/>
        </dgm:presLayoutVars>
      </dgm:prSet>
      <dgm:spPr/>
    </dgm:pt>
    <dgm:pt modelId="{2004F21F-8B4D-4393-AA3E-8B572D67FA10}" type="pres">
      <dgm:prSet presAssocID="{602AC05B-CF12-4E62-AD7D-BAB1C59A9808}" presName="diamond" presStyleLbl="bgShp" presStyleIdx="0" presStyleCnt="1"/>
      <dgm:spPr/>
    </dgm:pt>
    <dgm:pt modelId="{BF49AEC0-2666-4A52-8C9F-311BFBD73BDD}" type="pres">
      <dgm:prSet presAssocID="{602AC05B-CF12-4E62-AD7D-BAB1C59A980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16946EE-320C-49CF-8C20-58775CE31064}" type="pres">
      <dgm:prSet presAssocID="{602AC05B-CF12-4E62-AD7D-BAB1C59A980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866E7B-77CA-48CD-82DC-FAAE6E218CDD}" type="pres">
      <dgm:prSet presAssocID="{602AC05B-CF12-4E62-AD7D-BAB1C59A980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58A90B5-4E0F-4C14-82CA-ED4955141450}" type="pres">
      <dgm:prSet presAssocID="{602AC05B-CF12-4E62-AD7D-BAB1C59A980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D7AF536-58F7-4118-B40F-EAAD277E0FA3}" srcId="{602AC05B-CF12-4E62-AD7D-BAB1C59A9808}" destId="{CCCE948C-3D9A-42E1-99C1-2EFC7562F3A2}" srcOrd="0" destOrd="0" parTransId="{BA891B9B-2A96-4B10-AC39-912047DD4C7D}" sibTransId="{9540D903-3728-4799-A6E0-C256A548D5B1}"/>
    <dgm:cxn modelId="{D0DD1D5A-B5F6-437C-944D-833B1409B060}" type="presOf" srcId="{5CDE146C-B2ED-4CDD-9A65-779F91E7C6D9}" destId="{816946EE-320C-49CF-8C20-58775CE31064}" srcOrd="0" destOrd="0" presId="urn:microsoft.com/office/officeart/2005/8/layout/matrix3"/>
    <dgm:cxn modelId="{E8D08C9B-F4A8-4C6E-9CE5-54A78E6163F7}" type="presOf" srcId="{602AC05B-CF12-4E62-AD7D-BAB1C59A9808}" destId="{32BC7221-A57C-4E00-82BC-F7B26EA2E71D}" srcOrd="0" destOrd="0" presId="urn:microsoft.com/office/officeart/2005/8/layout/matrix3"/>
    <dgm:cxn modelId="{00BF349F-B80A-4663-B334-56D2FF9EFE71}" type="presOf" srcId="{09DE9A51-FF73-4483-BBCC-42FAED0B77F8}" destId="{34866E7B-77CA-48CD-82DC-FAAE6E218CDD}" srcOrd="0" destOrd="0" presId="urn:microsoft.com/office/officeart/2005/8/layout/matrix3"/>
    <dgm:cxn modelId="{589006BA-32C8-4615-82A6-808B8B21A41C}" srcId="{602AC05B-CF12-4E62-AD7D-BAB1C59A9808}" destId="{09DE9A51-FF73-4483-BBCC-42FAED0B77F8}" srcOrd="2" destOrd="0" parTransId="{7E79AA88-0786-49D9-9972-857575899334}" sibTransId="{76170C40-50A9-49E3-9306-EFDFFAF97516}"/>
    <dgm:cxn modelId="{0DDC47C1-5B1E-421C-82CB-7F564A06E792}" srcId="{602AC05B-CF12-4E62-AD7D-BAB1C59A9808}" destId="{5CDE146C-B2ED-4CDD-9A65-779F91E7C6D9}" srcOrd="1" destOrd="0" parTransId="{9608BFF5-3CDC-48A1-BE28-95B0D60AE1E6}" sibTransId="{279FDE59-958C-47A4-B666-093FE660015C}"/>
    <dgm:cxn modelId="{A8D62DEC-1A3F-4E12-8A58-B165BB74D7D4}" type="presOf" srcId="{CCCE948C-3D9A-42E1-99C1-2EFC7562F3A2}" destId="{BF49AEC0-2666-4A52-8C9F-311BFBD73BDD}" srcOrd="0" destOrd="0" presId="urn:microsoft.com/office/officeart/2005/8/layout/matrix3"/>
    <dgm:cxn modelId="{61528796-A390-4EDE-A5CF-BA6D5ED8A2F5}" type="presParOf" srcId="{32BC7221-A57C-4E00-82BC-F7B26EA2E71D}" destId="{2004F21F-8B4D-4393-AA3E-8B572D67FA10}" srcOrd="0" destOrd="0" presId="urn:microsoft.com/office/officeart/2005/8/layout/matrix3"/>
    <dgm:cxn modelId="{AB70D4FB-660C-4648-9716-6656A9E8710E}" type="presParOf" srcId="{32BC7221-A57C-4E00-82BC-F7B26EA2E71D}" destId="{BF49AEC0-2666-4A52-8C9F-311BFBD73BDD}" srcOrd="1" destOrd="0" presId="urn:microsoft.com/office/officeart/2005/8/layout/matrix3"/>
    <dgm:cxn modelId="{DD0DFE44-1C6D-43C7-9025-7C1CFE3BACD8}" type="presParOf" srcId="{32BC7221-A57C-4E00-82BC-F7B26EA2E71D}" destId="{816946EE-320C-49CF-8C20-58775CE31064}" srcOrd="2" destOrd="0" presId="urn:microsoft.com/office/officeart/2005/8/layout/matrix3"/>
    <dgm:cxn modelId="{A1EF3DE3-B905-4FFE-AEF8-2172F7E17E3E}" type="presParOf" srcId="{32BC7221-A57C-4E00-82BC-F7B26EA2E71D}" destId="{34866E7B-77CA-48CD-82DC-FAAE6E218CDD}" srcOrd="3" destOrd="0" presId="urn:microsoft.com/office/officeart/2005/8/layout/matrix3"/>
    <dgm:cxn modelId="{EA3FBE56-440B-44D6-A651-61CF49EB3827}" type="presParOf" srcId="{32BC7221-A57C-4E00-82BC-F7B26EA2E71D}" destId="{758A90B5-4E0F-4C14-82CA-ED495514145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611B71-0942-45B8-8421-5119CC7DDAFC}">
      <dsp:nvSpPr>
        <dsp:cNvPr id="0" name=""/>
        <dsp:cNvSpPr/>
      </dsp:nvSpPr>
      <dsp:spPr>
        <a:xfrm>
          <a:off x="813" y="663920"/>
          <a:ext cx="3173907" cy="1904344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500" kern="1200" dirty="0"/>
            <a:t>¿Cómo se implementará el sistema de cajero automático?</a:t>
          </a:r>
          <a:endParaRPr lang="en-US" sz="2500" kern="1200" dirty="0"/>
        </a:p>
      </dsp:txBody>
      <dsp:txXfrm>
        <a:off x="813" y="663920"/>
        <a:ext cx="3173907" cy="1904344"/>
      </dsp:txXfrm>
    </dsp:sp>
    <dsp:sp modelId="{A3866088-EA6A-47B6-9590-E3C10AAC5CFF}">
      <dsp:nvSpPr>
        <dsp:cNvPr id="0" name=""/>
        <dsp:cNvSpPr/>
      </dsp:nvSpPr>
      <dsp:spPr>
        <a:xfrm>
          <a:off x="3492111" y="663920"/>
          <a:ext cx="3173907" cy="1904344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174641"/>
                <a:satOff val="-3128"/>
                <a:lumOff val="132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74641"/>
                <a:satOff val="-3128"/>
                <a:lumOff val="132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74641"/>
                <a:satOff val="-3128"/>
                <a:lumOff val="132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500" kern="1200" dirty="0"/>
            <a:t>¿Qué servicios se utilizarán en el sistema y cómo se relacionan entre sí?</a:t>
          </a:r>
          <a:endParaRPr lang="en-US" sz="2500" kern="1200" dirty="0"/>
        </a:p>
      </dsp:txBody>
      <dsp:txXfrm>
        <a:off x="3492111" y="663920"/>
        <a:ext cx="3173907" cy="1904344"/>
      </dsp:txXfrm>
    </dsp:sp>
    <dsp:sp modelId="{D4D6317F-228B-4C22-B490-820C8548743A}">
      <dsp:nvSpPr>
        <dsp:cNvPr id="0" name=""/>
        <dsp:cNvSpPr/>
      </dsp:nvSpPr>
      <dsp:spPr>
        <a:xfrm>
          <a:off x="1746462" y="2885655"/>
          <a:ext cx="3173907" cy="1904344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500" kern="1200" dirty="0"/>
            <a:t>¿Cómo se garantiza la escalabilidad y flexibilidad del sistema de cajero automático?</a:t>
          </a:r>
          <a:endParaRPr lang="en-US" sz="2500" kern="1200" dirty="0"/>
        </a:p>
      </dsp:txBody>
      <dsp:txXfrm>
        <a:off x="1746462" y="2885655"/>
        <a:ext cx="3173907" cy="19043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AB23FF-B2B6-440C-9408-B485E52ABD3D}">
      <dsp:nvSpPr>
        <dsp:cNvPr id="0" name=""/>
        <dsp:cNvSpPr/>
      </dsp:nvSpPr>
      <dsp:spPr>
        <a:xfrm rot="16200000">
          <a:off x="-2187377" y="2189012"/>
          <a:ext cx="5982409" cy="1604385"/>
        </a:xfrm>
        <a:prstGeom prst="flowChartManualOperati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2071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1600" kern="1200" dirty="0"/>
            <a:t>Se implementará una arquitectura de microservicios, que permitirá: Escalabilidad,  Flexibilidad, Desarrollo ágil, Facilidad de mantenimiento, Tolerancia a fallos</a:t>
          </a:r>
        </a:p>
      </dsp:txBody>
      <dsp:txXfrm rot="5400000">
        <a:off x="1635" y="1196482"/>
        <a:ext cx="1604385" cy="3589445"/>
      </dsp:txXfrm>
    </dsp:sp>
    <dsp:sp modelId="{52BD8EBD-6F42-4C39-951C-0761B179353F}">
      <dsp:nvSpPr>
        <dsp:cNvPr id="0" name=""/>
        <dsp:cNvSpPr/>
      </dsp:nvSpPr>
      <dsp:spPr>
        <a:xfrm rot="16200000">
          <a:off x="-462662" y="2189012"/>
          <a:ext cx="5982409" cy="1604385"/>
        </a:xfrm>
        <a:prstGeom prst="flowChartManualOperation">
          <a:avLst/>
        </a:prstGeom>
        <a:solidFill>
          <a:schemeClr val="accent1">
            <a:shade val="80000"/>
            <a:hueOff val="116428"/>
            <a:satOff val="-2085"/>
            <a:lumOff val="8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2071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1600" kern="1200" dirty="0"/>
            <a:t>Los microservicios incluyen Gestión de cuentas, Gestión de clientes, Gestión de transacciones, </a:t>
          </a:r>
          <a:r>
            <a:rPr lang="es-ES" sz="1600" kern="1200" dirty="0"/>
            <a:t>Gestión de tipo de cambio</a:t>
          </a:r>
          <a:endParaRPr lang="es-BO" sz="1600" kern="1200" dirty="0"/>
        </a:p>
      </dsp:txBody>
      <dsp:txXfrm rot="5400000">
        <a:off x="1726350" y="1196482"/>
        <a:ext cx="1604385" cy="3589445"/>
      </dsp:txXfrm>
    </dsp:sp>
    <dsp:sp modelId="{322C75FE-3917-4D0B-861C-E105E496C249}">
      <dsp:nvSpPr>
        <dsp:cNvPr id="0" name=""/>
        <dsp:cNvSpPr/>
      </dsp:nvSpPr>
      <dsp:spPr>
        <a:xfrm rot="16200000">
          <a:off x="1262052" y="2189012"/>
          <a:ext cx="5982409" cy="1604385"/>
        </a:xfrm>
        <a:prstGeom prst="flowChartManualOperation">
          <a:avLst/>
        </a:prstGeom>
        <a:solidFill>
          <a:schemeClr val="accent1">
            <a:shade val="80000"/>
            <a:hueOff val="232855"/>
            <a:satOff val="-4171"/>
            <a:lumOff val="17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2071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Cada microservicio cumple con atributos de calidad de:  </a:t>
          </a:r>
          <a:r>
            <a:rPr lang="es-BO" sz="1600" kern="1200" dirty="0"/>
            <a:t>Usabilidad, Rendimiento, Seguridad</a:t>
          </a:r>
        </a:p>
      </dsp:txBody>
      <dsp:txXfrm rot="5400000">
        <a:off x="3451064" y="1196482"/>
        <a:ext cx="1604385" cy="3589445"/>
      </dsp:txXfrm>
    </dsp:sp>
    <dsp:sp modelId="{15B90B14-2A49-40BB-A6AC-0162FDA60898}">
      <dsp:nvSpPr>
        <dsp:cNvPr id="0" name=""/>
        <dsp:cNvSpPr/>
      </dsp:nvSpPr>
      <dsp:spPr>
        <a:xfrm rot="16200000">
          <a:off x="2986767" y="2189012"/>
          <a:ext cx="5982409" cy="1604385"/>
        </a:xfrm>
        <a:prstGeom prst="flowChartManualOperation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2071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Además, se implementa un sistema de cifrado de extremo a extremo, control de acceso y autorización de operaciones para garantizar seguridad.</a:t>
          </a:r>
          <a:endParaRPr lang="es-BO" sz="1600" kern="1200" dirty="0"/>
        </a:p>
      </dsp:txBody>
      <dsp:txXfrm rot="5400000">
        <a:off x="5175779" y="1196482"/>
        <a:ext cx="1604385" cy="35894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D7624-216B-4847-BB0A-2187CD7E2AC8}">
      <dsp:nvSpPr>
        <dsp:cNvPr id="0" name=""/>
        <dsp:cNvSpPr/>
      </dsp:nvSpPr>
      <dsp:spPr>
        <a:xfrm>
          <a:off x="4118317" y="1752"/>
          <a:ext cx="2662386" cy="139044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EF9C5-E7DA-480A-86C4-433C07B38C91}">
      <dsp:nvSpPr>
        <dsp:cNvPr id="0" name=""/>
        <dsp:cNvSpPr/>
      </dsp:nvSpPr>
      <dsp:spPr>
        <a:xfrm>
          <a:off x="1096" y="1752"/>
          <a:ext cx="4117220" cy="1390442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Gestión de Cuentas: Este microservicio permite obtener saldos de cuentas, tipos de cambio e históricos de transacciones. Además, se utiliza para la generación de extractos.</a:t>
          </a:r>
          <a:endParaRPr lang="es-BO" sz="1400" kern="1200" dirty="0"/>
        </a:p>
      </dsp:txBody>
      <dsp:txXfrm>
        <a:off x="68972" y="69628"/>
        <a:ext cx="3981468" cy="1254690"/>
      </dsp:txXfrm>
    </dsp:sp>
    <dsp:sp modelId="{623A511D-94A7-47D3-AE3B-F13A88804391}">
      <dsp:nvSpPr>
        <dsp:cNvPr id="0" name=""/>
        <dsp:cNvSpPr/>
      </dsp:nvSpPr>
      <dsp:spPr>
        <a:xfrm>
          <a:off x="4268210" y="1531239"/>
          <a:ext cx="2511385" cy="139044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F16BD8-5B23-4C09-AB3D-9A8062130D85}">
      <dsp:nvSpPr>
        <dsp:cNvPr id="0" name=""/>
        <dsp:cNvSpPr/>
      </dsp:nvSpPr>
      <dsp:spPr>
        <a:xfrm>
          <a:off x="2204" y="1531239"/>
          <a:ext cx="4266006" cy="1390442"/>
        </a:xfrm>
        <a:prstGeom prst="roundRect">
          <a:avLst/>
        </a:prstGeom>
        <a:solidFill>
          <a:schemeClr val="accent1">
            <a:shade val="80000"/>
            <a:hueOff val="116428"/>
            <a:satOff val="-2085"/>
            <a:lumOff val="8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Gestión de Clientes: Este microservicio se encarga de la administración que permite la gestión de clientes y su autenticación. También se utiliza para la autenticación del usuario en diversas operaciones.</a:t>
          </a:r>
          <a:endParaRPr lang="es-BO" sz="1400" kern="1200" dirty="0"/>
        </a:p>
      </dsp:txBody>
      <dsp:txXfrm>
        <a:off x="70080" y="1599115"/>
        <a:ext cx="4130254" cy="1254690"/>
      </dsp:txXfrm>
    </dsp:sp>
    <dsp:sp modelId="{C098CCA1-29D4-49E7-BA26-683FB3CF8C59}">
      <dsp:nvSpPr>
        <dsp:cNvPr id="0" name=""/>
        <dsp:cNvSpPr/>
      </dsp:nvSpPr>
      <dsp:spPr>
        <a:xfrm>
          <a:off x="4159586" y="3060727"/>
          <a:ext cx="2618675" cy="139044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EC26C-EBAB-4E3F-BDAD-E996E07B37D6}">
      <dsp:nvSpPr>
        <dsp:cNvPr id="0" name=""/>
        <dsp:cNvSpPr/>
      </dsp:nvSpPr>
      <dsp:spPr>
        <a:xfrm>
          <a:off x="3538" y="3060727"/>
          <a:ext cx="4156047" cy="1390442"/>
        </a:xfrm>
        <a:prstGeom prst="roundRect">
          <a:avLst/>
        </a:prstGeom>
        <a:solidFill>
          <a:schemeClr val="accent1">
            <a:shade val="80000"/>
            <a:hueOff val="232855"/>
            <a:satOff val="-4171"/>
            <a:lumOff val="17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Gestión de Transacciones: Este microservicio permite realizar créditos y débitos en moneda local o extranjera. Se utiliza para realizar débitos en dólares americanos, transferir dólares a otra cuenta y obtener extractos de transacciones realizadas en </a:t>
          </a:r>
          <a:r>
            <a:rPr lang="es-ES" sz="1400" kern="1200" dirty="0" err="1"/>
            <a:t>ATMs</a:t>
          </a:r>
          <a:r>
            <a:rPr lang="es-ES" sz="1400" kern="1200" dirty="0"/>
            <a:t>.</a:t>
          </a:r>
          <a:endParaRPr lang="es-BO" sz="1400" kern="1200" dirty="0"/>
        </a:p>
      </dsp:txBody>
      <dsp:txXfrm>
        <a:off x="71414" y="3128603"/>
        <a:ext cx="4020295" cy="1254690"/>
      </dsp:txXfrm>
    </dsp:sp>
    <dsp:sp modelId="{CBEC098B-FCC8-4C6A-81A6-EA0A75310A0C}">
      <dsp:nvSpPr>
        <dsp:cNvPr id="0" name=""/>
        <dsp:cNvSpPr/>
      </dsp:nvSpPr>
      <dsp:spPr>
        <a:xfrm>
          <a:off x="4238625" y="4590214"/>
          <a:ext cx="2543175" cy="139044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6927B-2C26-4555-BCD2-1397D670CECC}">
      <dsp:nvSpPr>
        <dsp:cNvPr id="0" name=""/>
        <dsp:cNvSpPr/>
      </dsp:nvSpPr>
      <dsp:spPr>
        <a:xfrm>
          <a:off x="0" y="4590214"/>
          <a:ext cx="4238625" cy="1390442"/>
        </a:xfrm>
        <a:prstGeom prst="round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Gestión de Tipo de Cambio: Este microservicio se encarga de almacenar y actualizar tipos de cambios, así como de proporcionar la tasa de cambio actualizada a la fecha para la moneda correspondiente. También se utiliza para gestionar el tipo de cambio entre monedas en diversas operaciones.</a:t>
          </a:r>
          <a:endParaRPr lang="es-BO" sz="1400" kern="1200" dirty="0"/>
        </a:p>
      </dsp:txBody>
      <dsp:txXfrm>
        <a:off x="67876" y="4658090"/>
        <a:ext cx="4102873" cy="12546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4F21F-8B4D-4393-AA3E-8B572D67FA10}">
      <dsp:nvSpPr>
        <dsp:cNvPr id="0" name=""/>
        <dsp:cNvSpPr/>
      </dsp:nvSpPr>
      <dsp:spPr>
        <a:xfrm>
          <a:off x="399695" y="0"/>
          <a:ext cx="5982409" cy="5982409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9AEC0-2666-4A52-8C9F-311BFBD73BDD}">
      <dsp:nvSpPr>
        <dsp:cNvPr id="0" name=""/>
        <dsp:cNvSpPr/>
      </dsp:nvSpPr>
      <dsp:spPr>
        <a:xfrm>
          <a:off x="968023" y="568328"/>
          <a:ext cx="2333139" cy="2333139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La escalabilidad y flexibilidad del sistema de cajero automático se garantiza mediante el uso de una arquitectura de microservicios. Esta arquitectura permite una mayor modularidad y despliegue independiente de cada servicio, lo que facilita la evolución y mantenimiento del sistema. Además, el uso de servicios de Cloud </a:t>
          </a:r>
          <a:r>
            <a:rPr lang="es-ES" sz="1100" kern="1200" dirty="0" err="1"/>
            <a:t>computing</a:t>
          </a:r>
          <a:r>
            <a:rPr lang="es-ES" sz="1100" kern="1200" dirty="0"/>
            <a:t> permite un escalamiento fácil al poder asignar recursos según se requieran.</a:t>
          </a:r>
          <a:endParaRPr lang="es-BO" sz="1100" kern="1200" dirty="0"/>
        </a:p>
      </dsp:txBody>
      <dsp:txXfrm>
        <a:off x="1081917" y="682222"/>
        <a:ext cx="2105351" cy="2105351"/>
      </dsp:txXfrm>
    </dsp:sp>
    <dsp:sp modelId="{816946EE-320C-49CF-8C20-58775CE31064}">
      <dsp:nvSpPr>
        <dsp:cNvPr id="0" name=""/>
        <dsp:cNvSpPr/>
      </dsp:nvSpPr>
      <dsp:spPr>
        <a:xfrm>
          <a:off x="3480636" y="568328"/>
          <a:ext cx="2333139" cy="2333139"/>
        </a:xfrm>
        <a:prstGeom prst="roundRect">
          <a:avLst/>
        </a:prstGeom>
        <a:solidFill>
          <a:schemeClr val="accent1">
            <a:shade val="80000"/>
            <a:hueOff val="116428"/>
            <a:satOff val="-2085"/>
            <a:lumOff val="8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Cada microservicio se puede escalar de manera independiente, lo que permite una mayor flexibilidad en la asignación de recursos y la adaptación a cambios en la demanda del sistema. Además, la arquitectura de microservicios permite la adición o eliminación de servicios según sea necesario, lo que proporciona una mayor flexibilidad en la evolución del sistema.</a:t>
          </a:r>
          <a:endParaRPr lang="es-BO" sz="1100" kern="1200" dirty="0"/>
        </a:p>
      </dsp:txBody>
      <dsp:txXfrm>
        <a:off x="3594530" y="682222"/>
        <a:ext cx="2105351" cy="2105351"/>
      </dsp:txXfrm>
    </dsp:sp>
    <dsp:sp modelId="{34866E7B-77CA-48CD-82DC-FAAE6E218CDD}">
      <dsp:nvSpPr>
        <dsp:cNvPr id="0" name=""/>
        <dsp:cNvSpPr/>
      </dsp:nvSpPr>
      <dsp:spPr>
        <a:xfrm>
          <a:off x="968023" y="3080941"/>
          <a:ext cx="2333139" cy="2333139"/>
        </a:xfrm>
        <a:prstGeom prst="roundRect">
          <a:avLst/>
        </a:prstGeom>
        <a:solidFill>
          <a:schemeClr val="accent1">
            <a:shade val="80000"/>
            <a:hueOff val="232855"/>
            <a:satOff val="-4171"/>
            <a:lumOff val="17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En resumen, la escalabilidad y flexibilidad del sistema de cajero automático se garantiza mediante el uso de una arquitectura de microservicios que permite un mayor modularidad, despliegue independiente de cada servicio y adaptación a cambios en la demanda del sistema</a:t>
          </a:r>
          <a:endParaRPr lang="es-BO" sz="1100" kern="1200" dirty="0"/>
        </a:p>
      </dsp:txBody>
      <dsp:txXfrm>
        <a:off x="1081917" y="3194835"/>
        <a:ext cx="2105351" cy="2105351"/>
      </dsp:txXfrm>
    </dsp:sp>
    <dsp:sp modelId="{758A90B5-4E0F-4C14-82CA-ED4955141450}">
      <dsp:nvSpPr>
        <dsp:cNvPr id="0" name=""/>
        <dsp:cNvSpPr/>
      </dsp:nvSpPr>
      <dsp:spPr>
        <a:xfrm>
          <a:off x="3480636" y="3080941"/>
          <a:ext cx="2333139" cy="2333139"/>
        </a:xfrm>
        <a:prstGeom prst="round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234A8-295A-DF56-9B8B-6A8B57772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07A591-0A91-E2EA-78DB-221BF36A5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03CFC2-8869-2E89-51C2-8E9ED802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F7F-9A93-4D9D-8D52-BA57109D2C6F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7F9291-5D4C-7406-51F2-AC1C1F68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E2B2BD-320A-DDCE-B780-7619E7E1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3878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9D030-D969-BC7A-8E41-4B632F7E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C04B48-61FA-57AB-8B06-1AF39B6B6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D7D378-85F6-9427-F282-45AEEE38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F7F-9A93-4D9D-8D52-BA57109D2C6F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86E524-5937-6709-E334-C9A6BAF2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98BDAF-5ED4-8373-E207-DACE9BBC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880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46E020-3B34-1DC4-4304-32793F20D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86CE62-B34C-C408-BF6F-67E137625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38B2BA-B510-D64E-BA51-E1EF745A6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F7F-9A93-4D9D-8D52-BA57109D2C6F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6880C8-2158-40E5-4F05-FB284F6D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F56950-063A-FCB0-58DD-4F6E31FC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7309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984DF-423E-A2CC-139A-11A7373B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8013DD-0A76-A03A-30B8-AF406E9E1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BCD682-0EE4-0F2E-0228-30CD08B3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F7F-9A93-4D9D-8D52-BA57109D2C6F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D81583-687F-D475-8B8E-2BAC338E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FCC395-ACAF-B1F0-19C0-734769A9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0107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84FB4-3558-12A2-54A0-E2F977FF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0E0F94-67C9-5CA5-8221-A50B5AF0F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B1613E-7FAF-4FE2-EC2A-121FFFA6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F7F-9A93-4D9D-8D52-BA57109D2C6F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DD0097-82A0-8460-BD69-79990228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5F4734-D289-F2CC-87E7-1C446B1B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8155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A0A12-B9DE-488F-13B1-C1ECFBBB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1ECD61-DF73-70C9-F2A3-80C2F57FF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A8939A-C80E-D9F4-C011-779201367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D5F5D8-1713-73C2-A1D2-817665D7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F7F-9A93-4D9D-8D52-BA57109D2C6F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A5E687-FBCE-B75A-F468-96A94904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02DEFB-2E5D-D64D-6783-306F1CC9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5033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54A1D-A61A-4679-9A67-ED02C2878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6B1993-10E9-41E0-892A-EA697AE5D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564FDC-706B-35C7-5A6B-D6E28AA79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0F7E33-ECC0-69C3-584A-708205759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8D2FBF7-1AB0-199B-14A3-257AE38D0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230A37-16BB-A0F7-D1AB-4499CCB0F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F7F-9A93-4D9D-8D52-BA57109D2C6F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A7C2B1-0DB4-B7A9-7A91-2D5F8419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07A7B5-F956-0D42-8BDB-6F06C816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9635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89882-F9FE-1F68-284B-2FC9DA0F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C936C56-B2B3-EB15-909F-9F680009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F7F-9A93-4D9D-8D52-BA57109D2C6F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E4AB79-4779-72DF-75A2-F4A5F69D3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12B4BD-D25E-F742-C994-05A0B34C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521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31AFC6-25F2-8FF8-B6FC-1667861A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F7F-9A93-4D9D-8D52-BA57109D2C6F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EA23922-E9B1-5AF9-0224-34B5C372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1D9646-270B-D460-850D-C7E0E6D3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985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BBDAD-8F16-172E-E40C-B50BF6DD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6145E1-994A-2ABA-B33F-99FCAD85C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CE1456-EB68-7073-23EC-B44DE2C23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7FB786-6B2E-30FC-9B1E-A4DC1B88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F7F-9A93-4D9D-8D52-BA57109D2C6F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989B7B-EAFC-5CA7-96A9-DF38C3A1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04A89B-B246-2208-A0B6-855A136C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6613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C8E55-C72A-5431-C10D-94A284C4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B49215-BBD7-88ED-86E4-5F9BAA65A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D62A7D-C275-DF13-E55C-7BBF07821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A38294-5083-5C7D-8FE4-B019662B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F7F-9A93-4D9D-8D52-BA57109D2C6F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C1CF32-688D-FD41-0DDA-DF878C4E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CFC451-642F-02C3-5A33-508DE715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2804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256F830-D42D-E91C-24DB-DE9ADEC4E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8C4C62-0DE5-C1AE-1D9E-FF0E46FB5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1E52D2-1A2A-B11A-BD49-E45021101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53F7F-9A93-4D9D-8D52-BA57109D2C6F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A82F38-9B31-7650-2C1E-D1488AC85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E8E776-E2C5-9147-BF97-963AC4FCF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631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2BD295-488C-C5A7-5734-F852688C5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s-BO" sz="4800" dirty="0">
                <a:solidFill>
                  <a:srgbClr val="FFFFFF"/>
                </a:solidFill>
              </a:rPr>
              <a:t>Cajero multi moneda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4C738-5385-7D0E-304B-514C42B69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s-BO" dirty="0">
                <a:solidFill>
                  <a:srgbClr val="FFFFFF"/>
                </a:solidFill>
              </a:rPr>
              <a:t>Carlos Aliaga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9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B791F4-1903-E568-639B-66F28B47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s-BO" sz="4000">
                <a:solidFill>
                  <a:srgbClr val="FFFFFF"/>
                </a:solidFill>
              </a:rPr>
              <a:t>Visión de arquitectura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CAE4B9-1AF3-08CA-F98C-2A181027D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BO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Diseño de un sistema de cajero automático que implemente mejores prácticas y este de acorde a la tecnología actual, lo que permitirá al cliente realizar operaciones financieras en monedas diferentes de manera eficiente y segura</a:t>
            </a:r>
            <a:r>
              <a:rPr lang="es-BO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mejorando la imagen tecnológica de la institución </a:t>
            </a:r>
            <a:endParaRPr lang="es-BO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BO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BO" sz="2000" dirty="0"/>
          </a:p>
        </p:txBody>
      </p:sp>
    </p:spTree>
    <p:extLst>
      <p:ext uri="{BB962C8B-B14F-4D97-AF65-F5344CB8AC3E}">
        <p14:creationId xmlns:p14="http://schemas.microsoft.com/office/powerpoint/2010/main" val="252307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: Shape 74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3" name="Rectangle 76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AE13BA-52DD-E9D9-50FD-C8E52C58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BO" sz="4000">
                <a:solidFill>
                  <a:srgbClr val="FFFFFF"/>
                </a:solidFill>
              </a:rPr>
              <a:t>Contenido de la presentación </a:t>
            </a:r>
            <a:endParaRPr lang="es-BO" sz="4000" dirty="0">
              <a:solidFill>
                <a:srgbClr val="FFFFFF"/>
              </a:solidFill>
            </a:endParaRPr>
          </a:p>
        </p:txBody>
      </p:sp>
      <p:graphicFrame>
        <p:nvGraphicFramePr>
          <p:cNvPr id="48" name="Marcador de contenido 2">
            <a:extLst>
              <a:ext uri="{FF2B5EF4-FFF2-40B4-BE49-F238E27FC236}">
                <a16:creationId xmlns:a16="http://schemas.microsoft.com/office/drawing/2014/main" id="{57D37787-6442-8AD9-4DD0-9E715DB324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641168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217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716DEC-18AA-F1D8-E1AE-023049CC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BO" sz="3100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¿Cómo se implementará el sistema de cajero automático?</a:t>
            </a:r>
            <a:br>
              <a:rPr lang="es-BO" sz="3100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BO" sz="3100">
              <a:solidFill>
                <a:srgbClr val="FFFFFF"/>
              </a:solidFill>
            </a:endParaRP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A4C755F2-8B47-EF7D-95EB-7D0CB0C7FF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342858"/>
              </p:ext>
            </p:extLst>
          </p:nvPr>
        </p:nvGraphicFramePr>
        <p:xfrm>
          <a:off x="4572000" y="194553"/>
          <a:ext cx="6781800" cy="5982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6706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716DEC-18AA-F1D8-E1AE-023049CC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 fontScale="90000"/>
          </a:bodyPr>
          <a:lstStyle/>
          <a:p>
            <a:pPr algn="r"/>
            <a:r>
              <a:rPr lang="es-ES" sz="31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¿Qué servicios se utilizarán en el sistema y cómo se relacionan entre sí?</a:t>
            </a:r>
            <a:br>
              <a:rPr lang="es-BO" sz="31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BO" sz="3100" dirty="0">
              <a:solidFill>
                <a:srgbClr val="FFFFFF"/>
              </a:solidFill>
            </a:endParaRP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A4C755F2-8B47-EF7D-95EB-7D0CB0C7FF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077715"/>
              </p:ext>
            </p:extLst>
          </p:nvPr>
        </p:nvGraphicFramePr>
        <p:xfrm>
          <a:off x="4288221" y="382621"/>
          <a:ext cx="6781800" cy="5982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326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716DEC-18AA-F1D8-E1AE-023049CC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 fontScale="90000"/>
          </a:bodyPr>
          <a:lstStyle/>
          <a:p>
            <a:pPr algn="r"/>
            <a:r>
              <a:rPr lang="es-ES" sz="31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¿Cómo se garantiza la escalabilidad y flexibilidad del sistema de cajero automático?</a:t>
            </a:r>
            <a:br>
              <a:rPr lang="es-BO" sz="31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BO" sz="3100" dirty="0">
              <a:solidFill>
                <a:srgbClr val="FFFFFF"/>
              </a:solidFill>
            </a:endParaRP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A4C755F2-8B47-EF7D-95EB-7D0CB0C7FF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948930"/>
              </p:ext>
            </p:extLst>
          </p:nvPr>
        </p:nvGraphicFramePr>
        <p:xfrm>
          <a:off x="4288221" y="382621"/>
          <a:ext cx="6781800" cy="5982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759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2BD295-488C-C5A7-5734-F852688C5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s-BO" sz="4800" dirty="0">
                <a:solidFill>
                  <a:srgbClr val="FFFFFF"/>
                </a:solidFill>
              </a:rPr>
              <a:t>Cajero multi moneda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4C738-5385-7D0E-304B-514C42B69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s-BO" dirty="0">
                <a:solidFill>
                  <a:srgbClr val="FFFFFF"/>
                </a:solidFill>
              </a:rPr>
              <a:t>Carlos Aliaga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73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543</Words>
  <Application>Microsoft Office PowerPoint</Application>
  <PresentationFormat>Panorámica</PresentationFormat>
  <Paragraphs>24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Cajero multi moneda</vt:lpstr>
      <vt:lpstr>Visión de arquitectura</vt:lpstr>
      <vt:lpstr>Contenido de la presentación </vt:lpstr>
      <vt:lpstr>¿Cómo se implementará el sistema de cajero automático? </vt:lpstr>
      <vt:lpstr>¿Qué servicios se utilizarán en el sistema y cómo se relacionan entre sí? </vt:lpstr>
      <vt:lpstr>¿Cómo se garantiza la escalabilidad y flexibilidad del sistema de cajero automático? </vt:lpstr>
      <vt:lpstr>Cajero multi moneda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Cajero multi moneda</dc:title>
  <dc:creator>Carlos Aliaga</dc:creator>
  <cp:lastModifiedBy>Carlos Aliaga</cp:lastModifiedBy>
  <cp:revision>1</cp:revision>
  <dcterms:created xsi:type="dcterms:W3CDTF">2024-01-25T15:20:32Z</dcterms:created>
  <dcterms:modified xsi:type="dcterms:W3CDTF">2024-01-25T17:58:50Z</dcterms:modified>
</cp:coreProperties>
</file>