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86ED9-0552-4477-83BF-DED3A635F4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8CFB5BD-7B97-4F1D-8B42-7C88A0DA9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A1981E9-FE0D-423F-9275-BC57E2D42528}"/>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3CE58F13-A199-4BD7-BED3-DF00527B6A3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C30844-84D1-44B6-A6C9-DC575901849D}"/>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259704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F80B8-9BFD-46AA-874E-E8AEBB3BB78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75E7EB4-0975-4FBA-A729-FBF884B2A2F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A1E78F-1B16-431D-9A34-508B7E102A8C}"/>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8E2F935F-F6FB-4C48-B24B-87E6E38E588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505304-30DB-49E6-B785-E7351D3C1A80}"/>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110425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98A577-4932-430F-BE9D-0747E26B500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F61559-E4BF-41B4-9282-7FC004086C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1C11FC6-7B12-4B72-A368-2FA32351F442}"/>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5048D925-F6C3-468F-B627-E93DFE657B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C29F5D-017B-494A-9B7E-133BAEF9DCE7}"/>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337390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83DBE-00BB-46C1-962A-A643DF1BBAA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642044E-56F7-4F31-A0C0-6FDCD843EF2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B57680-549E-4BE5-ADCF-AE306A7968A1}"/>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EB934B96-27C6-4565-B9AD-7D88104F5C3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5F0C3-43BB-49EC-8586-27284BFF02D2}"/>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337378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F6D75-6888-4E55-9DCA-7B5E3FF14C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132F80-A1A6-4632-9448-0DF4F3A84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F07D0FB-E107-44F8-A17B-CB9E2F1D4ED5}"/>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CCBBBFF1-3316-40CC-965E-DD84C4EDA7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61C738-88E5-461D-AD42-4B8EECF4822A}"/>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306855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54BE4-8920-4121-BB84-AF3EEC1DDA6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B9A79F-8BE7-4724-9086-55BC79F3F2E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A105E7F-93F0-404B-9BA7-925EC48DC86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72603EB-9A4F-4B17-B46F-E48A156AC59A}"/>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6" name="Marcador de pie de página 5">
            <a:extLst>
              <a:ext uri="{FF2B5EF4-FFF2-40B4-BE49-F238E27FC236}">
                <a16:creationId xmlns:a16="http://schemas.microsoft.com/office/drawing/2014/main" id="{6CD4AECB-6BF4-4B77-9087-F42634C5B1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675999-483A-432A-9333-39DB2A1E6988}"/>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300100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23265-FAB5-4B19-ADC1-3AE45B942C3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931557-35D1-49EF-A9CE-D98B0D571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B7E232B-1BBB-4B14-8020-EEE7CE30715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2C363D1-4173-4169-B0A6-66CA34E45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785C298-CE2F-4B4E-9E50-F46B58F584A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3C4EBB8-AFCC-47B7-B8C8-55E18217A10A}"/>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8" name="Marcador de pie de página 7">
            <a:extLst>
              <a:ext uri="{FF2B5EF4-FFF2-40B4-BE49-F238E27FC236}">
                <a16:creationId xmlns:a16="http://schemas.microsoft.com/office/drawing/2014/main" id="{8EC5D24B-A745-42DC-A97D-A4DEF0666B8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570A5BD-3858-4461-932C-A835D89059E8}"/>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88598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F4316-D975-4E4C-9598-E5F7A92C221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3FC9A26-6D62-438F-9092-52D4CEBEC391}"/>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4" name="Marcador de pie de página 3">
            <a:extLst>
              <a:ext uri="{FF2B5EF4-FFF2-40B4-BE49-F238E27FC236}">
                <a16:creationId xmlns:a16="http://schemas.microsoft.com/office/drawing/2014/main" id="{965C636E-C685-46A0-BC0F-1F7A9D8EE33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D75CCDC-DEEC-4CF8-ADDB-6A418EF422C6}"/>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318345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81C2263-DBA4-4628-80E4-3C4031A7F8E6}"/>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3" name="Marcador de pie de página 2">
            <a:extLst>
              <a:ext uri="{FF2B5EF4-FFF2-40B4-BE49-F238E27FC236}">
                <a16:creationId xmlns:a16="http://schemas.microsoft.com/office/drawing/2014/main" id="{83CA5F53-C52C-4FBD-A462-8689D529FA6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BEB51AD-40DA-47A9-A09C-5DAC9CE4F0FD}"/>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238428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8A460-05A8-43CD-97FB-E2AB3D172D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0C11A1-F22B-4987-9579-B20F126F3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8AD2AB3-BD43-457A-B80A-7F9CC6C80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FE7DD0-C16E-4112-AE9C-EAA1F67988E5}"/>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6" name="Marcador de pie de página 5">
            <a:extLst>
              <a:ext uri="{FF2B5EF4-FFF2-40B4-BE49-F238E27FC236}">
                <a16:creationId xmlns:a16="http://schemas.microsoft.com/office/drawing/2014/main" id="{568A97B8-330C-472E-B9DC-C6E9913D744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3D10A-299C-477A-87D6-42EE8166C1BF}"/>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270756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D13BF-FA30-495B-8D19-B97CD5E69A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1ECCD25-4DBA-4179-BB08-5AF3533F5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389E038-482D-42E5-872F-C8973D090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C7710B-D8F0-4EAF-BC3E-6C808DC179F5}"/>
              </a:ext>
            </a:extLst>
          </p:cNvPr>
          <p:cNvSpPr>
            <a:spLocks noGrp="1"/>
          </p:cNvSpPr>
          <p:nvPr>
            <p:ph type="dt" sz="half" idx="10"/>
          </p:nvPr>
        </p:nvSpPr>
        <p:spPr/>
        <p:txBody>
          <a:bodyPr/>
          <a:lstStyle/>
          <a:p>
            <a:fld id="{7E6605E4-864F-49FE-AC29-D6718A8E3F36}" type="datetimeFigureOut">
              <a:rPr lang="es-ES" smtClean="0"/>
              <a:t>08/03/2022</a:t>
            </a:fld>
            <a:endParaRPr lang="es-ES"/>
          </a:p>
        </p:txBody>
      </p:sp>
      <p:sp>
        <p:nvSpPr>
          <p:cNvPr id="6" name="Marcador de pie de página 5">
            <a:extLst>
              <a:ext uri="{FF2B5EF4-FFF2-40B4-BE49-F238E27FC236}">
                <a16:creationId xmlns:a16="http://schemas.microsoft.com/office/drawing/2014/main" id="{360CE281-19CB-4E18-9D39-E9032343D69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9356098-EDA1-4A04-B5BB-6E0716979132}"/>
              </a:ext>
            </a:extLst>
          </p:cNvPr>
          <p:cNvSpPr>
            <a:spLocks noGrp="1"/>
          </p:cNvSpPr>
          <p:nvPr>
            <p:ph type="sldNum" sz="quarter" idx="12"/>
          </p:nvPr>
        </p:nvSpPr>
        <p:spPr/>
        <p:txBody>
          <a:bodyPr/>
          <a:lstStyle/>
          <a:p>
            <a:fld id="{9873C447-8C40-4F72-9122-769F03D055AD}" type="slidenum">
              <a:rPr lang="es-ES" smtClean="0"/>
              <a:t>‹Nº›</a:t>
            </a:fld>
            <a:endParaRPr lang="es-ES"/>
          </a:p>
        </p:txBody>
      </p:sp>
    </p:spTree>
    <p:extLst>
      <p:ext uri="{BB962C8B-B14F-4D97-AF65-F5344CB8AC3E}">
        <p14:creationId xmlns:p14="http://schemas.microsoft.com/office/powerpoint/2010/main" val="180736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58127A-535A-4D37-AD06-C6001A7C6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9F03F9-D107-4C81-BE2D-D9390AA1C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341655-75F1-480C-A09A-4BEA47A71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05E4-864F-49FE-AC29-D6718A8E3F36}" type="datetimeFigureOut">
              <a:rPr lang="es-ES" smtClean="0"/>
              <a:t>08/03/2022</a:t>
            </a:fld>
            <a:endParaRPr lang="es-ES"/>
          </a:p>
        </p:txBody>
      </p:sp>
      <p:sp>
        <p:nvSpPr>
          <p:cNvPr id="5" name="Marcador de pie de página 4">
            <a:extLst>
              <a:ext uri="{FF2B5EF4-FFF2-40B4-BE49-F238E27FC236}">
                <a16:creationId xmlns:a16="http://schemas.microsoft.com/office/drawing/2014/main" id="{22192589-DDAA-4178-BF4B-341DB37D3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F373ACE-B35C-4DD1-883B-0AD5BD357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3C447-8C40-4F72-9122-769F03D055AD}" type="slidenum">
              <a:rPr lang="es-ES" smtClean="0"/>
              <a:t>‹Nº›</a:t>
            </a:fld>
            <a:endParaRPr lang="es-ES"/>
          </a:p>
        </p:txBody>
      </p:sp>
    </p:spTree>
    <p:extLst>
      <p:ext uri="{BB962C8B-B14F-4D97-AF65-F5344CB8AC3E}">
        <p14:creationId xmlns:p14="http://schemas.microsoft.com/office/powerpoint/2010/main" val="201654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65BC38-D35C-4C9E-887C-5B2F2271814B}"/>
              </a:ext>
            </a:extLst>
          </p:cNvPr>
          <p:cNvSpPr txBox="1"/>
          <p:nvPr/>
        </p:nvSpPr>
        <p:spPr>
          <a:xfrm>
            <a:off x="1579228" y="482178"/>
            <a:ext cx="7849998" cy="369332"/>
          </a:xfrm>
          <a:prstGeom prst="rect">
            <a:avLst/>
          </a:prstGeom>
          <a:noFill/>
        </p:spPr>
        <p:txBody>
          <a:bodyPr wrap="square">
            <a:spAutoFit/>
          </a:bodyPr>
          <a:lstStyle/>
          <a:p>
            <a:pPr algn="l"/>
            <a:r>
              <a:rPr lang="es-ES" b="0" i="0" dirty="0">
                <a:solidFill>
                  <a:srgbClr val="787878"/>
                </a:solidFill>
                <a:effectLst/>
                <a:latin typeface="Open Sans" panose="020B0606030504020204" pitchFamily="34" charset="0"/>
              </a:rPr>
              <a:t>UNIDAD DIDÁCTICA 1. PRINCIPIOS DE LA INGENIERÍA DEL SOFTWARE.</a:t>
            </a:r>
          </a:p>
        </p:txBody>
      </p:sp>
      <p:pic>
        <p:nvPicPr>
          <p:cNvPr id="1026" name="Picture 2" descr="Explicando Scrum a mi abuela – Jorge Serrano">
            <a:extLst>
              <a:ext uri="{FF2B5EF4-FFF2-40B4-BE49-F238E27FC236}">
                <a16:creationId xmlns:a16="http://schemas.microsoft.com/office/drawing/2014/main" id="{A3D7612B-0499-4A5A-BDE6-8EED944E5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451" y="66684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rum vs Agile: ¿en qué se diferencian estas metodologías?">
            <a:extLst>
              <a:ext uri="{FF2B5EF4-FFF2-40B4-BE49-F238E27FC236}">
                <a16:creationId xmlns:a16="http://schemas.microsoft.com/office/drawing/2014/main" id="{81965B69-CD0E-41E7-B2C4-89D19D8B7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7252" y="3178030"/>
            <a:ext cx="4707374" cy="2570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ntajas y desventajas de la metodología Scrum">
            <a:extLst>
              <a:ext uri="{FF2B5EF4-FFF2-40B4-BE49-F238E27FC236}">
                <a16:creationId xmlns:a16="http://schemas.microsoft.com/office/drawing/2014/main" id="{3AE3A09D-0BC9-4A01-88D8-4A1096883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214" y="3178030"/>
            <a:ext cx="3862736" cy="2570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DF-Formacion - Home | Facebook">
            <a:extLst>
              <a:ext uri="{FF2B5EF4-FFF2-40B4-BE49-F238E27FC236}">
                <a16:creationId xmlns:a16="http://schemas.microsoft.com/office/drawing/2014/main" id="{2B6AF1D6-FE7B-4569-9A1C-562DB5C589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977" y="1002699"/>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72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92DC6F4-898B-4F90-8D4B-E85CD6B64746}"/>
              </a:ext>
            </a:extLst>
          </p:cNvPr>
          <p:cNvSpPr txBox="1"/>
          <p:nvPr/>
        </p:nvSpPr>
        <p:spPr>
          <a:xfrm>
            <a:off x="3475140" y="394174"/>
            <a:ext cx="3168941" cy="369332"/>
          </a:xfrm>
          <a:prstGeom prst="rect">
            <a:avLst/>
          </a:prstGeom>
          <a:noFill/>
        </p:spPr>
        <p:txBody>
          <a:bodyPr wrap="square">
            <a:spAutoFit/>
          </a:bodyPr>
          <a:lstStyle/>
          <a:p>
            <a:pPr algn="l"/>
            <a:r>
              <a:rPr lang="es-ES" b="0" i="0" dirty="0">
                <a:effectLst/>
                <a:latin typeface="Arial" panose="020B0604020202020204" pitchFamily="34" charset="0"/>
              </a:rPr>
              <a:t>Principios clave de Agile</a:t>
            </a:r>
          </a:p>
        </p:txBody>
      </p:sp>
      <p:graphicFrame>
        <p:nvGraphicFramePr>
          <p:cNvPr id="4" name="Tabla 3">
            <a:extLst>
              <a:ext uri="{FF2B5EF4-FFF2-40B4-BE49-F238E27FC236}">
                <a16:creationId xmlns:a16="http://schemas.microsoft.com/office/drawing/2014/main" id="{E61279D4-DCCE-4641-8E11-014BED83F14D}"/>
              </a:ext>
            </a:extLst>
          </p:cNvPr>
          <p:cNvGraphicFramePr>
            <a:graphicFrameLocks noGrp="1"/>
          </p:cNvGraphicFramePr>
          <p:nvPr>
            <p:extLst>
              <p:ext uri="{D42A27DB-BD31-4B8C-83A1-F6EECF244321}">
                <p14:modId xmlns:p14="http://schemas.microsoft.com/office/powerpoint/2010/main" val="4291219784"/>
              </p:ext>
            </p:extLst>
          </p:nvPr>
        </p:nvGraphicFramePr>
        <p:xfrm>
          <a:off x="2368244" y="1246931"/>
          <a:ext cx="5382732" cy="4683244"/>
        </p:xfrm>
        <a:graphic>
          <a:graphicData uri="http://schemas.openxmlformats.org/drawingml/2006/table">
            <a:tbl>
              <a:tblPr>
                <a:tableStyleId>{ED083AE6-46FA-4A59-8FB0-9F97EB10719F}</a:tableStyleId>
              </a:tblPr>
              <a:tblGrid>
                <a:gridCol w="2691366">
                  <a:extLst>
                    <a:ext uri="{9D8B030D-6E8A-4147-A177-3AD203B41FA5}">
                      <a16:colId xmlns:a16="http://schemas.microsoft.com/office/drawing/2014/main" val="1655995903"/>
                    </a:ext>
                  </a:extLst>
                </a:gridCol>
                <a:gridCol w="2691366">
                  <a:extLst>
                    <a:ext uri="{9D8B030D-6E8A-4147-A177-3AD203B41FA5}">
                      <a16:colId xmlns:a16="http://schemas.microsoft.com/office/drawing/2014/main" val="2420382604"/>
                    </a:ext>
                  </a:extLst>
                </a:gridCol>
              </a:tblGrid>
              <a:tr h="179701">
                <a:tc>
                  <a:txBody>
                    <a:bodyPr/>
                    <a:lstStyle/>
                    <a:p>
                      <a:pPr fontAlgn="t"/>
                      <a:r>
                        <a:rPr lang="es-ES" sz="1000">
                          <a:effectLst/>
                        </a:rPr>
                        <a:t>Principio</a:t>
                      </a:r>
                    </a:p>
                  </a:txBody>
                  <a:tcPr marL="32090" marR="32090" marT="32090" marB="32090"/>
                </a:tc>
                <a:tc>
                  <a:txBody>
                    <a:bodyPr/>
                    <a:lstStyle/>
                    <a:p>
                      <a:pPr fontAlgn="t"/>
                      <a:r>
                        <a:rPr lang="es-ES" sz="1000">
                          <a:effectLst/>
                        </a:rPr>
                        <a:t>Descripción</a:t>
                      </a:r>
                    </a:p>
                  </a:txBody>
                  <a:tcPr marL="32090" marR="32090" marT="32090" marB="32090"/>
                </a:tc>
                <a:extLst>
                  <a:ext uri="{0D108BD9-81ED-4DB2-BD59-A6C34878D82A}">
                    <a16:rowId xmlns:a16="http://schemas.microsoft.com/office/drawing/2014/main" val="3032383591"/>
                  </a:ext>
                </a:extLst>
              </a:tr>
              <a:tr h="410746">
                <a:tc>
                  <a:txBody>
                    <a:bodyPr/>
                    <a:lstStyle/>
                    <a:p>
                      <a:pPr fontAlgn="t"/>
                      <a:r>
                        <a:rPr lang="es-ES" sz="1000">
                          <a:effectLst/>
                        </a:rPr>
                        <a:t>Satisfacción y Entrega</a:t>
                      </a:r>
                    </a:p>
                  </a:txBody>
                  <a:tcPr marL="32090" marR="32090" marT="32090" marB="32090"/>
                </a:tc>
                <a:tc>
                  <a:txBody>
                    <a:bodyPr/>
                    <a:lstStyle/>
                    <a:p>
                      <a:pPr fontAlgn="t"/>
                      <a:r>
                        <a:rPr lang="es-ES" sz="1000">
                          <a:effectLst/>
                        </a:rPr>
                        <a:t>Satisfacción del cliente a través de software de trabajo temprano y continuo.</a:t>
                      </a:r>
                    </a:p>
                  </a:txBody>
                  <a:tcPr marL="32090" marR="32090" marT="32090" marB="32090"/>
                </a:tc>
                <a:extLst>
                  <a:ext uri="{0D108BD9-81ED-4DB2-BD59-A6C34878D82A}">
                    <a16:rowId xmlns:a16="http://schemas.microsoft.com/office/drawing/2014/main" val="4092214067"/>
                  </a:ext>
                </a:extLst>
              </a:tr>
              <a:tr h="410746">
                <a:tc>
                  <a:txBody>
                    <a:bodyPr/>
                    <a:lstStyle/>
                    <a:p>
                      <a:pPr fontAlgn="t"/>
                      <a:r>
                        <a:rPr lang="es-ES" sz="1000">
                          <a:effectLst/>
                        </a:rPr>
                        <a:t>Bienvenida al cambio</a:t>
                      </a:r>
                    </a:p>
                  </a:txBody>
                  <a:tcPr marL="32090" marR="32090" marT="32090" marB="32090"/>
                </a:tc>
                <a:tc>
                  <a:txBody>
                    <a:bodyPr/>
                    <a:lstStyle/>
                    <a:p>
                      <a:pPr fontAlgn="t"/>
                      <a:r>
                        <a:rPr lang="es-ES" sz="1000">
                          <a:effectLst/>
                        </a:rPr>
                        <a:t>Bienvenido a los requisitos cambiantes, incluso en etapas posteriores de desarrollo.</a:t>
                      </a:r>
                    </a:p>
                  </a:txBody>
                  <a:tcPr marL="32090" marR="32090" marT="32090" marB="32090"/>
                </a:tc>
                <a:extLst>
                  <a:ext uri="{0D108BD9-81ED-4DB2-BD59-A6C34878D82A}">
                    <a16:rowId xmlns:a16="http://schemas.microsoft.com/office/drawing/2014/main" val="1190833050"/>
                  </a:ext>
                </a:extLst>
              </a:tr>
              <a:tr h="410746">
                <a:tc>
                  <a:txBody>
                    <a:bodyPr/>
                    <a:lstStyle/>
                    <a:p>
                      <a:pPr fontAlgn="t"/>
                      <a:r>
                        <a:rPr lang="es-ES" sz="1000">
                          <a:effectLst/>
                        </a:rPr>
                        <a:t>Entregar con frecuencia</a:t>
                      </a:r>
                    </a:p>
                  </a:txBody>
                  <a:tcPr marL="32090" marR="32090" marT="32090" marB="32090"/>
                </a:tc>
                <a:tc>
                  <a:txBody>
                    <a:bodyPr/>
                    <a:lstStyle/>
                    <a:p>
                      <a:pPr fontAlgn="t"/>
                      <a:r>
                        <a:rPr lang="es-ES" sz="1000">
                          <a:effectLst/>
                        </a:rPr>
                        <a:t>Entregue software que funcione con frecuencia (semanalmente en lugar de mensualmente).</a:t>
                      </a:r>
                    </a:p>
                  </a:txBody>
                  <a:tcPr marL="32090" marR="32090" marT="32090" marB="32090"/>
                </a:tc>
                <a:extLst>
                  <a:ext uri="{0D108BD9-81ED-4DB2-BD59-A6C34878D82A}">
                    <a16:rowId xmlns:a16="http://schemas.microsoft.com/office/drawing/2014/main" val="1702917016"/>
                  </a:ext>
                </a:extLst>
              </a:tr>
              <a:tr h="410746">
                <a:tc>
                  <a:txBody>
                    <a:bodyPr/>
                    <a:lstStyle/>
                    <a:p>
                      <a:pPr fontAlgn="t"/>
                      <a:r>
                        <a:rPr lang="es-ES" sz="1000">
                          <a:effectLst/>
                        </a:rPr>
                        <a:t>La comunicación es la clave</a:t>
                      </a:r>
                    </a:p>
                  </a:txBody>
                  <a:tcPr marL="32090" marR="32090" marT="32090" marB="32090"/>
                </a:tc>
                <a:tc>
                  <a:txBody>
                    <a:bodyPr/>
                    <a:lstStyle/>
                    <a:p>
                      <a:pPr fontAlgn="t"/>
                      <a:r>
                        <a:rPr lang="es-ES" sz="1000">
                          <a:effectLst/>
                        </a:rPr>
                        <a:t>Garantizar una estrecha asociación de los desarrolladores con los empresarios a diario.</a:t>
                      </a:r>
                    </a:p>
                  </a:txBody>
                  <a:tcPr marL="32090" marR="32090" marT="32090" marB="32090"/>
                </a:tc>
                <a:extLst>
                  <a:ext uri="{0D108BD9-81ED-4DB2-BD59-A6C34878D82A}">
                    <a16:rowId xmlns:a16="http://schemas.microsoft.com/office/drawing/2014/main" val="2773079888"/>
                  </a:ext>
                </a:extLst>
              </a:tr>
              <a:tr h="410746">
                <a:tc>
                  <a:txBody>
                    <a:bodyPr/>
                    <a:lstStyle/>
                    <a:p>
                      <a:pPr fontAlgn="t"/>
                      <a:r>
                        <a:rPr lang="es-ES" sz="1000">
                          <a:effectLst/>
                        </a:rPr>
                        <a:t>Ambiente y Confianza</a:t>
                      </a:r>
                    </a:p>
                  </a:txBody>
                  <a:tcPr marL="32090" marR="32090" marT="32090" marB="32090"/>
                </a:tc>
                <a:tc>
                  <a:txBody>
                    <a:bodyPr/>
                    <a:lstStyle/>
                    <a:p>
                      <a:pPr fontAlgn="t"/>
                      <a:r>
                        <a:rPr lang="es-ES" sz="1000">
                          <a:effectLst/>
                        </a:rPr>
                        <a:t>Construir proyectos en torno a personas motivadas. Bríndeles el apoyo necesario y confíe en ellos.</a:t>
                      </a:r>
                    </a:p>
                  </a:txBody>
                  <a:tcPr marL="32090" marR="32090" marT="32090" marB="32090"/>
                </a:tc>
                <a:extLst>
                  <a:ext uri="{0D108BD9-81ED-4DB2-BD59-A6C34878D82A}">
                    <a16:rowId xmlns:a16="http://schemas.microsoft.com/office/drawing/2014/main" val="2831323047"/>
                  </a:ext>
                </a:extLst>
              </a:tr>
              <a:tr h="410746">
                <a:tc>
                  <a:txBody>
                    <a:bodyPr/>
                    <a:lstStyle/>
                    <a:p>
                      <a:pPr fontAlgn="t"/>
                      <a:r>
                        <a:rPr lang="es-ES" sz="1000">
                          <a:effectLst/>
                        </a:rPr>
                        <a:t>Comunicación cara a cara</a:t>
                      </a:r>
                    </a:p>
                  </a:txBody>
                  <a:tcPr marL="32090" marR="32090" marT="32090" marB="32090"/>
                </a:tc>
                <a:tc>
                  <a:txBody>
                    <a:bodyPr/>
                    <a:lstStyle/>
                    <a:p>
                      <a:pPr fontAlgn="t"/>
                      <a:r>
                        <a:rPr lang="es-ES" sz="1000">
                          <a:effectLst/>
                        </a:rPr>
                        <a:t>Fomentar la conversación cara a cara para garantizar una comunicación eficiente y eficaz.</a:t>
                      </a:r>
                    </a:p>
                  </a:txBody>
                  <a:tcPr marL="32090" marR="32090" marT="32090" marB="32090"/>
                </a:tc>
                <a:extLst>
                  <a:ext uri="{0D108BD9-81ED-4DB2-BD59-A6C34878D82A}">
                    <a16:rowId xmlns:a16="http://schemas.microsoft.com/office/drawing/2014/main" val="1919241018"/>
                  </a:ext>
                </a:extLst>
              </a:tr>
              <a:tr h="295224">
                <a:tc>
                  <a:txBody>
                    <a:bodyPr/>
                    <a:lstStyle/>
                    <a:p>
                      <a:pPr fontAlgn="t"/>
                      <a:r>
                        <a:rPr lang="es-ES" sz="1000">
                          <a:effectLst/>
                        </a:rPr>
                        <a:t>El software como medida de progreso</a:t>
                      </a:r>
                    </a:p>
                  </a:txBody>
                  <a:tcPr marL="32090" marR="32090" marT="32090" marB="32090"/>
                </a:tc>
                <a:tc>
                  <a:txBody>
                    <a:bodyPr/>
                    <a:lstStyle/>
                    <a:p>
                      <a:pPr fontAlgn="t"/>
                      <a:r>
                        <a:rPr lang="es-ES" sz="1000">
                          <a:effectLst/>
                        </a:rPr>
                        <a:t>El software que funciona es la medida principal del progreso.</a:t>
                      </a:r>
                    </a:p>
                  </a:txBody>
                  <a:tcPr marL="32090" marR="32090" marT="32090" marB="32090"/>
                </a:tc>
                <a:extLst>
                  <a:ext uri="{0D108BD9-81ED-4DB2-BD59-A6C34878D82A}">
                    <a16:rowId xmlns:a16="http://schemas.microsoft.com/office/drawing/2014/main" val="3713353355"/>
                  </a:ext>
                </a:extLst>
              </a:tr>
              <a:tr h="526268">
                <a:tc>
                  <a:txBody>
                    <a:bodyPr/>
                    <a:lstStyle/>
                    <a:p>
                      <a:pPr fontAlgn="t"/>
                      <a:r>
                        <a:rPr lang="es-ES" sz="1000">
                          <a:effectLst/>
                        </a:rPr>
                        <a:t>Desarrollo sostenible</a:t>
                      </a:r>
                    </a:p>
                  </a:txBody>
                  <a:tcPr marL="32090" marR="32090" marT="32090" marB="32090"/>
                </a:tc>
                <a:tc>
                  <a:txBody>
                    <a:bodyPr/>
                    <a:lstStyle/>
                    <a:p>
                      <a:pPr fontAlgn="t"/>
                      <a:r>
                        <a:rPr lang="es-ES" sz="1000">
                          <a:effectLst/>
                        </a:rPr>
                        <a:t>Promover el desarrollo sostenible con la capacidad de mantener un ritmo constante a lo largo del desarrollo.</a:t>
                      </a:r>
                    </a:p>
                  </a:txBody>
                  <a:tcPr marL="32090" marR="32090" marT="32090" marB="32090"/>
                </a:tc>
                <a:extLst>
                  <a:ext uri="{0D108BD9-81ED-4DB2-BD59-A6C34878D82A}">
                    <a16:rowId xmlns:a16="http://schemas.microsoft.com/office/drawing/2014/main" val="1543307745"/>
                  </a:ext>
                </a:extLst>
              </a:tr>
              <a:tr h="295224">
                <a:tc>
                  <a:txBody>
                    <a:bodyPr/>
                    <a:lstStyle/>
                    <a:p>
                      <a:pPr fontAlgn="t"/>
                      <a:r>
                        <a:rPr lang="es-ES" sz="1000">
                          <a:effectLst/>
                        </a:rPr>
                        <a:t>Atención a los detalles</a:t>
                      </a:r>
                    </a:p>
                  </a:txBody>
                  <a:tcPr marL="32090" marR="32090" marT="32090" marB="32090"/>
                </a:tc>
                <a:tc>
                  <a:txBody>
                    <a:bodyPr/>
                    <a:lstStyle/>
                    <a:p>
                      <a:pPr fontAlgn="t"/>
                      <a:r>
                        <a:rPr lang="es-ES" sz="1000">
                          <a:effectLst/>
                        </a:rPr>
                        <a:t>Atención continua a la excelencia técnica y al buen diseño.</a:t>
                      </a:r>
                    </a:p>
                  </a:txBody>
                  <a:tcPr marL="32090" marR="32090" marT="32090" marB="32090"/>
                </a:tc>
                <a:extLst>
                  <a:ext uri="{0D108BD9-81ED-4DB2-BD59-A6C34878D82A}">
                    <a16:rowId xmlns:a16="http://schemas.microsoft.com/office/drawing/2014/main" val="2915022934"/>
                  </a:ext>
                </a:extLst>
              </a:tr>
              <a:tr h="179701">
                <a:tc>
                  <a:txBody>
                    <a:bodyPr/>
                    <a:lstStyle/>
                    <a:p>
                      <a:pPr fontAlgn="t"/>
                      <a:r>
                        <a:rPr lang="es-ES" sz="1000">
                          <a:effectLst/>
                        </a:rPr>
                        <a:t>El poder de menos</a:t>
                      </a:r>
                    </a:p>
                  </a:txBody>
                  <a:tcPr marL="32090" marR="32090" marT="32090" marB="32090"/>
                </a:tc>
                <a:tc>
                  <a:txBody>
                    <a:bodyPr/>
                    <a:lstStyle/>
                    <a:p>
                      <a:pPr fontAlgn="t"/>
                      <a:r>
                        <a:rPr lang="es-ES" sz="1000">
                          <a:effectLst/>
                        </a:rPr>
                        <a:t>La simplicidad es esencial.</a:t>
                      </a:r>
                    </a:p>
                  </a:txBody>
                  <a:tcPr marL="32090" marR="32090" marT="32090" marB="32090"/>
                </a:tc>
                <a:extLst>
                  <a:ext uri="{0D108BD9-81ED-4DB2-BD59-A6C34878D82A}">
                    <a16:rowId xmlns:a16="http://schemas.microsoft.com/office/drawing/2014/main" val="3186444772"/>
                  </a:ext>
                </a:extLst>
              </a:tr>
              <a:tr h="410746">
                <a:tc>
                  <a:txBody>
                    <a:bodyPr/>
                    <a:lstStyle/>
                    <a:p>
                      <a:pPr fontAlgn="t"/>
                      <a:r>
                        <a:rPr lang="es-ES" sz="1000" dirty="0">
                          <a:effectLst/>
                        </a:rPr>
                        <a:t>Equipos autoorganizados</a:t>
                      </a:r>
                    </a:p>
                  </a:txBody>
                  <a:tcPr marL="32090" marR="32090" marT="32090" marB="32090"/>
                </a:tc>
                <a:tc>
                  <a:txBody>
                    <a:bodyPr/>
                    <a:lstStyle/>
                    <a:p>
                      <a:pPr fontAlgn="t"/>
                      <a:r>
                        <a:rPr lang="es-ES" sz="1000" dirty="0">
                          <a:effectLst/>
                        </a:rPr>
                        <a:t>Atención regular del equipo para ser efectivo en circunstancias cambiantes.</a:t>
                      </a:r>
                    </a:p>
                  </a:txBody>
                  <a:tcPr marL="32090" marR="32090" marT="32090" marB="32090"/>
                </a:tc>
                <a:extLst>
                  <a:ext uri="{0D108BD9-81ED-4DB2-BD59-A6C34878D82A}">
                    <a16:rowId xmlns:a16="http://schemas.microsoft.com/office/drawing/2014/main" val="1490440871"/>
                  </a:ext>
                </a:extLst>
              </a:tr>
            </a:tbl>
          </a:graphicData>
        </a:graphic>
      </p:graphicFrame>
    </p:spTree>
    <p:extLst>
      <p:ext uri="{BB962C8B-B14F-4D97-AF65-F5344CB8AC3E}">
        <p14:creationId xmlns:p14="http://schemas.microsoft.com/office/powerpoint/2010/main" val="380838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4DF5D0-C9D0-46F3-8159-CDD387A2F069}"/>
              </a:ext>
            </a:extLst>
          </p:cNvPr>
          <p:cNvPicPr>
            <a:picLocks noChangeAspect="1"/>
          </p:cNvPicPr>
          <p:nvPr/>
        </p:nvPicPr>
        <p:blipFill rotWithShape="1">
          <a:blip r:embed="rId2"/>
          <a:srcRect b="5199"/>
          <a:stretch/>
        </p:blipFill>
        <p:spPr>
          <a:xfrm>
            <a:off x="0" y="178266"/>
            <a:ext cx="12192000" cy="6501468"/>
          </a:xfrm>
          <a:prstGeom prst="rect">
            <a:avLst/>
          </a:prstGeom>
        </p:spPr>
      </p:pic>
    </p:spTree>
    <p:extLst>
      <p:ext uri="{BB962C8B-B14F-4D97-AF65-F5344CB8AC3E}">
        <p14:creationId xmlns:p14="http://schemas.microsoft.com/office/powerpoint/2010/main" val="295788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4DDD63-3F49-41B8-96A2-42093F5404FA}"/>
              </a:ext>
            </a:extLst>
          </p:cNvPr>
          <p:cNvSpPr txBox="1"/>
          <p:nvPr/>
        </p:nvSpPr>
        <p:spPr>
          <a:xfrm>
            <a:off x="3642920" y="855569"/>
            <a:ext cx="6094602" cy="369332"/>
          </a:xfrm>
          <a:prstGeom prst="rect">
            <a:avLst/>
          </a:prstGeom>
          <a:noFill/>
        </p:spPr>
        <p:txBody>
          <a:bodyPr wrap="square">
            <a:spAutoFit/>
          </a:bodyPr>
          <a:lstStyle/>
          <a:p>
            <a:pPr algn="l"/>
            <a:r>
              <a:rPr lang="es-ES" b="0" i="0" dirty="0">
                <a:effectLst/>
                <a:latin typeface="Arial" panose="020B0604020202020204" pitchFamily="34" charset="0"/>
              </a:rPr>
              <a:t>Marco del proceso Scrum</a:t>
            </a:r>
          </a:p>
        </p:txBody>
      </p:sp>
      <p:pic>
        <p:nvPicPr>
          <p:cNvPr id="6146" name="Picture 2" descr="Marco del proceso Scrum">
            <a:extLst>
              <a:ext uri="{FF2B5EF4-FFF2-40B4-BE49-F238E27FC236}">
                <a16:creationId xmlns:a16="http://schemas.microsoft.com/office/drawing/2014/main" id="{1383503A-5D75-4E5B-A8AC-8D57D1BC7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393" y="1786987"/>
            <a:ext cx="56197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E732788-6183-4BE0-9B53-3BEF1DA40E40}"/>
              </a:ext>
            </a:extLst>
          </p:cNvPr>
          <p:cNvPicPr>
            <a:picLocks noChangeAspect="1"/>
          </p:cNvPicPr>
          <p:nvPr/>
        </p:nvPicPr>
        <p:blipFill rotWithShape="1">
          <a:blip r:embed="rId2"/>
          <a:srcRect b="7034"/>
          <a:stretch/>
        </p:blipFill>
        <p:spPr>
          <a:xfrm>
            <a:off x="0" y="0"/>
            <a:ext cx="12192000" cy="6375633"/>
          </a:xfrm>
          <a:prstGeom prst="rect">
            <a:avLst/>
          </a:prstGeom>
        </p:spPr>
      </p:pic>
    </p:spTree>
    <p:extLst>
      <p:ext uri="{BB962C8B-B14F-4D97-AF65-F5344CB8AC3E}">
        <p14:creationId xmlns:p14="http://schemas.microsoft.com/office/powerpoint/2010/main" val="128391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24DC80-4AD7-4902-BF42-3A3ACB38BC63}"/>
              </a:ext>
            </a:extLst>
          </p:cNvPr>
          <p:cNvSpPr txBox="1"/>
          <p:nvPr/>
        </p:nvSpPr>
        <p:spPr>
          <a:xfrm>
            <a:off x="2359404" y="209616"/>
            <a:ext cx="6094602" cy="369332"/>
          </a:xfrm>
          <a:prstGeom prst="rect">
            <a:avLst/>
          </a:prstGeom>
          <a:noFill/>
        </p:spPr>
        <p:txBody>
          <a:bodyPr wrap="square">
            <a:spAutoFit/>
          </a:bodyPr>
          <a:lstStyle/>
          <a:p>
            <a:pPr algn="ctr"/>
            <a:r>
              <a:rPr lang="es-ES" b="0" i="0" dirty="0">
                <a:solidFill>
                  <a:srgbClr val="797979"/>
                </a:solidFill>
                <a:effectLst/>
                <a:latin typeface="Arial" panose="020B0604020202020204" pitchFamily="34" charset="0"/>
              </a:rPr>
              <a:t>Scrum - Roles</a:t>
            </a:r>
          </a:p>
        </p:txBody>
      </p:sp>
      <p:sp>
        <p:nvSpPr>
          <p:cNvPr id="5" name="CuadroTexto 4">
            <a:extLst>
              <a:ext uri="{FF2B5EF4-FFF2-40B4-BE49-F238E27FC236}">
                <a16:creationId xmlns:a16="http://schemas.microsoft.com/office/drawing/2014/main" id="{EB1C3D0B-D693-4AE1-85C8-029975158F15}"/>
              </a:ext>
            </a:extLst>
          </p:cNvPr>
          <p:cNvSpPr txBox="1"/>
          <p:nvPr/>
        </p:nvSpPr>
        <p:spPr>
          <a:xfrm>
            <a:off x="763398" y="654260"/>
            <a:ext cx="10781951" cy="369332"/>
          </a:xfrm>
          <a:prstGeom prst="rect">
            <a:avLst/>
          </a:prstGeom>
          <a:noFill/>
        </p:spPr>
        <p:txBody>
          <a:bodyPr wrap="square">
            <a:spAutoFit/>
          </a:bodyPr>
          <a:lstStyle/>
          <a:p>
            <a:r>
              <a:rPr lang="es-ES" b="0" i="0" dirty="0">
                <a:solidFill>
                  <a:srgbClr val="000000"/>
                </a:solidFill>
                <a:effectLst/>
                <a:latin typeface="Arial" panose="020B0604020202020204" pitchFamily="34" charset="0"/>
              </a:rPr>
              <a:t>El equipo Scrum consta de tres roles, a saber, un </a:t>
            </a:r>
            <a:r>
              <a:rPr lang="es-ES" b="0" i="0" dirty="0" err="1">
                <a:solidFill>
                  <a:srgbClr val="000000"/>
                </a:solidFill>
                <a:effectLst/>
                <a:latin typeface="Arial" panose="020B0604020202020204" pitchFamily="34" charset="0"/>
              </a:rPr>
              <a:t>ScrumMaster</a:t>
            </a:r>
            <a:r>
              <a:rPr lang="es-ES" b="0" i="0" dirty="0">
                <a:solidFill>
                  <a:srgbClr val="000000"/>
                </a:solidFill>
                <a:effectLst/>
                <a:latin typeface="Arial" panose="020B0604020202020204" pitchFamily="34" charset="0"/>
              </a:rPr>
              <a:t>, un propietario del producto y el equipo.</a:t>
            </a:r>
            <a:endParaRPr lang="es-ES" dirty="0"/>
          </a:p>
        </p:txBody>
      </p:sp>
      <p:pic>
        <p:nvPicPr>
          <p:cNvPr id="7" name="Imagen 6">
            <a:extLst>
              <a:ext uri="{FF2B5EF4-FFF2-40B4-BE49-F238E27FC236}">
                <a16:creationId xmlns:a16="http://schemas.microsoft.com/office/drawing/2014/main" id="{3B1C4B10-E388-4C61-90FA-93D3BE2B8C1D}"/>
              </a:ext>
            </a:extLst>
          </p:cNvPr>
          <p:cNvPicPr>
            <a:picLocks noChangeAspect="1"/>
          </p:cNvPicPr>
          <p:nvPr/>
        </p:nvPicPr>
        <p:blipFill rotWithShape="1">
          <a:blip r:embed="rId2"/>
          <a:srcRect l="17133" t="39878" r="27408" b="33945"/>
          <a:stretch/>
        </p:blipFill>
        <p:spPr>
          <a:xfrm>
            <a:off x="1692479" y="1358963"/>
            <a:ext cx="6761526" cy="1795245"/>
          </a:xfrm>
          <a:prstGeom prst="rect">
            <a:avLst/>
          </a:prstGeom>
        </p:spPr>
      </p:pic>
      <p:pic>
        <p:nvPicPr>
          <p:cNvPr id="9" name="Imagen 8">
            <a:extLst>
              <a:ext uri="{FF2B5EF4-FFF2-40B4-BE49-F238E27FC236}">
                <a16:creationId xmlns:a16="http://schemas.microsoft.com/office/drawing/2014/main" id="{7CCD6785-BD86-4017-A10E-7AE14E857141}"/>
              </a:ext>
            </a:extLst>
          </p:cNvPr>
          <p:cNvPicPr>
            <a:picLocks noChangeAspect="1"/>
          </p:cNvPicPr>
          <p:nvPr/>
        </p:nvPicPr>
        <p:blipFill rotWithShape="1">
          <a:blip r:embed="rId3"/>
          <a:srcRect l="15344" t="37431" r="26101" b="29419"/>
          <a:stretch/>
        </p:blipFill>
        <p:spPr>
          <a:xfrm>
            <a:off x="1692479" y="3768783"/>
            <a:ext cx="7139031" cy="2273418"/>
          </a:xfrm>
          <a:prstGeom prst="rect">
            <a:avLst/>
          </a:prstGeom>
        </p:spPr>
      </p:pic>
    </p:spTree>
    <p:extLst>
      <p:ext uri="{BB962C8B-B14F-4D97-AF65-F5344CB8AC3E}">
        <p14:creationId xmlns:p14="http://schemas.microsoft.com/office/powerpoint/2010/main" val="16429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92490B4-471D-4DE7-8839-BC2C6BDE10A5}"/>
              </a:ext>
            </a:extLst>
          </p:cNvPr>
          <p:cNvPicPr>
            <a:picLocks noChangeAspect="1"/>
          </p:cNvPicPr>
          <p:nvPr/>
        </p:nvPicPr>
        <p:blipFill rotWithShape="1">
          <a:blip r:embed="rId2"/>
          <a:srcRect l="14517" t="37797" r="30024" b="16943"/>
          <a:stretch/>
        </p:blipFill>
        <p:spPr>
          <a:xfrm>
            <a:off x="1289808" y="1233181"/>
            <a:ext cx="8954455" cy="4110606"/>
          </a:xfrm>
          <a:prstGeom prst="rect">
            <a:avLst/>
          </a:prstGeom>
        </p:spPr>
      </p:pic>
    </p:spTree>
    <p:extLst>
      <p:ext uri="{BB962C8B-B14F-4D97-AF65-F5344CB8AC3E}">
        <p14:creationId xmlns:p14="http://schemas.microsoft.com/office/powerpoint/2010/main" val="346108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62955088-8626-4699-A4B0-F06ABC98A6A7}"/>
              </a:ext>
            </a:extLst>
          </p:cNvPr>
          <p:cNvSpPr txBox="1"/>
          <p:nvPr/>
        </p:nvSpPr>
        <p:spPr>
          <a:xfrm>
            <a:off x="2376182" y="721345"/>
            <a:ext cx="6094602" cy="369332"/>
          </a:xfrm>
          <a:prstGeom prst="rect">
            <a:avLst/>
          </a:prstGeom>
          <a:noFill/>
        </p:spPr>
        <p:txBody>
          <a:bodyPr wrap="square">
            <a:spAutoFit/>
          </a:bodyPr>
          <a:lstStyle/>
          <a:p>
            <a:pPr algn="ctr"/>
            <a:r>
              <a:rPr lang="es-ES" b="0" i="0" dirty="0">
                <a:solidFill>
                  <a:srgbClr val="797979"/>
                </a:solidFill>
                <a:effectLst/>
                <a:latin typeface="Arial" panose="020B0604020202020204" pitchFamily="34" charset="0"/>
              </a:rPr>
              <a:t>Scrum - Scrum Master</a:t>
            </a:r>
          </a:p>
        </p:txBody>
      </p:sp>
      <p:sp>
        <p:nvSpPr>
          <p:cNvPr id="5" name="CuadroTexto 4">
            <a:extLst>
              <a:ext uri="{FF2B5EF4-FFF2-40B4-BE49-F238E27FC236}">
                <a16:creationId xmlns:a16="http://schemas.microsoft.com/office/drawing/2014/main" id="{9081632A-0B9F-45C5-8415-7883AD0ABA92}"/>
              </a:ext>
            </a:extLst>
          </p:cNvPr>
          <p:cNvSpPr txBox="1"/>
          <p:nvPr/>
        </p:nvSpPr>
        <p:spPr>
          <a:xfrm>
            <a:off x="1788951" y="1366325"/>
            <a:ext cx="7657051" cy="4524315"/>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Servicios </a:t>
            </a:r>
            <a:r>
              <a:rPr lang="es-ES" i="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rPr>
              <a:t>ScrumMaster</a:t>
            </a:r>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para el propietario del producto</a:t>
            </a:r>
          </a:p>
          <a:p>
            <a:pPr algn="just"/>
            <a:r>
              <a:rPr lang="es-ES" b="0" i="0" dirty="0" err="1">
                <a:solidFill>
                  <a:srgbClr val="000000"/>
                </a:solidFill>
                <a:effectLst/>
                <a:latin typeface="Arial" panose="020B0604020202020204" pitchFamily="34" charset="0"/>
              </a:rPr>
              <a:t>ScrumMaster</a:t>
            </a:r>
            <a:r>
              <a:rPr lang="es-ES" b="0" i="0" dirty="0">
                <a:solidFill>
                  <a:srgbClr val="000000"/>
                </a:solidFill>
                <a:effectLst/>
                <a:latin typeface="Arial" panose="020B0604020202020204" pitchFamily="34" charset="0"/>
              </a:rPr>
              <a:t> sirve al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a:t>
            </a:r>
            <a:r>
              <a:rPr lang="es-ES" b="0" i="0" dirty="0" err="1">
                <a:solidFill>
                  <a:srgbClr val="000000"/>
                </a:solidFill>
                <a:effectLst/>
                <a:latin typeface="Arial" panose="020B0604020202020204" pitchFamily="34" charset="0"/>
              </a:rPr>
              <a:t>Owner</a:t>
            </a:r>
            <a:r>
              <a:rPr lang="es-ES" b="0" i="0" dirty="0">
                <a:solidFill>
                  <a:srgbClr val="000000"/>
                </a:solidFill>
                <a:effectLst/>
                <a:latin typeface="Arial" panose="020B0604020202020204" pitchFamily="34" charset="0"/>
              </a:rPr>
              <a:t> de varias maneras, que incluyen:</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Búsqueda de técnicas para una gestión eficaz del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Ayudar al Equipo Scrum a comprender la necesidad de elementos claros y concisos de la Lista de Producto.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Comprender la planificación de productos en un entorno empírico.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Asegurarse de que 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a:t>
            </a:r>
            <a:r>
              <a:rPr lang="es-ES" b="0" i="0" dirty="0" err="1">
                <a:solidFill>
                  <a:srgbClr val="000000"/>
                </a:solidFill>
                <a:effectLst/>
                <a:latin typeface="Arial" panose="020B0604020202020204" pitchFamily="34" charset="0"/>
              </a:rPr>
              <a:t>Owner</a:t>
            </a:r>
            <a:r>
              <a:rPr lang="es-ES" b="0" i="0" dirty="0">
                <a:solidFill>
                  <a:srgbClr val="000000"/>
                </a:solidFill>
                <a:effectLst/>
                <a:latin typeface="Arial" panose="020B0604020202020204" pitchFamily="34" charset="0"/>
              </a:rPr>
              <a:t> sepa cómo organizar 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para maximizar el valor.</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Entender y practicar la agilidad.</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Facilitar eventos Scrum según sea necesario.</a:t>
            </a:r>
          </a:p>
        </p:txBody>
      </p:sp>
    </p:spTree>
    <p:extLst>
      <p:ext uri="{BB962C8B-B14F-4D97-AF65-F5344CB8AC3E}">
        <p14:creationId xmlns:p14="http://schemas.microsoft.com/office/powerpoint/2010/main" val="41120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2347448-0DAE-4C89-945B-2F7FBA901363}"/>
              </a:ext>
            </a:extLst>
          </p:cNvPr>
          <p:cNvSpPr txBox="1"/>
          <p:nvPr/>
        </p:nvSpPr>
        <p:spPr>
          <a:xfrm>
            <a:off x="1663118" y="1425047"/>
            <a:ext cx="8378504" cy="3693319"/>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Servicios </a:t>
            </a:r>
            <a:r>
              <a:rPr lang="es-ES" i="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rPr>
              <a:t>ScrumMaster</a:t>
            </a:r>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al Equipo Scrum</a:t>
            </a:r>
          </a:p>
          <a:p>
            <a:pPr algn="just"/>
            <a:r>
              <a:rPr lang="es-ES" b="0" i="0" dirty="0">
                <a:solidFill>
                  <a:srgbClr val="000000"/>
                </a:solidFill>
                <a:effectLst/>
                <a:latin typeface="Arial" panose="020B0604020202020204" pitchFamily="34" charset="0"/>
              </a:rPr>
              <a:t>El </a:t>
            </a:r>
            <a:r>
              <a:rPr lang="es-ES" b="0" i="0" dirty="0" err="1">
                <a:solidFill>
                  <a:srgbClr val="000000"/>
                </a:solidFill>
                <a:effectLst/>
                <a:latin typeface="Arial" panose="020B0604020202020204" pitchFamily="34" charset="0"/>
              </a:rPr>
              <a:t>ScrumMaster</a:t>
            </a:r>
            <a:r>
              <a:rPr lang="es-ES" b="0" i="0" dirty="0">
                <a:solidFill>
                  <a:srgbClr val="000000"/>
                </a:solidFill>
                <a:effectLst/>
                <a:latin typeface="Arial" panose="020B0604020202020204" pitchFamily="34" charset="0"/>
              </a:rPr>
              <a:t> sirve al Equipo Scrum de varias maneras, que incluyen:</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Entrenar al equipo Scrum en autoorganización y funcionalidad cruzada.</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Ayudar al Equipo Scrum a crear productos de alto valor.</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Eliminar impedimentos para el progreso del Equipo Scrum.</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Facilitar eventos de Scrum según lo solicitado o necesario.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Entrenar al equipo Scrum en entornos organizacionales en los que Scrum aún no se adopta y comprende por completo.</a:t>
            </a:r>
          </a:p>
        </p:txBody>
      </p:sp>
    </p:spTree>
    <p:extLst>
      <p:ext uri="{BB962C8B-B14F-4D97-AF65-F5344CB8AC3E}">
        <p14:creationId xmlns:p14="http://schemas.microsoft.com/office/powerpoint/2010/main" val="144090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8889B92-3E02-42C8-910D-8DA891C190E5}"/>
              </a:ext>
            </a:extLst>
          </p:cNvPr>
          <p:cNvSpPr txBox="1"/>
          <p:nvPr/>
        </p:nvSpPr>
        <p:spPr>
          <a:xfrm>
            <a:off x="1988191" y="1202657"/>
            <a:ext cx="7506050" cy="3970318"/>
          </a:xfrm>
          <a:prstGeom prst="rect">
            <a:avLst/>
          </a:prstGeom>
          <a:noFill/>
        </p:spPr>
        <p:txBody>
          <a:bodyPr wrap="square">
            <a:spAutoFit/>
          </a:bodyPr>
          <a:lstStyle/>
          <a:p>
            <a:pPr algn="l"/>
            <a:r>
              <a:rPr lang="es-ES" i="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rPr>
              <a:t>ScrumMaster</a:t>
            </a:r>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Servicios a la Organización</a:t>
            </a:r>
          </a:p>
          <a:p>
            <a:pPr algn="just"/>
            <a:r>
              <a:rPr lang="es-ES" b="0" i="0" dirty="0">
                <a:solidFill>
                  <a:srgbClr val="000000"/>
                </a:solidFill>
                <a:effectLst/>
                <a:latin typeface="Arial" panose="020B0604020202020204" pitchFamily="34" charset="0"/>
              </a:rPr>
              <a:t>El </a:t>
            </a:r>
            <a:r>
              <a:rPr lang="es-ES" b="0" i="0" dirty="0" err="1">
                <a:solidFill>
                  <a:srgbClr val="000000"/>
                </a:solidFill>
                <a:effectLst/>
                <a:latin typeface="Arial" panose="020B0604020202020204" pitchFamily="34" charset="0"/>
              </a:rPr>
              <a:t>ScrumMaster</a:t>
            </a:r>
            <a:r>
              <a:rPr lang="es-ES" b="0" i="0" dirty="0">
                <a:solidFill>
                  <a:srgbClr val="000000"/>
                </a:solidFill>
                <a:effectLst/>
                <a:latin typeface="Arial" panose="020B0604020202020204" pitchFamily="34" charset="0"/>
              </a:rPr>
              <a:t> sirve a la organización de varias maneras, incluyendo:</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Liderar y entrenar a la organización en su adopción de Scrum.</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Planificación de implementaciones de Scrum dentro de la organización.</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Ayudar a los empleados y partes interesadas a comprender y promulgar Scrum y el desarrollo empírico de productos.</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Provocar cambios que aumenten la productividad del Scrum </a:t>
            </a:r>
            <a:r>
              <a:rPr lang="es-ES" b="0" i="0" dirty="0" err="1">
                <a:solidFill>
                  <a:srgbClr val="000000"/>
                </a:solidFill>
                <a:effectLst/>
                <a:latin typeface="Arial" panose="020B0604020202020204" pitchFamily="34" charset="0"/>
              </a:rPr>
              <a:t>Team</a:t>
            </a:r>
            <a:r>
              <a:rPr lang="es-ES" b="0" i="0" dirty="0">
                <a:solidFill>
                  <a:srgbClr val="000000"/>
                </a:solidFill>
                <a:effectLst/>
                <a:latin typeface="Arial" panose="020B0604020202020204" pitchFamily="34" charset="0"/>
              </a:rPr>
              <a:t>.</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Trabajar con otros </a:t>
            </a:r>
            <a:r>
              <a:rPr lang="es-ES" b="0" i="0" dirty="0" err="1">
                <a:solidFill>
                  <a:srgbClr val="000000"/>
                </a:solidFill>
                <a:effectLst/>
                <a:latin typeface="Arial" panose="020B0604020202020204" pitchFamily="34" charset="0"/>
              </a:rPr>
              <a:t>ScrumMasters</a:t>
            </a:r>
            <a:r>
              <a:rPr lang="es-ES" b="0" i="0" dirty="0">
                <a:solidFill>
                  <a:srgbClr val="000000"/>
                </a:solidFill>
                <a:effectLst/>
                <a:latin typeface="Arial" panose="020B0604020202020204" pitchFamily="34" charset="0"/>
              </a:rPr>
              <a:t> para aumentar la efectividad de la aplicación de Scrum en la organización.</a:t>
            </a:r>
          </a:p>
        </p:txBody>
      </p:sp>
    </p:spTree>
    <p:extLst>
      <p:ext uri="{BB962C8B-B14F-4D97-AF65-F5344CB8AC3E}">
        <p14:creationId xmlns:p14="http://schemas.microsoft.com/office/powerpoint/2010/main" val="244112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634259-7F22-4463-97A8-8AF2390E90A4}"/>
              </a:ext>
            </a:extLst>
          </p:cNvPr>
          <p:cNvSpPr txBox="1"/>
          <p:nvPr/>
        </p:nvSpPr>
        <p:spPr>
          <a:xfrm>
            <a:off x="2518795" y="956237"/>
            <a:ext cx="6094602" cy="369332"/>
          </a:xfrm>
          <a:prstGeom prst="rect">
            <a:avLst/>
          </a:prstGeom>
          <a:noFill/>
        </p:spPr>
        <p:txBody>
          <a:bodyPr wrap="square">
            <a:spAutoFit/>
          </a:bodyPr>
          <a:lstStyle/>
          <a:p>
            <a:pPr algn="ctr"/>
            <a:r>
              <a:rPr lang="es-ES" b="0" i="0" dirty="0">
                <a:solidFill>
                  <a:srgbClr val="797979"/>
                </a:solidFill>
                <a:effectLst/>
                <a:latin typeface="Arial" panose="020B0604020202020204" pitchFamily="34" charset="0"/>
              </a:rPr>
              <a:t>Scrum - Eventos</a:t>
            </a:r>
          </a:p>
        </p:txBody>
      </p:sp>
      <p:sp>
        <p:nvSpPr>
          <p:cNvPr id="5" name="CuadroTexto 4">
            <a:extLst>
              <a:ext uri="{FF2B5EF4-FFF2-40B4-BE49-F238E27FC236}">
                <a16:creationId xmlns:a16="http://schemas.microsoft.com/office/drawing/2014/main" id="{D948E83E-D3E4-438C-9694-29D937E0684E}"/>
              </a:ext>
            </a:extLst>
          </p:cNvPr>
          <p:cNvSpPr txBox="1"/>
          <p:nvPr/>
        </p:nvSpPr>
        <p:spPr>
          <a:xfrm>
            <a:off x="2082567" y="1882166"/>
            <a:ext cx="7531216" cy="3416320"/>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Scrum </a:t>
            </a:r>
            <a:r>
              <a:rPr lang="es-ES" b="0" i="0" dirty="0" err="1">
                <a:solidFill>
                  <a:srgbClr val="000000"/>
                </a:solidFill>
                <a:effectLst/>
                <a:latin typeface="Arial" panose="020B0604020202020204" pitchFamily="34" charset="0"/>
              </a:rPr>
              <a:t>Process</a:t>
            </a:r>
            <a:r>
              <a:rPr lang="es-ES" b="0" i="0" dirty="0">
                <a:solidFill>
                  <a:srgbClr val="000000"/>
                </a:solidFill>
                <a:effectLst/>
                <a:latin typeface="Arial" panose="020B0604020202020204" pitchFamily="34" charset="0"/>
              </a:rPr>
              <a:t> Framework se puede ver por medio de una secuencia de eventos y los artefactos correspondientes. Los eventos de Scrum son eventos de tiempo limitado. Eso significa que, en un proyecto, cada evento de scrum tiene una duración máxima predefinida. Estos eventos permiten la transparencia sobre el progreso del proyecto para todos los involucrados en el proyecto. Los eventos vitales de scrum son:</a:t>
            </a:r>
          </a:p>
          <a:p>
            <a:pPr algn="just"/>
            <a:endParaRPr lang="es-ES" b="0" i="0" dirty="0">
              <a:solidFill>
                <a:srgbClr val="000000"/>
              </a:solidFill>
              <a:effectLst/>
              <a:latin typeface="Arial" panose="020B0604020202020204" pitchFamily="34" charset="0"/>
            </a:endParaRPr>
          </a:p>
          <a:p>
            <a:pPr algn="l">
              <a:buFont typeface="Arial" panose="020B0604020202020204" pitchFamily="34" charset="0"/>
              <a:buChar char="•"/>
            </a:pPr>
            <a:r>
              <a:rPr lang="es-ES" b="0" i="0" dirty="0">
                <a:effectLst/>
                <a:latin typeface="Arial" panose="020B0604020202020204" pitchFamily="34" charset="0"/>
              </a:rPr>
              <a:t>el sprint</a:t>
            </a:r>
          </a:p>
          <a:p>
            <a:pPr algn="l">
              <a:buFont typeface="Arial" panose="020B0604020202020204" pitchFamily="34" charset="0"/>
              <a:buChar char="•"/>
            </a:pPr>
            <a:r>
              <a:rPr lang="es-ES" b="0" i="0" dirty="0">
                <a:effectLst/>
                <a:latin typeface="Arial" panose="020B0604020202020204" pitchFamily="34" charset="0"/>
              </a:rPr>
              <a:t>Planificación de Sprint</a:t>
            </a:r>
          </a:p>
          <a:p>
            <a:pPr algn="l">
              <a:buFont typeface="Arial" panose="020B0604020202020204" pitchFamily="34" charset="0"/>
              <a:buChar char="•"/>
            </a:pPr>
            <a:r>
              <a:rPr lang="es-ES" b="0" i="0" dirty="0">
                <a:effectLst/>
                <a:latin typeface="Arial" panose="020B0604020202020204" pitchFamily="34" charset="0"/>
              </a:rPr>
              <a:t>Reuniones diarias de Scrum</a:t>
            </a:r>
          </a:p>
          <a:p>
            <a:pPr algn="l">
              <a:buFont typeface="Arial" panose="020B0604020202020204" pitchFamily="34" charset="0"/>
              <a:buChar char="•"/>
            </a:pPr>
            <a:r>
              <a:rPr lang="es-ES" b="0" i="0" dirty="0">
                <a:effectLst/>
                <a:latin typeface="Arial" panose="020B0604020202020204" pitchFamily="34" charset="0"/>
              </a:rPr>
              <a:t>La revisión de Sprint</a:t>
            </a:r>
          </a:p>
          <a:p>
            <a:pPr algn="l">
              <a:buFont typeface="Arial" panose="020B0604020202020204" pitchFamily="34" charset="0"/>
              <a:buChar char="•"/>
            </a:pPr>
            <a:r>
              <a:rPr lang="es-ES" b="0" i="0" dirty="0">
                <a:effectLst/>
                <a:latin typeface="Arial" panose="020B0604020202020204" pitchFamily="34" charset="0"/>
              </a:rPr>
              <a:t>La retrospectiva de Sprint</a:t>
            </a:r>
          </a:p>
        </p:txBody>
      </p:sp>
    </p:spTree>
    <p:extLst>
      <p:ext uri="{BB962C8B-B14F-4D97-AF65-F5344CB8AC3E}">
        <p14:creationId xmlns:p14="http://schemas.microsoft.com/office/powerpoint/2010/main" val="267891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CAC64E-6153-41D5-AD8E-40A6A488565B}"/>
              </a:ext>
            </a:extLst>
          </p:cNvPr>
          <p:cNvPicPr>
            <a:picLocks noChangeAspect="1"/>
          </p:cNvPicPr>
          <p:nvPr/>
        </p:nvPicPr>
        <p:blipFill rotWithShape="1">
          <a:blip r:embed="rId2"/>
          <a:srcRect t="33762" b="32232"/>
          <a:stretch/>
        </p:blipFill>
        <p:spPr>
          <a:xfrm>
            <a:off x="0" y="3573709"/>
            <a:ext cx="12192000" cy="2332141"/>
          </a:xfrm>
          <a:prstGeom prst="rect">
            <a:avLst/>
          </a:prstGeom>
        </p:spPr>
      </p:pic>
      <p:pic>
        <p:nvPicPr>
          <p:cNvPr id="4" name="Imagen 3">
            <a:extLst>
              <a:ext uri="{FF2B5EF4-FFF2-40B4-BE49-F238E27FC236}">
                <a16:creationId xmlns:a16="http://schemas.microsoft.com/office/drawing/2014/main" id="{9F5961F1-2312-4DA3-A5B1-D4CB46E841C9}"/>
              </a:ext>
            </a:extLst>
          </p:cNvPr>
          <p:cNvPicPr>
            <a:picLocks noChangeAspect="1"/>
          </p:cNvPicPr>
          <p:nvPr/>
        </p:nvPicPr>
        <p:blipFill rotWithShape="1">
          <a:blip r:embed="rId3"/>
          <a:srcRect l="19472" t="40612" r="23830" b="33456"/>
          <a:stretch/>
        </p:blipFill>
        <p:spPr>
          <a:xfrm>
            <a:off x="1459685" y="952150"/>
            <a:ext cx="8509398" cy="2189312"/>
          </a:xfrm>
          <a:prstGeom prst="rect">
            <a:avLst/>
          </a:prstGeom>
        </p:spPr>
      </p:pic>
    </p:spTree>
    <p:extLst>
      <p:ext uri="{BB962C8B-B14F-4D97-AF65-F5344CB8AC3E}">
        <p14:creationId xmlns:p14="http://schemas.microsoft.com/office/powerpoint/2010/main" val="73226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DBBEB9-5688-4D4D-B2FD-831DB6A84AC2}"/>
              </a:ext>
            </a:extLst>
          </p:cNvPr>
          <p:cNvSpPr txBox="1"/>
          <p:nvPr/>
        </p:nvSpPr>
        <p:spPr>
          <a:xfrm>
            <a:off x="931178" y="307527"/>
            <a:ext cx="10192623" cy="5909310"/>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el sprint</a:t>
            </a:r>
          </a:p>
          <a:p>
            <a:pPr algn="just"/>
            <a:r>
              <a:rPr lang="es-ES" b="0" i="0" dirty="0">
                <a:solidFill>
                  <a:srgbClr val="000000"/>
                </a:solidFill>
                <a:effectLst/>
                <a:latin typeface="Arial" panose="020B0604020202020204" pitchFamily="34" charset="0"/>
              </a:rPr>
              <a:t>Durante un Sprint, se desarrolla un Incremento de producto de trabajo. Suele tener una duración de dos semanas o un mes, y esta duración se mantiene constante para todos los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del proyecto. No podemos tener duraciones variables para los diferentes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en un proyecto. Un nuevo Sprint comienza inmediatamente después de la conclusión del Sprint anterior.</a:t>
            </a:r>
          </a:p>
          <a:p>
            <a:pPr algn="just"/>
            <a:r>
              <a:rPr lang="es-ES" b="0" i="0" dirty="0">
                <a:solidFill>
                  <a:srgbClr val="000000"/>
                </a:solidFill>
                <a:effectLst/>
                <a:latin typeface="Arial" panose="020B0604020202020204" pitchFamily="34" charset="0"/>
              </a:rPr>
              <a:t>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 es un objetivo establecido para el Sprint. Brinda orientación al Equipo sobre por qué está construyendo el Incremento. Se crea durante la reunión de Planificación de Sprint. El alcance del sprint se aclara y se vuelve a negociar entre el propietario del producto y el equipo a medida que se aprende más sobre los requisitos. Así, a cada Sprint se le asocia una definición de lo que se va a construir, un diseño y el plan flexible que guiará su construcción, el trabajo de desarrollo y el incremento de producto resultante.</a:t>
            </a:r>
          </a:p>
          <a:p>
            <a:pPr algn="just"/>
            <a:r>
              <a:rPr lang="es-ES" b="0" i="0" dirty="0">
                <a:solidFill>
                  <a:srgbClr val="000000"/>
                </a:solidFill>
                <a:effectLst/>
                <a:latin typeface="Arial" panose="020B0604020202020204" pitchFamily="34" charset="0"/>
              </a:rPr>
              <a:t>Un Sprint debe cancelarse si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 se vuelve obsoleto. Esto puede ocurrir si la organización cambia de dirección o si cambian las condiciones del mercado o de la tecnología. Un sprint solo puede ser cancelado por el propietario del producto, aunque otros pueden influir en el mismo.</a:t>
            </a:r>
          </a:p>
          <a:p>
            <a:pPr algn="just"/>
            <a:r>
              <a:rPr lang="es-ES" b="0" i="0" dirty="0">
                <a:solidFill>
                  <a:srgbClr val="000000"/>
                </a:solidFill>
                <a:effectLst/>
                <a:latin typeface="Arial" panose="020B0604020202020204" pitchFamily="34" charset="0"/>
              </a:rPr>
              <a:t>Debido a la naturaleza de corta duración de los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la cancelación durante un Sprint rara vez tiene sentido. Como las cancelaciones de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consumen recursos, por reorganizarse en otro Sprint, son muy poco frecuentes.</a:t>
            </a:r>
          </a:p>
          <a:p>
            <a:pPr algn="just"/>
            <a:r>
              <a:rPr lang="es-ES" b="0" i="0" dirty="0">
                <a:solidFill>
                  <a:srgbClr val="000000"/>
                </a:solidFill>
                <a:effectLst/>
                <a:latin typeface="Arial" panose="020B0604020202020204" pitchFamily="34" charset="0"/>
              </a:rPr>
              <a:t>Si se cancela un Sprint y parte del trabajo producido durante el Sprint es potencialmente liberable, el Propietario del producto generalmente lo acepta. Todos los elementos incompletos del Sprint Backlog se vuelven a colocar en 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a:t>
            </a:r>
          </a:p>
        </p:txBody>
      </p:sp>
    </p:spTree>
    <p:extLst>
      <p:ext uri="{BB962C8B-B14F-4D97-AF65-F5344CB8AC3E}">
        <p14:creationId xmlns:p14="http://schemas.microsoft.com/office/powerpoint/2010/main" val="333622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3092D6E-EC8C-4675-935D-C1069A3142FD}"/>
              </a:ext>
            </a:extLst>
          </p:cNvPr>
          <p:cNvSpPr txBox="1"/>
          <p:nvPr/>
        </p:nvSpPr>
        <p:spPr>
          <a:xfrm>
            <a:off x="534099" y="525965"/>
            <a:ext cx="11123802" cy="5632311"/>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Planificación de Sprint</a:t>
            </a:r>
          </a:p>
          <a:p>
            <a:pPr algn="just"/>
            <a:r>
              <a:rPr lang="es-ES" b="0" i="0" dirty="0">
                <a:solidFill>
                  <a:srgbClr val="000000"/>
                </a:solidFill>
                <a:effectLst/>
                <a:latin typeface="Arial" panose="020B0604020202020204" pitchFamily="34" charset="0"/>
              </a:rPr>
              <a:t>El trabajo a realizar en el Sprint se planifica en la Reunión de Planificación del Sprint. La reunión de planificación de Sprint tiene una duración máxima de cuatro horas para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dos semanas y de ocho horas para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un mes. Es responsabilidad del Scrum Master garantizar que la reunión se lleve a cabo y que todos los asistentes requeridos estén presentes y entiendan el propósito de la reunión programada. El Scrum Master modera la reunión para monitorear el sustento de la discusión y el cierre a tiempo.</a:t>
            </a:r>
          </a:p>
          <a:p>
            <a:pPr algn="just"/>
            <a:r>
              <a:rPr lang="es-ES" b="0" i="0" dirty="0">
                <a:solidFill>
                  <a:srgbClr val="000000"/>
                </a:solidFill>
                <a:effectLst/>
                <a:latin typeface="Arial" panose="020B0604020202020204" pitchFamily="34" charset="0"/>
              </a:rPr>
              <a:t>Sprint </a:t>
            </a:r>
            <a:r>
              <a:rPr lang="es-ES" b="0" i="0" dirty="0" err="1">
                <a:solidFill>
                  <a:srgbClr val="000000"/>
                </a:solidFill>
                <a:effectLst/>
                <a:latin typeface="Arial" panose="020B0604020202020204" pitchFamily="34" charset="0"/>
              </a:rPr>
              <a:t>Planning</a:t>
            </a:r>
            <a:r>
              <a:rPr lang="es-ES" b="0" i="0" dirty="0">
                <a:solidFill>
                  <a:srgbClr val="000000"/>
                </a:solidFill>
                <a:effectLst/>
                <a:latin typeface="Arial" panose="020B0604020202020204" pitchFamily="34" charset="0"/>
              </a:rPr>
              <a:t> se centra en las siguientes dos preguntas:</a:t>
            </a:r>
          </a:p>
          <a:p>
            <a:pPr algn="l">
              <a:buFont typeface="Arial" panose="020B0604020202020204" pitchFamily="34" charset="0"/>
              <a:buChar char="•"/>
            </a:pPr>
            <a:r>
              <a:rPr lang="es-ES" b="0" i="0" dirty="0">
                <a:effectLst/>
                <a:latin typeface="Arial" panose="020B0604020202020204" pitchFamily="34" charset="0"/>
              </a:rPr>
              <a:t>¿Qué debe ser y puede ser entregado en el Sprint </a:t>
            </a:r>
            <a:r>
              <a:rPr lang="es-ES" b="0" i="0" dirty="0" err="1">
                <a:effectLst/>
                <a:latin typeface="Arial" panose="020B0604020202020204" pitchFamily="34" charset="0"/>
              </a:rPr>
              <a:t>Increment</a:t>
            </a:r>
            <a:r>
              <a:rPr lang="es-ES" b="0" i="0" dirty="0">
                <a:effectLst/>
                <a:latin typeface="Arial" panose="020B0604020202020204" pitchFamily="34" charset="0"/>
              </a:rPr>
              <a:t>?</a:t>
            </a:r>
          </a:p>
          <a:p>
            <a:pPr algn="l">
              <a:buFont typeface="Arial" panose="020B0604020202020204" pitchFamily="34" charset="0"/>
              <a:buChar char="•"/>
            </a:pPr>
            <a:r>
              <a:rPr lang="es-ES" b="0" i="0" dirty="0">
                <a:effectLst/>
                <a:latin typeface="Arial" panose="020B0604020202020204" pitchFamily="34" charset="0"/>
              </a:rPr>
              <a:t>¿Cómo se logrará el trabajo necesario para la ejecución de Sprint?</a:t>
            </a:r>
          </a:p>
          <a:p>
            <a:pPr algn="just"/>
            <a:r>
              <a:rPr lang="es-ES" b="0" i="0" dirty="0">
                <a:solidFill>
                  <a:srgbClr val="000000"/>
                </a:solidFill>
                <a:effectLst/>
                <a:latin typeface="Arial" panose="020B0604020202020204" pitchFamily="34" charset="0"/>
              </a:rPr>
              <a:t>Los aportes a esta reunión son:</a:t>
            </a:r>
          </a:p>
          <a:p>
            <a:pPr algn="l">
              <a:buFont typeface="Arial" panose="020B0604020202020204" pitchFamily="34" charset="0"/>
              <a:buChar char="•"/>
            </a:pPr>
            <a:r>
              <a:rPr lang="es-ES" b="0" i="0" dirty="0">
                <a:effectLst/>
                <a:latin typeface="Arial" panose="020B0604020202020204" pitchFamily="34" charset="0"/>
              </a:rPr>
              <a:t>La cartera de productos</a:t>
            </a:r>
          </a:p>
          <a:p>
            <a:pPr algn="l">
              <a:buFont typeface="Arial" panose="020B0604020202020204" pitchFamily="34" charset="0"/>
              <a:buChar char="•"/>
            </a:pPr>
            <a:r>
              <a:rPr lang="es-ES" b="0" i="0" dirty="0">
                <a:effectLst/>
                <a:latin typeface="Arial" panose="020B0604020202020204" pitchFamily="34" charset="0"/>
              </a:rPr>
              <a:t>El último producto Incremento</a:t>
            </a:r>
          </a:p>
          <a:p>
            <a:pPr algn="l">
              <a:buFont typeface="Arial" panose="020B0604020202020204" pitchFamily="34" charset="0"/>
              <a:buChar char="•"/>
            </a:pPr>
            <a:r>
              <a:rPr lang="es-ES" b="0" i="0" dirty="0">
                <a:effectLst/>
                <a:latin typeface="Arial" panose="020B0604020202020204" pitchFamily="34" charset="0"/>
              </a:rPr>
              <a:t>Capacidad proyectada del Equipo durante el Sprint</a:t>
            </a:r>
          </a:p>
          <a:p>
            <a:pPr algn="l">
              <a:buFont typeface="Arial" panose="020B0604020202020204" pitchFamily="34" charset="0"/>
              <a:buChar char="•"/>
            </a:pPr>
            <a:r>
              <a:rPr lang="es-ES" b="0" i="0" dirty="0">
                <a:effectLst/>
                <a:latin typeface="Arial" panose="020B0604020202020204" pitchFamily="34" charset="0"/>
              </a:rPr>
              <a:t>Desempeño pasado del equipo</a:t>
            </a:r>
          </a:p>
          <a:p>
            <a:pPr algn="just"/>
            <a:r>
              <a:rPr lang="es-ES" b="0" i="0" dirty="0">
                <a:solidFill>
                  <a:srgbClr val="000000"/>
                </a:solidFill>
                <a:effectLst/>
                <a:latin typeface="Arial" panose="020B0604020202020204" pitchFamily="34" charset="0"/>
              </a:rPr>
              <a:t>El Equipo Scrum analiza la funcionalidad que se puede desarrollar durante el Sprint. El propietario del producto proporciona aclaraciones sobre los elementos de la cartera de productos. El equipo selecciona los elementos del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para el Sprint, ya que son los mejores para evaluar lo que pueden lograr en el Sprint. El equipo se compone de analistas, diseñadores, desarrolladores y evaluadores. El trabajo se lleva a cabo de forma colaborativa, minimizando así la repetición del trabajo.</a:t>
            </a:r>
          </a:p>
        </p:txBody>
      </p:sp>
    </p:spTree>
    <p:extLst>
      <p:ext uri="{BB962C8B-B14F-4D97-AF65-F5344CB8AC3E}">
        <p14:creationId xmlns:p14="http://schemas.microsoft.com/office/powerpoint/2010/main" val="277197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D40AF6-053A-4720-851A-A8950DDFAD5B}"/>
              </a:ext>
            </a:extLst>
          </p:cNvPr>
          <p:cNvSpPr txBox="1"/>
          <p:nvPr/>
        </p:nvSpPr>
        <p:spPr>
          <a:xfrm>
            <a:off x="1291905" y="1105616"/>
            <a:ext cx="9378892" cy="4524315"/>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Luego, el Equipo Scrum presenta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 es un objetivo que brinda orientación al Equipo sobre por qué está construyendo el Incremento de Producto. Luego, el Equipo decide cómo construirá la funcionalidad seleccionada en un Incremento de producto funcional durante el Sprint. Los elementos del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seleccionados para este Sprint más el plan para entregarlos se denominan Sprint Backlog.</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El trabajo durante un sprint se estima durante la planificación del sprint y puede variar en tamaño y/o esfuerzo. Al final de la reunión de Planificación de Sprint, el trabajo se divide en tareas de duración de un día o menos. Esto es para facilitar la asignación de trabajo y el seguimiento de la finalización. Si el equipo se da cuenta de que tiene demasiado o muy poco trabajo, puede renegociar los elementos seleccionados de la lista de pedidos del producto con el propietario del producto.</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El Equipo también puede invitar a otros (que no sean parte del Equipo Scrum) a asistir a la reunión de Planificación de Sprint para obtener asesoramiento técnico o de dominio o ayuda en la estimación.</a:t>
            </a:r>
          </a:p>
        </p:txBody>
      </p:sp>
    </p:spTree>
    <p:extLst>
      <p:ext uri="{BB962C8B-B14F-4D97-AF65-F5344CB8AC3E}">
        <p14:creationId xmlns:p14="http://schemas.microsoft.com/office/powerpoint/2010/main" val="72325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CABD5B-E3B0-4B3A-B8FA-0E308FAC1145}"/>
              </a:ext>
            </a:extLst>
          </p:cNvPr>
          <p:cNvSpPr txBox="1"/>
          <p:nvPr/>
        </p:nvSpPr>
        <p:spPr>
          <a:xfrm>
            <a:off x="880844" y="925010"/>
            <a:ext cx="10125512" cy="4524315"/>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Reuniones diarias de Scrum</a:t>
            </a:r>
          </a:p>
          <a:p>
            <a:pPr algn="just"/>
            <a:r>
              <a:rPr lang="es-ES" b="0" i="0" dirty="0">
                <a:solidFill>
                  <a:srgbClr val="000000"/>
                </a:solidFill>
                <a:effectLst/>
                <a:latin typeface="Arial" panose="020B0604020202020204" pitchFamily="34" charset="0"/>
              </a:rPr>
              <a:t>La reunión diaria de Scrum es una reunión de 15 minutos para el equipo, que se lleva a cabo diariamente para comprender rápidamente el trabajo desde la última reunión diaria de Scrum y crear un plan para las próximas 24 horas. Esta reunión también se conoce como reunión diaria de pie.</a:t>
            </a:r>
          </a:p>
          <a:p>
            <a:pPr algn="just"/>
            <a:r>
              <a:rPr lang="es-ES" b="0" i="0" dirty="0">
                <a:solidFill>
                  <a:srgbClr val="000000"/>
                </a:solidFill>
                <a:effectLst/>
                <a:latin typeface="Arial" panose="020B0604020202020204" pitchFamily="34" charset="0"/>
              </a:rPr>
              <a:t>La reunión diaria de Scrum se lleva a cabo a la misma hora y en el mismo lugar todos los días para reducir la complejidad.</a:t>
            </a:r>
          </a:p>
          <a:p>
            <a:pPr algn="just"/>
            <a:r>
              <a:rPr lang="es-ES" b="0" i="0" dirty="0">
                <a:solidFill>
                  <a:srgbClr val="000000"/>
                </a:solidFill>
                <a:effectLst/>
                <a:latin typeface="Arial" panose="020B0604020202020204" pitchFamily="34" charset="0"/>
              </a:rPr>
              <a:t>Durante la reunión, cada miembro del equipo explica:</a:t>
            </a:r>
          </a:p>
          <a:p>
            <a:pPr algn="just">
              <a:buFont typeface="Arial" panose="020B0604020202020204" pitchFamily="34" charset="0"/>
              <a:buChar char="•"/>
            </a:pPr>
            <a:r>
              <a:rPr lang="es-ES" b="0" i="0" dirty="0">
                <a:solidFill>
                  <a:srgbClr val="000000"/>
                </a:solidFill>
                <a:effectLst/>
                <a:latin typeface="Arial" panose="020B0604020202020204" pitchFamily="34" charset="0"/>
              </a:rPr>
              <a:t>¿Qué hizo ayer que ayudó al Equipo a alcanzar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a:t>
            </a:r>
          </a:p>
          <a:p>
            <a:pPr algn="just">
              <a:buFont typeface="Arial" panose="020B0604020202020204" pitchFamily="34" charset="0"/>
              <a:buChar char="•"/>
            </a:pPr>
            <a:r>
              <a:rPr lang="es-ES" b="0" i="0" dirty="0">
                <a:solidFill>
                  <a:srgbClr val="000000"/>
                </a:solidFill>
                <a:effectLst/>
                <a:latin typeface="Arial" panose="020B0604020202020204" pitchFamily="34" charset="0"/>
              </a:rPr>
              <a:t>¿Qué hará hoy para ayudar al Equipo a alcanzar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a:t>
            </a:r>
          </a:p>
          <a:p>
            <a:pPr algn="just">
              <a:buFont typeface="Arial" panose="020B0604020202020204" pitchFamily="34" charset="0"/>
              <a:buChar char="•"/>
            </a:pPr>
            <a:r>
              <a:rPr lang="es-ES" b="0" i="0" dirty="0">
                <a:solidFill>
                  <a:srgbClr val="000000"/>
                </a:solidFill>
                <a:effectLst/>
                <a:latin typeface="Arial" panose="020B0604020202020204" pitchFamily="34" charset="0"/>
              </a:rPr>
              <a:t>¿Ve algún impedimento que le impida a él o al Equipo alcanzar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a:t>
            </a:r>
          </a:p>
          <a:p>
            <a:pPr algn="just"/>
            <a:r>
              <a:rPr lang="es-ES" b="0" i="0" dirty="0" err="1">
                <a:solidFill>
                  <a:srgbClr val="000000"/>
                </a:solidFill>
                <a:effectLst/>
                <a:latin typeface="Arial" panose="020B0604020202020204" pitchFamily="34" charset="0"/>
              </a:rPr>
              <a:t>Daily</a:t>
            </a:r>
            <a:r>
              <a:rPr lang="es-ES" b="0" i="0" dirty="0">
                <a:solidFill>
                  <a:srgbClr val="000000"/>
                </a:solidFill>
                <a:effectLst/>
                <a:latin typeface="Arial" panose="020B0604020202020204" pitchFamily="34" charset="0"/>
              </a:rPr>
              <a:t> Scrum se confunde con un evento de seguimiento de estado, aunque, de hecho, es un evento de planificación.</a:t>
            </a:r>
          </a:p>
          <a:p>
            <a:pPr algn="just"/>
            <a:r>
              <a:rPr lang="es-ES" b="0" i="0" dirty="0">
                <a:solidFill>
                  <a:srgbClr val="000000"/>
                </a:solidFill>
                <a:effectLst/>
                <a:latin typeface="Arial" panose="020B0604020202020204" pitchFamily="34" charset="0"/>
              </a:rPr>
              <a:t>La entrada a la reunión debe ser cómo le está yendo al equipo para alcanzar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 y el resultado debe ser un plan nuevo o revisado que optimice los esfuerzos del equipo para cumplir el Sprint </a:t>
            </a:r>
            <a:r>
              <a:rPr lang="es-ES" b="0" i="0" dirty="0" err="1">
                <a:solidFill>
                  <a:srgbClr val="000000"/>
                </a:solidFill>
                <a:effectLst/>
                <a:latin typeface="Arial" panose="020B0604020202020204" pitchFamily="34" charset="0"/>
              </a:rPr>
              <a:t>Goal</a:t>
            </a:r>
            <a:r>
              <a:rPr lang="es-ES"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03774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020590E-AFD7-43D4-8B6C-898037B43273}"/>
              </a:ext>
            </a:extLst>
          </p:cNvPr>
          <p:cNvSpPr txBox="1"/>
          <p:nvPr/>
        </p:nvSpPr>
        <p:spPr>
          <a:xfrm>
            <a:off x="1149292" y="1028343"/>
            <a:ext cx="9093666" cy="4801314"/>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Aunque el Scrum Master coordina la reunión diaria de Scrum y garantiza que se cumplan los objetivos de la reunión, la reunión es responsabilidad del equipo.</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Si es necesario, el Equipo puede reunirse inmediatamente después de la Reunión Scrum Diaria, para discusiones detalladas o para volver a planificar el resto del trabajo del Sprint.</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Los siguientes son los beneficios de las reuniones diarias de Scrum:</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Mejorar la comunicación dentro del Equipo.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Identificar los impedimentos, si los hubiere, para facilitar una pronta eliminación de los mismos, a fin de minimizar el impacto en el Sprint.</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Destacar y promover la toma rápida de decisiones.</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Mejorar el nivel de conocimiento del Equipo.</a:t>
            </a:r>
          </a:p>
        </p:txBody>
      </p:sp>
    </p:spTree>
    <p:extLst>
      <p:ext uri="{BB962C8B-B14F-4D97-AF65-F5344CB8AC3E}">
        <p14:creationId xmlns:p14="http://schemas.microsoft.com/office/powerpoint/2010/main" val="360974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BE51B4-6E7E-4087-A50A-2FAE4F9560C1}"/>
              </a:ext>
            </a:extLst>
          </p:cNvPr>
          <p:cNvSpPr txBox="1"/>
          <p:nvPr/>
        </p:nvSpPr>
        <p:spPr>
          <a:xfrm>
            <a:off x="838898" y="988333"/>
            <a:ext cx="9815119" cy="4801314"/>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Revisión de Sprint</a:t>
            </a:r>
          </a:p>
          <a:p>
            <a:pPr algn="just"/>
            <a:r>
              <a:rPr lang="es-ES" b="0" i="0" dirty="0">
                <a:solidFill>
                  <a:srgbClr val="000000"/>
                </a:solidFill>
                <a:effectLst/>
                <a:latin typeface="Arial" panose="020B0604020202020204" pitchFamily="34" charset="0"/>
              </a:rPr>
              <a:t>Se lleva a cabo una Revisión de Sprint al final de cada Sprint. Durante la Revisión de Sprint, se revisa una presentación del incremento que se está liberando. En esta reunión, el Equipo Scrum y las partes interesadas colaboran para comprender lo que se hizo en el Sprint. En base a eso, y a cualquier cambio en 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durante el Sprint, los asistentes llegan a los siguientes pasos requeridos que podrían optimizar el valor. Así, el objetivo de Sprint </a:t>
            </a:r>
            <a:r>
              <a:rPr lang="es-ES" b="0" i="0" dirty="0" err="1">
                <a:solidFill>
                  <a:srgbClr val="000000"/>
                </a:solidFill>
                <a:effectLst/>
                <a:latin typeface="Arial" panose="020B0604020202020204" pitchFamily="34" charset="0"/>
              </a:rPr>
              <a:t>Review</a:t>
            </a:r>
            <a:r>
              <a:rPr lang="es-ES" b="0" i="0" dirty="0">
                <a:solidFill>
                  <a:srgbClr val="000000"/>
                </a:solidFill>
                <a:effectLst/>
                <a:latin typeface="Arial" panose="020B0604020202020204" pitchFamily="34" charset="0"/>
              </a:rPr>
              <a:t> es obtener retroalimentación y progresar de manera unida.</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La Revisión de Sprint normalmente se lleva a cabo durante dos horas para los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dos semanas y durante cuatro horas para los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un mes.</a:t>
            </a:r>
          </a:p>
          <a:p>
            <a:pPr algn="just"/>
            <a:r>
              <a:rPr lang="es-ES" b="0" i="0" dirty="0">
                <a:solidFill>
                  <a:srgbClr val="000000"/>
                </a:solidFill>
                <a:effectLst/>
                <a:latin typeface="Arial" panose="020B0604020202020204" pitchFamily="34" charset="0"/>
              </a:rPr>
              <a:t>El Scrum Master asegura que:</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Se lleva a cabo la reunión.</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Los participantes entienden el propósito.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La reunión se centra en la agenda requerida y se completa dentro de la duración requerida.</a:t>
            </a:r>
          </a:p>
        </p:txBody>
      </p:sp>
    </p:spTree>
    <p:extLst>
      <p:ext uri="{BB962C8B-B14F-4D97-AF65-F5344CB8AC3E}">
        <p14:creationId xmlns:p14="http://schemas.microsoft.com/office/powerpoint/2010/main" val="55017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28E98F-C034-41EB-B607-14227FC91FF7}"/>
              </a:ext>
            </a:extLst>
          </p:cNvPr>
          <p:cNvSpPr txBox="1"/>
          <p:nvPr/>
        </p:nvSpPr>
        <p:spPr>
          <a:xfrm>
            <a:off x="822121" y="627282"/>
            <a:ext cx="9748008" cy="5909310"/>
          </a:xfrm>
          <a:prstGeom prst="rect">
            <a:avLst/>
          </a:prstGeom>
          <a:noFill/>
        </p:spPr>
        <p:txBody>
          <a:bodyPr wrap="square">
            <a:spAutoFit/>
          </a:bodyPr>
          <a:lstStyle/>
          <a:p>
            <a:pPr algn="just"/>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El Sprint </a:t>
            </a:r>
            <a:r>
              <a:rPr lang="es-ES" i="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rPr>
              <a:t>Review</a:t>
            </a:r>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 incluye los siguientes aspectos:</a:t>
            </a:r>
          </a:p>
          <a:p>
            <a:pPr algn="just">
              <a:buFont typeface="Arial" panose="020B0604020202020204" pitchFamily="34" charset="0"/>
              <a:buChar char="•"/>
            </a:pPr>
            <a:r>
              <a:rPr lang="es-ES" b="0" i="0" dirty="0">
                <a:solidFill>
                  <a:srgbClr val="000000"/>
                </a:solidFill>
                <a:effectLst/>
                <a:latin typeface="Arial" panose="020B0604020202020204" pitchFamily="34" charset="0"/>
              </a:rPr>
              <a:t>Los asistentes incluyen el equipo Scrum y las partes interesadas clave, según lo invite el propietario del producto.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 propietario del producto explica qué elementos de la cartera de productos se han completado durante el sprint y qué no se ha completado.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 Equipo discute qué salió bien durante el Sprint, qué problemas se encontraron y cómo se resolvieron esos problemas.</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 Equipo demuestra el trabajo que ha completado y responde preguntas, si las hubiera, sobre el Incremento.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Luego, todo el grupo discute qué hacer a continuación. Por lo tanto, la Revisión de Sprint proporciona información valiosa para la Planificación de Sprint del Sprint posterior.</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Luego, el Equipo Scrum revisa la línea de tiempo, el presupuesto, las capacidades potenciales y el mercado para el próximo lanzamiento anticipado del incremento del producto.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 resultado de la Revisión del Sprint es un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actualizado, que define los elementos probables del </a:t>
            </a:r>
            <a:r>
              <a:rPr lang="es-ES" b="0" i="0" dirty="0" err="1">
                <a:solidFill>
                  <a:srgbClr val="000000"/>
                </a:solidFill>
                <a:effectLst/>
                <a:latin typeface="Arial" panose="020B0604020202020204" pitchFamily="34" charset="0"/>
              </a:rPr>
              <a:t>Product</a:t>
            </a:r>
            <a:r>
              <a:rPr lang="es-ES" b="0" i="0" dirty="0">
                <a:solidFill>
                  <a:srgbClr val="000000"/>
                </a:solidFill>
                <a:effectLst/>
                <a:latin typeface="Arial" panose="020B0604020202020204" pitchFamily="34" charset="0"/>
              </a:rPr>
              <a:t> Backlog para el próximo Sprint.</a:t>
            </a:r>
          </a:p>
        </p:txBody>
      </p:sp>
    </p:spTree>
    <p:extLst>
      <p:ext uri="{BB962C8B-B14F-4D97-AF65-F5344CB8AC3E}">
        <p14:creationId xmlns:p14="http://schemas.microsoft.com/office/powerpoint/2010/main" val="834689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488BB40-4A99-4A38-82F0-67E061CC790A}"/>
              </a:ext>
            </a:extLst>
          </p:cNvPr>
          <p:cNvSpPr txBox="1"/>
          <p:nvPr/>
        </p:nvSpPr>
        <p:spPr>
          <a:xfrm>
            <a:off x="721453" y="744890"/>
            <a:ext cx="10410738" cy="5078313"/>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Retrospectiva de Sprint</a:t>
            </a:r>
          </a:p>
          <a:p>
            <a:pPr algn="just"/>
            <a:r>
              <a:rPr lang="es-ES" b="0" i="0" dirty="0">
                <a:solidFill>
                  <a:srgbClr val="000000"/>
                </a:solidFill>
                <a:effectLst/>
                <a:latin typeface="Arial" panose="020B0604020202020204" pitchFamily="34" charset="0"/>
              </a:rPr>
              <a:t>La Retrospectiva de Sprint ocurre después de la Revisión de Sprint y antes de la próxima Planificación de Sprint. Esta suele ser una reunión de una hora para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dos semanas de duración y una reunión de tres horas para </a:t>
            </a:r>
            <a:r>
              <a:rPr lang="es-ES" b="0" i="0" dirty="0" err="1">
                <a:solidFill>
                  <a:srgbClr val="000000"/>
                </a:solidFill>
                <a:effectLst/>
                <a:latin typeface="Arial" panose="020B0604020202020204" pitchFamily="34" charset="0"/>
              </a:rPr>
              <a:t>Sprints</a:t>
            </a:r>
            <a:r>
              <a:rPr lang="es-ES" b="0" i="0" dirty="0">
                <a:solidFill>
                  <a:srgbClr val="000000"/>
                </a:solidFill>
                <a:effectLst/>
                <a:latin typeface="Arial" panose="020B0604020202020204" pitchFamily="34" charset="0"/>
              </a:rPr>
              <a:t> de un mes de duración.</a:t>
            </a: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El propósito de la Retrospectiva de Sprint es:</a:t>
            </a:r>
          </a:p>
          <a:p>
            <a:pPr algn="just">
              <a:buFont typeface="Arial" panose="020B0604020202020204" pitchFamily="34" charset="0"/>
              <a:buChar char="•"/>
            </a:pPr>
            <a:r>
              <a:rPr lang="es-ES" b="0" i="0" dirty="0">
                <a:solidFill>
                  <a:srgbClr val="000000"/>
                </a:solidFill>
                <a:effectLst/>
                <a:latin typeface="Arial" panose="020B0604020202020204" pitchFamily="34" charset="0"/>
              </a:rPr>
              <a:t>Combine los aprendizajes del último Sprint, con respecto a las personas, las relaciones, el proceso y las herramientas.</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Identifique los elementos principales que salieron bien y las posibles mejoras.</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Elaboración de un plan de implantación de mejoras para aumentar la calidad del producto.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La Retrospectiva del Sprint es una oportunidad para que el Equipo Scrum </a:t>
            </a:r>
            <a:r>
              <a:rPr lang="es-ES" b="0" i="0" dirty="0" err="1">
                <a:solidFill>
                  <a:srgbClr val="000000"/>
                </a:solidFill>
                <a:effectLst/>
                <a:latin typeface="Arial" panose="020B0604020202020204" pitchFamily="34" charset="0"/>
              </a:rPr>
              <a:t>introspeccione</a:t>
            </a:r>
            <a:r>
              <a:rPr lang="es-ES" b="0" i="0" dirty="0">
                <a:solidFill>
                  <a:srgbClr val="000000"/>
                </a:solidFill>
                <a:effectLst/>
                <a:latin typeface="Arial" panose="020B0604020202020204" pitchFamily="34" charset="0"/>
              </a:rPr>
              <a:t> y mejore dentro del marco del proceso Scrum para que el próximo resultado del Sprint sea más efectivo.</a:t>
            </a:r>
          </a:p>
          <a:p>
            <a:pPr algn="just"/>
            <a:endParaRPr lang="es-ES" b="0" i="0" dirty="0">
              <a:solidFill>
                <a:srgbClr val="000000"/>
              </a:solidFill>
              <a:effectLst/>
              <a:latin typeface="Arial" panose="020B0604020202020204" pitchFamily="34" charset="0"/>
            </a:endParaRPr>
          </a:p>
          <a:p>
            <a:pPr algn="just"/>
            <a:r>
              <a:rPr lang="es-ES" b="1" i="0" dirty="0">
                <a:solidFill>
                  <a:srgbClr val="000000"/>
                </a:solidFill>
                <a:effectLst/>
                <a:latin typeface="Arial" panose="020B0604020202020204" pitchFamily="34" charset="0"/>
              </a:rPr>
              <a:t>Referencia</a:t>
            </a:r>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Guía Scrum © 1991-2013 Ken </a:t>
            </a:r>
            <a:r>
              <a:rPr lang="es-ES" b="0" i="0" dirty="0" err="1">
                <a:solidFill>
                  <a:srgbClr val="000000"/>
                </a:solidFill>
                <a:effectLst/>
                <a:latin typeface="Arial" panose="020B0604020202020204" pitchFamily="34" charset="0"/>
              </a:rPr>
              <a:t>Schwaber</a:t>
            </a:r>
            <a:r>
              <a:rPr lang="es-ES" b="0" i="0" dirty="0">
                <a:solidFill>
                  <a:srgbClr val="000000"/>
                </a:solidFill>
                <a:effectLst/>
                <a:latin typeface="Arial" panose="020B0604020202020204" pitchFamily="34" charset="0"/>
              </a:rPr>
              <a:t> y Jeff Sutherland, Todos los derechos reservados.</a:t>
            </a:r>
          </a:p>
        </p:txBody>
      </p:sp>
    </p:spTree>
    <p:extLst>
      <p:ext uri="{BB962C8B-B14F-4D97-AF65-F5344CB8AC3E}">
        <p14:creationId xmlns:p14="http://schemas.microsoft.com/office/powerpoint/2010/main" val="29347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36EF5D2-AED8-4DF0-AA34-A2FF1132756D}"/>
              </a:ext>
            </a:extLst>
          </p:cNvPr>
          <p:cNvSpPr txBox="1"/>
          <p:nvPr/>
        </p:nvSpPr>
        <p:spPr>
          <a:xfrm>
            <a:off x="597716" y="184126"/>
            <a:ext cx="10089858" cy="1200329"/>
          </a:xfrm>
          <a:prstGeom prst="rect">
            <a:avLst/>
          </a:prstGeom>
          <a:noFill/>
        </p:spPr>
        <p:txBody>
          <a:bodyPr wrap="square">
            <a:spAutoFit/>
          </a:bodyPr>
          <a:lstStyle/>
          <a:p>
            <a:pPr algn="l"/>
            <a:r>
              <a:rPr lang="es-ES" b="1" i="0" dirty="0">
                <a:effectLst/>
                <a:latin typeface="Arial" panose="020B0604020202020204" pitchFamily="34" charset="0"/>
              </a:rPr>
              <a:t>Modelo de cascada frente a modelo ágil</a:t>
            </a:r>
          </a:p>
          <a:p>
            <a:pPr algn="just"/>
            <a:r>
              <a:rPr lang="es-ES" b="0" i="0" dirty="0">
                <a:solidFill>
                  <a:srgbClr val="000000"/>
                </a:solidFill>
                <a:effectLst/>
                <a:latin typeface="Arial" panose="020B0604020202020204" pitchFamily="34" charset="0"/>
              </a:rPr>
              <a:t>Los modelos Agile y </a:t>
            </a:r>
            <a:r>
              <a:rPr lang="es-ES" b="0" i="0" dirty="0" err="1">
                <a:solidFill>
                  <a:srgbClr val="000000"/>
                </a:solidFill>
                <a:effectLst/>
                <a:latin typeface="Arial" panose="020B0604020202020204" pitchFamily="34" charset="0"/>
              </a:rPr>
              <a:t>Waterfall</a:t>
            </a:r>
            <a:r>
              <a:rPr lang="es-ES" b="0" i="0" dirty="0">
                <a:solidFill>
                  <a:srgbClr val="000000"/>
                </a:solidFill>
                <a:effectLst/>
                <a:latin typeface="Arial" panose="020B0604020202020204" pitchFamily="34" charset="0"/>
              </a:rPr>
              <a:t> son dos enfoques distintos para el desarrollo de software. A pesar de sus diferencias en el enfoque, ambas metodologías pueden ser efectivas en ocasiones, según la necesidad y el tipo de proyecto.</a:t>
            </a:r>
          </a:p>
        </p:txBody>
      </p:sp>
      <p:graphicFrame>
        <p:nvGraphicFramePr>
          <p:cNvPr id="4" name="Tabla 3">
            <a:extLst>
              <a:ext uri="{FF2B5EF4-FFF2-40B4-BE49-F238E27FC236}">
                <a16:creationId xmlns:a16="http://schemas.microsoft.com/office/drawing/2014/main" id="{D5FFEFDB-1510-4BA4-9189-D3BC0A6AFCBB}"/>
              </a:ext>
            </a:extLst>
          </p:cNvPr>
          <p:cNvGraphicFramePr>
            <a:graphicFrameLocks noGrp="1"/>
          </p:cNvGraphicFramePr>
          <p:nvPr>
            <p:extLst>
              <p:ext uri="{D42A27DB-BD31-4B8C-83A1-F6EECF244321}">
                <p14:modId xmlns:p14="http://schemas.microsoft.com/office/powerpoint/2010/main" val="2498908441"/>
              </p:ext>
            </p:extLst>
          </p:nvPr>
        </p:nvGraphicFramePr>
        <p:xfrm>
          <a:off x="2105637" y="1384455"/>
          <a:ext cx="5587068" cy="5349977"/>
        </p:xfrm>
        <a:graphic>
          <a:graphicData uri="http://schemas.openxmlformats.org/drawingml/2006/table">
            <a:tbl>
              <a:tblPr>
                <a:tableStyleId>{ED083AE6-46FA-4A59-8FB0-9F97EB10719F}</a:tableStyleId>
              </a:tblPr>
              <a:tblGrid>
                <a:gridCol w="2793534">
                  <a:extLst>
                    <a:ext uri="{9D8B030D-6E8A-4147-A177-3AD203B41FA5}">
                      <a16:colId xmlns:a16="http://schemas.microsoft.com/office/drawing/2014/main" val="2289003091"/>
                    </a:ext>
                  </a:extLst>
                </a:gridCol>
                <a:gridCol w="2793534">
                  <a:extLst>
                    <a:ext uri="{9D8B030D-6E8A-4147-A177-3AD203B41FA5}">
                      <a16:colId xmlns:a16="http://schemas.microsoft.com/office/drawing/2014/main" val="3456913432"/>
                    </a:ext>
                  </a:extLst>
                </a:gridCol>
              </a:tblGrid>
              <a:tr h="107821">
                <a:tc>
                  <a:txBody>
                    <a:bodyPr/>
                    <a:lstStyle/>
                    <a:p>
                      <a:pPr fontAlgn="t"/>
                      <a:r>
                        <a:rPr lang="es-ES" sz="900" dirty="0">
                          <a:effectLst/>
                        </a:rPr>
                        <a:t>Modelo ágil</a:t>
                      </a:r>
                    </a:p>
                  </a:txBody>
                  <a:tcPr marL="19254" marR="19254" marT="19254" marB="19254"/>
                </a:tc>
                <a:tc>
                  <a:txBody>
                    <a:bodyPr/>
                    <a:lstStyle/>
                    <a:p>
                      <a:pPr fontAlgn="t"/>
                      <a:r>
                        <a:rPr lang="es-ES" sz="900">
                          <a:effectLst/>
                        </a:rPr>
                        <a:t>modelo de cascada</a:t>
                      </a:r>
                    </a:p>
                  </a:txBody>
                  <a:tcPr marL="19254" marR="19254" marT="19254" marB="19254"/>
                </a:tc>
                <a:extLst>
                  <a:ext uri="{0D108BD9-81ED-4DB2-BD59-A6C34878D82A}">
                    <a16:rowId xmlns:a16="http://schemas.microsoft.com/office/drawing/2014/main" val="2262356340"/>
                  </a:ext>
                </a:extLst>
              </a:tr>
              <a:tr h="315761">
                <a:tc>
                  <a:txBody>
                    <a:bodyPr/>
                    <a:lstStyle/>
                    <a:p>
                      <a:pPr fontAlgn="t"/>
                      <a:r>
                        <a:rPr lang="es-ES" sz="900">
                          <a:effectLst/>
                        </a:rPr>
                        <a:t>Definición de metodología ágil: los enfoques ágiles abogan por un enfoque incremental e iterativo para el desarrollo de software.</a:t>
                      </a:r>
                    </a:p>
                  </a:txBody>
                  <a:tcPr marL="19254" marR="19254" marT="19254" marB="19254"/>
                </a:tc>
                <a:tc>
                  <a:txBody>
                    <a:bodyPr/>
                    <a:lstStyle/>
                    <a:p>
                      <a:pPr fontAlgn="t"/>
                      <a:r>
                        <a:rPr lang="es-ES" sz="900">
                          <a:effectLst/>
                        </a:rPr>
                        <a:t>Modelo en cascada: el desarrollo de software procede en un orden lógico desde el principio hasta la conclusión.</a:t>
                      </a:r>
                    </a:p>
                  </a:txBody>
                  <a:tcPr marL="19254" marR="19254" marT="19254" marB="19254"/>
                </a:tc>
                <a:extLst>
                  <a:ext uri="{0D108BD9-81ED-4DB2-BD59-A6C34878D82A}">
                    <a16:rowId xmlns:a16="http://schemas.microsoft.com/office/drawing/2014/main" val="3279255398"/>
                  </a:ext>
                </a:extLst>
              </a:tr>
              <a:tr h="315761">
                <a:tc>
                  <a:txBody>
                    <a:bodyPr/>
                    <a:lstStyle/>
                    <a:p>
                      <a:pPr fontAlgn="t"/>
                      <a:r>
                        <a:rPr lang="es-ES" sz="900">
                          <a:effectLst/>
                        </a:rPr>
                        <a:t>En ingeniería de software, el proceso Agile se divide en modelos discretos en los que trabajan los diseñadores.</a:t>
                      </a:r>
                    </a:p>
                  </a:txBody>
                  <a:tcPr marL="19254" marR="19254" marT="19254" marB="19254"/>
                </a:tc>
                <a:tc>
                  <a:txBody>
                    <a:bodyPr/>
                    <a:lstStyle/>
                    <a:p>
                      <a:pPr fontAlgn="t"/>
                      <a:r>
                        <a:rPr lang="es-ES" sz="900">
                          <a:effectLst/>
                        </a:rPr>
                        <a:t>El proceso de diseño no se divide en varios modelos.</a:t>
                      </a:r>
                    </a:p>
                  </a:txBody>
                  <a:tcPr marL="19254" marR="19254" marT="19254" marB="19254"/>
                </a:tc>
                <a:extLst>
                  <a:ext uri="{0D108BD9-81ED-4DB2-BD59-A6C34878D82A}">
                    <a16:rowId xmlns:a16="http://schemas.microsoft.com/office/drawing/2014/main" val="2220891005"/>
                  </a:ext>
                </a:extLst>
              </a:tr>
              <a:tr h="385074">
                <a:tc>
                  <a:txBody>
                    <a:bodyPr/>
                    <a:lstStyle/>
                    <a:p>
                      <a:pPr fontAlgn="t"/>
                      <a:r>
                        <a:rPr lang="es-ES" sz="900">
                          <a:effectLst/>
                        </a:rPr>
                        <a:t>Se brindan oportunidades tempranas y regulares para que el cliente inspeccione el producto y tome decisiones y ajustes al proyecto.</a:t>
                      </a:r>
                    </a:p>
                  </a:txBody>
                  <a:tcPr marL="19254" marR="19254" marT="19254" marB="19254"/>
                </a:tc>
                <a:tc>
                  <a:txBody>
                    <a:bodyPr/>
                    <a:lstStyle/>
                    <a:p>
                      <a:pPr fontAlgn="t"/>
                      <a:r>
                        <a:rPr lang="es-ES" sz="900">
                          <a:effectLst/>
                        </a:rPr>
                        <a:t>El producto solo es visible para el cliente después del proyecto.</a:t>
                      </a:r>
                    </a:p>
                  </a:txBody>
                  <a:tcPr marL="19254" marR="19254" marT="19254" marB="19254"/>
                </a:tc>
                <a:extLst>
                  <a:ext uri="{0D108BD9-81ED-4DB2-BD59-A6C34878D82A}">
                    <a16:rowId xmlns:a16="http://schemas.microsoft.com/office/drawing/2014/main" val="3049668713"/>
                  </a:ext>
                </a:extLst>
              </a:tr>
              <a:tr h="246447">
                <a:tc>
                  <a:txBody>
                    <a:bodyPr/>
                    <a:lstStyle/>
                    <a:p>
                      <a:pPr fontAlgn="t"/>
                      <a:r>
                        <a:rPr lang="es-ES" sz="900">
                          <a:effectLst/>
                        </a:rPr>
                        <a:t>El producto solo es visible para el cliente después del proyecto.</a:t>
                      </a:r>
                    </a:p>
                  </a:txBody>
                  <a:tcPr marL="19254" marR="19254" marT="19254" marB="19254"/>
                </a:tc>
                <a:tc>
                  <a:txBody>
                    <a:bodyPr/>
                    <a:lstStyle/>
                    <a:p>
                      <a:pPr fontAlgn="t"/>
                      <a:r>
                        <a:rPr lang="es-ES" sz="900">
                          <a:effectLst/>
                        </a:rPr>
                        <a:t>Cuando se opone al paradigma de la cascada, el modelo ágil se considera no estructurado.</a:t>
                      </a:r>
                    </a:p>
                  </a:txBody>
                  <a:tcPr marL="19254" marR="19254" marT="19254" marB="19254"/>
                </a:tc>
                <a:extLst>
                  <a:ext uri="{0D108BD9-81ED-4DB2-BD59-A6C34878D82A}">
                    <a16:rowId xmlns:a16="http://schemas.microsoft.com/office/drawing/2014/main" val="563912011"/>
                  </a:ext>
                </a:extLst>
              </a:tr>
              <a:tr h="385074">
                <a:tc>
                  <a:txBody>
                    <a:bodyPr/>
                    <a:lstStyle/>
                    <a:p>
                      <a:pPr fontAlgn="t"/>
                      <a:r>
                        <a:rPr lang="es-ES" sz="900">
                          <a:effectLst/>
                        </a:rPr>
                        <a:t>Debido a que están tan centrados en el plan, los modelos en cascada son más seguros.</a:t>
                      </a:r>
                    </a:p>
                  </a:txBody>
                  <a:tcPr marL="19254" marR="19254" marT="19254" marB="19254"/>
                </a:tc>
                <a:tc>
                  <a:txBody>
                    <a:bodyPr/>
                    <a:lstStyle/>
                    <a:p>
                      <a:pPr fontAlgn="t"/>
                      <a:r>
                        <a:rPr lang="es-ES" sz="900">
                          <a:effectLst/>
                        </a:rPr>
                        <a:t>Las pequeñas empresas pueden completarse en un período breve. Es difícil predecir el tiempo de desarrollo de grandes proyectos.</a:t>
                      </a:r>
                    </a:p>
                  </a:txBody>
                  <a:tcPr marL="19254" marR="19254" marT="19254" marB="19254"/>
                </a:tc>
                <a:extLst>
                  <a:ext uri="{0D108BD9-81ED-4DB2-BD59-A6C34878D82A}">
                    <a16:rowId xmlns:a16="http://schemas.microsoft.com/office/drawing/2014/main" val="3234284157"/>
                  </a:ext>
                </a:extLst>
              </a:tr>
              <a:tr h="177134">
                <a:tc>
                  <a:txBody>
                    <a:bodyPr/>
                    <a:lstStyle/>
                    <a:p>
                      <a:pPr fontAlgn="t"/>
                      <a:r>
                        <a:rPr lang="es-ES" sz="900">
                          <a:effectLst/>
                        </a:rPr>
                        <a:t>Es posible estimar y terminar una amplia gama de proyectos.</a:t>
                      </a:r>
                    </a:p>
                  </a:txBody>
                  <a:tcPr marL="19254" marR="19254" marT="19254" marB="19254"/>
                </a:tc>
                <a:tc>
                  <a:txBody>
                    <a:bodyPr/>
                    <a:lstStyle/>
                    <a:p>
                      <a:pPr fontAlgn="t"/>
                      <a:r>
                        <a:rPr lang="es-ES" sz="900">
                          <a:effectLst/>
                        </a:rPr>
                        <a:t>Es posible corregir un error durante un proyecto.</a:t>
                      </a:r>
                    </a:p>
                  </a:txBody>
                  <a:tcPr marL="19254" marR="19254" marT="19254" marB="19254"/>
                </a:tc>
                <a:extLst>
                  <a:ext uri="{0D108BD9-81ED-4DB2-BD59-A6C34878D82A}">
                    <a16:rowId xmlns:a16="http://schemas.microsoft.com/office/drawing/2014/main" val="1893489308"/>
                  </a:ext>
                </a:extLst>
              </a:tr>
              <a:tr h="385074">
                <a:tc>
                  <a:txBody>
                    <a:bodyPr/>
                    <a:lstStyle/>
                    <a:p>
                      <a:pPr fontAlgn="t"/>
                      <a:r>
                        <a:rPr lang="es-ES" sz="900" dirty="0">
                          <a:effectLst/>
                        </a:rPr>
                        <a:t>Todo el producto solo se prueba al final. Si se descubre un error en los requisitos o se requieren revisiones, el proyecto debe reiniciarse desde el principio.</a:t>
                      </a:r>
                    </a:p>
                  </a:txBody>
                  <a:tcPr marL="19254" marR="19254" marT="19254" marB="19254"/>
                </a:tc>
                <a:tc>
                  <a:txBody>
                    <a:bodyPr/>
                    <a:lstStyle/>
                    <a:p>
                      <a:pPr fontAlgn="t"/>
                      <a:r>
                        <a:rPr lang="es-ES" sz="900" dirty="0">
                          <a:effectLst/>
                        </a:rPr>
                        <a:t>El método de desarrollo es iterativo y el proyecto se completa en iteraciones cortas (2 a 4 semanas). Prácticamente hay poca planificación.</a:t>
                      </a:r>
                    </a:p>
                  </a:txBody>
                  <a:tcPr marL="19254" marR="19254" marT="19254" marB="19254"/>
                </a:tc>
                <a:extLst>
                  <a:ext uri="{0D108BD9-81ED-4DB2-BD59-A6C34878D82A}">
                    <a16:rowId xmlns:a16="http://schemas.microsoft.com/office/drawing/2014/main" val="1842395744"/>
                  </a:ext>
                </a:extLst>
              </a:tr>
              <a:tr h="454387">
                <a:tc>
                  <a:txBody>
                    <a:bodyPr/>
                    <a:lstStyle/>
                    <a:p>
                      <a:pPr fontAlgn="t"/>
                      <a:r>
                        <a:rPr lang="es-ES" sz="900" dirty="0">
                          <a:effectLst/>
                        </a:rPr>
                        <a:t>El proceso de desarrollo se divide en fases, cada una de las cuales es sustancialmente mayor que una iteración. Cada fase concluye con un resumen completo de la siguiente fase.</a:t>
                      </a:r>
                    </a:p>
                  </a:txBody>
                  <a:tcPr marL="19254" marR="19254" marT="19254" marB="19254"/>
                </a:tc>
                <a:tc>
                  <a:txBody>
                    <a:bodyPr/>
                    <a:lstStyle/>
                    <a:p>
                      <a:pPr fontAlgn="t"/>
                      <a:r>
                        <a:rPr lang="es-ES" sz="900">
                          <a:effectLst/>
                        </a:rPr>
                        <a:t>El desarrollo de software tiene prioridad sobre la documentación.</a:t>
                      </a:r>
                    </a:p>
                  </a:txBody>
                  <a:tcPr marL="19254" marR="19254" marT="19254" marB="19254"/>
                </a:tc>
                <a:extLst>
                  <a:ext uri="{0D108BD9-81ED-4DB2-BD59-A6C34878D82A}">
                    <a16:rowId xmlns:a16="http://schemas.microsoft.com/office/drawing/2014/main" val="1536350904"/>
                  </a:ext>
                </a:extLst>
              </a:tr>
              <a:tr h="385074">
                <a:tc>
                  <a:txBody>
                    <a:bodyPr/>
                    <a:lstStyle/>
                    <a:p>
                      <a:pPr fontAlgn="t"/>
                      <a:r>
                        <a:rPr lang="es-ES" sz="900">
                          <a:effectLst/>
                        </a:rPr>
                        <a:t>La documentación es una gran responsabilidad y puede usarse para enseñar a los empleados y actualizar el software con la ayuda de otro equipo.</a:t>
                      </a:r>
                    </a:p>
                  </a:txBody>
                  <a:tcPr marL="19254" marR="19254" marT="19254" marB="19254"/>
                </a:tc>
                <a:tc>
                  <a:txBody>
                    <a:bodyPr/>
                    <a:lstStyle/>
                    <a:p>
                      <a:pPr fontAlgn="t"/>
                      <a:r>
                        <a:rPr lang="es-ES" sz="900">
                          <a:effectLst/>
                        </a:rPr>
                        <a:t>Hay un paso de prueba para cada iteración. Permite implementar pruebas de regresión cada vez que se implementan nuevas funciones o lógica.</a:t>
                      </a:r>
                    </a:p>
                  </a:txBody>
                  <a:tcPr marL="19254" marR="19254" marT="19254" marB="19254"/>
                </a:tc>
                <a:extLst>
                  <a:ext uri="{0D108BD9-81ED-4DB2-BD59-A6C34878D82A}">
                    <a16:rowId xmlns:a16="http://schemas.microsoft.com/office/drawing/2014/main" val="4034323931"/>
                  </a:ext>
                </a:extLst>
              </a:tr>
              <a:tr h="315761">
                <a:tc>
                  <a:txBody>
                    <a:bodyPr/>
                    <a:lstStyle/>
                    <a:p>
                      <a:pPr fontAlgn="t"/>
                      <a:r>
                        <a:rPr lang="es-ES" sz="900">
                          <a:effectLst/>
                        </a:rPr>
                        <a:t>Después de un largo período de implementación, todas las características diseñadas se proporcionan de una vez.</a:t>
                      </a:r>
                    </a:p>
                  </a:txBody>
                  <a:tcPr marL="19254" marR="19254" marT="19254" marB="19254"/>
                </a:tc>
                <a:tc>
                  <a:txBody>
                    <a:bodyPr/>
                    <a:lstStyle/>
                    <a:p>
                      <a:pPr fontAlgn="t"/>
                      <a:r>
                        <a:rPr lang="es-ES" sz="900">
                          <a:effectLst/>
                        </a:rPr>
                        <a:t>Los desarrolladores y evaluadores colaboran.</a:t>
                      </a:r>
                    </a:p>
                  </a:txBody>
                  <a:tcPr marL="19254" marR="19254" marT="19254" marB="19254"/>
                </a:tc>
                <a:extLst>
                  <a:ext uri="{0D108BD9-81ED-4DB2-BD59-A6C34878D82A}">
                    <a16:rowId xmlns:a16="http://schemas.microsoft.com/office/drawing/2014/main" val="1340353419"/>
                  </a:ext>
                </a:extLst>
              </a:tr>
              <a:tr h="177134">
                <a:tc>
                  <a:txBody>
                    <a:bodyPr/>
                    <a:lstStyle/>
                    <a:p>
                      <a:pPr fontAlgn="t"/>
                      <a:r>
                        <a:rPr lang="es-ES" sz="900">
                          <a:effectLst/>
                        </a:rPr>
                        <a:t>Separados de los desarrolladores están los probadores.</a:t>
                      </a:r>
                    </a:p>
                  </a:txBody>
                  <a:tcPr marL="19254" marR="19254" marT="19254" marB="19254"/>
                </a:tc>
                <a:tc>
                  <a:txBody>
                    <a:bodyPr/>
                    <a:lstStyle/>
                    <a:p>
                      <a:pPr fontAlgn="t"/>
                      <a:r>
                        <a:rPr lang="es-ES" sz="900">
                          <a:effectLst/>
                        </a:rPr>
                        <a:t>La aceptación del usuario se completa después de cada sprint.</a:t>
                      </a:r>
                    </a:p>
                  </a:txBody>
                  <a:tcPr marL="19254" marR="19254" marT="19254" marB="19254"/>
                </a:tc>
                <a:extLst>
                  <a:ext uri="{0D108BD9-81ED-4DB2-BD59-A6C34878D82A}">
                    <a16:rowId xmlns:a16="http://schemas.microsoft.com/office/drawing/2014/main" val="359566896"/>
                  </a:ext>
                </a:extLst>
              </a:tr>
              <a:tr h="246447">
                <a:tc>
                  <a:txBody>
                    <a:bodyPr/>
                    <a:lstStyle/>
                    <a:p>
                      <a:pPr fontAlgn="t"/>
                      <a:r>
                        <a:rPr lang="es-ES" sz="900">
                          <a:effectLst/>
                        </a:rPr>
                        <a:t>La aceptación del usuario se completa después de cada sprint.</a:t>
                      </a:r>
                    </a:p>
                  </a:txBody>
                  <a:tcPr marL="19254" marR="19254" marT="19254" marB="19254"/>
                </a:tc>
                <a:tc>
                  <a:txBody>
                    <a:bodyPr/>
                    <a:lstStyle/>
                    <a:p>
                      <a:pPr fontAlgn="t"/>
                      <a:r>
                        <a:rPr lang="es-ES" sz="900">
                          <a:effectLst/>
                        </a:rPr>
                        <a:t>La aprobación del usuario del proyecto se completa en la conclusión.</a:t>
                      </a:r>
                    </a:p>
                  </a:txBody>
                  <a:tcPr marL="19254" marR="19254" marT="19254" marB="19254"/>
                </a:tc>
                <a:extLst>
                  <a:ext uri="{0D108BD9-81ED-4DB2-BD59-A6C34878D82A}">
                    <a16:rowId xmlns:a16="http://schemas.microsoft.com/office/drawing/2014/main" val="3435481326"/>
                  </a:ext>
                </a:extLst>
              </a:tr>
              <a:tr h="454387">
                <a:tc>
                  <a:txBody>
                    <a:bodyPr/>
                    <a:lstStyle/>
                    <a:p>
                      <a:pPr fontAlgn="t"/>
                      <a:r>
                        <a:rPr lang="es-ES" sz="900">
                          <a:effectLst/>
                        </a:rPr>
                        <a:t>Requiere una fuerte colaboración con los desarrolladores, así como un análisis conjunto de las necesidades y la planificación.</a:t>
                      </a:r>
                    </a:p>
                  </a:txBody>
                  <a:tcPr marL="19254" marR="19254" marT="19254" marB="19254"/>
                </a:tc>
                <a:tc>
                  <a:txBody>
                    <a:bodyPr/>
                    <a:lstStyle/>
                    <a:p>
                      <a:pPr fontAlgn="t"/>
                      <a:r>
                        <a:rPr lang="es-ES" sz="900" dirty="0">
                          <a:effectLst/>
                        </a:rPr>
                        <a:t>El desarrollador no está involucrado en las etapas de requisitos o planificación. Normalmente, hay intervalos de tiempo entre la prueba y la codificación.</a:t>
                      </a:r>
                    </a:p>
                  </a:txBody>
                  <a:tcPr marL="19254" marR="19254" marT="19254" marB="19254"/>
                </a:tc>
                <a:extLst>
                  <a:ext uri="{0D108BD9-81ED-4DB2-BD59-A6C34878D82A}">
                    <a16:rowId xmlns:a16="http://schemas.microsoft.com/office/drawing/2014/main" val="948024381"/>
                  </a:ext>
                </a:extLst>
              </a:tr>
            </a:tbl>
          </a:graphicData>
        </a:graphic>
      </p:graphicFrame>
    </p:spTree>
    <p:extLst>
      <p:ext uri="{BB962C8B-B14F-4D97-AF65-F5344CB8AC3E}">
        <p14:creationId xmlns:p14="http://schemas.microsoft.com/office/powerpoint/2010/main" val="7544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C15D56-54DE-4377-841F-5390E5FF6946}"/>
              </a:ext>
            </a:extLst>
          </p:cNvPr>
          <p:cNvSpPr txBox="1"/>
          <p:nvPr/>
        </p:nvSpPr>
        <p:spPr>
          <a:xfrm>
            <a:off x="2158068" y="469675"/>
            <a:ext cx="6094602" cy="369332"/>
          </a:xfrm>
          <a:prstGeom prst="rect">
            <a:avLst/>
          </a:prstGeom>
          <a:noFill/>
        </p:spPr>
        <p:txBody>
          <a:bodyPr wrap="square">
            <a:spAutoFit/>
          </a:bodyPr>
          <a:lstStyle/>
          <a:p>
            <a:pPr algn="ctr"/>
            <a:r>
              <a:rPr lang="es-ES" b="0" i="0" dirty="0">
                <a:solidFill>
                  <a:srgbClr val="797979"/>
                </a:solidFill>
                <a:effectLst/>
                <a:latin typeface="Arial" panose="020B0604020202020204" pitchFamily="34" charset="0"/>
              </a:rPr>
              <a:t>Scrum - Descripción general</a:t>
            </a:r>
          </a:p>
        </p:txBody>
      </p:sp>
      <p:sp>
        <p:nvSpPr>
          <p:cNvPr id="7" name="CuadroTexto 6">
            <a:extLst>
              <a:ext uri="{FF2B5EF4-FFF2-40B4-BE49-F238E27FC236}">
                <a16:creationId xmlns:a16="http://schemas.microsoft.com/office/drawing/2014/main" id="{956A1CAA-3478-466D-813B-39122ACEC9CE}"/>
              </a:ext>
            </a:extLst>
          </p:cNvPr>
          <p:cNvSpPr txBox="1"/>
          <p:nvPr/>
        </p:nvSpPr>
        <p:spPr>
          <a:xfrm>
            <a:off x="2342626" y="1643485"/>
            <a:ext cx="6094602" cy="2585323"/>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Agile se ha convertido en una de las grandes palabras de moda en la industria del desarrollo de software. Pero, ¿qué es exactamente el desarrollo ágil? En pocas palabras, el desarrollo ágil es una forma diferente de ejecutar equipos y proyectos de desarrollo de software.</a:t>
            </a:r>
          </a:p>
          <a:p>
            <a:pPr algn="just"/>
            <a:r>
              <a:rPr lang="es-ES" b="0" i="0" dirty="0">
                <a:solidFill>
                  <a:srgbClr val="000000"/>
                </a:solidFill>
                <a:effectLst/>
                <a:latin typeface="Arial" panose="020B0604020202020204" pitchFamily="34" charset="0"/>
              </a:rPr>
              <a:t>Para entender lo que es nuevo, recapitulemos los métodos tradicionales. En el desarrollo de software convencional, los requisitos del producto se finalizan antes de continuar con el desarrollo.</a:t>
            </a:r>
          </a:p>
        </p:txBody>
      </p:sp>
    </p:spTree>
    <p:extLst>
      <p:ext uri="{BB962C8B-B14F-4D97-AF65-F5344CB8AC3E}">
        <p14:creationId xmlns:p14="http://schemas.microsoft.com/office/powerpoint/2010/main" val="68254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D62DDB9-B2EE-4095-BC28-610C97FEBC82}"/>
              </a:ext>
            </a:extLst>
          </p:cNvPr>
          <p:cNvSpPr txBox="1"/>
          <p:nvPr/>
        </p:nvSpPr>
        <p:spPr>
          <a:xfrm>
            <a:off x="3869423" y="561954"/>
            <a:ext cx="6094602" cy="369332"/>
          </a:xfrm>
          <a:prstGeom prst="rect">
            <a:avLst/>
          </a:prstGeom>
          <a:noFill/>
        </p:spPr>
        <p:txBody>
          <a:bodyPr wrap="square">
            <a:spAutoFit/>
          </a:bodyPr>
          <a:lstStyle/>
          <a:p>
            <a:pPr algn="l"/>
            <a:r>
              <a:rPr lang="es-ES" b="0" i="0" dirty="0">
                <a:effectLst/>
                <a:latin typeface="Arial" panose="020B0604020202020204" pitchFamily="34" charset="0"/>
              </a:rPr>
              <a:t>modelo de cascada</a:t>
            </a:r>
          </a:p>
        </p:txBody>
      </p:sp>
      <p:sp>
        <p:nvSpPr>
          <p:cNvPr id="4" name="CuadroTexto 3">
            <a:extLst>
              <a:ext uri="{FF2B5EF4-FFF2-40B4-BE49-F238E27FC236}">
                <a16:creationId xmlns:a16="http://schemas.microsoft.com/office/drawing/2014/main" id="{1D2680E7-4CD9-4478-A2A6-F19FB4A3E4ED}"/>
              </a:ext>
            </a:extLst>
          </p:cNvPr>
          <p:cNvSpPr txBox="1"/>
          <p:nvPr/>
        </p:nvSpPr>
        <p:spPr>
          <a:xfrm>
            <a:off x="740329" y="1295260"/>
            <a:ext cx="10391862" cy="1754326"/>
          </a:xfrm>
          <a:prstGeom prst="rect">
            <a:avLst/>
          </a:prstGeom>
          <a:noFill/>
        </p:spPr>
        <p:txBody>
          <a:bodyPr wrap="square">
            <a:spAutoFit/>
          </a:bodyPr>
          <a:lstStyle/>
          <a:p>
            <a:r>
              <a:rPr lang="es-ES" b="0" i="0" dirty="0">
                <a:solidFill>
                  <a:srgbClr val="000000"/>
                </a:solidFill>
                <a:effectLst/>
                <a:latin typeface="Arial" panose="020B0604020202020204" pitchFamily="34" charset="0"/>
              </a:rPr>
              <a:t>El modelo de desarrollo de software más utilizado con esta característica es el modelo en cascada, como se muestra en el siguiente diagrama. Sin embargo, en la mayoría de los casos, se agregan nuevas funcionalidades y también pueden cambiar los requisitos anteriores. El modelo </a:t>
            </a:r>
            <a:r>
              <a:rPr lang="es-ES" b="0" i="0" dirty="0" err="1">
                <a:solidFill>
                  <a:srgbClr val="000000"/>
                </a:solidFill>
                <a:effectLst/>
                <a:latin typeface="Arial" panose="020B0604020202020204" pitchFamily="34" charset="0"/>
              </a:rPr>
              <a:t>Waterfall</a:t>
            </a:r>
            <a:r>
              <a:rPr lang="es-ES" b="0" i="0" dirty="0">
                <a:solidFill>
                  <a:srgbClr val="000000"/>
                </a:solidFill>
                <a:effectLst/>
                <a:latin typeface="Arial" panose="020B0604020202020204" pitchFamily="34" charset="0"/>
              </a:rPr>
              <a:t> no está estructurado para adaptarse a tales cambios continuos en los requisitos. Además, el usuario no tendrá claridad sobre la funcionalidad del producto hasta que el producto esté disponible en su totalidad.</a:t>
            </a:r>
            <a:endParaRPr lang="es-ES" dirty="0"/>
          </a:p>
        </p:txBody>
      </p:sp>
      <p:pic>
        <p:nvPicPr>
          <p:cNvPr id="2050" name="Picture 2" descr="modelo de cascada">
            <a:extLst>
              <a:ext uri="{FF2B5EF4-FFF2-40B4-BE49-F238E27FC236}">
                <a16:creationId xmlns:a16="http://schemas.microsoft.com/office/drawing/2014/main" id="{ED4F3AEB-853D-405E-8985-8F2B5600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483" y="3152164"/>
            <a:ext cx="56388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73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D4DACD-822F-4C39-9A05-F9467E655374}"/>
              </a:ext>
            </a:extLst>
          </p:cNvPr>
          <p:cNvSpPr txBox="1"/>
          <p:nvPr/>
        </p:nvSpPr>
        <p:spPr>
          <a:xfrm>
            <a:off x="3543650" y="260213"/>
            <a:ext cx="6094602" cy="369332"/>
          </a:xfrm>
          <a:prstGeom prst="rect">
            <a:avLst/>
          </a:prstGeom>
          <a:noFill/>
        </p:spPr>
        <p:txBody>
          <a:bodyPr wrap="square">
            <a:spAutoFit/>
          </a:bodyPr>
          <a:lstStyle/>
          <a:p>
            <a:pPr algn="l"/>
            <a:r>
              <a:rPr lang="es-ES" b="0" i="0" dirty="0">
                <a:effectLst/>
                <a:latin typeface="Arial" panose="020B0604020202020204" pitchFamily="34" charset="0"/>
              </a:rPr>
              <a:t>Modelo incremental iterativo</a:t>
            </a:r>
          </a:p>
        </p:txBody>
      </p:sp>
      <p:sp>
        <p:nvSpPr>
          <p:cNvPr id="5" name="CuadroTexto 4">
            <a:extLst>
              <a:ext uri="{FF2B5EF4-FFF2-40B4-BE49-F238E27FC236}">
                <a16:creationId xmlns:a16="http://schemas.microsoft.com/office/drawing/2014/main" id="{1D108328-E18B-4901-9585-F2097526B1DF}"/>
              </a:ext>
            </a:extLst>
          </p:cNvPr>
          <p:cNvSpPr txBox="1"/>
          <p:nvPr/>
        </p:nvSpPr>
        <p:spPr>
          <a:xfrm>
            <a:off x="715162" y="951150"/>
            <a:ext cx="10324750" cy="2031325"/>
          </a:xfrm>
          <a:prstGeom prst="rect">
            <a:avLst/>
          </a:prstGeom>
          <a:noFill/>
        </p:spPr>
        <p:txBody>
          <a:bodyPr wrap="square">
            <a:spAutoFit/>
          </a:bodyPr>
          <a:lstStyle/>
          <a:p>
            <a:r>
              <a:rPr lang="es-ES" b="0" i="0" dirty="0">
                <a:solidFill>
                  <a:srgbClr val="000000"/>
                </a:solidFill>
                <a:effectLst/>
                <a:latin typeface="Arial" panose="020B0604020202020204" pitchFamily="34" charset="0"/>
              </a:rPr>
              <a:t>En el modelo incremental iterativo, el desarrollo comienza con un número limitado de requisitos finalizados y priorizados. El entregable es un incremento de trabajo del producto. Un conjunto de actividades que van desde los requisitos hasta el desarrollo del código se denomina iteración. Según la funcionalidad del incremento y cualquiera o todos los requisitos nuevos, modificados y pendientes, el siguiente lote de requisitos se asigna a la iteración posterior. El resultado de la iteración posterior es un incremento de trabajo mejorado del producto. Esto se repite hasta que el producto cumpla con las funcionalidades requeridas.</a:t>
            </a:r>
            <a:endParaRPr lang="es-ES" dirty="0"/>
          </a:p>
        </p:txBody>
      </p:sp>
      <p:pic>
        <p:nvPicPr>
          <p:cNvPr id="3074" name="Picture 2" descr="Modelo incremental">
            <a:extLst>
              <a:ext uri="{FF2B5EF4-FFF2-40B4-BE49-F238E27FC236}">
                <a16:creationId xmlns:a16="http://schemas.microsoft.com/office/drawing/2014/main" id="{2D126AFE-1F11-4A64-8EE2-3713F0DCF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864" y="3304080"/>
            <a:ext cx="5715000" cy="291465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85D1866-C95A-4E55-90C4-FE411F1CF8A6}"/>
              </a:ext>
            </a:extLst>
          </p:cNvPr>
          <p:cNvSpPr txBox="1"/>
          <p:nvPr/>
        </p:nvSpPr>
        <p:spPr>
          <a:xfrm>
            <a:off x="7390700" y="3967858"/>
            <a:ext cx="3798116" cy="1938992"/>
          </a:xfrm>
          <a:prstGeom prst="rect">
            <a:avLst/>
          </a:prstGeom>
          <a:noFill/>
        </p:spPr>
        <p:txBody>
          <a:bodyPr wrap="square">
            <a:spAutoFit/>
          </a:bodyPr>
          <a:lstStyle/>
          <a:p>
            <a:r>
              <a:rPr lang="es-ES" sz="1200" b="0" i="0" dirty="0">
                <a:solidFill>
                  <a:srgbClr val="000000"/>
                </a:solidFill>
                <a:effectLst/>
                <a:latin typeface="Arial" panose="020B0604020202020204" pitchFamily="34" charset="0"/>
              </a:rPr>
              <a:t>El usuario generalmente no está involucrado en el trabajo de desarrollo y puede causar brechas de comunicación que resulten en funcionalidades incorrectas. La implicación es positiva para el equipo de desarrollo, pero es exigente en el tiempo del equipo y puede sumar retrasos. Además, cualquier cambio de requisito informal durante una iteración puede generar confusión y también puede crear aumentos repentinos en el alcance. Con esta premisa nació el desarrollo ágil.</a:t>
            </a:r>
            <a:endParaRPr lang="es-ES" sz="1200" dirty="0"/>
          </a:p>
        </p:txBody>
      </p:sp>
    </p:spTree>
    <p:extLst>
      <p:ext uri="{BB962C8B-B14F-4D97-AF65-F5344CB8AC3E}">
        <p14:creationId xmlns:p14="http://schemas.microsoft.com/office/powerpoint/2010/main" val="1137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9813AFF-130D-498C-BFEB-612B31808F07}"/>
              </a:ext>
            </a:extLst>
          </p:cNvPr>
          <p:cNvSpPr txBox="1"/>
          <p:nvPr/>
        </p:nvSpPr>
        <p:spPr>
          <a:xfrm>
            <a:off x="3978478" y="422023"/>
            <a:ext cx="2053206" cy="369332"/>
          </a:xfrm>
          <a:prstGeom prst="rect">
            <a:avLst/>
          </a:prstGeom>
          <a:noFill/>
        </p:spPr>
        <p:txBody>
          <a:bodyPr wrap="square">
            <a:spAutoFit/>
          </a:bodyPr>
          <a:lstStyle/>
          <a:p>
            <a:pPr algn="l"/>
            <a:r>
              <a:rPr lang="es-ES" b="0" i="0" dirty="0">
                <a:effectLst/>
                <a:latin typeface="Arial" panose="020B0604020202020204" pitchFamily="34" charset="0"/>
              </a:rPr>
              <a:t>Desarrollo ágil</a:t>
            </a:r>
          </a:p>
        </p:txBody>
      </p:sp>
      <p:sp>
        <p:nvSpPr>
          <p:cNvPr id="5" name="CuadroTexto 4">
            <a:extLst>
              <a:ext uri="{FF2B5EF4-FFF2-40B4-BE49-F238E27FC236}">
                <a16:creationId xmlns:a16="http://schemas.microsoft.com/office/drawing/2014/main" id="{6FF767EA-BDAA-4087-A0D9-EF5BB7E128A8}"/>
              </a:ext>
            </a:extLst>
          </p:cNvPr>
          <p:cNvSpPr txBox="1"/>
          <p:nvPr/>
        </p:nvSpPr>
        <p:spPr>
          <a:xfrm>
            <a:off x="1627465" y="1349221"/>
            <a:ext cx="7508146" cy="4524315"/>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El desarrollo ágil se basa en el desarrollo incremental iterativo, en el que los requisitos y las soluciones evolucionan a través de la colaboración del equipo. Recomienda un enfoque iterativo cronometrado y fomenta una respuesta rápida y flexible al cambio. Es un marco teórico y no especifica ninguna práctica particular que deba seguir un equipo de desarrollo. Scrum es un marco de trabajo ágil específico que define las prácticas que se deben seguir.</a:t>
            </a:r>
          </a:p>
          <a:p>
            <a:pPr algn="just"/>
            <a:endParaRPr lang="es-ES" dirty="0">
              <a:solidFill>
                <a:srgbClr val="000000"/>
              </a:solidFill>
              <a:latin typeface="Arial" panose="020B0604020202020204" pitchFamily="34" charset="0"/>
            </a:endParaRPr>
          </a:p>
          <a:p>
            <a:pPr algn="just"/>
            <a:endParaRPr lang="es-ES" b="0"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Las primeras implementaciones de métodos ágiles incluyen </a:t>
            </a:r>
            <a:r>
              <a:rPr lang="es-ES" b="0" i="1" dirty="0" err="1">
                <a:solidFill>
                  <a:srgbClr val="000000"/>
                </a:solidFill>
                <a:effectLst/>
                <a:latin typeface="Arial" panose="020B0604020202020204" pitchFamily="34" charset="0"/>
              </a:rPr>
              <a:t>Rational</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Unified</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Process</a:t>
            </a:r>
            <a:r>
              <a:rPr lang="es-ES" b="0" i="0" dirty="0">
                <a:solidFill>
                  <a:srgbClr val="000000"/>
                </a:solidFill>
                <a:effectLst/>
                <a:latin typeface="Arial" panose="020B0604020202020204" pitchFamily="34" charset="0"/>
              </a:rPr>
              <a:t> (1994), </a:t>
            </a:r>
            <a:r>
              <a:rPr lang="es-ES" b="0" i="1" dirty="0">
                <a:solidFill>
                  <a:srgbClr val="000000"/>
                </a:solidFill>
                <a:effectLst/>
                <a:latin typeface="Arial" panose="020B0604020202020204" pitchFamily="34" charset="0"/>
              </a:rPr>
              <a:t>Scrum</a:t>
            </a:r>
            <a:r>
              <a:rPr lang="es-ES" b="0" i="0" dirty="0">
                <a:solidFill>
                  <a:srgbClr val="000000"/>
                </a:solidFill>
                <a:effectLst/>
                <a:latin typeface="Arial" panose="020B0604020202020204" pitchFamily="34" charset="0"/>
              </a:rPr>
              <a:t> (1995), </a:t>
            </a:r>
            <a:r>
              <a:rPr lang="es-ES" b="0" i="1" dirty="0" err="1">
                <a:solidFill>
                  <a:srgbClr val="000000"/>
                </a:solidFill>
                <a:effectLst/>
                <a:latin typeface="Arial" panose="020B0604020202020204" pitchFamily="34" charset="0"/>
              </a:rPr>
              <a:t>Crystal</a:t>
            </a:r>
            <a:r>
              <a:rPr lang="es-ES" b="0" i="1" dirty="0">
                <a:solidFill>
                  <a:srgbClr val="000000"/>
                </a:solidFill>
                <a:effectLst/>
                <a:latin typeface="Arial" panose="020B0604020202020204" pitchFamily="34" charset="0"/>
              </a:rPr>
              <a:t> Clear, Extreme </a:t>
            </a:r>
            <a:r>
              <a:rPr lang="es-ES" b="0" i="1" dirty="0" err="1">
                <a:solidFill>
                  <a:srgbClr val="000000"/>
                </a:solidFill>
                <a:effectLst/>
                <a:latin typeface="Arial" panose="020B0604020202020204" pitchFamily="34" charset="0"/>
              </a:rPr>
              <a:t>Programming</a:t>
            </a:r>
            <a:r>
              <a:rPr lang="es-ES" b="0" i="0" dirty="0">
                <a:solidFill>
                  <a:srgbClr val="000000"/>
                </a:solidFill>
                <a:effectLst/>
                <a:latin typeface="Arial" panose="020B0604020202020204" pitchFamily="34" charset="0"/>
              </a:rPr>
              <a:t> (1996), </a:t>
            </a:r>
            <a:r>
              <a:rPr lang="es-ES" b="0" i="1" dirty="0">
                <a:solidFill>
                  <a:srgbClr val="000000"/>
                </a:solidFill>
                <a:effectLst/>
                <a:latin typeface="Arial" panose="020B0604020202020204" pitchFamily="34" charset="0"/>
              </a:rPr>
              <a:t>Adaptive Software </a:t>
            </a:r>
            <a:r>
              <a:rPr lang="es-ES" b="0" i="1" dirty="0" err="1">
                <a:solidFill>
                  <a:srgbClr val="000000"/>
                </a:solidFill>
                <a:effectLst/>
                <a:latin typeface="Arial" panose="020B0604020202020204" pitchFamily="34" charset="0"/>
              </a:rPr>
              <a:t>Development</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Feature</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Driven</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Development</a:t>
            </a:r>
            <a:r>
              <a:rPr lang="es-ES" b="0" i="0" dirty="0">
                <a:solidFill>
                  <a:srgbClr val="000000"/>
                </a:solidFill>
                <a:effectLst/>
                <a:latin typeface="Arial" panose="020B0604020202020204" pitchFamily="34" charset="0"/>
              </a:rPr>
              <a:t> (1997) y </a:t>
            </a:r>
            <a:r>
              <a:rPr lang="es-ES" b="0" i="1" dirty="0">
                <a:solidFill>
                  <a:srgbClr val="000000"/>
                </a:solidFill>
                <a:effectLst/>
                <a:latin typeface="Arial" panose="020B0604020202020204" pitchFamily="34" charset="0"/>
              </a:rPr>
              <a:t>Dynamic </a:t>
            </a:r>
            <a:r>
              <a:rPr lang="es-ES" b="0" i="1" dirty="0" err="1">
                <a:solidFill>
                  <a:srgbClr val="000000"/>
                </a:solidFill>
                <a:effectLst/>
                <a:latin typeface="Arial" panose="020B0604020202020204" pitchFamily="34" charset="0"/>
              </a:rPr>
              <a:t>Systems</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Development</a:t>
            </a:r>
            <a:r>
              <a:rPr lang="es-ES" b="0" i="1" dirty="0">
                <a:solidFill>
                  <a:srgbClr val="000000"/>
                </a:solidFill>
                <a:effectLst/>
                <a:latin typeface="Arial" panose="020B0604020202020204" pitchFamily="34" charset="0"/>
              </a:rPr>
              <a:t> </a:t>
            </a:r>
            <a:r>
              <a:rPr lang="es-ES" b="0" i="1" dirty="0" err="1">
                <a:solidFill>
                  <a:srgbClr val="000000"/>
                </a:solidFill>
                <a:effectLst/>
                <a:latin typeface="Arial" panose="020B0604020202020204" pitchFamily="34" charset="0"/>
              </a:rPr>
              <a:t>Method</a:t>
            </a:r>
            <a:r>
              <a:rPr lang="es-ES" b="0" i="1" dirty="0">
                <a:solidFill>
                  <a:srgbClr val="000000"/>
                </a:solidFill>
                <a:effectLst/>
                <a:latin typeface="Arial" panose="020B0604020202020204" pitchFamily="34" charset="0"/>
              </a:rPr>
              <a:t> (DSDM)</a:t>
            </a:r>
            <a:r>
              <a:rPr lang="es-ES" b="0" i="0" dirty="0">
                <a:solidFill>
                  <a:srgbClr val="000000"/>
                </a:solidFill>
                <a:effectLst/>
                <a:latin typeface="Arial" panose="020B0604020202020204" pitchFamily="34" charset="0"/>
              </a:rPr>
              <a:t> (1995). Estos ahora se conocen colectivamente como </a:t>
            </a:r>
            <a:r>
              <a:rPr lang="es-ES" b="1" i="0" dirty="0">
                <a:solidFill>
                  <a:srgbClr val="000000"/>
                </a:solidFill>
                <a:effectLst/>
                <a:latin typeface="Arial" panose="020B0604020202020204" pitchFamily="34" charset="0"/>
              </a:rPr>
              <a:t>metodologías ágiles</a:t>
            </a:r>
            <a:r>
              <a:rPr lang="es-ES" b="0" i="0" dirty="0">
                <a:solidFill>
                  <a:srgbClr val="000000"/>
                </a:solidFill>
                <a:effectLst/>
                <a:latin typeface="Arial" panose="020B0604020202020204" pitchFamily="34" charset="0"/>
              </a:rPr>
              <a:t> , después de que se publicara el Manifiesto Ágil en 2001.</a:t>
            </a:r>
          </a:p>
        </p:txBody>
      </p:sp>
    </p:spTree>
    <p:extLst>
      <p:ext uri="{BB962C8B-B14F-4D97-AF65-F5344CB8AC3E}">
        <p14:creationId xmlns:p14="http://schemas.microsoft.com/office/powerpoint/2010/main" val="14520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998B9F8-DF86-4000-8041-B8BDED70C054}"/>
              </a:ext>
            </a:extLst>
          </p:cNvPr>
          <p:cNvSpPr txBox="1"/>
          <p:nvPr/>
        </p:nvSpPr>
        <p:spPr>
          <a:xfrm>
            <a:off x="4137870" y="637455"/>
            <a:ext cx="1818313" cy="369332"/>
          </a:xfrm>
          <a:prstGeom prst="rect">
            <a:avLst/>
          </a:prstGeom>
          <a:noFill/>
        </p:spPr>
        <p:txBody>
          <a:bodyPr wrap="square">
            <a:spAutoFit/>
          </a:bodyPr>
          <a:lstStyle/>
          <a:p>
            <a:pPr algn="l"/>
            <a:r>
              <a:rPr lang="es-ES" b="0" i="0" dirty="0">
                <a:effectLst/>
                <a:latin typeface="Arial" panose="020B0604020202020204" pitchFamily="34" charset="0"/>
              </a:rPr>
              <a:t>Manifiesto ágil</a:t>
            </a:r>
          </a:p>
        </p:txBody>
      </p:sp>
      <p:sp>
        <p:nvSpPr>
          <p:cNvPr id="5" name="CuadroTexto 4">
            <a:extLst>
              <a:ext uri="{FF2B5EF4-FFF2-40B4-BE49-F238E27FC236}">
                <a16:creationId xmlns:a16="http://schemas.microsoft.com/office/drawing/2014/main" id="{9CD3F607-2844-488E-9B6F-3B9CC989F22B}"/>
              </a:ext>
            </a:extLst>
          </p:cNvPr>
          <p:cNvSpPr txBox="1"/>
          <p:nvPr/>
        </p:nvSpPr>
        <p:spPr>
          <a:xfrm>
            <a:off x="1333849" y="1529667"/>
            <a:ext cx="9244668" cy="4247317"/>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El Manifiesto Ágil fue publicado por un equipo de desarrolladores de software en 2001, destacando la importancia que se debe dar al equipo de desarrollo, acomodando los requisitos cambiantes, la participación del cliente.</a:t>
            </a:r>
          </a:p>
          <a:p>
            <a:pPr algn="just"/>
            <a:r>
              <a:rPr lang="es-ES" b="0" i="0" dirty="0">
                <a:solidFill>
                  <a:srgbClr val="000000"/>
                </a:solidFill>
                <a:effectLst/>
                <a:latin typeface="Arial" panose="020B0604020202020204" pitchFamily="34" charset="0"/>
              </a:rPr>
              <a:t>El manifiesto ágil es el siguiente:</a:t>
            </a:r>
          </a:p>
          <a:p>
            <a:pPr algn="just"/>
            <a:endParaRPr lang="es-ES" b="0" i="0" dirty="0">
              <a:solidFill>
                <a:srgbClr val="000000"/>
              </a:solidFill>
              <a:effectLst/>
              <a:latin typeface="Arial" panose="020B0604020202020204" pitchFamily="34" charset="0"/>
            </a:endParaRPr>
          </a:p>
          <a:p>
            <a:pPr algn="just"/>
            <a:r>
              <a:rPr lang="es-ES" b="0" i="1" dirty="0">
                <a:solidFill>
                  <a:srgbClr val="000000"/>
                </a:solidFill>
                <a:effectLst/>
                <a:latin typeface="Arial" panose="020B0604020202020204" pitchFamily="34" charset="0"/>
              </a:rPr>
              <a:t>“Estamos descubriendo mejores formas de desarrollar software haciéndolo y ayudando a otros a hacerlo. A través de este trabajo, hemos llegado a valorar:</a:t>
            </a:r>
          </a:p>
          <a:p>
            <a:pPr algn="just"/>
            <a:endParaRPr lang="es-ES" b="0" i="0" dirty="0">
              <a:solidFill>
                <a:srgbClr val="000000"/>
              </a:solidFill>
              <a:effectLst/>
              <a:latin typeface="Arial" panose="020B0604020202020204" pitchFamily="34" charset="0"/>
            </a:endParaRPr>
          </a:p>
          <a:p>
            <a:pPr algn="l">
              <a:buFont typeface="Arial" panose="020B0604020202020204" pitchFamily="34" charset="0"/>
              <a:buChar char="•"/>
            </a:pPr>
            <a:r>
              <a:rPr lang="es-ES" b="0" i="0" dirty="0">
                <a:effectLst/>
                <a:latin typeface="Arial" panose="020B0604020202020204" pitchFamily="34" charset="0"/>
              </a:rPr>
              <a:t>Individuos e interacciones sobre procesos y herramientas</a:t>
            </a:r>
          </a:p>
          <a:p>
            <a:pPr algn="l">
              <a:buFont typeface="Arial" panose="020B0604020202020204" pitchFamily="34" charset="0"/>
              <a:buChar char="•"/>
            </a:pPr>
            <a:r>
              <a:rPr lang="es-ES" b="0" i="0" dirty="0">
                <a:effectLst/>
                <a:latin typeface="Arial" panose="020B0604020202020204" pitchFamily="34" charset="0"/>
              </a:rPr>
              <a:t>Software de trabajo sobre documentación completa</a:t>
            </a:r>
          </a:p>
          <a:p>
            <a:pPr algn="l">
              <a:buFont typeface="Arial" panose="020B0604020202020204" pitchFamily="34" charset="0"/>
              <a:buChar char="•"/>
            </a:pPr>
            <a:r>
              <a:rPr lang="es-ES" b="0" i="0" dirty="0">
                <a:effectLst/>
                <a:latin typeface="Arial" panose="020B0604020202020204" pitchFamily="34" charset="0"/>
              </a:rPr>
              <a:t>Colaboración con el cliente sobre la negociación del contrato</a:t>
            </a:r>
          </a:p>
          <a:p>
            <a:pPr algn="l">
              <a:buFont typeface="Arial" panose="020B0604020202020204" pitchFamily="34" charset="0"/>
              <a:buChar char="•"/>
            </a:pPr>
            <a:r>
              <a:rPr lang="es-ES" b="0" i="0" dirty="0">
                <a:effectLst/>
                <a:latin typeface="Arial" panose="020B0604020202020204" pitchFamily="34" charset="0"/>
              </a:rPr>
              <a:t>Responde al cambio sobre el siguiente plan</a:t>
            </a:r>
          </a:p>
          <a:p>
            <a:pPr algn="l">
              <a:buFont typeface="Arial" panose="020B0604020202020204" pitchFamily="34" charset="0"/>
              <a:buChar char="•"/>
            </a:pPr>
            <a:endParaRPr lang="es-ES" b="0" i="0" dirty="0">
              <a:effectLst/>
              <a:latin typeface="Arial" panose="020B0604020202020204" pitchFamily="34" charset="0"/>
            </a:endParaRPr>
          </a:p>
          <a:p>
            <a:pPr algn="just"/>
            <a:r>
              <a:rPr lang="es-ES" b="0" i="0" dirty="0">
                <a:solidFill>
                  <a:srgbClr val="000000"/>
                </a:solidFill>
                <a:effectLst/>
                <a:latin typeface="Arial" panose="020B0604020202020204" pitchFamily="34" charset="0"/>
              </a:rPr>
              <a:t>Es decir, mientras hay valor en los elementos de la derecha, valoramos más los elementos de la izquierda".</a:t>
            </a:r>
          </a:p>
        </p:txBody>
      </p:sp>
    </p:spTree>
    <p:extLst>
      <p:ext uri="{BB962C8B-B14F-4D97-AF65-F5344CB8AC3E}">
        <p14:creationId xmlns:p14="http://schemas.microsoft.com/office/powerpoint/2010/main" val="223182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E83C66D-F72C-41AF-96B0-22D4F8371871}"/>
              </a:ext>
            </a:extLst>
          </p:cNvPr>
          <p:cNvGraphicFramePr>
            <a:graphicFrameLocks noGrp="1"/>
          </p:cNvGraphicFramePr>
          <p:nvPr>
            <p:extLst>
              <p:ext uri="{D42A27DB-BD31-4B8C-83A1-F6EECF244321}">
                <p14:modId xmlns:p14="http://schemas.microsoft.com/office/powerpoint/2010/main" val="4058826495"/>
              </p:ext>
            </p:extLst>
          </p:nvPr>
        </p:nvGraphicFramePr>
        <p:xfrm>
          <a:off x="2385662" y="1080084"/>
          <a:ext cx="6615724" cy="4358424"/>
        </p:xfrm>
        <a:graphic>
          <a:graphicData uri="http://schemas.openxmlformats.org/drawingml/2006/table">
            <a:tbl>
              <a:tblPr>
                <a:tableStyleId>{ED083AE6-46FA-4A59-8FB0-9F97EB10719F}</a:tableStyleId>
              </a:tblPr>
              <a:tblGrid>
                <a:gridCol w="3307862">
                  <a:extLst>
                    <a:ext uri="{9D8B030D-6E8A-4147-A177-3AD203B41FA5}">
                      <a16:colId xmlns:a16="http://schemas.microsoft.com/office/drawing/2014/main" val="3773185606"/>
                    </a:ext>
                  </a:extLst>
                </a:gridCol>
                <a:gridCol w="3307862">
                  <a:extLst>
                    <a:ext uri="{9D8B030D-6E8A-4147-A177-3AD203B41FA5}">
                      <a16:colId xmlns:a16="http://schemas.microsoft.com/office/drawing/2014/main" val="1073687478"/>
                    </a:ext>
                  </a:extLst>
                </a:gridCol>
              </a:tblGrid>
              <a:tr h="297165">
                <a:tc>
                  <a:txBody>
                    <a:bodyPr/>
                    <a:lstStyle/>
                    <a:p>
                      <a:pPr fontAlgn="t"/>
                      <a:r>
                        <a:rPr lang="es-ES" sz="1300">
                          <a:effectLst/>
                        </a:rPr>
                        <a:t>Elemento del manifiesto</a:t>
                      </a:r>
                    </a:p>
                  </a:txBody>
                  <a:tcPr marL="53065" marR="53065" marT="53065" marB="53065"/>
                </a:tc>
                <a:tc>
                  <a:txBody>
                    <a:bodyPr/>
                    <a:lstStyle/>
                    <a:p>
                      <a:pPr fontAlgn="t"/>
                      <a:r>
                        <a:rPr lang="es-ES" sz="1300">
                          <a:effectLst/>
                        </a:rPr>
                        <a:t>Descripción</a:t>
                      </a:r>
                    </a:p>
                  </a:txBody>
                  <a:tcPr marL="53065" marR="53065" marT="53065" marB="53065"/>
                </a:tc>
                <a:extLst>
                  <a:ext uri="{0D108BD9-81ED-4DB2-BD59-A6C34878D82A}">
                    <a16:rowId xmlns:a16="http://schemas.microsoft.com/office/drawing/2014/main" val="1112412575"/>
                  </a:ext>
                </a:extLst>
              </a:tr>
              <a:tr h="1443370">
                <a:tc>
                  <a:txBody>
                    <a:bodyPr/>
                    <a:lstStyle/>
                    <a:p>
                      <a:pPr fontAlgn="t"/>
                      <a:r>
                        <a:rPr lang="es-ES" sz="1300">
                          <a:effectLst/>
                        </a:rPr>
                        <a:t>Individuos e interacciones</a:t>
                      </a:r>
                    </a:p>
                  </a:txBody>
                  <a:tcPr marL="53065" marR="53065" marT="53065" marB="53065"/>
                </a:tc>
                <a:tc>
                  <a:txBody>
                    <a:bodyPr/>
                    <a:lstStyle/>
                    <a:p>
                      <a:pPr fontAlgn="t">
                        <a:buFont typeface="Arial" panose="020B0604020202020204" pitchFamily="34" charset="0"/>
                        <a:buChar char="•"/>
                      </a:pPr>
                      <a:r>
                        <a:rPr lang="es-ES" sz="1300">
                          <a:effectLst/>
                        </a:rPr>
                        <a:t>Se debe dar importancia a:autoorganización y automotivación de los miembros del equipo</a:t>
                      </a:r>
                    </a:p>
                    <a:p>
                      <a:pPr fontAlgn="t">
                        <a:buFont typeface="Arial" panose="020B0604020202020204" pitchFamily="34" charset="0"/>
                        <a:buChar char="•"/>
                      </a:pPr>
                      <a:r>
                        <a:rPr lang="es-ES" sz="1300">
                          <a:effectLst/>
                        </a:rPr>
                        <a:t>interacción continua para el trabajo, aclaraciones, información entre los miembros del equipo</a:t>
                      </a:r>
                    </a:p>
                  </a:txBody>
                  <a:tcPr marL="53065" marR="53065" marT="53065" marB="53065"/>
                </a:tc>
                <a:extLst>
                  <a:ext uri="{0D108BD9-81ED-4DB2-BD59-A6C34878D82A}">
                    <a16:rowId xmlns:a16="http://schemas.microsoft.com/office/drawing/2014/main" val="1668247406"/>
                  </a:ext>
                </a:extLst>
              </a:tr>
              <a:tr h="870268">
                <a:tc>
                  <a:txBody>
                    <a:bodyPr/>
                    <a:lstStyle/>
                    <a:p>
                      <a:pPr fontAlgn="t"/>
                      <a:r>
                        <a:rPr lang="es-ES" sz="1300">
                          <a:effectLst/>
                        </a:rPr>
                        <a:t>software de trabajo</a:t>
                      </a:r>
                    </a:p>
                  </a:txBody>
                  <a:tcPr marL="53065" marR="53065" marT="53065" marB="53065"/>
                </a:tc>
                <a:tc>
                  <a:txBody>
                    <a:bodyPr/>
                    <a:lstStyle/>
                    <a:p>
                      <a:pPr fontAlgn="t"/>
                      <a:r>
                        <a:rPr lang="es-ES" sz="1300">
                          <a:effectLst/>
                        </a:rPr>
                        <a:t>La entrega de software funcional en intervalos de corta duración ayuda a ganar la confianza del cliente y la seguridad en el equipo.</a:t>
                      </a:r>
                    </a:p>
                  </a:txBody>
                  <a:tcPr marL="53065" marR="53065" marT="53065" marB="53065"/>
                </a:tc>
                <a:extLst>
                  <a:ext uri="{0D108BD9-81ED-4DB2-BD59-A6C34878D82A}">
                    <a16:rowId xmlns:a16="http://schemas.microsoft.com/office/drawing/2014/main" val="4178915753"/>
                  </a:ext>
                </a:extLst>
              </a:tr>
              <a:tr h="870268">
                <a:tc>
                  <a:txBody>
                    <a:bodyPr/>
                    <a:lstStyle/>
                    <a:p>
                      <a:pPr fontAlgn="t"/>
                      <a:r>
                        <a:rPr lang="es-ES" sz="1300">
                          <a:effectLst/>
                        </a:rPr>
                        <a:t>Colaboración con el cliente</a:t>
                      </a:r>
                    </a:p>
                  </a:txBody>
                  <a:tcPr marL="53065" marR="53065" marT="53065" marB="53065"/>
                </a:tc>
                <a:tc>
                  <a:txBody>
                    <a:bodyPr/>
                    <a:lstStyle/>
                    <a:p>
                      <a:pPr fontAlgn="t"/>
                      <a:r>
                        <a:rPr lang="es-ES" sz="1300">
                          <a:effectLst/>
                        </a:rPr>
                        <a:t>La participación constante del cliente con el equipo de desarrollo garantiza la comunicación de las modificaciones necesarias.</a:t>
                      </a:r>
                    </a:p>
                  </a:txBody>
                  <a:tcPr marL="53065" marR="53065" marT="53065" marB="53065"/>
                </a:tc>
                <a:extLst>
                  <a:ext uri="{0D108BD9-81ED-4DB2-BD59-A6C34878D82A}">
                    <a16:rowId xmlns:a16="http://schemas.microsoft.com/office/drawing/2014/main" val="1907441651"/>
                  </a:ext>
                </a:extLst>
              </a:tr>
              <a:tr h="870268">
                <a:tc>
                  <a:txBody>
                    <a:bodyPr/>
                    <a:lstStyle/>
                    <a:p>
                      <a:pPr fontAlgn="t"/>
                      <a:r>
                        <a:rPr lang="es-ES" sz="1300">
                          <a:effectLst/>
                        </a:rPr>
                        <a:t>Respondiendo al cambio</a:t>
                      </a:r>
                    </a:p>
                  </a:txBody>
                  <a:tcPr marL="53065" marR="53065" marT="53065" marB="53065"/>
                </a:tc>
                <a:tc>
                  <a:txBody>
                    <a:bodyPr/>
                    <a:lstStyle/>
                    <a:p>
                      <a:pPr fontAlgn="t"/>
                      <a:r>
                        <a:rPr lang="es-ES" sz="1300" dirty="0">
                          <a:effectLst/>
                        </a:rPr>
                        <a:t>Concéntrese en una respuesta rápida a los cambios propuestos, lo que es posible con iteraciones de corta duración.</a:t>
                      </a:r>
                    </a:p>
                  </a:txBody>
                  <a:tcPr marL="53065" marR="53065" marT="53065" marB="53065"/>
                </a:tc>
                <a:extLst>
                  <a:ext uri="{0D108BD9-81ED-4DB2-BD59-A6C34878D82A}">
                    <a16:rowId xmlns:a16="http://schemas.microsoft.com/office/drawing/2014/main" val="2585395737"/>
                  </a:ext>
                </a:extLst>
              </a:tr>
            </a:tbl>
          </a:graphicData>
        </a:graphic>
      </p:graphicFrame>
    </p:spTree>
    <p:extLst>
      <p:ext uri="{BB962C8B-B14F-4D97-AF65-F5344CB8AC3E}">
        <p14:creationId xmlns:p14="http://schemas.microsoft.com/office/powerpoint/2010/main" val="35800360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3390</Words>
  <Application>Microsoft Office PowerPoint</Application>
  <PresentationFormat>Panorámica</PresentationFormat>
  <Paragraphs>225</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Open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blanco gómez</dc:creator>
  <cp:lastModifiedBy>carlos blanco gómez</cp:lastModifiedBy>
  <cp:revision>4</cp:revision>
  <dcterms:created xsi:type="dcterms:W3CDTF">2022-03-07T19:17:18Z</dcterms:created>
  <dcterms:modified xsi:type="dcterms:W3CDTF">2022-03-08T14:54:40Z</dcterms:modified>
</cp:coreProperties>
</file>