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6" r:id="rId4"/>
    <p:sldId id="277" r:id="rId5"/>
    <p:sldId id="25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8" r:id="rId14"/>
    <p:sldId id="259" r:id="rId15"/>
    <p:sldId id="260" r:id="rId16"/>
    <p:sldId id="261" r:id="rId17"/>
    <p:sldId id="273" r:id="rId18"/>
    <p:sldId id="263" r:id="rId19"/>
    <p:sldId id="262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e No Técnica" id="{23B775A2-0213-4AA4-B802-8A29552C20EA}">
          <p14:sldIdLst>
            <p14:sldId id="256"/>
            <p14:sldId id="275"/>
            <p14:sldId id="276"/>
            <p14:sldId id="277"/>
            <p14:sldId id="25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arte Técnica" id="{4CC3AEAD-1BBE-4557-8F97-3DA9AF1206EE}">
          <p14:sldIdLst>
            <p14:sldId id="258"/>
            <p14:sldId id="259"/>
            <p14:sldId id="260"/>
            <p14:sldId id="261"/>
            <p14:sldId id="273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4:46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86,'2613'0,"-2568"-2,78-14,-74 8,55-2,-90 9,62 0,118-19,-98 9,0 4,158 8,-88 2,1300-3,-1396-6,-39-2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4:52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0,'3521'0,"-3483"0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4:58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73,'691'0,"-653"-2,-1-1,39-10,-36 6,61-4,116 13,95-4,-104-33,-178 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5:08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0,'6298'0,"-6268"0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5:11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0 183,'114'-2,"139"-18,-99 6,245 10,-199 7,1389-3,-1545-2,0-3,-1-1,52-15,59-9,127-1,-152 17,30-6,-81 10,1 4,148 6,-89 3,300-3,-408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7:12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7:14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7:14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07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152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545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50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660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378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65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949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354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361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25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06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378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662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07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6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829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FC8F14-F604-424B-B442-DAF5D42AB8E1}" type="datetimeFigureOut">
              <a:rPr lang="es-EC" smtClean="0"/>
              <a:t>30/4/2023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1997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80.png"/><Relationship Id="rId4" Type="http://schemas.openxmlformats.org/officeDocument/2006/relationships/image" Target="../media/image150.png"/><Relationship Id="rId9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8.xml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B96AF-C4A7-8931-C071-E90AC59E3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Modelo de predicciones de contaminantes atmosféricas.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7EF0BC-1D42-80C1-D84E-FC030E1FC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Ing. Carlos Jaramillo.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544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CCDF-3C81-2381-763F-A181FBC1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Resultados: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02B7D-3BAD-DDCF-34C6-95CB2DF1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#Resultados MSE y R2</a:t>
            </a:r>
            <a:endParaRPr lang="pt-B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mse_gb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r2_gb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03C705-3610-DCCC-EC8A-0B7608B0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82" y="3053148"/>
            <a:ext cx="8844040" cy="18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D2757-9558-870E-4805-591BF2E8A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1292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0661A-FA6E-2D67-CF05-5F987BCB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88" y="5701048"/>
            <a:ext cx="13123571" cy="970450"/>
          </a:xfrm>
        </p:spPr>
        <p:txBody>
          <a:bodyPr>
            <a:noAutofit/>
          </a:bodyPr>
          <a:lstStyle/>
          <a:p>
            <a:pPr algn="l"/>
            <a:r>
              <a:rPr lang="es-EC" sz="2400" dirty="0"/>
              <a:t>https://github.com/carlos-jaramillo/DataScienceProyect/blob/main/Proyect_II.ipynb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711D89-3B62-EA16-380D-061B1B2D38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8" y="96349"/>
            <a:ext cx="11191740" cy="53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C36B3-1C01-8B37-5D44-F580890B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de base de datos.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999F5-93A5-C7EC-953E-E2C930C6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#Dataframe</a:t>
            </a:r>
            <a:b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</a:b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/drive/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/PRSA_data_2010.1.1-2014.12.31.csv"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s-EC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#Looking the info of the 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DataFrame</a:t>
            </a:r>
            <a:br>
              <a:rPr lang="en-US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df.info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9EA650-22CE-5AAD-EA57-4104ABA6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144" y="2914185"/>
            <a:ext cx="294363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2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B0CC0-F2B2-D1B4-EB3D-E34E701E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de base de datos.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0462A0-0FF0-86AB-A09F-6C70B1CFE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0543" r="79063"/>
          <a:stretch/>
        </p:blipFill>
        <p:spPr>
          <a:xfrm>
            <a:off x="6426558" y="3429000"/>
            <a:ext cx="1764405" cy="3343096"/>
          </a:xfr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8D913C6-3948-9A02-F9D4-07A822118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0798" y="1835254"/>
            <a:ext cx="4895330" cy="3411063"/>
          </a:xfrm>
        </p:spPr>
        <p:txBody>
          <a:bodyPr/>
          <a:lstStyle/>
          <a:p>
            <a:r>
              <a:rPr lang="en-US" sz="28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#Identify any </a:t>
            </a:r>
            <a:r>
              <a:rPr lang="en-US" sz="28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sz="28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  values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sz="2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df.isna</a:t>
            </a:r>
            <a:r>
              <a:rPr lang="en-US" sz="2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endParaRPr lang="es-EC" dirty="0"/>
          </a:p>
        </p:txBody>
      </p:sp>
      <p:sp>
        <p:nvSpPr>
          <p:cNvPr id="10" name="Marcador de contenido 8">
            <a:extLst>
              <a:ext uri="{FF2B5EF4-FFF2-40B4-BE49-F238E27FC236}">
                <a16:creationId xmlns:a16="http://schemas.microsoft.com/office/drawing/2014/main" id="{454B0811-47F2-5F59-B0F4-E0A7DFF6F617}"/>
              </a:ext>
            </a:extLst>
          </p:cNvPr>
          <p:cNvSpPr txBox="1">
            <a:spLocks/>
          </p:cNvSpPr>
          <p:nvPr/>
        </p:nvSpPr>
        <p:spPr>
          <a:xfrm>
            <a:off x="1005873" y="1835254"/>
            <a:ext cx="4895330" cy="3411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#Checking duplicates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sz="2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df.duplicated</a:t>
            </a:r>
            <a:r>
              <a:rPr lang="en-US" sz="2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Font typeface="Wingdings 2" charset="2"/>
              <a:buNone/>
            </a:pPr>
            <a:endParaRPr lang="es-EC" dirty="0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B4BBCEB7-BF16-10E4-9FD4-D09ECB771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35" r="96884" b="79500"/>
          <a:stretch/>
        </p:blipFill>
        <p:spPr>
          <a:xfrm>
            <a:off x="1206294" y="3000777"/>
            <a:ext cx="429323" cy="56667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71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360B8-CB76-F002-C233-95D06E96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nulos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4D6B0-93BC-2505-1DC9-6CD7E89E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#Percentage of null values</a:t>
            </a:r>
            <a:br>
              <a:rPr lang="en-US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2067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43824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6AA94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#Cheking more info on "pm2.5" column</a:t>
            </a:r>
            <a:br>
              <a:rPr lang="en-US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.describe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C5DDD3-D840-A4FD-23DF-011D706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19" r="19568"/>
          <a:stretch/>
        </p:blipFill>
        <p:spPr>
          <a:xfrm>
            <a:off x="1174402" y="3761824"/>
            <a:ext cx="3371840" cy="22945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DE829B-358F-523B-D513-FE4947A1E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688"/>
          <a:stretch/>
        </p:blipFill>
        <p:spPr>
          <a:xfrm>
            <a:off x="1174402" y="2511757"/>
            <a:ext cx="2707399" cy="3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F43B7-ACB5-C01A-FD33-03FBF15C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#Cheking more info on "pm2.5" column</a:t>
            </a:r>
            <a:br>
              <a:rPr lang="en-US" sz="3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31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3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31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n-US" sz="3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3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.unique</a:t>
            </a:r>
            <a:r>
              <a:rPr lang="en-US" sz="3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3A14C7-9146-C915-1DCF-1A7B89AB6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65"/>
          <a:stretch/>
        </p:blipFill>
        <p:spPr>
          <a:xfrm>
            <a:off x="3302172" y="1580050"/>
            <a:ext cx="5172126" cy="5185741"/>
          </a:xfrm>
        </p:spPr>
      </p:pic>
    </p:spTree>
    <p:extLst>
      <p:ext uri="{BB962C8B-B14F-4D97-AF65-F5344CB8AC3E}">
        <p14:creationId xmlns:p14="http://schemas.microsoft.com/office/powerpoint/2010/main" val="125514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84530-14A6-BDF2-0741-686696A0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895322"/>
            <a:ext cx="10353762" cy="4058751"/>
          </a:xfrm>
        </p:spPr>
        <p:txBody>
          <a:bodyPr/>
          <a:lstStyle/>
          <a:p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counts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s-EC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table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counts.index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counts.values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})</a:t>
            </a:r>
            <a:br>
              <a:rPr lang="es-EC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s-EC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EE389F-E1C8-7657-98F7-5524758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302" y="2259203"/>
            <a:ext cx="2721393" cy="35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1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E10F3-0B9A-20FC-51B0-7BB3A22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58549"/>
            <a:ext cx="10353762" cy="1778599"/>
          </a:xfrm>
        </p:spPr>
        <p:txBody>
          <a:bodyPr>
            <a:normAutofit/>
          </a:bodyPr>
          <a:lstStyle/>
          <a:p>
            <a:r>
              <a:rPr lang="es-ES" sz="6600" dirty="0"/>
              <a:t>¿Valores atípicos?</a:t>
            </a:r>
            <a:endParaRPr lang="es-EC" sz="6600" dirty="0"/>
          </a:p>
        </p:txBody>
      </p:sp>
    </p:spTree>
    <p:extLst>
      <p:ext uri="{BB962C8B-B14F-4D97-AF65-F5344CB8AC3E}">
        <p14:creationId xmlns:p14="http://schemas.microsoft.com/office/powerpoint/2010/main" val="301813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4EABC-F38A-DB4C-2A0D-6C8312CD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24947"/>
          </a:xfrm>
        </p:spPr>
        <p:txBody>
          <a:bodyPr/>
          <a:lstStyle/>
          <a:p>
            <a:r>
              <a:rPr lang="es-ES" dirty="0"/>
              <a:t>Explicación.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2AF0F-5ED7-4491-955A-631BB7D6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34129"/>
            <a:ext cx="10353762" cy="82424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s-EC" sz="3200" dirty="0">
                <a:latin typeface="+mj-lt"/>
              </a:rPr>
              <a:t>https://www.aqi.in/es/dashboard/China/beijing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B72C5C-344A-63CB-B994-4A91BBB07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1"/>
          <a:stretch/>
        </p:blipFill>
        <p:spPr>
          <a:xfrm>
            <a:off x="1207420" y="626207"/>
            <a:ext cx="9766511" cy="50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89ECA-A815-16D6-5F8A-A1C427C5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86392"/>
            <a:ext cx="10353762" cy="970450"/>
          </a:xfrm>
        </p:spPr>
        <p:txBody>
          <a:bodyPr/>
          <a:lstStyle/>
          <a:p>
            <a:r>
              <a:rPr lang="es-ES" dirty="0"/>
              <a:t>Material Particulado </a:t>
            </a:r>
            <a:endParaRPr lang="es-EC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FB4E48F-BC23-D40E-574C-BF6CAE018E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2" y="1156842"/>
            <a:ext cx="6234644" cy="2384173"/>
          </a:xfr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EFD2E9B-0535-21E0-22E2-D1FB88CDA5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35" y="3910319"/>
            <a:ext cx="4149477" cy="2761289"/>
          </a:xfrm>
        </p:spPr>
      </p:pic>
    </p:spTree>
    <p:extLst>
      <p:ext uri="{BB962C8B-B14F-4D97-AF65-F5344CB8AC3E}">
        <p14:creationId xmlns:p14="http://schemas.microsoft.com/office/powerpoint/2010/main" val="381325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0D938-A958-48FF-CEDB-18BA0AA5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03" y="5748270"/>
            <a:ext cx="10767343" cy="970450"/>
          </a:xfrm>
        </p:spPr>
        <p:txBody>
          <a:bodyPr>
            <a:noAutofit/>
          </a:bodyPr>
          <a:lstStyle/>
          <a:p>
            <a:r>
              <a:rPr lang="es-EC" sz="3200" dirty="0"/>
              <a:t>https://www.aqi.in/dashboard/ecuador/pichincha/quito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C78BD7-5B01-8298-157B-FDAE8224F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81" y="139280"/>
            <a:ext cx="11171186" cy="5764128"/>
          </a:xfrm>
        </p:spPr>
      </p:pic>
    </p:spTree>
    <p:extLst>
      <p:ext uri="{BB962C8B-B14F-4D97-AF65-F5344CB8AC3E}">
        <p14:creationId xmlns:p14="http://schemas.microsoft.com/office/powerpoint/2010/main" val="422205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BFFB5-022E-5FE5-7209-737FE4FB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ECBEE-B3B3-13F1-ABAB-5D2AD803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EED108-C143-3B56-B3B9-546CB30C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40" y="202054"/>
            <a:ext cx="7362890" cy="64538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11A57D4-157A-6CF3-A82B-24EF11BEE7FC}"/>
                  </a:ext>
                </a:extLst>
              </p14:cNvPr>
              <p14:cNvContentPartPr/>
              <p14:nvPr/>
            </p14:nvContentPartPr>
            <p14:xfrm>
              <a:off x="4417266" y="3304531"/>
              <a:ext cx="1943280" cy="313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11A57D4-157A-6CF3-A82B-24EF11BEE7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3626" y="3196531"/>
                <a:ext cx="2050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E21510B-42ED-6151-16BE-0D6ECF522DC1}"/>
                  </a:ext>
                </a:extLst>
              </p14:cNvPr>
              <p14:cNvContentPartPr/>
              <p14:nvPr/>
            </p14:nvContentPartPr>
            <p14:xfrm>
              <a:off x="7314906" y="3309571"/>
              <a:ext cx="128160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E21510B-42ED-6151-16BE-0D6ECF522D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1266" y="3201571"/>
                <a:ext cx="138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08B2566-592C-8BBE-8122-5B1016CF2CD8}"/>
                  </a:ext>
                </a:extLst>
              </p14:cNvPr>
              <p14:cNvContentPartPr/>
              <p14:nvPr/>
            </p14:nvContentPartPr>
            <p14:xfrm>
              <a:off x="4069146" y="3450691"/>
              <a:ext cx="630360" cy="266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08B2566-592C-8BBE-8122-5B1016CF2C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5506" y="3343051"/>
                <a:ext cx="738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500E025-13EE-A14A-C1F1-11A71A7A3336}"/>
                  </a:ext>
                </a:extLst>
              </p14:cNvPr>
              <p14:cNvContentPartPr/>
              <p14:nvPr/>
            </p14:nvContentPartPr>
            <p14:xfrm>
              <a:off x="6606786" y="3515491"/>
              <a:ext cx="227880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500E025-13EE-A14A-C1F1-11A71A7A33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53146" y="3407491"/>
                <a:ext cx="238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3A6E979-EE18-C59D-AC09-2D8980F797DD}"/>
                  </a:ext>
                </a:extLst>
              </p14:cNvPr>
              <p14:cNvContentPartPr/>
              <p14:nvPr/>
            </p14:nvContentPartPr>
            <p14:xfrm>
              <a:off x="2536986" y="3630331"/>
              <a:ext cx="1673640" cy="658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3A6E979-EE18-C59D-AC09-2D8980F797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2986" y="3522691"/>
                <a:ext cx="178128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77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EA10-28D0-D90C-A779-BAFE03FC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IQCA. (Índice quiteño de la calidad del aíre.)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A0E76-44B5-F9F6-AC45-8984264E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19DC21E-41B4-2996-8E71-757385DBC311}"/>
                  </a:ext>
                </a:extLst>
              </p14:cNvPr>
              <p14:cNvContentPartPr/>
              <p14:nvPr/>
            </p14:nvContentPartPr>
            <p14:xfrm>
              <a:off x="3116226" y="3966211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19DC21E-41B4-2996-8E71-757385DBC3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26" y="38582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EF2FA86-25E2-7069-A11C-D394C98A60B3}"/>
                  </a:ext>
                </a:extLst>
              </p14:cNvPr>
              <p14:cNvContentPartPr/>
              <p14:nvPr/>
            </p14:nvContentPartPr>
            <p14:xfrm>
              <a:off x="-682854" y="2717011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EF2FA86-25E2-7069-A11C-D394C98A6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36854" y="26093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126ADC7-D8EE-6E50-0CC8-49CF59AFE879}"/>
                  </a:ext>
                </a:extLst>
              </p14:cNvPr>
              <p14:cNvContentPartPr/>
              <p14:nvPr/>
            </p14:nvContentPartPr>
            <p14:xfrm>
              <a:off x="-682854" y="2717011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126ADC7-D8EE-6E50-0CC8-49CF59AFE8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36854" y="26093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CAEFBA30-AAC2-DD5F-3E16-F2BDB93C7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810" y="2004650"/>
            <a:ext cx="9049732" cy="30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16CEFA1-51A7-228A-1E25-1BFA136E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#Addressing </a:t>
            </a:r>
            <a:r>
              <a:rPr lang="en-US" sz="24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sz="24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values</a:t>
            </a:r>
            <a:b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.interpolate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method=</a:t>
            </a:r>
            <a:r>
              <a:rPr lang="en-US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"linear"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C" sz="32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69DA1F2-1AF0-E257-9265-7C907041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1114008"/>
          </a:xfrm>
        </p:spPr>
        <p:txBody>
          <a:bodyPr/>
          <a:lstStyle/>
          <a:p>
            <a:pPr algn="l"/>
            <a:r>
              <a:rPr lang="en-US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#Looking if there are any </a:t>
            </a:r>
            <a:r>
              <a:rPr lang="en-US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values left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df.isna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AAFC14-F4AB-BE46-FD75-466F1F485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9285" r="78022" b="43789"/>
          <a:stretch/>
        </p:blipFill>
        <p:spPr>
          <a:xfrm>
            <a:off x="1114716" y="2949262"/>
            <a:ext cx="2000043" cy="3593205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77C0936-5AE1-9AE8-F490-64295EC74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1848104"/>
          </a:xfrm>
        </p:spPr>
        <p:txBody>
          <a:bodyPr/>
          <a:lstStyle/>
          <a:p>
            <a:pPr algn="l"/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#Dropping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those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left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subset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C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df.isna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EC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8F1D6659-89FC-02A2-3923-74330E3964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077243" y="2937991"/>
            <a:ext cx="1560706" cy="3604476"/>
          </a:xfrm>
        </p:spPr>
      </p:pic>
    </p:spTree>
    <p:extLst>
      <p:ext uri="{BB962C8B-B14F-4D97-AF65-F5344CB8AC3E}">
        <p14:creationId xmlns:p14="http://schemas.microsoft.com/office/powerpoint/2010/main" val="2410008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EE111CE-FE96-D88F-E9D0-F7BB9A7E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Inconsistencias en valores categóricos.</a:t>
            </a:r>
            <a:endParaRPr lang="es-EC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6D582A8-D369-A7D5-E137-1B63A478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72" y="1835253"/>
            <a:ext cx="4876344" cy="1152645"/>
          </a:xfrm>
        </p:spPr>
        <p:txBody>
          <a:bodyPr/>
          <a:lstStyle/>
          <a:p>
            <a:pPr algn="l"/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#Checking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inconsistencies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categorical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values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s-EC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unique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FC4038-9DD8-5B24-5294-123B9238FA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9642" r="43770" b="43284"/>
          <a:stretch/>
        </p:blipFill>
        <p:spPr>
          <a:xfrm>
            <a:off x="1001702" y="2987898"/>
            <a:ext cx="4895331" cy="32198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8061D7C-3138-C359-36E0-17159BE8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1873861"/>
          </a:xfrm>
        </p:spPr>
        <p:txBody>
          <a:bodyPr/>
          <a:lstStyle/>
          <a:p>
            <a:pPr algn="l"/>
            <a:r>
              <a:rPr lang="en-US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#Changing "cv" for "SW" on    this categorical column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.replace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'cv'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'SW'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.unique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E92626EB-0223-90F5-5A8C-D445925FBF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86539" r="44426" b="5914"/>
          <a:stretch/>
        </p:blipFill>
        <p:spPr>
          <a:xfrm>
            <a:off x="6294966" y="3771136"/>
            <a:ext cx="4749513" cy="337225"/>
          </a:xfrm>
        </p:spPr>
      </p:pic>
    </p:spTree>
    <p:extLst>
      <p:ext uri="{BB962C8B-B14F-4D97-AF65-F5344CB8AC3E}">
        <p14:creationId xmlns:p14="http://schemas.microsoft.com/office/powerpoint/2010/main" val="215295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9887F-F30E-51AC-7834-F9ED7828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#Dropping </a:t>
            </a:r>
            <a:r>
              <a:rPr lang="es-EC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columns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"No"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"DEWP"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"Ir"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A5DE33-1324-7045-30E1-5B8EA8DFF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77" y="3106766"/>
            <a:ext cx="5641398" cy="268443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21C783F-03E6-9E99-886B-1A3AA25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dirty="0"/>
              <a:t>Eliminación de columnas.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32682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59552-5A60-BC5B-001C-2D55BB40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051452"/>
          </a:xfrm>
        </p:spPr>
        <p:txBody>
          <a:bodyPr/>
          <a:lstStyle/>
          <a:p>
            <a:r>
              <a:rPr lang="es-ES" dirty="0"/>
              <a:t>Gráficos para entender mejor a la base.</a:t>
            </a:r>
            <a:endParaRPr lang="es-EC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70E22B7-227B-2D30-6258-CB36FE07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6053675" cy="3376134"/>
          </a:xfrm>
        </p:spPr>
        <p:txBody>
          <a:bodyPr/>
          <a:lstStyle/>
          <a:p>
            <a:pPr algn="l"/>
            <a: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#Correlation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corr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df.corr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#Import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#Heatmap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corr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Greens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);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C9DE332-83AF-6C68-1BAE-B9C8C4ABE9E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B54D267-D739-C3FD-116B-A867DB0C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470" y="1564515"/>
            <a:ext cx="50958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9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83F8E-8C65-1A44-3D40-00D62B17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Temperatura</a:t>
            </a:r>
            <a:endParaRPr lang="es-EC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33A97F-59D1-0F31-3AD7-BBEE98AE4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44" y="1599610"/>
            <a:ext cx="6941711" cy="50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2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74-D979-BAE8-B07B-E2EE34E8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Presión</a:t>
            </a:r>
            <a:endParaRPr lang="es-EC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E0A1B2-5D48-2801-1255-7F1AC6EF7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50" y="1580050"/>
            <a:ext cx="6832852" cy="494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7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9144-8529-7D41-0161-B7B675C8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Bibliografía.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E05E4-087F-58D7-9869-5E4FBC80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  <a:latin typeface="Georgia" panose="02040502050405020303" pitchFamily="18" charset="0"/>
              </a:rPr>
              <a:t>Bolaños, A., Altamirano, C., López, D., Acosta, D., </a:t>
            </a:r>
            <a:r>
              <a:rPr lang="es-ES" dirty="0" err="1">
                <a:effectLst/>
                <a:latin typeface="Georgia" panose="02040502050405020303" pitchFamily="18" charset="0"/>
              </a:rPr>
              <a:t>Pallango</a:t>
            </a:r>
            <a:r>
              <a:rPr lang="es-ES" dirty="0">
                <a:effectLst/>
                <a:latin typeface="Georgia" panose="02040502050405020303" pitchFamily="18" charset="0"/>
              </a:rPr>
              <a:t>, E., Sosa, E., Alvear, J., Montenegro, J. L., Sosa, J., Guerrón, K., Bahamonde, M., Guanoluisa, L., Freire, P., &amp; Romero, P. (s/f). </a:t>
            </a:r>
            <a:r>
              <a:rPr lang="es-ES" i="1" dirty="0">
                <a:effectLst/>
                <a:latin typeface="Georgia" panose="02040502050405020303" pitchFamily="18" charset="0"/>
              </a:rPr>
              <a:t>Colecta de muestras, análisis, adquisición de datos y control de calidad</a:t>
            </a:r>
            <a:r>
              <a:rPr lang="es-ES" dirty="0">
                <a:effectLst/>
                <a:latin typeface="Georgia" panose="02040502050405020303" pitchFamily="18" charset="0"/>
              </a:rPr>
              <a:t>. Gob.ec. Recuperado el 15 de abril de 2023, de http://www.quitoambiente.gob.ec/images/Secretaria_Ambiente/red_monitoreo/informacion/Informe_Calidad_Aire_2018.pdf</a:t>
            </a:r>
          </a:p>
          <a:p>
            <a:r>
              <a:rPr lang="en-US" dirty="0">
                <a:effectLst/>
              </a:rPr>
              <a:t>Liang, X., Zou, T., Guo, B., Li, S., Zhang, H., Zhang, S., Huang, H. and Chen, S. X. (2015). Assessing Beijing's PM2.5 pollution: severity, weather impact, APEC and winter heating. Proceedings of the Royal Society A, 471, 20150257.</a:t>
            </a:r>
            <a:br>
              <a:rPr lang="es-ES" dirty="0">
                <a:effectLst/>
              </a:rPr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318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77E332D-CE0D-55B5-5226-5DCF8F0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D2E654C-F1C3-CA3F-F49E-1F925FBC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5370" y="5984491"/>
            <a:ext cx="10353762" cy="682472"/>
          </a:xfrm>
        </p:spPr>
        <p:txBody>
          <a:bodyPr/>
          <a:lstStyle/>
          <a:p>
            <a:pPr algn="l"/>
            <a:r>
              <a:rPr lang="es-EC" dirty="0"/>
              <a:t>https://www.ecuavisa.com/mundo/quito-entre-5-ciudades-mas-particulas-contaminantes-america-EBEC250646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C6E22A9-5928-F4F9-678D-29A53EB97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41" y="191037"/>
            <a:ext cx="8500055" cy="56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8899E15-C9D1-CEA8-5863-E169359B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098" name="Picture 2" descr="Material Particulado | Publicaciones | Induanalisis, Laboratorio,  monitoreo, consultoría y equipo. Bucaramanga - Col.">
            <a:extLst>
              <a:ext uri="{FF2B5EF4-FFF2-40B4-BE49-F238E27FC236}">
                <a16:creationId xmlns:a16="http://schemas.microsoft.com/office/drawing/2014/main" id="{1AF55C65-0BFA-6095-8BFB-5B83688C9D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52" y="1201076"/>
            <a:ext cx="7736248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1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AD34C-89FC-B13F-3FD7-5C91B957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241A3-CADA-7F69-1DA2-20280C03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2435"/>
            <a:ext cx="10353762" cy="510003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# Attribute Information: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No: row number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year: year of data in this row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month: month of data in this row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day: day of data in this row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hour: hour of data in this row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pm2.5: PM2.5 concentration (ug/m^3)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DEWP: Dew Point 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â„ƒ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TEMP: Temperature 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â„ƒ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PRES: Pressure 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hPa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 Combined wind direction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Iws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Cumulated wind speed (m/s)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Is: Cumulated hours of snow</a:t>
            </a:r>
            <a:br>
              <a:rPr lang="en-US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 Cumulated hours of rain</a:t>
            </a:r>
          </a:p>
        </p:txBody>
      </p:sp>
    </p:spTree>
    <p:extLst>
      <p:ext uri="{BB962C8B-B14F-4D97-AF65-F5344CB8AC3E}">
        <p14:creationId xmlns:p14="http://schemas.microsoft.com/office/powerpoint/2010/main" val="338455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5C783-21B8-8DC8-33EC-F6EC86CF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Visualización: Temperatura</a:t>
            </a:r>
            <a:endParaRPr lang="es-EC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641ED-F295-E834-B2BE-34E353C855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770599"/>
            <a:ext cx="5174412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C70046-C2C3-FA89-7FA8-1C0B0FCB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654" y="1770599"/>
            <a:ext cx="5276850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4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D51DE5-96D2-A7CA-9E7B-B753BD6D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Visualización: Presión.</a:t>
            </a:r>
            <a:endParaRPr lang="es-EC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CE3309-6F8F-98FD-1883-692499E0E59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7090"/>
            <a:ext cx="5059363" cy="39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38BF72-B005-EEF3-66BB-3525A54FFD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83" y="1777090"/>
            <a:ext cx="5223692" cy="39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5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C425C-8C2D-F57A-E6B3-1F8CE1DB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Visualización: Velocidad del viento acumulada</a:t>
            </a:r>
            <a:endParaRPr lang="es-EC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CFDB7A-71B9-855F-35B6-7D2FD8A41D9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7090"/>
            <a:ext cx="5059363" cy="39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9C666F-360B-A410-2B2F-82AD0BCBC4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21" y="1777090"/>
            <a:ext cx="5218299" cy="39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0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DBBC388-5C00-3F8B-3ABE-C82BA698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usado: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endParaRPr lang="es-EC" dirty="0"/>
          </a:p>
        </p:txBody>
      </p:sp>
      <p:pic>
        <p:nvPicPr>
          <p:cNvPr id="5122" name="Picture 2" descr="Gradient Boosting - AI Wiki">
            <a:extLst>
              <a:ext uri="{FF2B5EF4-FFF2-40B4-BE49-F238E27FC236}">
                <a16:creationId xmlns:a16="http://schemas.microsoft.com/office/drawing/2014/main" id="{05A4499D-0439-D4DB-7D83-B9DBF7844D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55" y="1854559"/>
            <a:ext cx="9842089" cy="36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33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681</TotalTime>
  <Words>777</Words>
  <Application>Microsoft Office PowerPoint</Application>
  <PresentationFormat>Panorámica</PresentationFormat>
  <Paragraphs>63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Calisto MT</vt:lpstr>
      <vt:lpstr>Courier New</vt:lpstr>
      <vt:lpstr>Georgia</vt:lpstr>
      <vt:lpstr>Wingdings 2</vt:lpstr>
      <vt:lpstr>Pizarra</vt:lpstr>
      <vt:lpstr>Modelo de predicciones de contaminantes atmosféricas.</vt:lpstr>
      <vt:lpstr>Material Particulado </vt:lpstr>
      <vt:lpstr>Presentación de PowerPoint</vt:lpstr>
      <vt:lpstr>Presentación de PowerPoint</vt:lpstr>
      <vt:lpstr>Introducción</vt:lpstr>
      <vt:lpstr>Visualización: Temperatura</vt:lpstr>
      <vt:lpstr>Visualización: Presión.</vt:lpstr>
      <vt:lpstr>Visualización: Velocidad del viento acumulada</vt:lpstr>
      <vt:lpstr>Modelo usado: Gradient Boosting</vt:lpstr>
      <vt:lpstr>Resultados: </vt:lpstr>
      <vt:lpstr>Conclusiones</vt:lpstr>
      <vt:lpstr>https://github.com/carlos-jaramillo/DataScienceProyect/blob/main/Proyect_II.ipynb</vt:lpstr>
      <vt:lpstr>Limpieza de base de datos.</vt:lpstr>
      <vt:lpstr>Limpieza de base de datos.</vt:lpstr>
      <vt:lpstr>Valores nulos</vt:lpstr>
      <vt:lpstr>#Cheking more info on "pm2.5" column df["pm2.5"].unique()</vt:lpstr>
      <vt:lpstr>Presentación de PowerPoint</vt:lpstr>
      <vt:lpstr>¿Valores atípicos?</vt:lpstr>
      <vt:lpstr>Explicación.</vt:lpstr>
      <vt:lpstr>https://www.aqi.in/dashboard/ecuador/pichincha/quito</vt:lpstr>
      <vt:lpstr>Presentación de PowerPoint</vt:lpstr>
      <vt:lpstr>IQCA. (Índice quiteño de la calidad del aíre.)</vt:lpstr>
      <vt:lpstr>#Addressing NaN values df["pm2.5"].interpolate(method="linear", inplace=True)</vt:lpstr>
      <vt:lpstr>Inconsistencias en valores categóricos.</vt:lpstr>
      <vt:lpstr>Eliminación de columnas.</vt:lpstr>
      <vt:lpstr>Gráficos para entender mejor a la base.</vt:lpstr>
      <vt:lpstr>Temperatura</vt:lpstr>
      <vt:lpstr>Presión</vt:lpstr>
      <vt:lpstr>Bibliografía.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técnico de limpieza de datos.</dc:title>
  <dc:creator>(Estudiante) Carlos Martin Jaramillo Jaramillo</dc:creator>
  <cp:lastModifiedBy>(Estudiante) Carlos Martin Jaramillo Jaramillo</cp:lastModifiedBy>
  <cp:revision>2</cp:revision>
  <dcterms:created xsi:type="dcterms:W3CDTF">2023-04-15T16:38:59Z</dcterms:created>
  <dcterms:modified xsi:type="dcterms:W3CDTF">2023-05-01T04:11:42Z</dcterms:modified>
</cp:coreProperties>
</file>