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6" r:id="rId9"/>
    <p:sldId id="268" r:id="rId10"/>
    <p:sldId id="269" r:id="rId11"/>
    <p:sldId id="262" r:id="rId12"/>
    <p:sldId id="263"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EEF4-1F88-4D77-852F-6867CB7778B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9E4AFD-6627-4955-B438-3B0039E0104B}">
      <dgm:prSet/>
      <dgm:spPr/>
      <dgm:t>
        <a:bodyPr/>
        <a:lstStyle/>
        <a:p>
          <a:r>
            <a:rPr lang="en-US"/>
            <a:t>Background</a:t>
          </a:r>
        </a:p>
      </dgm:t>
    </dgm:pt>
    <dgm:pt modelId="{E389F0E1-D40D-43E2-87AC-29F5EF8CAA45}" type="parTrans" cxnId="{2B68299F-BBFB-44BB-BE73-FA4F563B368A}">
      <dgm:prSet/>
      <dgm:spPr/>
      <dgm:t>
        <a:bodyPr/>
        <a:lstStyle/>
        <a:p>
          <a:endParaRPr lang="en-US"/>
        </a:p>
      </dgm:t>
    </dgm:pt>
    <dgm:pt modelId="{78102C11-7CAA-41B8-A8A9-B1FD011D8377}" type="sibTrans" cxnId="{2B68299F-BBFB-44BB-BE73-FA4F563B368A}">
      <dgm:prSet/>
      <dgm:spPr/>
      <dgm:t>
        <a:bodyPr/>
        <a:lstStyle/>
        <a:p>
          <a:endParaRPr lang="en-US"/>
        </a:p>
      </dgm:t>
    </dgm:pt>
    <dgm:pt modelId="{61ABC57C-ADB7-4CF7-BBE7-F7231F09CBE1}">
      <dgm:prSet/>
      <dgm:spPr/>
      <dgm:t>
        <a:bodyPr/>
        <a:lstStyle/>
        <a:p>
          <a:r>
            <a:rPr lang="en-US"/>
            <a:t>Business Problem</a:t>
          </a:r>
        </a:p>
      </dgm:t>
    </dgm:pt>
    <dgm:pt modelId="{C7D0B7A7-3688-4D20-8B71-34A99EE97052}" type="parTrans" cxnId="{0C6A03D3-CCAD-46CA-BDEB-7ACFC2F62E0B}">
      <dgm:prSet/>
      <dgm:spPr/>
      <dgm:t>
        <a:bodyPr/>
        <a:lstStyle/>
        <a:p>
          <a:endParaRPr lang="en-US"/>
        </a:p>
      </dgm:t>
    </dgm:pt>
    <dgm:pt modelId="{CDD6DAF9-0EF3-40AF-B07C-010AECDB3A0C}" type="sibTrans" cxnId="{0C6A03D3-CCAD-46CA-BDEB-7ACFC2F62E0B}">
      <dgm:prSet/>
      <dgm:spPr/>
      <dgm:t>
        <a:bodyPr/>
        <a:lstStyle/>
        <a:p>
          <a:endParaRPr lang="en-US"/>
        </a:p>
      </dgm:t>
    </dgm:pt>
    <dgm:pt modelId="{F0FFF835-D676-4460-BE98-F5E3ED12D603}">
      <dgm:prSet/>
      <dgm:spPr/>
      <dgm:t>
        <a:bodyPr/>
        <a:lstStyle/>
        <a:p>
          <a:r>
            <a:rPr lang="en-US"/>
            <a:t>Data</a:t>
          </a:r>
        </a:p>
      </dgm:t>
    </dgm:pt>
    <dgm:pt modelId="{27530123-E31F-49A0-803A-832276BFE73E}" type="parTrans" cxnId="{6D702C7A-2397-444F-88C0-DB0CD14AEA3D}">
      <dgm:prSet/>
      <dgm:spPr/>
      <dgm:t>
        <a:bodyPr/>
        <a:lstStyle/>
        <a:p>
          <a:endParaRPr lang="en-US"/>
        </a:p>
      </dgm:t>
    </dgm:pt>
    <dgm:pt modelId="{3DCDA74A-A78C-407D-9FF1-18F24599DB67}" type="sibTrans" cxnId="{6D702C7A-2397-444F-88C0-DB0CD14AEA3D}">
      <dgm:prSet/>
      <dgm:spPr/>
      <dgm:t>
        <a:bodyPr/>
        <a:lstStyle/>
        <a:p>
          <a:endParaRPr lang="en-US"/>
        </a:p>
      </dgm:t>
    </dgm:pt>
    <dgm:pt modelId="{DB7274A6-CC70-4F00-825A-A9D390C6A70D}">
      <dgm:prSet/>
      <dgm:spPr/>
      <dgm:t>
        <a:bodyPr/>
        <a:lstStyle/>
        <a:p>
          <a:r>
            <a:rPr lang="en-US"/>
            <a:t>Methods</a:t>
          </a:r>
        </a:p>
      </dgm:t>
    </dgm:pt>
    <dgm:pt modelId="{9A45DBCF-498E-4B90-BC7B-9433CCD0DB34}" type="parTrans" cxnId="{F74FF438-822A-4DB8-A27E-FA3075B57494}">
      <dgm:prSet/>
      <dgm:spPr/>
      <dgm:t>
        <a:bodyPr/>
        <a:lstStyle/>
        <a:p>
          <a:endParaRPr lang="en-US"/>
        </a:p>
      </dgm:t>
    </dgm:pt>
    <dgm:pt modelId="{4992E180-4239-4F84-BA34-9D232390B8F3}" type="sibTrans" cxnId="{F74FF438-822A-4DB8-A27E-FA3075B57494}">
      <dgm:prSet/>
      <dgm:spPr/>
      <dgm:t>
        <a:bodyPr/>
        <a:lstStyle/>
        <a:p>
          <a:endParaRPr lang="en-US"/>
        </a:p>
      </dgm:t>
    </dgm:pt>
    <dgm:pt modelId="{0E531617-0F42-4FA3-BF57-D593989A6153}">
      <dgm:prSet/>
      <dgm:spPr/>
      <dgm:t>
        <a:bodyPr/>
        <a:lstStyle/>
        <a:p>
          <a:r>
            <a:rPr lang="en-US"/>
            <a:t>Results</a:t>
          </a:r>
        </a:p>
      </dgm:t>
    </dgm:pt>
    <dgm:pt modelId="{5552E38C-28D2-4C88-B3E9-8FAC438E0F48}" type="parTrans" cxnId="{1FEE9DD8-9E59-4A99-8A16-FEAD644D45D3}">
      <dgm:prSet/>
      <dgm:spPr/>
      <dgm:t>
        <a:bodyPr/>
        <a:lstStyle/>
        <a:p>
          <a:endParaRPr lang="en-US"/>
        </a:p>
      </dgm:t>
    </dgm:pt>
    <dgm:pt modelId="{8C3767E8-0837-4DDF-8910-CDEF1A825E52}" type="sibTrans" cxnId="{1FEE9DD8-9E59-4A99-8A16-FEAD644D45D3}">
      <dgm:prSet/>
      <dgm:spPr/>
      <dgm:t>
        <a:bodyPr/>
        <a:lstStyle/>
        <a:p>
          <a:endParaRPr lang="en-US"/>
        </a:p>
      </dgm:t>
    </dgm:pt>
    <dgm:pt modelId="{D5233511-635F-40ED-B8B2-37D56A81850E}">
      <dgm:prSet/>
      <dgm:spPr/>
      <dgm:t>
        <a:bodyPr/>
        <a:lstStyle/>
        <a:p>
          <a:r>
            <a:rPr lang="en-US"/>
            <a:t>Conclusions</a:t>
          </a:r>
        </a:p>
      </dgm:t>
    </dgm:pt>
    <dgm:pt modelId="{2007DE4F-3127-4FA7-9ABB-8B9939A60711}" type="parTrans" cxnId="{1AAFF7CD-B248-48AD-BD5A-3AFB73AA8AFB}">
      <dgm:prSet/>
      <dgm:spPr/>
      <dgm:t>
        <a:bodyPr/>
        <a:lstStyle/>
        <a:p>
          <a:endParaRPr lang="en-US"/>
        </a:p>
      </dgm:t>
    </dgm:pt>
    <dgm:pt modelId="{D66B0142-C2C1-4C73-BBDA-7DBE0E82A8C9}" type="sibTrans" cxnId="{1AAFF7CD-B248-48AD-BD5A-3AFB73AA8AFB}">
      <dgm:prSet/>
      <dgm:spPr/>
      <dgm:t>
        <a:bodyPr/>
        <a:lstStyle/>
        <a:p>
          <a:endParaRPr lang="en-US"/>
        </a:p>
      </dgm:t>
    </dgm:pt>
    <dgm:pt modelId="{EB2D4641-5AD9-004B-BAA2-24B19FB0DA33}" type="pres">
      <dgm:prSet presAssocID="{0BD5EEF4-1F88-4D77-852F-6867CB7778B4}" presName="linear" presStyleCnt="0">
        <dgm:presLayoutVars>
          <dgm:animLvl val="lvl"/>
          <dgm:resizeHandles val="exact"/>
        </dgm:presLayoutVars>
      </dgm:prSet>
      <dgm:spPr/>
    </dgm:pt>
    <dgm:pt modelId="{9272B60F-8572-AF47-ADF6-2E977D60C99D}" type="pres">
      <dgm:prSet presAssocID="{279E4AFD-6627-4955-B438-3B0039E0104B}" presName="parentText" presStyleLbl="node1" presStyleIdx="0" presStyleCnt="6">
        <dgm:presLayoutVars>
          <dgm:chMax val="0"/>
          <dgm:bulletEnabled val="1"/>
        </dgm:presLayoutVars>
      </dgm:prSet>
      <dgm:spPr/>
    </dgm:pt>
    <dgm:pt modelId="{C7D3F519-568B-6D43-967F-892AD2076058}" type="pres">
      <dgm:prSet presAssocID="{78102C11-7CAA-41B8-A8A9-B1FD011D8377}" presName="spacer" presStyleCnt="0"/>
      <dgm:spPr/>
    </dgm:pt>
    <dgm:pt modelId="{2378759C-4142-0542-90FB-55A549057A43}" type="pres">
      <dgm:prSet presAssocID="{61ABC57C-ADB7-4CF7-BBE7-F7231F09CBE1}" presName="parentText" presStyleLbl="node1" presStyleIdx="1" presStyleCnt="6">
        <dgm:presLayoutVars>
          <dgm:chMax val="0"/>
          <dgm:bulletEnabled val="1"/>
        </dgm:presLayoutVars>
      </dgm:prSet>
      <dgm:spPr/>
    </dgm:pt>
    <dgm:pt modelId="{C3B661C2-11C8-4544-B84B-57E4B44517AC}" type="pres">
      <dgm:prSet presAssocID="{CDD6DAF9-0EF3-40AF-B07C-010AECDB3A0C}" presName="spacer" presStyleCnt="0"/>
      <dgm:spPr/>
    </dgm:pt>
    <dgm:pt modelId="{28C24085-FB39-8042-96EE-269F954F4B97}" type="pres">
      <dgm:prSet presAssocID="{F0FFF835-D676-4460-BE98-F5E3ED12D603}" presName="parentText" presStyleLbl="node1" presStyleIdx="2" presStyleCnt="6">
        <dgm:presLayoutVars>
          <dgm:chMax val="0"/>
          <dgm:bulletEnabled val="1"/>
        </dgm:presLayoutVars>
      </dgm:prSet>
      <dgm:spPr/>
    </dgm:pt>
    <dgm:pt modelId="{175C30F6-4D74-FB43-9A1A-AB068F824F3F}" type="pres">
      <dgm:prSet presAssocID="{3DCDA74A-A78C-407D-9FF1-18F24599DB67}" presName="spacer" presStyleCnt="0"/>
      <dgm:spPr/>
    </dgm:pt>
    <dgm:pt modelId="{5C9299B9-27BA-794D-9E67-E7E8017A0E79}" type="pres">
      <dgm:prSet presAssocID="{DB7274A6-CC70-4F00-825A-A9D390C6A70D}" presName="parentText" presStyleLbl="node1" presStyleIdx="3" presStyleCnt="6">
        <dgm:presLayoutVars>
          <dgm:chMax val="0"/>
          <dgm:bulletEnabled val="1"/>
        </dgm:presLayoutVars>
      </dgm:prSet>
      <dgm:spPr/>
    </dgm:pt>
    <dgm:pt modelId="{1CCD56D5-E09B-CF4D-80A5-DBAEFF44D14F}" type="pres">
      <dgm:prSet presAssocID="{4992E180-4239-4F84-BA34-9D232390B8F3}" presName="spacer" presStyleCnt="0"/>
      <dgm:spPr/>
    </dgm:pt>
    <dgm:pt modelId="{1DBFDA6D-9EDB-DD43-84A8-32D03DD2AE1B}" type="pres">
      <dgm:prSet presAssocID="{0E531617-0F42-4FA3-BF57-D593989A6153}" presName="parentText" presStyleLbl="node1" presStyleIdx="4" presStyleCnt="6">
        <dgm:presLayoutVars>
          <dgm:chMax val="0"/>
          <dgm:bulletEnabled val="1"/>
        </dgm:presLayoutVars>
      </dgm:prSet>
      <dgm:spPr/>
    </dgm:pt>
    <dgm:pt modelId="{AB0024F8-F876-FE45-A4F8-3FE95595EB01}" type="pres">
      <dgm:prSet presAssocID="{8C3767E8-0837-4DDF-8910-CDEF1A825E52}" presName="spacer" presStyleCnt="0"/>
      <dgm:spPr/>
    </dgm:pt>
    <dgm:pt modelId="{FC56BABD-4283-ED4B-8C38-A6BAAA5E36DB}" type="pres">
      <dgm:prSet presAssocID="{D5233511-635F-40ED-B8B2-37D56A81850E}" presName="parentText" presStyleLbl="node1" presStyleIdx="5" presStyleCnt="6">
        <dgm:presLayoutVars>
          <dgm:chMax val="0"/>
          <dgm:bulletEnabled val="1"/>
        </dgm:presLayoutVars>
      </dgm:prSet>
      <dgm:spPr/>
    </dgm:pt>
  </dgm:ptLst>
  <dgm:cxnLst>
    <dgm:cxn modelId="{6007D531-7214-3C4F-A74C-278C13ECC8E7}" type="presOf" srcId="{D5233511-635F-40ED-B8B2-37D56A81850E}" destId="{FC56BABD-4283-ED4B-8C38-A6BAAA5E36DB}" srcOrd="0" destOrd="0" presId="urn:microsoft.com/office/officeart/2005/8/layout/vList2"/>
    <dgm:cxn modelId="{F74FF438-822A-4DB8-A27E-FA3075B57494}" srcId="{0BD5EEF4-1F88-4D77-852F-6867CB7778B4}" destId="{DB7274A6-CC70-4F00-825A-A9D390C6A70D}" srcOrd="3" destOrd="0" parTransId="{9A45DBCF-498E-4B90-BC7B-9433CCD0DB34}" sibTransId="{4992E180-4239-4F84-BA34-9D232390B8F3}"/>
    <dgm:cxn modelId="{1E2F044C-BB12-3040-BD53-C460EE398F5B}" type="presOf" srcId="{61ABC57C-ADB7-4CF7-BBE7-F7231F09CBE1}" destId="{2378759C-4142-0542-90FB-55A549057A43}" srcOrd="0" destOrd="0" presId="urn:microsoft.com/office/officeart/2005/8/layout/vList2"/>
    <dgm:cxn modelId="{BECAEF6F-FB93-F340-B2C8-62A266CA47B8}" type="presOf" srcId="{279E4AFD-6627-4955-B438-3B0039E0104B}" destId="{9272B60F-8572-AF47-ADF6-2E977D60C99D}" srcOrd="0" destOrd="0" presId="urn:microsoft.com/office/officeart/2005/8/layout/vList2"/>
    <dgm:cxn modelId="{6D702C7A-2397-444F-88C0-DB0CD14AEA3D}" srcId="{0BD5EEF4-1F88-4D77-852F-6867CB7778B4}" destId="{F0FFF835-D676-4460-BE98-F5E3ED12D603}" srcOrd="2" destOrd="0" parTransId="{27530123-E31F-49A0-803A-832276BFE73E}" sibTransId="{3DCDA74A-A78C-407D-9FF1-18F24599DB67}"/>
    <dgm:cxn modelId="{2B68299F-BBFB-44BB-BE73-FA4F563B368A}" srcId="{0BD5EEF4-1F88-4D77-852F-6867CB7778B4}" destId="{279E4AFD-6627-4955-B438-3B0039E0104B}" srcOrd="0" destOrd="0" parTransId="{E389F0E1-D40D-43E2-87AC-29F5EF8CAA45}" sibTransId="{78102C11-7CAA-41B8-A8A9-B1FD011D8377}"/>
    <dgm:cxn modelId="{F5B65EA2-5C56-2247-861E-3905F4482BC7}" type="presOf" srcId="{0E531617-0F42-4FA3-BF57-D593989A6153}" destId="{1DBFDA6D-9EDB-DD43-84A8-32D03DD2AE1B}" srcOrd="0" destOrd="0" presId="urn:microsoft.com/office/officeart/2005/8/layout/vList2"/>
    <dgm:cxn modelId="{27EE99B3-5A1F-3B4E-B2BF-B35DB048075E}" type="presOf" srcId="{0BD5EEF4-1F88-4D77-852F-6867CB7778B4}" destId="{EB2D4641-5AD9-004B-BAA2-24B19FB0DA33}" srcOrd="0" destOrd="0" presId="urn:microsoft.com/office/officeart/2005/8/layout/vList2"/>
    <dgm:cxn modelId="{1AAFF7CD-B248-48AD-BD5A-3AFB73AA8AFB}" srcId="{0BD5EEF4-1F88-4D77-852F-6867CB7778B4}" destId="{D5233511-635F-40ED-B8B2-37D56A81850E}" srcOrd="5" destOrd="0" parTransId="{2007DE4F-3127-4FA7-9ABB-8B9939A60711}" sibTransId="{D66B0142-C2C1-4C73-BBDA-7DBE0E82A8C9}"/>
    <dgm:cxn modelId="{0C6A03D3-CCAD-46CA-BDEB-7ACFC2F62E0B}" srcId="{0BD5EEF4-1F88-4D77-852F-6867CB7778B4}" destId="{61ABC57C-ADB7-4CF7-BBE7-F7231F09CBE1}" srcOrd="1" destOrd="0" parTransId="{C7D0B7A7-3688-4D20-8B71-34A99EE97052}" sibTransId="{CDD6DAF9-0EF3-40AF-B07C-010AECDB3A0C}"/>
    <dgm:cxn modelId="{05A2D8D3-4119-3944-9226-5122B17920AB}" type="presOf" srcId="{DB7274A6-CC70-4F00-825A-A9D390C6A70D}" destId="{5C9299B9-27BA-794D-9E67-E7E8017A0E79}" srcOrd="0" destOrd="0" presId="urn:microsoft.com/office/officeart/2005/8/layout/vList2"/>
    <dgm:cxn modelId="{1FEE9DD8-9E59-4A99-8A16-FEAD644D45D3}" srcId="{0BD5EEF4-1F88-4D77-852F-6867CB7778B4}" destId="{0E531617-0F42-4FA3-BF57-D593989A6153}" srcOrd="4" destOrd="0" parTransId="{5552E38C-28D2-4C88-B3E9-8FAC438E0F48}" sibTransId="{8C3767E8-0837-4DDF-8910-CDEF1A825E52}"/>
    <dgm:cxn modelId="{F508DDE2-B4F7-3D40-B5B4-AD0FB73220CF}" type="presOf" srcId="{F0FFF835-D676-4460-BE98-F5E3ED12D603}" destId="{28C24085-FB39-8042-96EE-269F954F4B97}" srcOrd="0" destOrd="0" presId="urn:microsoft.com/office/officeart/2005/8/layout/vList2"/>
    <dgm:cxn modelId="{3149FEBD-FDB5-AA41-A2B6-E44B47CA0446}" type="presParOf" srcId="{EB2D4641-5AD9-004B-BAA2-24B19FB0DA33}" destId="{9272B60F-8572-AF47-ADF6-2E977D60C99D}" srcOrd="0" destOrd="0" presId="urn:microsoft.com/office/officeart/2005/8/layout/vList2"/>
    <dgm:cxn modelId="{424B465A-98B4-4545-878A-200831761D69}" type="presParOf" srcId="{EB2D4641-5AD9-004B-BAA2-24B19FB0DA33}" destId="{C7D3F519-568B-6D43-967F-892AD2076058}" srcOrd="1" destOrd="0" presId="urn:microsoft.com/office/officeart/2005/8/layout/vList2"/>
    <dgm:cxn modelId="{17A6827D-EB53-B442-8DA0-681608F06D7E}" type="presParOf" srcId="{EB2D4641-5AD9-004B-BAA2-24B19FB0DA33}" destId="{2378759C-4142-0542-90FB-55A549057A43}" srcOrd="2" destOrd="0" presId="urn:microsoft.com/office/officeart/2005/8/layout/vList2"/>
    <dgm:cxn modelId="{EC0DD2E3-6D82-7248-A841-654D6AEFDCE4}" type="presParOf" srcId="{EB2D4641-5AD9-004B-BAA2-24B19FB0DA33}" destId="{C3B661C2-11C8-4544-B84B-57E4B44517AC}" srcOrd="3" destOrd="0" presId="urn:microsoft.com/office/officeart/2005/8/layout/vList2"/>
    <dgm:cxn modelId="{1647217D-A92C-574C-8F6C-892FD84AAEBD}" type="presParOf" srcId="{EB2D4641-5AD9-004B-BAA2-24B19FB0DA33}" destId="{28C24085-FB39-8042-96EE-269F954F4B97}" srcOrd="4" destOrd="0" presId="urn:microsoft.com/office/officeart/2005/8/layout/vList2"/>
    <dgm:cxn modelId="{A914202C-C446-994F-8EEF-F6A295BB1E26}" type="presParOf" srcId="{EB2D4641-5AD9-004B-BAA2-24B19FB0DA33}" destId="{175C30F6-4D74-FB43-9A1A-AB068F824F3F}" srcOrd="5" destOrd="0" presId="urn:microsoft.com/office/officeart/2005/8/layout/vList2"/>
    <dgm:cxn modelId="{C085BB93-7ACF-2E42-A01B-C042A79F6D9F}" type="presParOf" srcId="{EB2D4641-5AD9-004B-BAA2-24B19FB0DA33}" destId="{5C9299B9-27BA-794D-9E67-E7E8017A0E79}" srcOrd="6" destOrd="0" presId="urn:microsoft.com/office/officeart/2005/8/layout/vList2"/>
    <dgm:cxn modelId="{CE98DB13-904A-7C47-8F77-7A2741E5AA2C}" type="presParOf" srcId="{EB2D4641-5AD9-004B-BAA2-24B19FB0DA33}" destId="{1CCD56D5-E09B-CF4D-80A5-DBAEFF44D14F}" srcOrd="7" destOrd="0" presId="urn:microsoft.com/office/officeart/2005/8/layout/vList2"/>
    <dgm:cxn modelId="{B20A7984-AF87-FB4B-BFE2-579D77153C30}" type="presParOf" srcId="{EB2D4641-5AD9-004B-BAA2-24B19FB0DA33}" destId="{1DBFDA6D-9EDB-DD43-84A8-32D03DD2AE1B}" srcOrd="8" destOrd="0" presId="urn:microsoft.com/office/officeart/2005/8/layout/vList2"/>
    <dgm:cxn modelId="{A459945F-01E1-8741-B361-2FB54A93C194}" type="presParOf" srcId="{EB2D4641-5AD9-004B-BAA2-24B19FB0DA33}" destId="{AB0024F8-F876-FE45-A4F8-3FE95595EB01}" srcOrd="9" destOrd="0" presId="urn:microsoft.com/office/officeart/2005/8/layout/vList2"/>
    <dgm:cxn modelId="{3383194D-1B9D-684E-BA84-8A3F4C3CA232}" type="presParOf" srcId="{EB2D4641-5AD9-004B-BAA2-24B19FB0DA33}" destId="{FC56BABD-4283-ED4B-8C38-A6BAAA5E36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B60F-8572-AF47-ADF6-2E977D60C99D}">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Background</a:t>
          </a:r>
        </a:p>
      </dsp:txBody>
      <dsp:txXfrm>
        <a:off x="39809" y="100882"/>
        <a:ext cx="6184022" cy="735872"/>
      </dsp:txXfrm>
    </dsp:sp>
    <dsp:sp modelId="{2378759C-4142-0542-90FB-55A549057A43}">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Business Problem</a:t>
          </a:r>
        </a:p>
      </dsp:txBody>
      <dsp:txXfrm>
        <a:off x="39809" y="1014292"/>
        <a:ext cx="6184022" cy="735872"/>
      </dsp:txXfrm>
    </dsp:sp>
    <dsp:sp modelId="{28C24085-FB39-8042-96EE-269F954F4B97}">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a:t>
          </a:r>
        </a:p>
      </dsp:txBody>
      <dsp:txXfrm>
        <a:off x="39809" y="1927702"/>
        <a:ext cx="6184022" cy="735872"/>
      </dsp:txXfrm>
    </dsp:sp>
    <dsp:sp modelId="{5C9299B9-27BA-794D-9E67-E7E8017A0E79}">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39809" y="2841112"/>
        <a:ext cx="6184022" cy="735872"/>
      </dsp:txXfrm>
    </dsp:sp>
    <dsp:sp modelId="{1DBFDA6D-9EDB-DD43-84A8-32D03DD2AE1B}">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39809" y="3754523"/>
        <a:ext cx="6184022" cy="735872"/>
      </dsp:txXfrm>
    </dsp:sp>
    <dsp:sp modelId="{FC56BABD-4283-ED4B-8C38-A6BAAA5E36DB}">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Conclusions</a:t>
          </a:r>
        </a:p>
      </dsp:txBody>
      <dsp:txXfrm>
        <a:off x="39809" y="4667933"/>
        <a:ext cx="6184022"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8AF6-1D02-5043-8466-1968D527C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A8A016-E056-0A4D-A585-A822DE8D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5B935-4A24-DE44-B83C-8181C612E7F4}"/>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5" name="Footer Placeholder 4">
            <a:extLst>
              <a:ext uri="{FF2B5EF4-FFF2-40B4-BE49-F238E27FC236}">
                <a16:creationId xmlns:a16="http://schemas.microsoft.com/office/drawing/2014/main" id="{3E29C699-98A8-2C47-8CB9-8FF444B0E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F802-7B83-2C4B-BD2B-A03381EB2E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1781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AE36-FB1E-0943-A10B-62BB6A569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D3598-B077-714D-9B52-CCC87D6B7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7C036-6EEE-A74D-BB42-8D40B8064CDC}"/>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5" name="Footer Placeholder 4">
            <a:extLst>
              <a:ext uri="{FF2B5EF4-FFF2-40B4-BE49-F238E27FC236}">
                <a16:creationId xmlns:a16="http://schemas.microsoft.com/office/drawing/2014/main" id="{A2789B51-2FB2-C14A-8D8D-CBE384AD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B3F7A-7A4D-F044-B736-08E5A9AE4532}"/>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26796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F7258-4FD5-804A-AB15-7A0514EDB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E0588-530C-7440-9197-71D8A29C2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44411-7544-F042-AC98-7EA0DD814839}"/>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5" name="Footer Placeholder 4">
            <a:extLst>
              <a:ext uri="{FF2B5EF4-FFF2-40B4-BE49-F238E27FC236}">
                <a16:creationId xmlns:a16="http://schemas.microsoft.com/office/drawing/2014/main" id="{B1ACBDA1-5537-8948-AE68-652E412DA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7981E-DF0B-7947-9DA9-9C57433AF25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17580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A4C4-79C3-C542-AA74-23C73A1B9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317C2-9B7B-704A-BA77-98B1B09DB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29C3-7FDA-3541-BC9D-DA08A993B6C9}"/>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5" name="Footer Placeholder 4">
            <a:extLst>
              <a:ext uri="{FF2B5EF4-FFF2-40B4-BE49-F238E27FC236}">
                <a16:creationId xmlns:a16="http://schemas.microsoft.com/office/drawing/2014/main" id="{3045F0B5-1A05-C846-AAD0-0A3B4C8D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136A7-0E90-6141-BE55-1A1E9292F8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0144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1D88-E79B-4441-9B55-F517EEB66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AC64A-76A6-AA4A-B661-0D9EC0FEE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2E54-942D-A140-B38D-E46E0A39262B}"/>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5" name="Footer Placeholder 4">
            <a:extLst>
              <a:ext uri="{FF2B5EF4-FFF2-40B4-BE49-F238E27FC236}">
                <a16:creationId xmlns:a16="http://schemas.microsoft.com/office/drawing/2014/main" id="{1843A4C3-2F11-9D4F-AF7E-3BE5B958A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0C57E-F40C-D241-A7FE-60B5A2E88BDA}"/>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9786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25D9-0FA4-B142-8B5B-27EEAD0E3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472BD-41DF-8645-8D77-2391D04DA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F0770-8035-0947-A511-53F4324BD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E50C5-A401-6F47-863B-7F8C84F7E64D}"/>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6" name="Footer Placeholder 5">
            <a:extLst>
              <a:ext uri="{FF2B5EF4-FFF2-40B4-BE49-F238E27FC236}">
                <a16:creationId xmlns:a16="http://schemas.microsoft.com/office/drawing/2014/main" id="{5694FA2F-E654-D241-AB16-D9BB23B6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E67F7-5573-DE45-AC70-FF0654B5006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365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C39A-BDFB-7F42-A402-C8C3BA1A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4AF38-1AB2-3043-8ABA-DF1619C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2BEF1-5166-E045-BCC1-ECDF7C05D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3A63D-F647-6A49-9E96-35733D8B5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2700E-E494-2843-9743-01B10BF5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041FD-B535-884E-9FE0-898E12BD709B}"/>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8" name="Footer Placeholder 7">
            <a:extLst>
              <a:ext uri="{FF2B5EF4-FFF2-40B4-BE49-F238E27FC236}">
                <a16:creationId xmlns:a16="http://schemas.microsoft.com/office/drawing/2014/main" id="{A1FCD531-5F0D-834A-976F-F6FDCF52C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8565C-5B51-F14D-86E7-8AB5678A6C9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10833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DE6-D1BA-3144-9BD3-4DF90A096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5BBF0-C173-0A42-BE21-E5B97C295050}"/>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4" name="Footer Placeholder 3">
            <a:extLst>
              <a:ext uri="{FF2B5EF4-FFF2-40B4-BE49-F238E27FC236}">
                <a16:creationId xmlns:a16="http://schemas.microsoft.com/office/drawing/2014/main" id="{DDD9498C-A4A1-D042-9EAE-7212AE4D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854D0-89C2-C94B-8A8F-66A280328EB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01863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85FFA-7A48-2C4F-BFC0-2A6E1AA66F25}"/>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3" name="Footer Placeholder 2">
            <a:extLst>
              <a:ext uri="{FF2B5EF4-FFF2-40B4-BE49-F238E27FC236}">
                <a16:creationId xmlns:a16="http://schemas.microsoft.com/office/drawing/2014/main" id="{07173FA4-07C1-6543-8A51-212135520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AB5DF-34E1-9A4F-BDCE-DF700066ABB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78241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8FEB-ECA5-F64A-B703-334CD3194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03DD2-2AD6-DA4D-BE11-EF4FD0027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8F525-C695-7946-A831-52A6849F6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1648E-7F9B-6340-BA02-78E7870EF33D}"/>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6" name="Footer Placeholder 5">
            <a:extLst>
              <a:ext uri="{FF2B5EF4-FFF2-40B4-BE49-F238E27FC236}">
                <a16:creationId xmlns:a16="http://schemas.microsoft.com/office/drawing/2014/main" id="{A079559A-4198-1845-90CA-FAC251C66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58F4-B32E-B242-992F-0A63C6BF5AD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5158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6E5-5029-6E44-94C2-6898CEB5F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10654-794B-7843-BB16-107B771EB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8EEC9-1416-3F46-96A8-B726E7AFB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AF6F1-3910-0E42-A185-B818D5B6E6E6}"/>
              </a:ext>
            </a:extLst>
          </p:cNvPr>
          <p:cNvSpPr>
            <a:spLocks noGrp="1"/>
          </p:cNvSpPr>
          <p:nvPr>
            <p:ph type="dt" sz="half" idx="10"/>
          </p:nvPr>
        </p:nvSpPr>
        <p:spPr/>
        <p:txBody>
          <a:bodyPr/>
          <a:lstStyle/>
          <a:p>
            <a:fld id="{C3F5752A-20FB-004E-98EE-3C66723388AA}" type="datetimeFigureOut">
              <a:rPr lang="en-US" smtClean="0"/>
              <a:t>2/7/22</a:t>
            </a:fld>
            <a:endParaRPr lang="en-US"/>
          </a:p>
        </p:txBody>
      </p:sp>
      <p:sp>
        <p:nvSpPr>
          <p:cNvPr id="6" name="Footer Placeholder 5">
            <a:extLst>
              <a:ext uri="{FF2B5EF4-FFF2-40B4-BE49-F238E27FC236}">
                <a16:creationId xmlns:a16="http://schemas.microsoft.com/office/drawing/2014/main" id="{19881F36-C868-754F-88EF-1243C8EE6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34998-B3C7-BF4B-8DD8-120A50F1BE7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773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E102B-A1AE-E64B-B8A5-5F103C8BC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91BF4-3CEA-0E41-9617-35A2148FF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5CE43-E77E-9840-B300-63FCD0AE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752A-20FB-004E-98EE-3C66723388AA}" type="datetimeFigureOut">
              <a:rPr lang="en-US" smtClean="0"/>
              <a:t>2/7/22</a:t>
            </a:fld>
            <a:endParaRPr lang="en-US"/>
          </a:p>
        </p:txBody>
      </p:sp>
      <p:sp>
        <p:nvSpPr>
          <p:cNvPr id="5" name="Footer Placeholder 4">
            <a:extLst>
              <a:ext uri="{FF2B5EF4-FFF2-40B4-BE49-F238E27FC236}">
                <a16:creationId xmlns:a16="http://schemas.microsoft.com/office/drawing/2014/main" id="{85C102A3-67D7-704C-ACB2-7403FB330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DB512-7D3E-D44D-A471-8404F206C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1673B-21E6-694C-8302-476B90F05B8E}" type="slidenum">
              <a:rPr lang="en-US" smtClean="0"/>
              <a:t>‹#›</a:t>
            </a:fld>
            <a:endParaRPr lang="en-US"/>
          </a:p>
        </p:txBody>
      </p:sp>
    </p:spTree>
    <p:extLst>
      <p:ext uri="{BB962C8B-B14F-4D97-AF65-F5344CB8AC3E}">
        <p14:creationId xmlns:p14="http://schemas.microsoft.com/office/powerpoint/2010/main" val="226132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F0864-E616-324F-95F5-80AEBC173861}"/>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Formula For Success – Best Director, Actor/Actress, and Producer</a:t>
            </a:r>
          </a:p>
        </p:txBody>
      </p:sp>
      <p:sp>
        <p:nvSpPr>
          <p:cNvPr id="3" name="Subtitle 2">
            <a:extLst>
              <a:ext uri="{FF2B5EF4-FFF2-40B4-BE49-F238E27FC236}">
                <a16:creationId xmlns:a16="http://schemas.microsoft.com/office/drawing/2014/main" id="{287AC451-E7D3-2C42-87E3-CA866325CF79}"/>
              </a:ext>
            </a:extLst>
          </p:cNvPr>
          <p:cNvSpPr>
            <a:spLocks noGrp="1"/>
          </p:cNvSpPr>
          <p:nvPr>
            <p:ph type="subTitle" idx="1"/>
          </p:nvPr>
        </p:nvSpPr>
        <p:spPr>
          <a:xfrm>
            <a:off x="1350682" y="4870824"/>
            <a:ext cx="10005951" cy="1458258"/>
          </a:xfrm>
        </p:spPr>
        <p:txBody>
          <a:bodyPr anchor="ctr">
            <a:normAutofit/>
          </a:bodyPr>
          <a:lstStyle/>
          <a:p>
            <a:pPr algn="l"/>
            <a:r>
              <a:rPr lang="en-US" dirty="0"/>
              <a:t>BY: Carlos Marin</a:t>
            </a:r>
            <a:endParaRPr lang="en-US"/>
          </a:p>
        </p:txBody>
      </p:sp>
    </p:spTree>
    <p:extLst>
      <p:ext uri="{BB962C8B-B14F-4D97-AF65-F5344CB8AC3E}">
        <p14:creationId xmlns:p14="http://schemas.microsoft.com/office/powerpoint/2010/main" val="233132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9" name="Rectangle 13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Results - Actresses</a:t>
            </a:r>
          </a:p>
        </p:txBody>
      </p:sp>
      <p:pic>
        <p:nvPicPr>
          <p:cNvPr id="5122" name="Picture 2">
            <a:extLst>
              <a:ext uri="{FF2B5EF4-FFF2-40B4-BE49-F238E27FC236}">
                <a16:creationId xmlns:a16="http://schemas.microsoft.com/office/drawing/2014/main" id="{DA154CD4-14B7-9346-B30C-44E792378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9136" y="1928621"/>
            <a:ext cx="447022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ECF5619-A904-DB41-A8AA-23B1582C4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80190"/>
            <a:ext cx="50165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6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D576-99C5-D742-9F38-9C2393803CB8}"/>
              </a:ext>
            </a:extLst>
          </p:cNvPr>
          <p:cNvSpPr>
            <a:spLocks noGrp="1"/>
          </p:cNvSpPr>
          <p:nvPr>
            <p:ph type="title"/>
          </p:nvPr>
        </p:nvSpPr>
        <p:spPr>
          <a:xfrm>
            <a:off x="4965430" y="629268"/>
            <a:ext cx="6586491" cy="1286160"/>
          </a:xfrm>
        </p:spPr>
        <p:txBody>
          <a:bodyPr anchor="b">
            <a:normAutofit/>
          </a:bodyPr>
          <a:lstStyle/>
          <a:p>
            <a:r>
              <a:rPr lang="en-US" dirty="0"/>
              <a:t>Results (continued…)</a:t>
            </a:r>
          </a:p>
        </p:txBody>
      </p:sp>
      <p:sp>
        <p:nvSpPr>
          <p:cNvPr id="3" name="Content Placeholder 2">
            <a:extLst>
              <a:ext uri="{FF2B5EF4-FFF2-40B4-BE49-F238E27FC236}">
                <a16:creationId xmlns:a16="http://schemas.microsoft.com/office/drawing/2014/main" id="{E284294C-649B-8841-8B9B-0C78E1821671}"/>
              </a:ext>
            </a:extLst>
          </p:cNvPr>
          <p:cNvSpPr>
            <a:spLocks noGrp="1"/>
          </p:cNvSpPr>
          <p:nvPr>
            <p:ph idx="1"/>
          </p:nvPr>
        </p:nvSpPr>
        <p:spPr>
          <a:xfrm>
            <a:off x="4965431" y="2438400"/>
            <a:ext cx="6586489" cy="3785419"/>
          </a:xfrm>
        </p:spPr>
        <p:txBody>
          <a:bodyPr>
            <a:normAutofit/>
          </a:bodyPr>
          <a:lstStyle/>
          <a:p>
            <a:r>
              <a:rPr lang="en-US" sz="2000" dirty="0"/>
              <a:t>Results show  there is little variability on average rating. The biggest measure of success is by ROI Percentage. </a:t>
            </a:r>
          </a:p>
        </p:txBody>
      </p:sp>
      <p:pic>
        <p:nvPicPr>
          <p:cNvPr id="5" name="Picture 4" descr="Colourful charts and graphs">
            <a:extLst>
              <a:ext uri="{FF2B5EF4-FFF2-40B4-BE49-F238E27FC236}">
                <a16:creationId xmlns:a16="http://schemas.microsoft.com/office/drawing/2014/main" id="{53E516F8-9F2D-4D94-A3F0-BFA583588AC7}"/>
              </a:ext>
            </a:extLst>
          </p:cNvPr>
          <p:cNvPicPr>
            <a:picLocks noChangeAspect="1"/>
          </p:cNvPicPr>
          <p:nvPr/>
        </p:nvPicPr>
        <p:blipFill rotWithShape="1">
          <a:blip r:embed="rId2"/>
          <a:srcRect l="29492" r="2538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5B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00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91C97-A06F-AC4A-8D1E-7409EF5640B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Conclusions/ Findings</a:t>
            </a:r>
          </a:p>
        </p:txBody>
      </p:sp>
      <p:sp>
        <p:nvSpPr>
          <p:cNvPr id="3" name="Content Placeholder 2">
            <a:extLst>
              <a:ext uri="{FF2B5EF4-FFF2-40B4-BE49-F238E27FC236}">
                <a16:creationId xmlns:a16="http://schemas.microsoft.com/office/drawing/2014/main" id="{F0879E51-3025-FD47-A6D2-158E9D009E69}"/>
              </a:ext>
            </a:extLst>
          </p:cNvPr>
          <p:cNvSpPr>
            <a:spLocks noGrp="1"/>
          </p:cNvSpPr>
          <p:nvPr>
            <p:ph idx="1"/>
          </p:nvPr>
        </p:nvSpPr>
        <p:spPr>
          <a:xfrm>
            <a:off x="4810259" y="649480"/>
            <a:ext cx="6555347" cy="5546047"/>
          </a:xfrm>
        </p:spPr>
        <p:txBody>
          <a:bodyPr anchor="ctr">
            <a:normAutofit fontScale="92500" lnSpcReduction="20000"/>
          </a:bodyPr>
          <a:lstStyle/>
          <a:p>
            <a:r>
              <a:rPr lang="en-US" sz="2000" dirty="0"/>
              <a:t>-1) David Gordon Green is the highest ROI director, His success in movies vary from dark comedies movies like Pineapple Express and shows like "Eastbound and Down' to slasher films such as Halloween he has great variety under his belt. </a:t>
            </a:r>
          </a:p>
          <a:p>
            <a:endParaRPr lang="en-US" sz="2000" dirty="0"/>
          </a:p>
          <a:p>
            <a:r>
              <a:rPr lang="en-US" sz="2000" dirty="0"/>
              <a:t>-2) Top 3 Actors are Channing Tatum, Kevin Hart, and Steve Carell. Kevin Hart and Steve Carell are largely known for their comedies. Channing Tatum is a bit of wildcard he has played in action movies such as White House Down, and GI Joe, he has also played in comedies such as 21/22 Jump Street Films and Dramas such as Dear John and Coach Carter.</a:t>
            </a:r>
          </a:p>
          <a:p>
            <a:endParaRPr lang="en-US" sz="2000" dirty="0"/>
          </a:p>
          <a:p>
            <a:r>
              <a:rPr lang="en-US" sz="2000" dirty="0"/>
              <a:t>-3) Jason Blum, he is the best Producer for thrillers and horrors. He is well known for his work in movies such as paranormal activity, Halloween, The Purge. He worked with David Gordon Green for the Halloween movies.</a:t>
            </a:r>
          </a:p>
          <a:p>
            <a:endParaRPr lang="en-US" sz="2000" dirty="0"/>
          </a:p>
          <a:p>
            <a:r>
              <a:rPr lang="en-US" sz="2000" dirty="0"/>
              <a:t>-4) Cate Blanchett, is another jack of all trades for an actress. She has played Dramas such as the Curious Case of Benjamin Button, to Comedies like Don't Look Up, and Fantasy like The Hobbit/Lord of the Rings.</a:t>
            </a:r>
          </a:p>
        </p:txBody>
      </p:sp>
    </p:spTree>
    <p:extLst>
      <p:ext uri="{BB962C8B-B14F-4D97-AF65-F5344CB8AC3E}">
        <p14:creationId xmlns:p14="http://schemas.microsoft.com/office/powerpoint/2010/main" val="169065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B305A-C1EA-AA4C-B376-3FED8ACDFF3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Next Steps…</a:t>
            </a:r>
          </a:p>
        </p:txBody>
      </p:sp>
      <p:sp>
        <p:nvSpPr>
          <p:cNvPr id="3" name="Content Placeholder 2">
            <a:extLst>
              <a:ext uri="{FF2B5EF4-FFF2-40B4-BE49-F238E27FC236}">
                <a16:creationId xmlns:a16="http://schemas.microsoft.com/office/drawing/2014/main" id="{BF862CB4-D907-6645-A76F-C429DF850D7F}"/>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r>
              <a:rPr lang="en-US" sz="2000" dirty="0"/>
              <a:t> -1) Provide Genre Specific data. For Example, best Action Director, Action Producer, Action Actors and Actresses.</a:t>
            </a:r>
          </a:p>
          <a:p>
            <a:endParaRPr lang="en-US" sz="2000" dirty="0"/>
          </a:p>
          <a:p>
            <a:r>
              <a:rPr lang="en-US" sz="2000" dirty="0"/>
              <a:t>-2) Does Streaming vs Box Office affect movie success.. we live in a time where movies are now released via streaming platforms. Compare success of movies released via streaming platforms independently from box office.</a:t>
            </a:r>
          </a:p>
          <a:p>
            <a:endParaRPr lang="en-US" sz="2000" dirty="0"/>
          </a:p>
          <a:p>
            <a:r>
              <a:rPr lang="en-US" sz="2000" dirty="0"/>
              <a:t>-3) Include different measure of success... i.e., popularity. How often is this movie viewed? or Box Office success on a week-by-week basis is another measure of popularity.</a:t>
            </a:r>
          </a:p>
        </p:txBody>
      </p:sp>
    </p:spTree>
    <p:extLst>
      <p:ext uri="{BB962C8B-B14F-4D97-AF65-F5344CB8AC3E}">
        <p14:creationId xmlns:p14="http://schemas.microsoft.com/office/powerpoint/2010/main" val="58887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4033-13FC-4C4D-9949-214B4002060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Thank you!</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erial view of a highway near the ocean">
            <a:extLst>
              <a:ext uri="{FF2B5EF4-FFF2-40B4-BE49-F238E27FC236}">
                <a16:creationId xmlns:a16="http://schemas.microsoft.com/office/drawing/2014/main" id="{1261D5C9-ECCF-4CB6-BDA8-D7BB7D99EE31}"/>
              </a:ext>
            </a:extLst>
          </p:cNvPr>
          <p:cNvPicPr>
            <a:picLocks noChangeAspect="1"/>
          </p:cNvPicPr>
          <p:nvPr/>
        </p:nvPicPr>
        <p:blipFill rotWithShape="1">
          <a:blip r:embed="rId2"/>
          <a:srcRect l="15115" r="802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508438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DC13B-4BA8-9F49-9709-0E961F8D583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Outline</a:t>
            </a:r>
          </a:p>
        </p:txBody>
      </p:sp>
      <p:graphicFrame>
        <p:nvGraphicFramePr>
          <p:cNvPr id="5" name="Content Placeholder 2">
            <a:extLst>
              <a:ext uri="{FF2B5EF4-FFF2-40B4-BE49-F238E27FC236}">
                <a16:creationId xmlns:a16="http://schemas.microsoft.com/office/drawing/2014/main" id="{F41589F1-FB7D-406E-8E41-0C198746D284}"/>
              </a:ext>
            </a:extLst>
          </p:cNvPr>
          <p:cNvGraphicFramePr>
            <a:graphicFrameLocks noGrp="1"/>
          </p:cNvGraphicFramePr>
          <p:nvPr>
            <p:ph idx="1"/>
            <p:extLst>
              <p:ext uri="{D42A27DB-BD31-4B8C-83A1-F6EECF244321}">
                <p14:modId xmlns:p14="http://schemas.microsoft.com/office/powerpoint/2010/main" val="32752628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89FD-31F8-744B-849A-1E6652BB52C1}"/>
              </a:ext>
            </a:extLst>
          </p:cNvPr>
          <p:cNvSpPr>
            <a:spLocks noGrp="1"/>
          </p:cNvSpPr>
          <p:nvPr>
            <p:ph type="title"/>
          </p:nvPr>
        </p:nvSpPr>
        <p:spPr>
          <a:xfrm>
            <a:off x="4965430" y="629268"/>
            <a:ext cx="6586491" cy="1286160"/>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D02A6774-4342-3947-A4BF-456CA6E71817}"/>
              </a:ext>
            </a:extLst>
          </p:cNvPr>
          <p:cNvSpPr>
            <a:spLocks noGrp="1"/>
          </p:cNvSpPr>
          <p:nvPr>
            <p:ph idx="1"/>
          </p:nvPr>
        </p:nvSpPr>
        <p:spPr>
          <a:xfrm>
            <a:off x="4965431" y="2438400"/>
            <a:ext cx="6586489" cy="3785419"/>
          </a:xfrm>
        </p:spPr>
        <p:txBody>
          <a:bodyPr>
            <a:normAutofit/>
          </a:bodyPr>
          <a:lstStyle/>
          <a:p>
            <a:r>
              <a:rPr lang="en-US" sz="2000" dirty="0"/>
              <a:t>Every Year, different movies of different genres are released every year.  While there are different measures for success, I rate a directors, actors, and producers' success on two things the return on investment and the average rating of their films.</a:t>
            </a:r>
          </a:p>
        </p:txBody>
      </p:sp>
      <p:pic>
        <p:nvPicPr>
          <p:cNvPr id="5" name="Picture 4" descr="Different numbers in 3D">
            <a:extLst>
              <a:ext uri="{FF2B5EF4-FFF2-40B4-BE49-F238E27FC236}">
                <a16:creationId xmlns:a16="http://schemas.microsoft.com/office/drawing/2014/main" id="{AE7B3AC8-F20F-4597-94E7-7EDCBC195057}"/>
              </a:ext>
            </a:extLst>
          </p:cNvPr>
          <p:cNvPicPr>
            <a:picLocks noChangeAspect="1"/>
          </p:cNvPicPr>
          <p:nvPr/>
        </p:nvPicPr>
        <p:blipFill rotWithShape="1">
          <a:blip r:embed="rId2"/>
          <a:srcRect l="33649" r="2833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3C3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83F11-C380-2C4C-B0C5-18B276A1C18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a:t>
            </a:r>
          </a:p>
        </p:txBody>
      </p:sp>
      <p:sp>
        <p:nvSpPr>
          <p:cNvPr id="3" name="Content Placeholder 2">
            <a:extLst>
              <a:ext uri="{FF2B5EF4-FFF2-40B4-BE49-F238E27FC236}">
                <a16:creationId xmlns:a16="http://schemas.microsoft.com/office/drawing/2014/main" id="{A6D7FAC5-BF10-9D47-9CE8-14F48516D522}"/>
              </a:ext>
            </a:extLst>
          </p:cNvPr>
          <p:cNvSpPr>
            <a:spLocks noGrp="1"/>
          </p:cNvSpPr>
          <p:nvPr>
            <p:ph idx="1"/>
          </p:nvPr>
        </p:nvSpPr>
        <p:spPr>
          <a:xfrm>
            <a:off x="4810259" y="649480"/>
            <a:ext cx="6555347" cy="5546047"/>
          </a:xfrm>
        </p:spPr>
        <p:txBody>
          <a:bodyPr anchor="ctr">
            <a:normAutofit/>
          </a:bodyPr>
          <a:lstStyle/>
          <a:p>
            <a:r>
              <a:rPr lang="en-US" sz="2000" dirty="0"/>
              <a:t>What is the formula for success? A good director, producer, and the right actors. A good movie has the right actors/actresses, directors, and producers. People are more likely if a certain individual is tied to a new movie. I provide insight on best people who are very successful in the role.</a:t>
            </a:r>
          </a:p>
        </p:txBody>
      </p:sp>
    </p:spTree>
    <p:extLst>
      <p:ext uri="{BB962C8B-B14F-4D97-AF65-F5344CB8AC3E}">
        <p14:creationId xmlns:p14="http://schemas.microsoft.com/office/powerpoint/2010/main" val="179525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3BA5-0051-8D40-B622-66501D61717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a:t>
            </a:r>
          </a:p>
        </p:txBody>
      </p:sp>
      <p:sp>
        <p:nvSpPr>
          <p:cNvPr id="3" name="Content Placeholder 2">
            <a:extLst>
              <a:ext uri="{FF2B5EF4-FFF2-40B4-BE49-F238E27FC236}">
                <a16:creationId xmlns:a16="http://schemas.microsoft.com/office/drawing/2014/main" id="{572A965E-A3D1-0F4F-9A8B-4CF09B9CC7C8}"/>
              </a:ext>
            </a:extLst>
          </p:cNvPr>
          <p:cNvSpPr>
            <a:spLocks noGrp="1"/>
          </p:cNvSpPr>
          <p:nvPr>
            <p:ph idx="1"/>
          </p:nvPr>
        </p:nvSpPr>
        <p:spPr>
          <a:xfrm>
            <a:off x="4810259" y="649480"/>
            <a:ext cx="6555347" cy="5546047"/>
          </a:xfrm>
        </p:spPr>
        <p:txBody>
          <a:bodyPr anchor="ctr">
            <a:normAutofit/>
          </a:bodyPr>
          <a:lstStyle/>
          <a:p>
            <a:r>
              <a:rPr lang="en-US" sz="2000" dirty="0"/>
              <a:t>Using six different data sets from sources such as IMDB and </a:t>
            </a:r>
            <a:r>
              <a:rPr lang="en-US" sz="2000" dirty="0" err="1"/>
              <a:t>TheNumbers</a:t>
            </a:r>
            <a:r>
              <a:rPr lang="en-US" sz="2000" dirty="0"/>
              <a:t>. </a:t>
            </a:r>
          </a:p>
          <a:p>
            <a:r>
              <a:rPr lang="en-US" sz="2000" dirty="0"/>
              <a:t>Provide descriptive statistics on ROI Percentage and average rating.</a:t>
            </a:r>
          </a:p>
          <a:p>
            <a:r>
              <a:rPr lang="en-US" sz="2000" dirty="0"/>
              <a:t>Individuals are grouped, allows analysis for individual rather than movie</a:t>
            </a:r>
          </a:p>
          <a:p>
            <a:r>
              <a:rPr lang="en-US" sz="2000" dirty="0"/>
              <a:t>ROI Percentage and average rating plotted.</a:t>
            </a:r>
          </a:p>
        </p:txBody>
      </p:sp>
    </p:spTree>
    <p:extLst>
      <p:ext uri="{BB962C8B-B14F-4D97-AF65-F5344CB8AC3E}">
        <p14:creationId xmlns:p14="http://schemas.microsoft.com/office/powerpoint/2010/main" val="30905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Methods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555347" cy="5546047"/>
          </a:xfrm>
        </p:spPr>
        <p:txBody>
          <a:bodyPr anchor="ctr">
            <a:normAutofit/>
          </a:bodyPr>
          <a:lstStyle/>
          <a:p>
            <a:r>
              <a:rPr lang="en-US" sz="2000" dirty="0"/>
              <a:t>First create separate data frames by role</a:t>
            </a:r>
          </a:p>
          <a:p>
            <a:r>
              <a:rPr lang="en-US" sz="2000" dirty="0"/>
              <a:t>Identify top individuals by value counts</a:t>
            </a:r>
          </a:p>
          <a:p>
            <a:r>
              <a:rPr lang="en-US" sz="2000" dirty="0"/>
              <a:t>Group by individuals – then plotted  both Return on Investment Percentage (ROI Percentage) and average rating.</a:t>
            </a:r>
          </a:p>
        </p:txBody>
      </p:sp>
    </p:spTree>
    <p:extLst>
      <p:ext uri="{BB962C8B-B14F-4D97-AF65-F5344CB8AC3E}">
        <p14:creationId xmlns:p14="http://schemas.microsoft.com/office/powerpoint/2010/main" val="17077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ectangle 2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Results - Directors</a:t>
            </a:r>
          </a:p>
        </p:txBody>
      </p:sp>
      <p:pic>
        <p:nvPicPr>
          <p:cNvPr id="5" name="Picture 4">
            <a:extLst>
              <a:ext uri="{FF2B5EF4-FFF2-40B4-BE49-F238E27FC236}">
                <a16:creationId xmlns:a16="http://schemas.microsoft.com/office/drawing/2014/main" id="{56D10592-D2DB-EE4B-8762-03763333B7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79088" y="2181426"/>
            <a:ext cx="4267747" cy="39976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25251F4-0B48-A942-84ED-46F99888C98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17815"/>
            <a:ext cx="4062660"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8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9" name="Rectangle 13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Results - Actors</a:t>
            </a:r>
          </a:p>
        </p:txBody>
      </p:sp>
      <p:pic>
        <p:nvPicPr>
          <p:cNvPr id="2052" name="Picture 4">
            <a:extLst>
              <a:ext uri="{FF2B5EF4-FFF2-40B4-BE49-F238E27FC236}">
                <a16:creationId xmlns:a16="http://schemas.microsoft.com/office/drawing/2014/main" id="{3F048A00-7633-4744-B49B-13F7203367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5018" y="2181426"/>
            <a:ext cx="4441818" cy="39976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C8A157C-A7C0-5C45-8205-4291DF51A9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17815"/>
            <a:ext cx="4282576"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10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9" name="Rectangle 13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Results - Producers</a:t>
            </a:r>
          </a:p>
        </p:txBody>
      </p:sp>
      <p:pic>
        <p:nvPicPr>
          <p:cNvPr id="4100" name="Picture 4">
            <a:extLst>
              <a:ext uri="{FF2B5EF4-FFF2-40B4-BE49-F238E27FC236}">
                <a16:creationId xmlns:a16="http://schemas.microsoft.com/office/drawing/2014/main" id="{6219ED42-EB04-8443-8BD1-064D7B2609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8083" y="1735652"/>
            <a:ext cx="4633628" cy="47691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2506B71-124C-9B43-8CEC-F2370613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606" y="1759773"/>
            <a:ext cx="50165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07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{DB1F2DBB-CC70-754B-9023-6F6602305ADB}tf16401378</Template>
  <TotalTime>288</TotalTime>
  <Words>569</Words>
  <Application>Microsoft Macintosh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Formula For Success – Best Director, Actor/Actress, and Producer</vt:lpstr>
      <vt:lpstr>Outline</vt:lpstr>
      <vt:lpstr>Background</vt:lpstr>
      <vt:lpstr>Business Problem</vt:lpstr>
      <vt:lpstr>Data</vt:lpstr>
      <vt:lpstr>Methods</vt:lpstr>
      <vt:lpstr>Results - Directors</vt:lpstr>
      <vt:lpstr>Results - Actors</vt:lpstr>
      <vt:lpstr>Results - Producers</vt:lpstr>
      <vt:lpstr>Results - Actresses</vt:lpstr>
      <vt:lpstr>Results (continued…)</vt:lpstr>
      <vt:lpstr>Conclusions/ Findings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Genres Success in the Movie industry</dc:title>
  <dc:creator>Carlos Marin</dc:creator>
  <cp:lastModifiedBy>Carlos Marin</cp:lastModifiedBy>
  <cp:revision>14</cp:revision>
  <cp:lastPrinted>2022-01-22T21:55:28Z</cp:lastPrinted>
  <dcterms:created xsi:type="dcterms:W3CDTF">2022-01-22T18:25:07Z</dcterms:created>
  <dcterms:modified xsi:type="dcterms:W3CDTF">2022-02-08T05:28:14Z</dcterms:modified>
</cp:coreProperties>
</file>