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78" r:id="rId8"/>
    <p:sldId id="274" r:id="rId9"/>
    <p:sldId id="275" r:id="rId10"/>
    <p:sldId id="276" r:id="rId11"/>
    <p:sldId id="280" r:id="rId12"/>
    <p:sldId id="263"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5"/>
    <p:restoredTop sz="94286"/>
  </p:normalViewPr>
  <p:slideViewPr>
    <p:cSldViewPr snapToGrid="0" snapToObjects="1">
      <p:cViewPr varScale="1">
        <p:scale>
          <a:sx n="120" d="100"/>
          <a:sy n="120" d="100"/>
        </p:scale>
        <p:origin x="1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EEF4-1F88-4D77-852F-6867CB7778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9E4AFD-6627-4955-B438-3B0039E0104B}">
      <dgm:prSet/>
      <dgm:spPr/>
      <dgm:t>
        <a:bodyPr/>
        <a:lstStyle/>
        <a:p>
          <a:r>
            <a:rPr lang="en-US"/>
            <a:t>Background</a:t>
          </a:r>
        </a:p>
      </dgm:t>
    </dgm:pt>
    <dgm:pt modelId="{E389F0E1-D40D-43E2-87AC-29F5EF8CAA45}" type="parTrans" cxnId="{2B68299F-BBFB-44BB-BE73-FA4F563B368A}">
      <dgm:prSet/>
      <dgm:spPr/>
      <dgm:t>
        <a:bodyPr/>
        <a:lstStyle/>
        <a:p>
          <a:endParaRPr lang="en-US"/>
        </a:p>
      </dgm:t>
    </dgm:pt>
    <dgm:pt modelId="{78102C11-7CAA-41B8-A8A9-B1FD011D8377}" type="sibTrans" cxnId="{2B68299F-BBFB-44BB-BE73-FA4F563B368A}">
      <dgm:prSet/>
      <dgm:spPr/>
      <dgm:t>
        <a:bodyPr/>
        <a:lstStyle/>
        <a:p>
          <a:endParaRPr lang="en-US"/>
        </a:p>
      </dgm:t>
    </dgm:pt>
    <dgm:pt modelId="{61ABC57C-ADB7-4CF7-BBE7-F7231F09CBE1}">
      <dgm:prSet/>
      <dgm:spPr/>
      <dgm:t>
        <a:bodyPr/>
        <a:lstStyle/>
        <a:p>
          <a:r>
            <a:rPr lang="en-US"/>
            <a:t>Business Problem</a:t>
          </a:r>
        </a:p>
      </dgm:t>
    </dgm:pt>
    <dgm:pt modelId="{C7D0B7A7-3688-4D20-8B71-34A99EE97052}" type="parTrans" cxnId="{0C6A03D3-CCAD-46CA-BDEB-7ACFC2F62E0B}">
      <dgm:prSet/>
      <dgm:spPr/>
      <dgm:t>
        <a:bodyPr/>
        <a:lstStyle/>
        <a:p>
          <a:endParaRPr lang="en-US"/>
        </a:p>
      </dgm:t>
    </dgm:pt>
    <dgm:pt modelId="{CDD6DAF9-0EF3-40AF-B07C-010AECDB3A0C}" type="sibTrans" cxnId="{0C6A03D3-CCAD-46CA-BDEB-7ACFC2F62E0B}">
      <dgm:prSet/>
      <dgm:spPr/>
      <dgm:t>
        <a:bodyPr/>
        <a:lstStyle/>
        <a:p>
          <a:endParaRPr lang="en-US"/>
        </a:p>
      </dgm:t>
    </dgm:pt>
    <dgm:pt modelId="{F0FFF835-D676-4460-BE98-F5E3ED12D603}">
      <dgm:prSet/>
      <dgm:spPr/>
      <dgm:t>
        <a:bodyPr/>
        <a:lstStyle/>
        <a:p>
          <a:r>
            <a:rPr lang="en-US"/>
            <a:t>Data</a:t>
          </a:r>
        </a:p>
      </dgm:t>
    </dgm:pt>
    <dgm:pt modelId="{27530123-E31F-49A0-803A-832276BFE73E}" type="parTrans" cxnId="{6D702C7A-2397-444F-88C0-DB0CD14AEA3D}">
      <dgm:prSet/>
      <dgm:spPr/>
      <dgm:t>
        <a:bodyPr/>
        <a:lstStyle/>
        <a:p>
          <a:endParaRPr lang="en-US"/>
        </a:p>
      </dgm:t>
    </dgm:pt>
    <dgm:pt modelId="{3DCDA74A-A78C-407D-9FF1-18F24599DB67}" type="sibTrans" cxnId="{6D702C7A-2397-444F-88C0-DB0CD14AEA3D}">
      <dgm:prSet/>
      <dgm:spPr/>
      <dgm:t>
        <a:bodyPr/>
        <a:lstStyle/>
        <a:p>
          <a:endParaRPr lang="en-US"/>
        </a:p>
      </dgm:t>
    </dgm:pt>
    <dgm:pt modelId="{DB7274A6-CC70-4F00-825A-A9D390C6A70D}">
      <dgm:prSet/>
      <dgm:spPr/>
      <dgm:t>
        <a:bodyPr/>
        <a:lstStyle/>
        <a:p>
          <a:r>
            <a:rPr lang="en-US"/>
            <a:t>Methods</a:t>
          </a:r>
        </a:p>
      </dgm:t>
    </dgm:pt>
    <dgm:pt modelId="{9A45DBCF-498E-4B90-BC7B-9433CCD0DB34}" type="parTrans" cxnId="{F74FF438-822A-4DB8-A27E-FA3075B57494}">
      <dgm:prSet/>
      <dgm:spPr/>
      <dgm:t>
        <a:bodyPr/>
        <a:lstStyle/>
        <a:p>
          <a:endParaRPr lang="en-US"/>
        </a:p>
      </dgm:t>
    </dgm:pt>
    <dgm:pt modelId="{4992E180-4239-4F84-BA34-9D232390B8F3}" type="sibTrans" cxnId="{F74FF438-822A-4DB8-A27E-FA3075B57494}">
      <dgm:prSet/>
      <dgm:spPr/>
      <dgm:t>
        <a:bodyPr/>
        <a:lstStyle/>
        <a:p>
          <a:endParaRPr lang="en-US"/>
        </a:p>
      </dgm:t>
    </dgm:pt>
    <dgm:pt modelId="{0E531617-0F42-4FA3-BF57-D593989A6153}">
      <dgm:prSet/>
      <dgm:spPr/>
      <dgm:t>
        <a:bodyPr/>
        <a:lstStyle/>
        <a:p>
          <a:r>
            <a:rPr lang="en-US"/>
            <a:t>Results</a:t>
          </a:r>
        </a:p>
      </dgm:t>
    </dgm:pt>
    <dgm:pt modelId="{5552E38C-28D2-4C88-B3E9-8FAC438E0F48}" type="parTrans" cxnId="{1FEE9DD8-9E59-4A99-8A16-FEAD644D45D3}">
      <dgm:prSet/>
      <dgm:spPr/>
      <dgm:t>
        <a:bodyPr/>
        <a:lstStyle/>
        <a:p>
          <a:endParaRPr lang="en-US"/>
        </a:p>
      </dgm:t>
    </dgm:pt>
    <dgm:pt modelId="{8C3767E8-0837-4DDF-8910-CDEF1A825E52}" type="sibTrans" cxnId="{1FEE9DD8-9E59-4A99-8A16-FEAD644D45D3}">
      <dgm:prSet/>
      <dgm:spPr/>
      <dgm:t>
        <a:bodyPr/>
        <a:lstStyle/>
        <a:p>
          <a:endParaRPr lang="en-US"/>
        </a:p>
      </dgm:t>
    </dgm:pt>
    <dgm:pt modelId="{D5233511-635F-40ED-B8B2-37D56A81850E}">
      <dgm:prSet/>
      <dgm:spPr/>
      <dgm:t>
        <a:bodyPr/>
        <a:lstStyle/>
        <a:p>
          <a:r>
            <a:rPr lang="en-US"/>
            <a:t>Conclusions</a:t>
          </a:r>
        </a:p>
      </dgm:t>
    </dgm:pt>
    <dgm:pt modelId="{2007DE4F-3127-4FA7-9ABB-8B9939A60711}" type="parTrans" cxnId="{1AAFF7CD-B248-48AD-BD5A-3AFB73AA8AFB}">
      <dgm:prSet/>
      <dgm:spPr/>
      <dgm:t>
        <a:bodyPr/>
        <a:lstStyle/>
        <a:p>
          <a:endParaRPr lang="en-US"/>
        </a:p>
      </dgm:t>
    </dgm:pt>
    <dgm:pt modelId="{D66B0142-C2C1-4C73-BBDA-7DBE0E82A8C9}" type="sibTrans" cxnId="{1AAFF7CD-B248-48AD-BD5A-3AFB73AA8AFB}">
      <dgm:prSet/>
      <dgm:spPr/>
      <dgm:t>
        <a:bodyPr/>
        <a:lstStyle/>
        <a:p>
          <a:endParaRPr lang="en-US"/>
        </a:p>
      </dgm:t>
    </dgm:pt>
    <dgm:pt modelId="{EB2D4641-5AD9-004B-BAA2-24B19FB0DA33}" type="pres">
      <dgm:prSet presAssocID="{0BD5EEF4-1F88-4D77-852F-6867CB7778B4}" presName="linear" presStyleCnt="0">
        <dgm:presLayoutVars>
          <dgm:animLvl val="lvl"/>
          <dgm:resizeHandles val="exact"/>
        </dgm:presLayoutVars>
      </dgm:prSet>
      <dgm:spPr/>
    </dgm:pt>
    <dgm:pt modelId="{9272B60F-8572-AF47-ADF6-2E977D60C99D}" type="pres">
      <dgm:prSet presAssocID="{279E4AFD-6627-4955-B438-3B0039E0104B}" presName="parentText" presStyleLbl="node1" presStyleIdx="0" presStyleCnt="6">
        <dgm:presLayoutVars>
          <dgm:chMax val="0"/>
          <dgm:bulletEnabled val="1"/>
        </dgm:presLayoutVars>
      </dgm:prSet>
      <dgm:spPr/>
    </dgm:pt>
    <dgm:pt modelId="{C7D3F519-568B-6D43-967F-892AD2076058}" type="pres">
      <dgm:prSet presAssocID="{78102C11-7CAA-41B8-A8A9-B1FD011D8377}" presName="spacer" presStyleCnt="0"/>
      <dgm:spPr/>
    </dgm:pt>
    <dgm:pt modelId="{2378759C-4142-0542-90FB-55A549057A43}" type="pres">
      <dgm:prSet presAssocID="{61ABC57C-ADB7-4CF7-BBE7-F7231F09CBE1}" presName="parentText" presStyleLbl="node1" presStyleIdx="1" presStyleCnt="6">
        <dgm:presLayoutVars>
          <dgm:chMax val="0"/>
          <dgm:bulletEnabled val="1"/>
        </dgm:presLayoutVars>
      </dgm:prSet>
      <dgm:spPr/>
    </dgm:pt>
    <dgm:pt modelId="{C3B661C2-11C8-4544-B84B-57E4B44517AC}" type="pres">
      <dgm:prSet presAssocID="{CDD6DAF9-0EF3-40AF-B07C-010AECDB3A0C}" presName="spacer" presStyleCnt="0"/>
      <dgm:spPr/>
    </dgm:pt>
    <dgm:pt modelId="{28C24085-FB39-8042-96EE-269F954F4B97}" type="pres">
      <dgm:prSet presAssocID="{F0FFF835-D676-4460-BE98-F5E3ED12D603}" presName="parentText" presStyleLbl="node1" presStyleIdx="2" presStyleCnt="6">
        <dgm:presLayoutVars>
          <dgm:chMax val="0"/>
          <dgm:bulletEnabled val="1"/>
        </dgm:presLayoutVars>
      </dgm:prSet>
      <dgm:spPr/>
    </dgm:pt>
    <dgm:pt modelId="{175C30F6-4D74-FB43-9A1A-AB068F824F3F}" type="pres">
      <dgm:prSet presAssocID="{3DCDA74A-A78C-407D-9FF1-18F24599DB67}" presName="spacer" presStyleCnt="0"/>
      <dgm:spPr/>
    </dgm:pt>
    <dgm:pt modelId="{5C9299B9-27BA-794D-9E67-E7E8017A0E79}" type="pres">
      <dgm:prSet presAssocID="{DB7274A6-CC70-4F00-825A-A9D390C6A70D}" presName="parentText" presStyleLbl="node1" presStyleIdx="3" presStyleCnt="6">
        <dgm:presLayoutVars>
          <dgm:chMax val="0"/>
          <dgm:bulletEnabled val="1"/>
        </dgm:presLayoutVars>
      </dgm:prSet>
      <dgm:spPr/>
    </dgm:pt>
    <dgm:pt modelId="{1CCD56D5-E09B-CF4D-80A5-DBAEFF44D14F}" type="pres">
      <dgm:prSet presAssocID="{4992E180-4239-4F84-BA34-9D232390B8F3}" presName="spacer" presStyleCnt="0"/>
      <dgm:spPr/>
    </dgm:pt>
    <dgm:pt modelId="{1DBFDA6D-9EDB-DD43-84A8-32D03DD2AE1B}" type="pres">
      <dgm:prSet presAssocID="{0E531617-0F42-4FA3-BF57-D593989A6153}" presName="parentText" presStyleLbl="node1" presStyleIdx="4" presStyleCnt="6">
        <dgm:presLayoutVars>
          <dgm:chMax val="0"/>
          <dgm:bulletEnabled val="1"/>
        </dgm:presLayoutVars>
      </dgm:prSet>
      <dgm:spPr/>
    </dgm:pt>
    <dgm:pt modelId="{AB0024F8-F876-FE45-A4F8-3FE95595EB01}" type="pres">
      <dgm:prSet presAssocID="{8C3767E8-0837-4DDF-8910-CDEF1A825E52}" presName="spacer" presStyleCnt="0"/>
      <dgm:spPr/>
    </dgm:pt>
    <dgm:pt modelId="{FC56BABD-4283-ED4B-8C38-A6BAAA5E36DB}" type="pres">
      <dgm:prSet presAssocID="{D5233511-635F-40ED-B8B2-37D56A81850E}" presName="parentText" presStyleLbl="node1" presStyleIdx="5" presStyleCnt="6">
        <dgm:presLayoutVars>
          <dgm:chMax val="0"/>
          <dgm:bulletEnabled val="1"/>
        </dgm:presLayoutVars>
      </dgm:prSet>
      <dgm:spPr/>
    </dgm:pt>
  </dgm:ptLst>
  <dgm:cxnLst>
    <dgm:cxn modelId="{6007D531-7214-3C4F-A74C-278C13ECC8E7}" type="presOf" srcId="{D5233511-635F-40ED-B8B2-37D56A81850E}" destId="{FC56BABD-4283-ED4B-8C38-A6BAAA5E36DB}" srcOrd="0" destOrd="0" presId="urn:microsoft.com/office/officeart/2005/8/layout/vList2"/>
    <dgm:cxn modelId="{F74FF438-822A-4DB8-A27E-FA3075B57494}" srcId="{0BD5EEF4-1F88-4D77-852F-6867CB7778B4}" destId="{DB7274A6-CC70-4F00-825A-A9D390C6A70D}" srcOrd="3" destOrd="0" parTransId="{9A45DBCF-498E-4B90-BC7B-9433CCD0DB34}" sibTransId="{4992E180-4239-4F84-BA34-9D232390B8F3}"/>
    <dgm:cxn modelId="{1E2F044C-BB12-3040-BD53-C460EE398F5B}" type="presOf" srcId="{61ABC57C-ADB7-4CF7-BBE7-F7231F09CBE1}" destId="{2378759C-4142-0542-90FB-55A549057A43}" srcOrd="0" destOrd="0" presId="urn:microsoft.com/office/officeart/2005/8/layout/vList2"/>
    <dgm:cxn modelId="{BECAEF6F-FB93-F340-B2C8-62A266CA47B8}" type="presOf" srcId="{279E4AFD-6627-4955-B438-3B0039E0104B}" destId="{9272B60F-8572-AF47-ADF6-2E977D60C99D}" srcOrd="0" destOrd="0" presId="urn:microsoft.com/office/officeart/2005/8/layout/vList2"/>
    <dgm:cxn modelId="{6D702C7A-2397-444F-88C0-DB0CD14AEA3D}" srcId="{0BD5EEF4-1F88-4D77-852F-6867CB7778B4}" destId="{F0FFF835-D676-4460-BE98-F5E3ED12D603}" srcOrd="2" destOrd="0" parTransId="{27530123-E31F-49A0-803A-832276BFE73E}" sibTransId="{3DCDA74A-A78C-407D-9FF1-18F24599DB67}"/>
    <dgm:cxn modelId="{2B68299F-BBFB-44BB-BE73-FA4F563B368A}" srcId="{0BD5EEF4-1F88-4D77-852F-6867CB7778B4}" destId="{279E4AFD-6627-4955-B438-3B0039E0104B}" srcOrd="0" destOrd="0" parTransId="{E389F0E1-D40D-43E2-87AC-29F5EF8CAA45}" sibTransId="{78102C11-7CAA-41B8-A8A9-B1FD011D8377}"/>
    <dgm:cxn modelId="{F5B65EA2-5C56-2247-861E-3905F4482BC7}" type="presOf" srcId="{0E531617-0F42-4FA3-BF57-D593989A6153}" destId="{1DBFDA6D-9EDB-DD43-84A8-32D03DD2AE1B}" srcOrd="0" destOrd="0" presId="urn:microsoft.com/office/officeart/2005/8/layout/vList2"/>
    <dgm:cxn modelId="{27EE99B3-5A1F-3B4E-B2BF-B35DB048075E}" type="presOf" srcId="{0BD5EEF4-1F88-4D77-852F-6867CB7778B4}" destId="{EB2D4641-5AD9-004B-BAA2-24B19FB0DA33}" srcOrd="0" destOrd="0" presId="urn:microsoft.com/office/officeart/2005/8/layout/vList2"/>
    <dgm:cxn modelId="{1AAFF7CD-B248-48AD-BD5A-3AFB73AA8AFB}" srcId="{0BD5EEF4-1F88-4D77-852F-6867CB7778B4}" destId="{D5233511-635F-40ED-B8B2-37D56A81850E}" srcOrd="5" destOrd="0" parTransId="{2007DE4F-3127-4FA7-9ABB-8B9939A60711}" sibTransId="{D66B0142-C2C1-4C73-BBDA-7DBE0E82A8C9}"/>
    <dgm:cxn modelId="{0C6A03D3-CCAD-46CA-BDEB-7ACFC2F62E0B}" srcId="{0BD5EEF4-1F88-4D77-852F-6867CB7778B4}" destId="{61ABC57C-ADB7-4CF7-BBE7-F7231F09CBE1}" srcOrd="1" destOrd="0" parTransId="{C7D0B7A7-3688-4D20-8B71-34A99EE97052}" sibTransId="{CDD6DAF9-0EF3-40AF-B07C-010AECDB3A0C}"/>
    <dgm:cxn modelId="{05A2D8D3-4119-3944-9226-5122B17920AB}" type="presOf" srcId="{DB7274A6-CC70-4F00-825A-A9D390C6A70D}" destId="{5C9299B9-27BA-794D-9E67-E7E8017A0E79}" srcOrd="0" destOrd="0" presId="urn:microsoft.com/office/officeart/2005/8/layout/vList2"/>
    <dgm:cxn modelId="{1FEE9DD8-9E59-4A99-8A16-FEAD644D45D3}" srcId="{0BD5EEF4-1F88-4D77-852F-6867CB7778B4}" destId="{0E531617-0F42-4FA3-BF57-D593989A6153}" srcOrd="4" destOrd="0" parTransId="{5552E38C-28D2-4C88-B3E9-8FAC438E0F48}" sibTransId="{8C3767E8-0837-4DDF-8910-CDEF1A825E52}"/>
    <dgm:cxn modelId="{F508DDE2-B4F7-3D40-B5B4-AD0FB73220CF}" type="presOf" srcId="{F0FFF835-D676-4460-BE98-F5E3ED12D603}" destId="{28C24085-FB39-8042-96EE-269F954F4B97}" srcOrd="0" destOrd="0" presId="urn:microsoft.com/office/officeart/2005/8/layout/vList2"/>
    <dgm:cxn modelId="{3149FEBD-FDB5-AA41-A2B6-E44B47CA0446}" type="presParOf" srcId="{EB2D4641-5AD9-004B-BAA2-24B19FB0DA33}" destId="{9272B60F-8572-AF47-ADF6-2E977D60C99D}" srcOrd="0" destOrd="0" presId="urn:microsoft.com/office/officeart/2005/8/layout/vList2"/>
    <dgm:cxn modelId="{424B465A-98B4-4545-878A-200831761D69}" type="presParOf" srcId="{EB2D4641-5AD9-004B-BAA2-24B19FB0DA33}" destId="{C7D3F519-568B-6D43-967F-892AD2076058}" srcOrd="1" destOrd="0" presId="urn:microsoft.com/office/officeart/2005/8/layout/vList2"/>
    <dgm:cxn modelId="{17A6827D-EB53-B442-8DA0-681608F06D7E}" type="presParOf" srcId="{EB2D4641-5AD9-004B-BAA2-24B19FB0DA33}" destId="{2378759C-4142-0542-90FB-55A549057A43}" srcOrd="2" destOrd="0" presId="urn:microsoft.com/office/officeart/2005/8/layout/vList2"/>
    <dgm:cxn modelId="{EC0DD2E3-6D82-7248-A841-654D6AEFDCE4}" type="presParOf" srcId="{EB2D4641-5AD9-004B-BAA2-24B19FB0DA33}" destId="{C3B661C2-11C8-4544-B84B-57E4B44517AC}" srcOrd="3" destOrd="0" presId="urn:microsoft.com/office/officeart/2005/8/layout/vList2"/>
    <dgm:cxn modelId="{1647217D-A92C-574C-8F6C-892FD84AAEBD}" type="presParOf" srcId="{EB2D4641-5AD9-004B-BAA2-24B19FB0DA33}" destId="{28C24085-FB39-8042-96EE-269F954F4B97}" srcOrd="4" destOrd="0" presId="urn:microsoft.com/office/officeart/2005/8/layout/vList2"/>
    <dgm:cxn modelId="{A914202C-C446-994F-8EEF-F6A295BB1E26}" type="presParOf" srcId="{EB2D4641-5AD9-004B-BAA2-24B19FB0DA33}" destId="{175C30F6-4D74-FB43-9A1A-AB068F824F3F}" srcOrd="5" destOrd="0" presId="urn:microsoft.com/office/officeart/2005/8/layout/vList2"/>
    <dgm:cxn modelId="{C085BB93-7ACF-2E42-A01B-C042A79F6D9F}" type="presParOf" srcId="{EB2D4641-5AD9-004B-BAA2-24B19FB0DA33}" destId="{5C9299B9-27BA-794D-9E67-E7E8017A0E79}" srcOrd="6" destOrd="0" presId="urn:microsoft.com/office/officeart/2005/8/layout/vList2"/>
    <dgm:cxn modelId="{CE98DB13-904A-7C47-8F77-7A2741E5AA2C}" type="presParOf" srcId="{EB2D4641-5AD9-004B-BAA2-24B19FB0DA33}" destId="{1CCD56D5-E09B-CF4D-80A5-DBAEFF44D14F}" srcOrd="7" destOrd="0" presId="urn:microsoft.com/office/officeart/2005/8/layout/vList2"/>
    <dgm:cxn modelId="{B20A7984-AF87-FB4B-BFE2-579D77153C30}" type="presParOf" srcId="{EB2D4641-5AD9-004B-BAA2-24B19FB0DA33}" destId="{1DBFDA6D-9EDB-DD43-84A8-32D03DD2AE1B}" srcOrd="8" destOrd="0" presId="urn:microsoft.com/office/officeart/2005/8/layout/vList2"/>
    <dgm:cxn modelId="{A459945F-01E1-8741-B361-2FB54A93C194}" type="presParOf" srcId="{EB2D4641-5AD9-004B-BAA2-24B19FB0DA33}" destId="{AB0024F8-F876-FE45-A4F8-3FE95595EB01}" srcOrd="9" destOrd="0" presId="urn:microsoft.com/office/officeart/2005/8/layout/vList2"/>
    <dgm:cxn modelId="{3383194D-1B9D-684E-BA84-8A3F4C3CA232}" type="presParOf" srcId="{EB2D4641-5AD9-004B-BAA2-24B19FB0DA33}" destId="{FC56BABD-4283-ED4B-8C38-A6BAAA5E36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B60F-8572-AF47-ADF6-2E977D60C99D}">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9809" y="100882"/>
        <a:ext cx="6184022" cy="735872"/>
      </dsp:txXfrm>
    </dsp:sp>
    <dsp:sp modelId="{2378759C-4142-0542-90FB-55A549057A43}">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Business Problem</a:t>
          </a:r>
        </a:p>
      </dsp:txBody>
      <dsp:txXfrm>
        <a:off x="39809" y="1014292"/>
        <a:ext cx="6184022" cy="735872"/>
      </dsp:txXfrm>
    </dsp:sp>
    <dsp:sp modelId="{28C24085-FB39-8042-96EE-269F954F4B9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a:t>
          </a:r>
        </a:p>
      </dsp:txBody>
      <dsp:txXfrm>
        <a:off x="39809" y="1927702"/>
        <a:ext cx="6184022" cy="735872"/>
      </dsp:txXfrm>
    </dsp:sp>
    <dsp:sp modelId="{5C9299B9-27BA-794D-9E67-E7E8017A0E79}">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39809" y="2841112"/>
        <a:ext cx="6184022" cy="735872"/>
      </dsp:txXfrm>
    </dsp:sp>
    <dsp:sp modelId="{1DBFDA6D-9EDB-DD43-84A8-32D03DD2AE1B}">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39809" y="3754523"/>
        <a:ext cx="6184022" cy="735872"/>
      </dsp:txXfrm>
    </dsp:sp>
    <dsp:sp modelId="{FC56BABD-4283-ED4B-8C38-A6BAAA5E36DB}">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Conclusions</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8AF6-1D02-5043-8466-1968D527C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8A016-E056-0A4D-A585-A822DE8D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5B935-4A24-DE44-B83C-8181C612E7F4}"/>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3E29C699-98A8-2C47-8CB9-8FF444B0E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F802-7B83-2C4B-BD2B-A03381EB2E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178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E36-FB1E-0943-A10B-62BB6A569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D3598-B077-714D-9B52-CCC87D6B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C036-6EEE-A74D-BB42-8D40B8064CDC}"/>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A2789B51-2FB2-C14A-8D8D-CBE384AD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B3F7A-7A4D-F044-B736-08E5A9AE4532}"/>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26796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F7258-4FD5-804A-AB15-7A0514EDB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E0588-530C-7440-9197-71D8A29C2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44411-7544-F042-AC98-7EA0DD814839}"/>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B1ACBDA1-5537-8948-AE68-652E412D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7981E-DF0B-7947-9DA9-9C57433AF25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17580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A4C4-79C3-C542-AA74-23C73A1B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17C2-9B7B-704A-BA77-98B1B09D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29C3-7FDA-3541-BC9D-DA08A993B6C9}"/>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3045F0B5-1A05-C846-AAD0-0A3B4C8D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136A7-0E90-6141-BE55-1A1E9292F8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0144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1D88-E79B-4441-9B55-F517EEB6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AC64A-76A6-AA4A-B661-0D9EC0FEE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2E54-942D-A140-B38D-E46E0A39262B}"/>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1843A4C3-2F11-9D4F-AF7E-3BE5B958A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0C57E-F40C-D241-A7FE-60B5A2E88BDA}"/>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9786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25D9-0FA4-B142-8B5B-27EEAD0E3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72BD-41DF-8645-8D77-2391D04DA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F0770-8035-0947-A511-53F4324BD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E50C5-A401-6F47-863B-7F8C84F7E64D}"/>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6" name="Footer Placeholder 5">
            <a:extLst>
              <a:ext uri="{FF2B5EF4-FFF2-40B4-BE49-F238E27FC236}">
                <a16:creationId xmlns:a16="http://schemas.microsoft.com/office/drawing/2014/main" id="{5694FA2F-E654-D241-AB16-D9BB23B6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E67F7-5573-DE45-AC70-FF0654B5006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36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C39A-BDFB-7F42-A402-C8C3BA1A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4AF38-1AB2-3043-8ABA-DF1619C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2BEF1-5166-E045-BCC1-ECDF7C05D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3A63D-F647-6A49-9E96-35733D8B5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2700E-E494-2843-9743-01B10BF5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041FD-B535-884E-9FE0-898E12BD709B}"/>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8" name="Footer Placeholder 7">
            <a:extLst>
              <a:ext uri="{FF2B5EF4-FFF2-40B4-BE49-F238E27FC236}">
                <a16:creationId xmlns:a16="http://schemas.microsoft.com/office/drawing/2014/main" id="{A1FCD531-5F0D-834A-976F-F6FDCF52C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8565C-5B51-F14D-86E7-8AB5678A6C9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1083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DE6-D1BA-3144-9BD3-4DF90A096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5BBF0-C173-0A42-BE21-E5B97C295050}"/>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4" name="Footer Placeholder 3">
            <a:extLst>
              <a:ext uri="{FF2B5EF4-FFF2-40B4-BE49-F238E27FC236}">
                <a16:creationId xmlns:a16="http://schemas.microsoft.com/office/drawing/2014/main" id="{DDD9498C-A4A1-D042-9EAE-7212AE4D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54D0-89C2-C94B-8A8F-66A280328EB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01863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5FFA-7A48-2C4F-BFC0-2A6E1AA66F25}"/>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3" name="Footer Placeholder 2">
            <a:extLst>
              <a:ext uri="{FF2B5EF4-FFF2-40B4-BE49-F238E27FC236}">
                <a16:creationId xmlns:a16="http://schemas.microsoft.com/office/drawing/2014/main" id="{07173FA4-07C1-6543-8A51-212135520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AB5DF-34E1-9A4F-BDCE-DF700066ABB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78241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8FEB-ECA5-F64A-B703-334CD3194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03DD2-2AD6-DA4D-BE11-EF4FD0027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8F525-C695-7946-A831-52A6849F6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1648E-7F9B-6340-BA02-78E7870EF33D}"/>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6" name="Footer Placeholder 5">
            <a:extLst>
              <a:ext uri="{FF2B5EF4-FFF2-40B4-BE49-F238E27FC236}">
                <a16:creationId xmlns:a16="http://schemas.microsoft.com/office/drawing/2014/main" id="{A079559A-4198-1845-90CA-FAC251C6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58F4-B32E-B242-992F-0A63C6BF5AD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5158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6E5-5029-6E44-94C2-6898CEB5F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10654-794B-7843-BB16-107B771EB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8EEC9-1416-3F46-96A8-B726E7AFB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6F1-3910-0E42-A185-B818D5B6E6E6}"/>
              </a:ext>
            </a:extLst>
          </p:cNvPr>
          <p:cNvSpPr>
            <a:spLocks noGrp="1"/>
          </p:cNvSpPr>
          <p:nvPr>
            <p:ph type="dt" sz="half" idx="10"/>
          </p:nvPr>
        </p:nvSpPr>
        <p:spPr/>
        <p:txBody>
          <a:bodyPr/>
          <a:lstStyle/>
          <a:p>
            <a:fld id="{C3F5752A-20FB-004E-98EE-3C66723388AA}" type="datetimeFigureOut">
              <a:rPr lang="en-US" smtClean="0"/>
              <a:t>5/18/22</a:t>
            </a:fld>
            <a:endParaRPr lang="en-US"/>
          </a:p>
        </p:txBody>
      </p:sp>
      <p:sp>
        <p:nvSpPr>
          <p:cNvPr id="6" name="Footer Placeholder 5">
            <a:extLst>
              <a:ext uri="{FF2B5EF4-FFF2-40B4-BE49-F238E27FC236}">
                <a16:creationId xmlns:a16="http://schemas.microsoft.com/office/drawing/2014/main" id="{19881F36-C868-754F-88EF-1243C8EE6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998-B3C7-BF4B-8DD8-120A50F1BE7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773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E102B-A1AE-E64B-B8A5-5F103C8B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91BF4-3CEA-0E41-9617-35A2148FF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CE43-E77E-9840-B300-63FCD0AE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752A-20FB-004E-98EE-3C66723388AA}" type="datetimeFigureOut">
              <a:rPr lang="en-US" smtClean="0"/>
              <a:t>5/18/22</a:t>
            </a:fld>
            <a:endParaRPr lang="en-US"/>
          </a:p>
        </p:txBody>
      </p:sp>
      <p:sp>
        <p:nvSpPr>
          <p:cNvPr id="5" name="Footer Placeholder 4">
            <a:extLst>
              <a:ext uri="{FF2B5EF4-FFF2-40B4-BE49-F238E27FC236}">
                <a16:creationId xmlns:a16="http://schemas.microsoft.com/office/drawing/2014/main" id="{85C102A3-67D7-704C-ACB2-7403FB33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DB512-7D3E-D44D-A471-8404F206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673B-21E6-694C-8302-476B90F05B8E}" type="slidenum">
              <a:rPr lang="en-US" smtClean="0"/>
              <a:t>‹#›</a:t>
            </a:fld>
            <a:endParaRPr lang="en-US"/>
          </a:p>
        </p:txBody>
      </p:sp>
    </p:spTree>
    <p:extLst>
      <p:ext uri="{BB962C8B-B14F-4D97-AF65-F5344CB8AC3E}">
        <p14:creationId xmlns:p14="http://schemas.microsoft.com/office/powerpoint/2010/main" val="226132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F0864-E616-324F-95F5-80AEBC173861}"/>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To Renovate or Not </a:t>
            </a:r>
            <a:r>
              <a:rPr lang="en-US" sz="4800">
                <a:solidFill>
                  <a:srgbClr val="FFFFFF"/>
                </a:solidFill>
              </a:rPr>
              <a:t>to Renovate</a:t>
            </a:r>
            <a:endParaRPr lang="en-US" sz="4800" dirty="0">
              <a:solidFill>
                <a:srgbClr val="FFFFFF"/>
              </a:solidFill>
            </a:endParaRPr>
          </a:p>
        </p:txBody>
      </p:sp>
      <p:sp>
        <p:nvSpPr>
          <p:cNvPr id="3" name="Subtitle 2">
            <a:extLst>
              <a:ext uri="{FF2B5EF4-FFF2-40B4-BE49-F238E27FC236}">
                <a16:creationId xmlns:a16="http://schemas.microsoft.com/office/drawing/2014/main" id="{287AC451-E7D3-2C42-87E3-CA866325CF79}"/>
              </a:ext>
            </a:extLst>
          </p:cNvPr>
          <p:cNvSpPr>
            <a:spLocks noGrp="1"/>
          </p:cNvSpPr>
          <p:nvPr>
            <p:ph type="subTitle" idx="1"/>
          </p:nvPr>
        </p:nvSpPr>
        <p:spPr>
          <a:xfrm>
            <a:off x="1350682" y="4870824"/>
            <a:ext cx="10005951" cy="1458258"/>
          </a:xfrm>
        </p:spPr>
        <p:txBody>
          <a:bodyPr anchor="ctr">
            <a:normAutofit/>
          </a:bodyPr>
          <a:lstStyle/>
          <a:p>
            <a:pPr algn="l"/>
            <a:r>
              <a:rPr lang="en-US" dirty="0"/>
              <a:t>BY: Carlos Marin</a:t>
            </a:r>
            <a:endParaRPr lang="en-US"/>
          </a:p>
        </p:txBody>
      </p:sp>
    </p:spTree>
    <p:extLst>
      <p:ext uri="{BB962C8B-B14F-4D97-AF65-F5344CB8AC3E}">
        <p14:creationId xmlns:p14="http://schemas.microsoft.com/office/powerpoint/2010/main" val="23313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1"/>
            <a:ext cx="4552301" cy="3651078"/>
          </a:xfrm>
        </p:spPr>
        <p:txBody>
          <a:bodyPr anchor="ctr">
            <a:normAutofit/>
          </a:bodyPr>
          <a:lstStyle/>
          <a:p>
            <a:endParaRPr lang="en-US" sz="2000" dirty="0"/>
          </a:p>
          <a:p>
            <a:endParaRPr lang="en-US" sz="2000" dirty="0"/>
          </a:p>
          <a:p>
            <a:pPr marL="0" indent="0">
              <a:buNone/>
            </a:pPr>
            <a:endParaRPr lang="en-US" sz="2000" dirty="0"/>
          </a:p>
        </p:txBody>
      </p:sp>
      <p:sp>
        <p:nvSpPr>
          <p:cNvPr id="4" name="TextBox 3">
            <a:extLst>
              <a:ext uri="{FF2B5EF4-FFF2-40B4-BE49-F238E27FC236}">
                <a16:creationId xmlns:a16="http://schemas.microsoft.com/office/drawing/2014/main" id="{D4B33F99-C15B-8467-DA0C-3400486BB3B9}"/>
              </a:ext>
            </a:extLst>
          </p:cNvPr>
          <p:cNvSpPr txBox="1"/>
          <p:nvPr/>
        </p:nvSpPr>
        <p:spPr>
          <a:xfrm>
            <a:off x="4833328" y="5065037"/>
            <a:ext cx="6286408" cy="338554"/>
          </a:xfrm>
          <a:prstGeom prst="rect">
            <a:avLst/>
          </a:prstGeom>
          <a:noFill/>
        </p:spPr>
        <p:txBody>
          <a:bodyPr wrap="square" rtlCol="0">
            <a:spAutoFit/>
          </a:bodyPr>
          <a:lstStyle/>
          <a:p>
            <a:r>
              <a:rPr lang="en-US" sz="1600" dirty="0"/>
              <a:t>This is what post-removal of outliers looks like.  </a:t>
            </a:r>
            <a:endParaRPr lang="en-US" sz="1600" dirty="0">
              <a:highlight>
                <a:srgbClr val="FFFF00"/>
              </a:highlight>
            </a:endParaRPr>
          </a:p>
        </p:txBody>
      </p:sp>
      <p:sp>
        <p:nvSpPr>
          <p:cNvPr id="5" name="TextBox 4">
            <a:extLst>
              <a:ext uri="{FF2B5EF4-FFF2-40B4-BE49-F238E27FC236}">
                <a16:creationId xmlns:a16="http://schemas.microsoft.com/office/drawing/2014/main" id="{8F52DEC7-7B68-0BF8-289A-FBAA13696E1E}"/>
              </a:ext>
            </a:extLst>
          </p:cNvPr>
          <p:cNvSpPr txBox="1"/>
          <p:nvPr/>
        </p:nvSpPr>
        <p:spPr>
          <a:xfrm>
            <a:off x="4905054" y="256475"/>
            <a:ext cx="6351525" cy="646331"/>
          </a:xfrm>
          <a:prstGeom prst="rect">
            <a:avLst/>
          </a:prstGeom>
          <a:noFill/>
        </p:spPr>
        <p:txBody>
          <a:bodyPr wrap="square" rtlCol="0">
            <a:spAutoFit/>
          </a:bodyPr>
          <a:lstStyle/>
          <a:p>
            <a:r>
              <a:rPr lang="en-US" dirty="0"/>
              <a:t>Visualization of Outliers POST-TRIMMING in Renovated and non-Renovated</a:t>
            </a:r>
          </a:p>
        </p:txBody>
      </p:sp>
      <p:pic>
        <p:nvPicPr>
          <p:cNvPr id="3074" name="Picture 2">
            <a:extLst>
              <a:ext uri="{FF2B5EF4-FFF2-40B4-BE49-F238E27FC236}">
                <a16:creationId xmlns:a16="http://schemas.microsoft.com/office/drawing/2014/main" id="{D7B206B4-31FA-9B8D-6E73-093FA3329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62" y="1084015"/>
            <a:ext cx="3495827" cy="37998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F515921-5951-3119-EDF0-9FA570CE7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532" y="1084015"/>
            <a:ext cx="3495827" cy="379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1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696658" y="1064151"/>
            <a:ext cx="6915019" cy="541366"/>
          </a:xfrm>
        </p:spPr>
        <p:txBody>
          <a:bodyPr anchor="ctr">
            <a:normAutofit fontScale="62500" lnSpcReduction="20000"/>
          </a:bodyPr>
          <a:lstStyle/>
          <a:p>
            <a:pPr marL="0" indent="0">
              <a:buNone/>
            </a:pPr>
            <a:r>
              <a:rPr lang="en-US" sz="3200" dirty="0"/>
              <a:t>Post-Trimming Multiple Linear Regression –Renovated and Non data set </a:t>
            </a:r>
          </a:p>
          <a:p>
            <a:pPr marL="0" indent="0">
              <a:buNone/>
            </a:pPr>
            <a:endParaRPr lang="en-US" sz="3200" dirty="0"/>
          </a:p>
          <a:p>
            <a:endParaRPr lang="en-US" sz="2000" dirty="0"/>
          </a:p>
          <a:p>
            <a:endParaRPr lang="en-US" sz="2000" dirty="0"/>
          </a:p>
          <a:p>
            <a:pPr marL="0" indent="0">
              <a:buNone/>
            </a:pPr>
            <a:endParaRPr lang="en-US" sz="2000" dirty="0"/>
          </a:p>
        </p:txBody>
      </p:sp>
      <p:graphicFrame>
        <p:nvGraphicFramePr>
          <p:cNvPr id="6" name="Table 6">
            <a:extLst>
              <a:ext uri="{FF2B5EF4-FFF2-40B4-BE49-F238E27FC236}">
                <a16:creationId xmlns:a16="http://schemas.microsoft.com/office/drawing/2014/main" id="{FBC19302-B784-735C-8624-6FA5EF0B0D7E}"/>
              </a:ext>
            </a:extLst>
          </p:cNvPr>
          <p:cNvGraphicFramePr>
            <a:graphicFrameLocks noGrp="1"/>
          </p:cNvGraphicFramePr>
          <p:nvPr>
            <p:extLst>
              <p:ext uri="{D42A27DB-BD31-4B8C-83A1-F6EECF244321}">
                <p14:modId xmlns:p14="http://schemas.microsoft.com/office/powerpoint/2010/main" val="1224653200"/>
              </p:ext>
            </p:extLst>
          </p:nvPr>
        </p:nvGraphicFramePr>
        <p:xfrm>
          <a:off x="4559797" y="1353503"/>
          <a:ext cx="7051880" cy="1424345"/>
        </p:xfrm>
        <a:graphic>
          <a:graphicData uri="http://schemas.openxmlformats.org/drawingml/2006/table">
            <a:tbl>
              <a:tblPr firstRow="1" bandRow="1">
                <a:tableStyleId>{5C22544A-7EE6-4342-B048-85BDC9FD1C3A}</a:tableStyleId>
              </a:tblPr>
              <a:tblGrid>
                <a:gridCol w="3525940">
                  <a:extLst>
                    <a:ext uri="{9D8B030D-6E8A-4147-A177-3AD203B41FA5}">
                      <a16:colId xmlns:a16="http://schemas.microsoft.com/office/drawing/2014/main" val="391522099"/>
                    </a:ext>
                  </a:extLst>
                </a:gridCol>
                <a:gridCol w="3525940">
                  <a:extLst>
                    <a:ext uri="{9D8B030D-6E8A-4147-A177-3AD203B41FA5}">
                      <a16:colId xmlns:a16="http://schemas.microsoft.com/office/drawing/2014/main" val="903485308"/>
                    </a:ext>
                  </a:extLst>
                </a:gridCol>
              </a:tblGrid>
              <a:tr h="186894">
                <a:tc>
                  <a:txBody>
                    <a:bodyPr/>
                    <a:lstStyle/>
                    <a:p>
                      <a:pPr algn="ctr"/>
                      <a:r>
                        <a:rPr lang="en-US" sz="1200" dirty="0"/>
                        <a:t>Effect on Price</a:t>
                      </a:r>
                    </a:p>
                  </a:txBody>
                  <a:tcPr/>
                </a:tc>
                <a:tc>
                  <a:txBody>
                    <a:bodyPr/>
                    <a:lstStyle/>
                    <a:p>
                      <a:pPr algn="ctr"/>
                      <a:r>
                        <a:rPr lang="en-US" sz="1200" dirty="0"/>
                        <a:t>Area Renovated</a:t>
                      </a:r>
                    </a:p>
                  </a:txBody>
                  <a:tcPr/>
                </a:tc>
                <a:extLst>
                  <a:ext uri="{0D108BD9-81ED-4DB2-BD59-A6C34878D82A}">
                    <a16:rowId xmlns:a16="http://schemas.microsoft.com/office/drawing/2014/main" val="1286858246"/>
                  </a:ext>
                </a:extLst>
              </a:tr>
              <a:tr h="186894">
                <a:tc>
                  <a:txBody>
                    <a:bodyPr/>
                    <a:lstStyle/>
                    <a:p>
                      <a:pPr algn="ctr"/>
                      <a:r>
                        <a:rPr lang="en-US" sz="1200" dirty="0"/>
                        <a:t>-56,480</a:t>
                      </a:r>
                    </a:p>
                  </a:txBody>
                  <a:tcPr/>
                </a:tc>
                <a:tc>
                  <a:txBody>
                    <a:bodyPr/>
                    <a:lstStyle/>
                    <a:p>
                      <a:pPr algn="ctr"/>
                      <a:r>
                        <a:rPr lang="en-US" sz="1200" dirty="0"/>
                        <a:t>Bedrooms</a:t>
                      </a:r>
                    </a:p>
                  </a:txBody>
                  <a:tcPr/>
                </a:tc>
                <a:extLst>
                  <a:ext uri="{0D108BD9-81ED-4DB2-BD59-A6C34878D82A}">
                    <a16:rowId xmlns:a16="http://schemas.microsoft.com/office/drawing/2014/main" val="3969338021"/>
                  </a:ext>
                </a:extLst>
              </a:tr>
              <a:tr h="186894">
                <a:tc>
                  <a:txBody>
                    <a:bodyPr/>
                    <a:lstStyle/>
                    <a:p>
                      <a:pPr algn="ctr"/>
                      <a:r>
                        <a:rPr lang="en-US" sz="1200" dirty="0"/>
                        <a:t>99,200</a:t>
                      </a:r>
                    </a:p>
                  </a:txBody>
                  <a:tcPr/>
                </a:tc>
                <a:tc>
                  <a:txBody>
                    <a:bodyPr/>
                    <a:lstStyle/>
                    <a:p>
                      <a:pPr algn="ctr"/>
                      <a:r>
                        <a:rPr lang="en-US" sz="1200" dirty="0"/>
                        <a:t>Bathrooms</a:t>
                      </a:r>
                    </a:p>
                  </a:txBody>
                  <a:tcPr/>
                </a:tc>
                <a:extLst>
                  <a:ext uri="{0D108BD9-81ED-4DB2-BD59-A6C34878D82A}">
                    <a16:rowId xmlns:a16="http://schemas.microsoft.com/office/drawing/2014/main" val="3565451080"/>
                  </a:ext>
                </a:extLst>
              </a:tr>
              <a:tr h="186894">
                <a:tc>
                  <a:txBody>
                    <a:bodyPr/>
                    <a:lstStyle/>
                    <a:p>
                      <a:pPr algn="ctr"/>
                      <a:r>
                        <a:rPr lang="en-US" sz="1200" dirty="0"/>
                        <a:t>281,300</a:t>
                      </a:r>
                    </a:p>
                  </a:txBody>
                  <a:tcPr/>
                </a:tc>
                <a:tc>
                  <a:txBody>
                    <a:bodyPr/>
                    <a:lstStyle/>
                    <a:p>
                      <a:pPr algn="ctr"/>
                      <a:r>
                        <a:rPr lang="en-US" sz="1200" dirty="0"/>
                        <a:t>Square footage of living area</a:t>
                      </a:r>
                    </a:p>
                  </a:txBody>
                  <a:tcPr/>
                </a:tc>
                <a:extLst>
                  <a:ext uri="{0D108BD9-81ED-4DB2-BD59-A6C34878D82A}">
                    <a16:rowId xmlns:a16="http://schemas.microsoft.com/office/drawing/2014/main" val="2994958841"/>
                  </a:ext>
                </a:extLst>
              </a:tr>
              <a:tr h="327065">
                <a:tc>
                  <a:txBody>
                    <a:bodyPr/>
                    <a:lstStyle/>
                    <a:p>
                      <a:pPr algn="ctr"/>
                      <a:r>
                        <a:rPr lang="en-US" sz="1200" dirty="0"/>
                        <a:t>-47,790</a:t>
                      </a:r>
                    </a:p>
                  </a:txBody>
                  <a:tcPr/>
                </a:tc>
                <a:tc>
                  <a:txBody>
                    <a:bodyPr/>
                    <a:lstStyle/>
                    <a:p>
                      <a:pPr algn="ctr"/>
                      <a:r>
                        <a:rPr lang="en-US" sz="1200" dirty="0"/>
                        <a:t>Square footage apart from basement </a:t>
                      </a:r>
                    </a:p>
                  </a:txBody>
                  <a:tcPr/>
                </a:tc>
                <a:extLst>
                  <a:ext uri="{0D108BD9-81ED-4DB2-BD59-A6C34878D82A}">
                    <a16:rowId xmlns:a16="http://schemas.microsoft.com/office/drawing/2014/main" val="1074178381"/>
                  </a:ext>
                </a:extLst>
              </a:tr>
            </a:tbl>
          </a:graphicData>
        </a:graphic>
      </p:graphicFrame>
      <p:sp>
        <p:nvSpPr>
          <p:cNvPr id="7" name="TextBox 6">
            <a:extLst>
              <a:ext uri="{FF2B5EF4-FFF2-40B4-BE49-F238E27FC236}">
                <a16:creationId xmlns:a16="http://schemas.microsoft.com/office/drawing/2014/main" id="{ECBD14E4-9D80-84DD-48BD-B8B282256C04}"/>
              </a:ext>
            </a:extLst>
          </p:cNvPr>
          <p:cNvSpPr txBox="1"/>
          <p:nvPr/>
        </p:nvSpPr>
        <p:spPr>
          <a:xfrm>
            <a:off x="4559797" y="4667693"/>
            <a:ext cx="7051879" cy="954107"/>
          </a:xfrm>
          <a:prstGeom prst="rect">
            <a:avLst/>
          </a:prstGeom>
          <a:noFill/>
        </p:spPr>
        <p:txBody>
          <a:bodyPr wrap="square" rtlCol="0">
            <a:spAutoFit/>
          </a:bodyPr>
          <a:lstStyle/>
          <a:p>
            <a:r>
              <a:rPr lang="en-US" sz="1400" dirty="0"/>
              <a:t>Post Trimming the new shape for the renovated data set is 644 rows (down from 744), 5 columns. </a:t>
            </a:r>
          </a:p>
          <a:p>
            <a:r>
              <a:rPr lang="en-US" sz="1400" dirty="0"/>
              <a:t>Post trimming new shape for non-renovated data set is 3648 rows (down from 3842), 5 columns</a:t>
            </a:r>
            <a:endParaRPr lang="en-US" sz="2000" dirty="0"/>
          </a:p>
        </p:txBody>
      </p:sp>
      <p:graphicFrame>
        <p:nvGraphicFramePr>
          <p:cNvPr id="15" name="Table 6">
            <a:extLst>
              <a:ext uri="{FF2B5EF4-FFF2-40B4-BE49-F238E27FC236}">
                <a16:creationId xmlns:a16="http://schemas.microsoft.com/office/drawing/2014/main" id="{BB57138A-10C1-4DB0-F1DF-117D715DD14F}"/>
              </a:ext>
            </a:extLst>
          </p:cNvPr>
          <p:cNvGraphicFramePr>
            <a:graphicFrameLocks noGrp="1"/>
          </p:cNvGraphicFramePr>
          <p:nvPr>
            <p:extLst>
              <p:ext uri="{D42A27DB-BD31-4B8C-83A1-F6EECF244321}">
                <p14:modId xmlns:p14="http://schemas.microsoft.com/office/powerpoint/2010/main" val="1690094425"/>
              </p:ext>
            </p:extLst>
          </p:nvPr>
        </p:nvGraphicFramePr>
        <p:xfrm>
          <a:off x="4559797" y="3059198"/>
          <a:ext cx="7051880" cy="1500078"/>
        </p:xfrm>
        <a:graphic>
          <a:graphicData uri="http://schemas.openxmlformats.org/drawingml/2006/table">
            <a:tbl>
              <a:tblPr firstRow="1" bandRow="1">
                <a:tableStyleId>{5C22544A-7EE6-4342-B048-85BDC9FD1C3A}</a:tableStyleId>
              </a:tblPr>
              <a:tblGrid>
                <a:gridCol w="3525940">
                  <a:extLst>
                    <a:ext uri="{9D8B030D-6E8A-4147-A177-3AD203B41FA5}">
                      <a16:colId xmlns:a16="http://schemas.microsoft.com/office/drawing/2014/main" val="391522099"/>
                    </a:ext>
                  </a:extLst>
                </a:gridCol>
                <a:gridCol w="3525940">
                  <a:extLst>
                    <a:ext uri="{9D8B030D-6E8A-4147-A177-3AD203B41FA5}">
                      <a16:colId xmlns:a16="http://schemas.microsoft.com/office/drawing/2014/main" val="903485308"/>
                    </a:ext>
                  </a:extLst>
                </a:gridCol>
              </a:tblGrid>
              <a:tr h="255387">
                <a:tc>
                  <a:txBody>
                    <a:bodyPr/>
                    <a:lstStyle/>
                    <a:p>
                      <a:pPr algn="ctr"/>
                      <a:r>
                        <a:rPr lang="en-US" sz="1200" dirty="0"/>
                        <a:t>Effect on Price</a:t>
                      </a:r>
                    </a:p>
                  </a:txBody>
                  <a:tcPr/>
                </a:tc>
                <a:tc>
                  <a:txBody>
                    <a:bodyPr/>
                    <a:lstStyle/>
                    <a:p>
                      <a:pPr algn="ctr"/>
                      <a:r>
                        <a:rPr lang="en-US" sz="1200" dirty="0"/>
                        <a:t>Areas Not- Renovated</a:t>
                      </a:r>
                    </a:p>
                  </a:txBody>
                  <a:tcPr/>
                </a:tc>
                <a:extLst>
                  <a:ext uri="{0D108BD9-81ED-4DB2-BD59-A6C34878D82A}">
                    <a16:rowId xmlns:a16="http://schemas.microsoft.com/office/drawing/2014/main" val="1286858246"/>
                  </a:ext>
                </a:extLst>
              </a:tr>
              <a:tr h="255387">
                <a:tc>
                  <a:txBody>
                    <a:bodyPr/>
                    <a:lstStyle/>
                    <a:p>
                      <a:pPr algn="ctr"/>
                      <a:r>
                        <a:rPr lang="en-US" sz="1200" dirty="0"/>
                        <a:t>-29,340</a:t>
                      </a:r>
                    </a:p>
                  </a:txBody>
                  <a:tcPr/>
                </a:tc>
                <a:tc>
                  <a:txBody>
                    <a:bodyPr/>
                    <a:lstStyle/>
                    <a:p>
                      <a:pPr algn="ctr"/>
                      <a:r>
                        <a:rPr lang="en-US" sz="1200" dirty="0"/>
                        <a:t>Bedrooms</a:t>
                      </a:r>
                    </a:p>
                  </a:txBody>
                  <a:tcPr/>
                </a:tc>
                <a:extLst>
                  <a:ext uri="{0D108BD9-81ED-4DB2-BD59-A6C34878D82A}">
                    <a16:rowId xmlns:a16="http://schemas.microsoft.com/office/drawing/2014/main" val="3969338021"/>
                  </a:ext>
                </a:extLst>
              </a:tr>
              <a:tr h="255387">
                <a:tc>
                  <a:txBody>
                    <a:bodyPr/>
                    <a:lstStyle/>
                    <a:p>
                      <a:pPr algn="ctr"/>
                      <a:r>
                        <a:rPr lang="en-US" sz="1200" dirty="0"/>
                        <a:t>11,030</a:t>
                      </a:r>
                    </a:p>
                  </a:txBody>
                  <a:tcPr/>
                </a:tc>
                <a:tc>
                  <a:txBody>
                    <a:bodyPr/>
                    <a:lstStyle/>
                    <a:p>
                      <a:pPr algn="ctr"/>
                      <a:r>
                        <a:rPr lang="en-US" sz="1200" dirty="0"/>
                        <a:t>Bathrooms</a:t>
                      </a:r>
                    </a:p>
                  </a:txBody>
                  <a:tcPr/>
                </a:tc>
                <a:extLst>
                  <a:ext uri="{0D108BD9-81ED-4DB2-BD59-A6C34878D82A}">
                    <a16:rowId xmlns:a16="http://schemas.microsoft.com/office/drawing/2014/main" val="3565451080"/>
                  </a:ext>
                </a:extLst>
              </a:tr>
              <a:tr h="255387">
                <a:tc>
                  <a:txBody>
                    <a:bodyPr/>
                    <a:lstStyle/>
                    <a:p>
                      <a:pPr algn="ctr"/>
                      <a:r>
                        <a:rPr lang="en-US" sz="1200" dirty="0"/>
                        <a:t>181,400</a:t>
                      </a:r>
                    </a:p>
                  </a:txBody>
                  <a:tcPr/>
                </a:tc>
                <a:tc>
                  <a:txBody>
                    <a:bodyPr/>
                    <a:lstStyle/>
                    <a:p>
                      <a:pPr algn="ctr"/>
                      <a:r>
                        <a:rPr lang="en-US" sz="1200" dirty="0"/>
                        <a:t>Square footage of living area</a:t>
                      </a:r>
                    </a:p>
                  </a:txBody>
                  <a:tcPr/>
                </a:tc>
                <a:extLst>
                  <a:ext uri="{0D108BD9-81ED-4DB2-BD59-A6C34878D82A}">
                    <a16:rowId xmlns:a16="http://schemas.microsoft.com/office/drawing/2014/main" val="2994958841"/>
                  </a:ext>
                </a:extLst>
              </a:tr>
              <a:tr h="402798">
                <a:tc>
                  <a:txBody>
                    <a:bodyPr/>
                    <a:lstStyle/>
                    <a:p>
                      <a:pPr algn="ctr"/>
                      <a:r>
                        <a:rPr lang="en-US" sz="1200" dirty="0"/>
                        <a:t>-16,270</a:t>
                      </a:r>
                    </a:p>
                  </a:txBody>
                  <a:tcPr/>
                </a:tc>
                <a:tc>
                  <a:txBody>
                    <a:bodyPr/>
                    <a:lstStyle/>
                    <a:p>
                      <a:pPr algn="ctr"/>
                      <a:r>
                        <a:rPr lang="en-US" sz="1200" dirty="0"/>
                        <a:t>Square footage apart from basement </a:t>
                      </a:r>
                    </a:p>
                  </a:txBody>
                  <a:tcPr/>
                </a:tc>
                <a:extLst>
                  <a:ext uri="{0D108BD9-81ED-4DB2-BD59-A6C34878D82A}">
                    <a16:rowId xmlns:a16="http://schemas.microsoft.com/office/drawing/2014/main" val="1074178381"/>
                  </a:ext>
                </a:extLst>
              </a:tr>
            </a:tbl>
          </a:graphicData>
        </a:graphic>
      </p:graphicFrame>
    </p:spTree>
    <p:extLst>
      <p:ext uri="{BB962C8B-B14F-4D97-AF65-F5344CB8AC3E}">
        <p14:creationId xmlns:p14="http://schemas.microsoft.com/office/powerpoint/2010/main" val="260868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1C97-A06F-AC4A-8D1E-7409EF5640B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Conclusions/ Findings</a:t>
            </a:r>
          </a:p>
        </p:txBody>
      </p:sp>
      <p:sp>
        <p:nvSpPr>
          <p:cNvPr id="3" name="Content Placeholder 2">
            <a:extLst>
              <a:ext uri="{FF2B5EF4-FFF2-40B4-BE49-F238E27FC236}">
                <a16:creationId xmlns:a16="http://schemas.microsoft.com/office/drawing/2014/main" id="{F0879E51-3025-FD47-A6D2-158E9D009E69}"/>
              </a:ext>
            </a:extLst>
          </p:cNvPr>
          <p:cNvSpPr>
            <a:spLocks noGrp="1"/>
          </p:cNvSpPr>
          <p:nvPr>
            <p:ph idx="1"/>
          </p:nvPr>
        </p:nvSpPr>
        <p:spPr>
          <a:xfrm>
            <a:off x="4810259" y="649480"/>
            <a:ext cx="6555347" cy="5546047"/>
          </a:xfrm>
        </p:spPr>
        <p:txBody>
          <a:bodyPr anchor="ctr">
            <a:normAutofit/>
          </a:bodyPr>
          <a:lstStyle/>
          <a:p>
            <a:r>
              <a:rPr lang="en-US" sz="2000" dirty="0"/>
              <a:t>After modeling the multiple linear regression model. We see both negative coefficients (areas renovated and areas not renovated). While both do share negative coefficients with bedrooms and square footage apart from basement. In the renovated data set, the positive coefficients (bathrooms and square footage of living area), quickly negate the negative affects and greatly impact price in comparison on non-renovated houses. </a:t>
            </a:r>
            <a:endParaRPr lang="en-US" sz="2000" dirty="0">
              <a:highlight>
                <a:srgbClr val="FFFF00"/>
              </a:highlight>
            </a:endParaRPr>
          </a:p>
        </p:txBody>
      </p:sp>
    </p:spTree>
    <p:extLst>
      <p:ext uri="{BB962C8B-B14F-4D97-AF65-F5344CB8AC3E}">
        <p14:creationId xmlns:p14="http://schemas.microsoft.com/office/powerpoint/2010/main" val="169065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B305A-C1EA-AA4C-B376-3FED8ACDFF3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Next Steps…</a:t>
            </a:r>
          </a:p>
        </p:txBody>
      </p:sp>
      <p:sp>
        <p:nvSpPr>
          <p:cNvPr id="3" name="Content Placeholder 2">
            <a:extLst>
              <a:ext uri="{FF2B5EF4-FFF2-40B4-BE49-F238E27FC236}">
                <a16:creationId xmlns:a16="http://schemas.microsoft.com/office/drawing/2014/main" id="{BF862CB4-D907-6645-A76F-C429DF850D7F}"/>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t>1) Evaluate renovated homes by decade renovated</a:t>
            </a:r>
          </a:p>
          <a:p>
            <a:r>
              <a:rPr lang="en-US" sz="2000" dirty="0"/>
              <a:t> 2) Evaluate homes based on what year they were built (by decade built) and comparing whether renovation is necessary.</a:t>
            </a:r>
          </a:p>
          <a:p>
            <a:r>
              <a:rPr lang="en-US" sz="2000" dirty="0"/>
              <a:t> 3) Evaluate what other areas of home can greatly impact price for renovated and non-renovated homes (e.g., kitchen, garage, etc.)</a:t>
            </a:r>
          </a:p>
        </p:txBody>
      </p:sp>
    </p:spTree>
    <p:extLst>
      <p:ext uri="{BB962C8B-B14F-4D97-AF65-F5344CB8AC3E}">
        <p14:creationId xmlns:p14="http://schemas.microsoft.com/office/powerpoint/2010/main" val="588871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4033-13FC-4C4D-9949-214B4002060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erial view of a highway near the ocean">
            <a:extLst>
              <a:ext uri="{FF2B5EF4-FFF2-40B4-BE49-F238E27FC236}">
                <a16:creationId xmlns:a16="http://schemas.microsoft.com/office/drawing/2014/main" id="{1261D5C9-ECCF-4CB6-BDA8-D7BB7D99EE31}"/>
              </a:ext>
            </a:extLst>
          </p:cNvPr>
          <p:cNvPicPr>
            <a:picLocks noChangeAspect="1"/>
          </p:cNvPicPr>
          <p:nvPr/>
        </p:nvPicPr>
        <p:blipFill rotWithShape="1">
          <a:blip r:embed="rId2"/>
          <a:srcRect l="15115" r="802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508438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DC13B-4BA8-9F49-9709-0E961F8D58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F41589F1-FB7D-406E-8E41-0C198746D284}"/>
              </a:ext>
            </a:extLst>
          </p:cNvPr>
          <p:cNvGraphicFramePr>
            <a:graphicFrameLocks noGrp="1"/>
          </p:cNvGraphicFramePr>
          <p:nvPr>
            <p:ph idx="1"/>
            <p:extLst>
              <p:ext uri="{D42A27DB-BD31-4B8C-83A1-F6EECF244321}">
                <p14:modId xmlns:p14="http://schemas.microsoft.com/office/powerpoint/2010/main" val="32752628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89FD-31F8-744B-849A-1E6652BB52C1}"/>
              </a:ext>
            </a:extLst>
          </p:cNvPr>
          <p:cNvSpPr>
            <a:spLocks noGrp="1"/>
          </p:cNvSpPr>
          <p:nvPr>
            <p:ph type="title"/>
          </p:nvPr>
        </p:nvSpPr>
        <p:spPr>
          <a:xfrm>
            <a:off x="4965430" y="629268"/>
            <a:ext cx="6586491" cy="128616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D02A6774-4342-3947-A4BF-456CA6E71817}"/>
              </a:ext>
            </a:extLst>
          </p:cNvPr>
          <p:cNvSpPr>
            <a:spLocks noGrp="1"/>
          </p:cNvSpPr>
          <p:nvPr>
            <p:ph idx="1"/>
          </p:nvPr>
        </p:nvSpPr>
        <p:spPr>
          <a:xfrm>
            <a:off x="4965431" y="2438400"/>
            <a:ext cx="6586489" cy="3785419"/>
          </a:xfrm>
        </p:spPr>
        <p:txBody>
          <a:bodyPr>
            <a:normAutofit/>
          </a:bodyPr>
          <a:lstStyle/>
          <a:p>
            <a:r>
              <a:rPr lang="en-US" sz="2000" dirty="0"/>
              <a:t>Every Year, Americans renovate their home so when it comes time to sell, they can get best return. I create two multiple linear regression models based on whether they were renovated or not.</a:t>
            </a:r>
          </a:p>
        </p:txBody>
      </p:sp>
      <p:pic>
        <p:nvPicPr>
          <p:cNvPr id="5" name="Picture 4" descr="Different numbers in 3D">
            <a:extLst>
              <a:ext uri="{FF2B5EF4-FFF2-40B4-BE49-F238E27FC236}">
                <a16:creationId xmlns:a16="http://schemas.microsoft.com/office/drawing/2014/main" id="{AE7B3AC8-F20F-4597-94E7-7EDCBC195057}"/>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3C3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83F11-C380-2C4C-B0C5-18B276A1C18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a:t>
            </a:r>
          </a:p>
        </p:txBody>
      </p:sp>
      <p:sp>
        <p:nvSpPr>
          <p:cNvPr id="3" name="Content Placeholder 2">
            <a:extLst>
              <a:ext uri="{FF2B5EF4-FFF2-40B4-BE49-F238E27FC236}">
                <a16:creationId xmlns:a16="http://schemas.microsoft.com/office/drawing/2014/main" id="{A6D7FAC5-BF10-9D47-9CE8-14F48516D522}"/>
              </a:ext>
            </a:extLst>
          </p:cNvPr>
          <p:cNvSpPr>
            <a:spLocks noGrp="1"/>
          </p:cNvSpPr>
          <p:nvPr>
            <p:ph idx="1"/>
          </p:nvPr>
        </p:nvSpPr>
        <p:spPr>
          <a:xfrm>
            <a:off x="4810259" y="649480"/>
            <a:ext cx="6555347" cy="5546047"/>
          </a:xfrm>
        </p:spPr>
        <p:txBody>
          <a:bodyPr anchor="ctr">
            <a:normAutofit/>
          </a:bodyPr>
          <a:lstStyle/>
          <a:p>
            <a:r>
              <a:rPr lang="en-US" sz="2000" dirty="0"/>
              <a:t>How much does renovating or not renovating your home affect pricing of the home? By creating a multiple linear regression models we can see how each coefficient works with pricing. From this we can create an actual formula that can be used to calculate how much your home will sell for, once renovated or not renovated</a:t>
            </a:r>
          </a:p>
        </p:txBody>
      </p:sp>
    </p:spTree>
    <p:extLst>
      <p:ext uri="{BB962C8B-B14F-4D97-AF65-F5344CB8AC3E}">
        <p14:creationId xmlns:p14="http://schemas.microsoft.com/office/powerpoint/2010/main" val="17952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3BA5-0051-8D40-B622-66501D61717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a:t>
            </a:r>
          </a:p>
        </p:txBody>
      </p:sp>
      <p:sp>
        <p:nvSpPr>
          <p:cNvPr id="3" name="Content Placeholder 2">
            <a:extLst>
              <a:ext uri="{FF2B5EF4-FFF2-40B4-BE49-F238E27FC236}">
                <a16:creationId xmlns:a16="http://schemas.microsoft.com/office/drawing/2014/main" id="{572A965E-A3D1-0F4F-9A8B-4CF09B9CC7C8}"/>
              </a:ext>
            </a:extLst>
          </p:cNvPr>
          <p:cNvSpPr>
            <a:spLocks noGrp="1"/>
          </p:cNvSpPr>
          <p:nvPr>
            <p:ph idx="1"/>
          </p:nvPr>
        </p:nvSpPr>
        <p:spPr>
          <a:xfrm>
            <a:off x="4810259" y="649480"/>
            <a:ext cx="6555347" cy="5546047"/>
          </a:xfrm>
        </p:spPr>
        <p:txBody>
          <a:bodyPr anchor="ctr">
            <a:normAutofit/>
          </a:bodyPr>
          <a:lstStyle/>
          <a:p>
            <a:r>
              <a:rPr lang="en-US" sz="2000" dirty="0"/>
              <a:t>Using King County data set. The data set is separated  by renovated and non-renovated and then normalization data processing is done.</a:t>
            </a:r>
          </a:p>
          <a:p>
            <a:r>
              <a:rPr lang="en-US" sz="2000" dirty="0"/>
              <a:t>Renovated data set has 744 rows</a:t>
            </a:r>
          </a:p>
          <a:p>
            <a:r>
              <a:rPr lang="en-US" sz="2000" dirty="0"/>
              <a:t>Non renovated data set has 3842 rows.</a:t>
            </a:r>
          </a:p>
          <a:p>
            <a:r>
              <a:rPr lang="en-US" sz="2000" dirty="0"/>
              <a:t>Both have 5 columns</a:t>
            </a:r>
          </a:p>
        </p:txBody>
      </p:sp>
    </p:spTree>
    <p:extLst>
      <p:ext uri="{BB962C8B-B14F-4D97-AF65-F5344CB8AC3E}">
        <p14:creationId xmlns:p14="http://schemas.microsoft.com/office/powerpoint/2010/main" val="3090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Methods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First separate data a sets by whether they were renovated or not.</a:t>
            </a:r>
          </a:p>
          <a:p>
            <a:r>
              <a:rPr lang="en-US" sz="2000" dirty="0"/>
              <a:t>Data Processing </a:t>
            </a:r>
          </a:p>
          <a:p>
            <a:r>
              <a:rPr lang="en-US" sz="2000" dirty="0"/>
              <a:t>Perform Multiple Linear Regression identify formula</a:t>
            </a:r>
          </a:p>
          <a:p>
            <a:r>
              <a:rPr lang="en-US" sz="2000" dirty="0"/>
              <a:t>Data trimmed to remove unnecessary outliers.</a:t>
            </a:r>
          </a:p>
          <a:p>
            <a:r>
              <a:rPr lang="en-US" sz="2000" dirty="0"/>
              <a:t>Post-trimming Update formula.</a:t>
            </a:r>
          </a:p>
        </p:txBody>
      </p:sp>
    </p:spTree>
    <p:extLst>
      <p:ext uri="{BB962C8B-B14F-4D97-AF65-F5344CB8AC3E}">
        <p14:creationId xmlns:p14="http://schemas.microsoft.com/office/powerpoint/2010/main" val="17077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696658" y="1064151"/>
            <a:ext cx="6915019" cy="541366"/>
          </a:xfrm>
        </p:spPr>
        <p:txBody>
          <a:bodyPr anchor="ctr">
            <a:normAutofit fontScale="62500" lnSpcReduction="20000"/>
          </a:bodyPr>
          <a:lstStyle/>
          <a:p>
            <a:pPr marL="0" indent="0">
              <a:buNone/>
            </a:pPr>
            <a:r>
              <a:rPr lang="en-US" sz="3200" dirty="0"/>
              <a:t>Pre-Trimming Multiple Linear Regression –Renovated and Non data set </a:t>
            </a:r>
          </a:p>
          <a:p>
            <a:pPr marL="0" indent="0">
              <a:buNone/>
            </a:pPr>
            <a:endParaRPr lang="en-US" sz="3200" dirty="0"/>
          </a:p>
          <a:p>
            <a:endParaRPr lang="en-US" sz="2000" dirty="0"/>
          </a:p>
          <a:p>
            <a:endParaRPr lang="en-US" sz="2000" dirty="0"/>
          </a:p>
          <a:p>
            <a:pPr marL="0" indent="0">
              <a:buNone/>
            </a:pPr>
            <a:endParaRPr lang="en-US" sz="2000" dirty="0"/>
          </a:p>
        </p:txBody>
      </p:sp>
      <p:graphicFrame>
        <p:nvGraphicFramePr>
          <p:cNvPr id="6" name="Table 6">
            <a:extLst>
              <a:ext uri="{FF2B5EF4-FFF2-40B4-BE49-F238E27FC236}">
                <a16:creationId xmlns:a16="http://schemas.microsoft.com/office/drawing/2014/main" id="{FBC19302-B784-735C-8624-6FA5EF0B0D7E}"/>
              </a:ext>
            </a:extLst>
          </p:cNvPr>
          <p:cNvGraphicFramePr>
            <a:graphicFrameLocks noGrp="1"/>
          </p:cNvGraphicFramePr>
          <p:nvPr>
            <p:extLst>
              <p:ext uri="{D42A27DB-BD31-4B8C-83A1-F6EECF244321}">
                <p14:modId xmlns:p14="http://schemas.microsoft.com/office/powerpoint/2010/main" val="3814841440"/>
              </p:ext>
            </p:extLst>
          </p:nvPr>
        </p:nvGraphicFramePr>
        <p:xfrm>
          <a:off x="4559797" y="1353503"/>
          <a:ext cx="7051880" cy="1424345"/>
        </p:xfrm>
        <a:graphic>
          <a:graphicData uri="http://schemas.openxmlformats.org/drawingml/2006/table">
            <a:tbl>
              <a:tblPr firstRow="1" bandRow="1">
                <a:tableStyleId>{5C22544A-7EE6-4342-B048-85BDC9FD1C3A}</a:tableStyleId>
              </a:tblPr>
              <a:tblGrid>
                <a:gridCol w="3525940">
                  <a:extLst>
                    <a:ext uri="{9D8B030D-6E8A-4147-A177-3AD203B41FA5}">
                      <a16:colId xmlns:a16="http://schemas.microsoft.com/office/drawing/2014/main" val="391522099"/>
                    </a:ext>
                  </a:extLst>
                </a:gridCol>
                <a:gridCol w="3525940">
                  <a:extLst>
                    <a:ext uri="{9D8B030D-6E8A-4147-A177-3AD203B41FA5}">
                      <a16:colId xmlns:a16="http://schemas.microsoft.com/office/drawing/2014/main" val="903485308"/>
                    </a:ext>
                  </a:extLst>
                </a:gridCol>
              </a:tblGrid>
              <a:tr h="186894">
                <a:tc>
                  <a:txBody>
                    <a:bodyPr/>
                    <a:lstStyle/>
                    <a:p>
                      <a:pPr algn="ctr"/>
                      <a:r>
                        <a:rPr lang="en-US" sz="1200" dirty="0"/>
                        <a:t>Effect on Price</a:t>
                      </a:r>
                    </a:p>
                  </a:txBody>
                  <a:tcPr/>
                </a:tc>
                <a:tc>
                  <a:txBody>
                    <a:bodyPr/>
                    <a:lstStyle/>
                    <a:p>
                      <a:pPr algn="ctr"/>
                      <a:r>
                        <a:rPr lang="en-US" sz="1200" dirty="0"/>
                        <a:t>Area Renovated</a:t>
                      </a:r>
                    </a:p>
                  </a:txBody>
                  <a:tcPr/>
                </a:tc>
                <a:extLst>
                  <a:ext uri="{0D108BD9-81ED-4DB2-BD59-A6C34878D82A}">
                    <a16:rowId xmlns:a16="http://schemas.microsoft.com/office/drawing/2014/main" val="1286858246"/>
                  </a:ext>
                </a:extLst>
              </a:tr>
              <a:tr h="186894">
                <a:tc>
                  <a:txBody>
                    <a:bodyPr/>
                    <a:lstStyle/>
                    <a:p>
                      <a:pPr algn="ctr"/>
                      <a:r>
                        <a:rPr lang="en-US" sz="1200" dirty="0"/>
                        <a:t>-105,896</a:t>
                      </a:r>
                    </a:p>
                  </a:txBody>
                  <a:tcPr/>
                </a:tc>
                <a:tc>
                  <a:txBody>
                    <a:bodyPr/>
                    <a:lstStyle/>
                    <a:p>
                      <a:pPr algn="ctr"/>
                      <a:r>
                        <a:rPr lang="en-US" sz="1200" dirty="0"/>
                        <a:t>Bedrooms</a:t>
                      </a:r>
                    </a:p>
                  </a:txBody>
                  <a:tcPr/>
                </a:tc>
                <a:extLst>
                  <a:ext uri="{0D108BD9-81ED-4DB2-BD59-A6C34878D82A}">
                    <a16:rowId xmlns:a16="http://schemas.microsoft.com/office/drawing/2014/main" val="3969338021"/>
                  </a:ext>
                </a:extLst>
              </a:tr>
              <a:tr h="186894">
                <a:tc>
                  <a:txBody>
                    <a:bodyPr/>
                    <a:lstStyle/>
                    <a:p>
                      <a:pPr algn="ctr"/>
                      <a:r>
                        <a:rPr lang="en-US" sz="1200" dirty="0"/>
                        <a:t>14,605</a:t>
                      </a:r>
                    </a:p>
                  </a:txBody>
                  <a:tcPr/>
                </a:tc>
                <a:tc>
                  <a:txBody>
                    <a:bodyPr/>
                    <a:lstStyle/>
                    <a:p>
                      <a:pPr algn="ctr"/>
                      <a:r>
                        <a:rPr lang="en-US" sz="1200" dirty="0"/>
                        <a:t>Bathrooms</a:t>
                      </a:r>
                    </a:p>
                  </a:txBody>
                  <a:tcPr/>
                </a:tc>
                <a:extLst>
                  <a:ext uri="{0D108BD9-81ED-4DB2-BD59-A6C34878D82A}">
                    <a16:rowId xmlns:a16="http://schemas.microsoft.com/office/drawing/2014/main" val="3565451080"/>
                  </a:ext>
                </a:extLst>
              </a:tr>
              <a:tr h="186894">
                <a:tc>
                  <a:txBody>
                    <a:bodyPr/>
                    <a:lstStyle/>
                    <a:p>
                      <a:pPr algn="ctr"/>
                      <a:r>
                        <a:rPr lang="en-US" sz="1200" dirty="0"/>
                        <a:t>549, 565</a:t>
                      </a:r>
                    </a:p>
                  </a:txBody>
                  <a:tcPr/>
                </a:tc>
                <a:tc>
                  <a:txBody>
                    <a:bodyPr/>
                    <a:lstStyle/>
                    <a:p>
                      <a:pPr algn="ctr"/>
                      <a:r>
                        <a:rPr lang="en-US" sz="1200" dirty="0"/>
                        <a:t>Square footage of living area</a:t>
                      </a:r>
                    </a:p>
                  </a:txBody>
                  <a:tcPr/>
                </a:tc>
                <a:extLst>
                  <a:ext uri="{0D108BD9-81ED-4DB2-BD59-A6C34878D82A}">
                    <a16:rowId xmlns:a16="http://schemas.microsoft.com/office/drawing/2014/main" val="2994958841"/>
                  </a:ext>
                </a:extLst>
              </a:tr>
              <a:tr h="327065">
                <a:tc>
                  <a:txBody>
                    <a:bodyPr/>
                    <a:lstStyle/>
                    <a:p>
                      <a:pPr algn="ctr"/>
                      <a:r>
                        <a:rPr lang="en-US" sz="1200" dirty="0"/>
                        <a:t>-112,215</a:t>
                      </a:r>
                    </a:p>
                  </a:txBody>
                  <a:tcPr/>
                </a:tc>
                <a:tc>
                  <a:txBody>
                    <a:bodyPr/>
                    <a:lstStyle/>
                    <a:p>
                      <a:pPr algn="ctr"/>
                      <a:r>
                        <a:rPr lang="en-US" sz="1200" dirty="0"/>
                        <a:t>Square footage apart from basement </a:t>
                      </a:r>
                    </a:p>
                  </a:txBody>
                  <a:tcPr/>
                </a:tc>
                <a:extLst>
                  <a:ext uri="{0D108BD9-81ED-4DB2-BD59-A6C34878D82A}">
                    <a16:rowId xmlns:a16="http://schemas.microsoft.com/office/drawing/2014/main" val="1074178381"/>
                  </a:ext>
                </a:extLst>
              </a:tr>
            </a:tbl>
          </a:graphicData>
        </a:graphic>
      </p:graphicFrame>
      <p:sp>
        <p:nvSpPr>
          <p:cNvPr id="7" name="TextBox 6">
            <a:extLst>
              <a:ext uri="{FF2B5EF4-FFF2-40B4-BE49-F238E27FC236}">
                <a16:creationId xmlns:a16="http://schemas.microsoft.com/office/drawing/2014/main" id="{ECBD14E4-9D80-84DD-48BD-B8B282256C04}"/>
              </a:ext>
            </a:extLst>
          </p:cNvPr>
          <p:cNvSpPr txBox="1"/>
          <p:nvPr/>
        </p:nvSpPr>
        <p:spPr>
          <a:xfrm>
            <a:off x="4559797" y="4667693"/>
            <a:ext cx="7051879" cy="1384995"/>
          </a:xfrm>
          <a:prstGeom prst="rect">
            <a:avLst/>
          </a:prstGeom>
          <a:noFill/>
        </p:spPr>
        <p:txBody>
          <a:bodyPr wrap="square" rtlCol="0">
            <a:spAutoFit/>
          </a:bodyPr>
          <a:lstStyle/>
          <a:p>
            <a:r>
              <a:rPr lang="en-US" sz="1400" dirty="0"/>
              <a:t>After running the Multiple linear regression model, first thing we notice is that bedrooms and square footage apart from basement have a negative correlation on price, after renovations We can see apart of number of bedrooms, and square foot above, there is a greater impact on price when it comes to bathrooms and square foot of living area. The negative values in bedrooms and </a:t>
            </a:r>
            <a:r>
              <a:rPr lang="en-US" sz="1400" dirty="0" err="1"/>
              <a:t>squarefoot</a:t>
            </a:r>
            <a:r>
              <a:rPr lang="en-US" sz="1400" dirty="0"/>
              <a:t> above area indicates as price increases, they share negative correlation (”as one goes up the other goes down”). </a:t>
            </a:r>
          </a:p>
        </p:txBody>
      </p:sp>
      <p:graphicFrame>
        <p:nvGraphicFramePr>
          <p:cNvPr id="15" name="Table 6">
            <a:extLst>
              <a:ext uri="{FF2B5EF4-FFF2-40B4-BE49-F238E27FC236}">
                <a16:creationId xmlns:a16="http://schemas.microsoft.com/office/drawing/2014/main" id="{BB57138A-10C1-4DB0-F1DF-117D715DD14F}"/>
              </a:ext>
            </a:extLst>
          </p:cNvPr>
          <p:cNvGraphicFramePr>
            <a:graphicFrameLocks noGrp="1"/>
          </p:cNvGraphicFramePr>
          <p:nvPr>
            <p:extLst>
              <p:ext uri="{D42A27DB-BD31-4B8C-83A1-F6EECF244321}">
                <p14:modId xmlns:p14="http://schemas.microsoft.com/office/powerpoint/2010/main" val="3536526190"/>
              </p:ext>
            </p:extLst>
          </p:nvPr>
        </p:nvGraphicFramePr>
        <p:xfrm>
          <a:off x="4559797" y="3059198"/>
          <a:ext cx="7051880" cy="1500078"/>
        </p:xfrm>
        <a:graphic>
          <a:graphicData uri="http://schemas.openxmlformats.org/drawingml/2006/table">
            <a:tbl>
              <a:tblPr firstRow="1" bandRow="1">
                <a:tableStyleId>{5C22544A-7EE6-4342-B048-85BDC9FD1C3A}</a:tableStyleId>
              </a:tblPr>
              <a:tblGrid>
                <a:gridCol w="3525940">
                  <a:extLst>
                    <a:ext uri="{9D8B030D-6E8A-4147-A177-3AD203B41FA5}">
                      <a16:colId xmlns:a16="http://schemas.microsoft.com/office/drawing/2014/main" val="391522099"/>
                    </a:ext>
                  </a:extLst>
                </a:gridCol>
                <a:gridCol w="3525940">
                  <a:extLst>
                    <a:ext uri="{9D8B030D-6E8A-4147-A177-3AD203B41FA5}">
                      <a16:colId xmlns:a16="http://schemas.microsoft.com/office/drawing/2014/main" val="903485308"/>
                    </a:ext>
                  </a:extLst>
                </a:gridCol>
              </a:tblGrid>
              <a:tr h="255387">
                <a:tc>
                  <a:txBody>
                    <a:bodyPr/>
                    <a:lstStyle/>
                    <a:p>
                      <a:pPr algn="ctr"/>
                      <a:r>
                        <a:rPr lang="en-US" sz="1200" dirty="0"/>
                        <a:t>Effect on Price</a:t>
                      </a:r>
                    </a:p>
                  </a:txBody>
                  <a:tcPr/>
                </a:tc>
                <a:tc>
                  <a:txBody>
                    <a:bodyPr/>
                    <a:lstStyle/>
                    <a:p>
                      <a:pPr algn="ctr"/>
                      <a:r>
                        <a:rPr lang="en-US" sz="1200" dirty="0"/>
                        <a:t>Areas Not- Renovated</a:t>
                      </a:r>
                    </a:p>
                  </a:txBody>
                  <a:tcPr/>
                </a:tc>
                <a:extLst>
                  <a:ext uri="{0D108BD9-81ED-4DB2-BD59-A6C34878D82A}">
                    <a16:rowId xmlns:a16="http://schemas.microsoft.com/office/drawing/2014/main" val="1286858246"/>
                  </a:ext>
                </a:extLst>
              </a:tr>
              <a:tr h="255387">
                <a:tc>
                  <a:txBody>
                    <a:bodyPr/>
                    <a:lstStyle/>
                    <a:p>
                      <a:pPr algn="ctr"/>
                      <a:r>
                        <a:rPr lang="en-US" sz="1200" dirty="0"/>
                        <a:t>-53,475</a:t>
                      </a:r>
                    </a:p>
                  </a:txBody>
                  <a:tcPr/>
                </a:tc>
                <a:tc>
                  <a:txBody>
                    <a:bodyPr/>
                    <a:lstStyle/>
                    <a:p>
                      <a:pPr algn="ctr"/>
                      <a:r>
                        <a:rPr lang="en-US" sz="1200" dirty="0"/>
                        <a:t>Bedrooms</a:t>
                      </a:r>
                    </a:p>
                  </a:txBody>
                  <a:tcPr/>
                </a:tc>
                <a:extLst>
                  <a:ext uri="{0D108BD9-81ED-4DB2-BD59-A6C34878D82A}">
                    <a16:rowId xmlns:a16="http://schemas.microsoft.com/office/drawing/2014/main" val="3969338021"/>
                  </a:ext>
                </a:extLst>
              </a:tr>
              <a:tr h="255387">
                <a:tc>
                  <a:txBody>
                    <a:bodyPr/>
                    <a:lstStyle/>
                    <a:p>
                      <a:pPr algn="ctr"/>
                      <a:r>
                        <a:rPr lang="en-US" sz="1200" dirty="0"/>
                        <a:t>5,390</a:t>
                      </a:r>
                    </a:p>
                  </a:txBody>
                  <a:tcPr/>
                </a:tc>
                <a:tc>
                  <a:txBody>
                    <a:bodyPr/>
                    <a:lstStyle/>
                    <a:p>
                      <a:pPr algn="ctr"/>
                      <a:r>
                        <a:rPr lang="en-US" sz="1200" dirty="0"/>
                        <a:t>Bathrooms</a:t>
                      </a:r>
                    </a:p>
                  </a:txBody>
                  <a:tcPr/>
                </a:tc>
                <a:extLst>
                  <a:ext uri="{0D108BD9-81ED-4DB2-BD59-A6C34878D82A}">
                    <a16:rowId xmlns:a16="http://schemas.microsoft.com/office/drawing/2014/main" val="3565451080"/>
                  </a:ext>
                </a:extLst>
              </a:tr>
              <a:tr h="255387">
                <a:tc>
                  <a:txBody>
                    <a:bodyPr/>
                    <a:lstStyle/>
                    <a:p>
                      <a:pPr algn="ctr"/>
                      <a:r>
                        <a:rPr lang="en-US" sz="1200" dirty="0"/>
                        <a:t>276,346</a:t>
                      </a:r>
                    </a:p>
                  </a:txBody>
                  <a:tcPr/>
                </a:tc>
                <a:tc>
                  <a:txBody>
                    <a:bodyPr/>
                    <a:lstStyle/>
                    <a:p>
                      <a:pPr algn="ctr"/>
                      <a:r>
                        <a:rPr lang="en-US" sz="1200" dirty="0"/>
                        <a:t>Square footage of living area</a:t>
                      </a:r>
                    </a:p>
                  </a:txBody>
                  <a:tcPr/>
                </a:tc>
                <a:extLst>
                  <a:ext uri="{0D108BD9-81ED-4DB2-BD59-A6C34878D82A}">
                    <a16:rowId xmlns:a16="http://schemas.microsoft.com/office/drawing/2014/main" val="2994958841"/>
                  </a:ext>
                </a:extLst>
              </a:tr>
              <a:tr h="402798">
                <a:tc>
                  <a:txBody>
                    <a:bodyPr/>
                    <a:lstStyle/>
                    <a:p>
                      <a:pPr algn="ctr"/>
                      <a:r>
                        <a:rPr lang="en-US" sz="1200" dirty="0"/>
                        <a:t>-31,960</a:t>
                      </a:r>
                    </a:p>
                  </a:txBody>
                  <a:tcPr/>
                </a:tc>
                <a:tc>
                  <a:txBody>
                    <a:bodyPr/>
                    <a:lstStyle/>
                    <a:p>
                      <a:pPr algn="ctr"/>
                      <a:r>
                        <a:rPr lang="en-US" sz="1200" dirty="0"/>
                        <a:t>Square footage apart from basement </a:t>
                      </a:r>
                    </a:p>
                  </a:txBody>
                  <a:tcPr/>
                </a:tc>
                <a:extLst>
                  <a:ext uri="{0D108BD9-81ED-4DB2-BD59-A6C34878D82A}">
                    <a16:rowId xmlns:a16="http://schemas.microsoft.com/office/drawing/2014/main" val="1074178381"/>
                  </a:ext>
                </a:extLst>
              </a:tr>
            </a:tbl>
          </a:graphicData>
        </a:graphic>
      </p:graphicFrame>
    </p:spTree>
    <p:extLst>
      <p:ext uri="{BB962C8B-B14F-4D97-AF65-F5344CB8AC3E}">
        <p14:creationId xmlns:p14="http://schemas.microsoft.com/office/powerpoint/2010/main" val="232869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915019" cy="5546047"/>
          </a:xfrm>
        </p:spPr>
        <p:txBody>
          <a:bodyPr anchor="ctr">
            <a:normAutofit/>
          </a:bodyPr>
          <a:lstStyle/>
          <a:p>
            <a:pPr marL="0" indent="0">
              <a:buNone/>
            </a:pPr>
            <a:r>
              <a:rPr lang="en-US" sz="3200" dirty="0"/>
              <a:t>BUT WAIT THERE IS MORE! </a:t>
            </a:r>
          </a:p>
          <a:p>
            <a:pPr marL="0" indent="0">
              <a:buNone/>
            </a:pPr>
            <a:endParaRPr lang="en-US" sz="3200" dirty="0"/>
          </a:p>
          <a:p>
            <a:pPr marL="0" indent="0">
              <a:buNone/>
            </a:pPr>
            <a:r>
              <a:rPr lang="en-US" sz="2000" dirty="0"/>
              <a:t>Post model evaluation, we see that some coefficients are not really relevant. The most possible cause is due to outliers (or abnormal values). </a:t>
            </a:r>
          </a:p>
          <a:p>
            <a:pPr marL="0" indent="0">
              <a:buNone/>
            </a:pPr>
            <a:r>
              <a:rPr lang="en-US" sz="2000" dirty="0"/>
              <a:t>One fix is the removal of outliers. Well, how many outliers are there in the data set? Well let’s look…</a:t>
            </a:r>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80742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915019" cy="5546047"/>
          </a:xfrm>
        </p:spPr>
        <p:txBody>
          <a:bodyPr anchor="ctr">
            <a:normAutofit/>
          </a:bodyPr>
          <a:lstStyle/>
          <a:p>
            <a:endParaRPr lang="en-US" sz="2000" dirty="0"/>
          </a:p>
          <a:p>
            <a:endParaRPr lang="en-US" sz="2000" dirty="0"/>
          </a:p>
          <a:p>
            <a:pPr marL="0" indent="0">
              <a:buNone/>
            </a:pPr>
            <a:endParaRPr lang="en-US" sz="2000" dirty="0"/>
          </a:p>
        </p:txBody>
      </p:sp>
      <p:sp>
        <p:nvSpPr>
          <p:cNvPr id="4" name="TextBox 3">
            <a:extLst>
              <a:ext uri="{FF2B5EF4-FFF2-40B4-BE49-F238E27FC236}">
                <a16:creationId xmlns:a16="http://schemas.microsoft.com/office/drawing/2014/main" id="{D4B33F99-C15B-8467-DA0C-3400486BB3B9}"/>
              </a:ext>
            </a:extLst>
          </p:cNvPr>
          <p:cNvSpPr txBox="1"/>
          <p:nvPr/>
        </p:nvSpPr>
        <p:spPr>
          <a:xfrm>
            <a:off x="4833328" y="5065037"/>
            <a:ext cx="6286408" cy="923330"/>
          </a:xfrm>
          <a:prstGeom prst="rect">
            <a:avLst/>
          </a:prstGeom>
          <a:noFill/>
        </p:spPr>
        <p:txBody>
          <a:bodyPr wrap="square" rtlCol="0">
            <a:spAutoFit/>
          </a:bodyPr>
          <a:lstStyle/>
          <a:p>
            <a:r>
              <a:rPr lang="en-US" dirty="0"/>
              <a:t>To see outliers use what’s known as boxplots, where everything outside of the lines and boxes, are considered outliers. They affect our model because they are considered abnormal values. </a:t>
            </a:r>
          </a:p>
        </p:txBody>
      </p:sp>
      <p:pic>
        <p:nvPicPr>
          <p:cNvPr id="1030" name="Picture 6">
            <a:extLst>
              <a:ext uri="{FF2B5EF4-FFF2-40B4-BE49-F238E27FC236}">
                <a16:creationId xmlns:a16="http://schemas.microsoft.com/office/drawing/2014/main" id="{4059C7DD-8B52-ED65-F28D-8D2C76888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068" y="828816"/>
            <a:ext cx="3494741" cy="37986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B06A4A1-58E4-1480-4C78-F747B3C4C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695" y="793898"/>
            <a:ext cx="3494741" cy="37986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52DEC7-7B68-0BF8-289A-FBAA13696E1E}"/>
              </a:ext>
            </a:extLst>
          </p:cNvPr>
          <p:cNvSpPr txBox="1"/>
          <p:nvPr/>
        </p:nvSpPr>
        <p:spPr>
          <a:xfrm>
            <a:off x="4905054" y="256475"/>
            <a:ext cx="6351525" cy="369332"/>
          </a:xfrm>
          <a:prstGeom prst="rect">
            <a:avLst/>
          </a:prstGeom>
          <a:noFill/>
        </p:spPr>
        <p:txBody>
          <a:bodyPr wrap="square" rtlCol="0">
            <a:spAutoFit/>
          </a:bodyPr>
          <a:lstStyle/>
          <a:p>
            <a:r>
              <a:rPr lang="en-US" dirty="0"/>
              <a:t>Visualization of Outliers in Renovated and non-Renovated</a:t>
            </a:r>
          </a:p>
        </p:txBody>
      </p:sp>
    </p:spTree>
    <p:extLst>
      <p:ext uri="{BB962C8B-B14F-4D97-AF65-F5344CB8AC3E}">
        <p14:creationId xmlns:p14="http://schemas.microsoft.com/office/powerpoint/2010/main" val="58953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{DB1F2DBB-CC70-754B-9023-6F6602305ADB}tf16401378</Template>
  <TotalTime>2300</TotalTime>
  <Words>696</Words>
  <Application>Microsoft Macintosh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To Renovate or Not to Renovate</vt:lpstr>
      <vt:lpstr>Outline</vt:lpstr>
      <vt:lpstr>Background</vt:lpstr>
      <vt:lpstr>Business Problem</vt:lpstr>
      <vt:lpstr>Data</vt:lpstr>
      <vt:lpstr>Methods</vt:lpstr>
      <vt:lpstr>Results</vt:lpstr>
      <vt:lpstr>Results</vt:lpstr>
      <vt:lpstr>Results</vt:lpstr>
      <vt:lpstr>Results</vt:lpstr>
      <vt:lpstr>Results</vt:lpstr>
      <vt:lpstr>Conclusions/ Findings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Success in the Movie industry</dc:title>
  <dc:creator>Carlos Marin</dc:creator>
  <cp:lastModifiedBy>Carlos Marin</cp:lastModifiedBy>
  <cp:revision>33</cp:revision>
  <cp:lastPrinted>2022-01-22T21:55:28Z</cp:lastPrinted>
  <dcterms:created xsi:type="dcterms:W3CDTF">2022-01-22T18:25:07Z</dcterms:created>
  <dcterms:modified xsi:type="dcterms:W3CDTF">2022-05-20T03:57:59Z</dcterms:modified>
</cp:coreProperties>
</file>