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73" r:id="rId8"/>
    <p:sldId id="261" r:id="rId9"/>
    <p:sldId id="272" r:id="rId10"/>
    <p:sldId id="263" r:id="rId11"/>
    <p:sldId id="265"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5EEF4-1F88-4D77-852F-6867CB7778B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79E4AFD-6627-4955-B438-3B0039E0104B}">
      <dgm:prSet/>
      <dgm:spPr/>
      <dgm:t>
        <a:bodyPr/>
        <a:lstStyle/>
        <a:p>
          <a:r>
            <a:rPr lang="en-US"/>
            <a:t>Background</a:t>
          </a:r>
        </a:p>
      </dgm:t>
    </dgm:pt>
    <dgm:pt modelId="{E389F0E1-D40D-43E2-87AC-29F5EF8CAA45}" type="parTrans" cxnId="{2B68299F-BBFB-44BB-BE73-FA4F563B368A}">
      <dgm:prSet/>
      <dgm:spPr/>
      <dgm:t>
        <a:bodyPr/>
        <a:lstStyle/>
        <a:p>
          <a:endParaRPr lang="en-US"/>
        </a:p>
      </dgm:t>
    </dgm:pt>
    <dgm:pt modelId="{78102C11-7CAA-41B8-A8A9-B1FD011D8377}" type="sibTrans" cxnId="{2B68299F-BBFB-44BB-BE73-FA4F563B368A}">
      <dgm:prSet/>
      <dgm:spPr/>
      <dgm:t>
        <a:bodyPr/>
        <a:lstStyle/>
        <a:p>
          <a:endParaRPr lang="en-US"/>
        </a:p>
      </dgm:t>
    </dgm:pt>
    <dgm:pt modelId="{61ABC57C-ADB7-4CF7-BBE7-F7231F09CBE1}">
      <dgm:prSet/>
      <dgm:spPr/>
      <dgm:t>
        <a:bodyPr/>
        <a:lstStyle/>
        <a:p>
          <a:r>
            <a:rPr lang="en-US"/>
            <a:t>Business Problem</a:t>
          </a:r>
        </a:p>
      </dgm:t>
    </dgm:pt>
    <dgm:pt modelId="{C7D0B7A7-3688-4D20-8B71-34A99EE97052}" type="parTrans" cxnId="{0C6A03D3-CCAD-46CA-BDEB-7ACFC2F62E0B}">
      <dgm:prSet/>
      <dgm:spPr/>
      <dgm:t>
        <a:bodyPr/>
        <a:lstStyle/>
        <a:p>
          <a:endParaRPr lang="en-US"/>
        </a:p>
      </dgm:t>
    </dgm:pt>
    <dgm:pt modelId="{CDD6DAF9-0EF3-40AF-B07C-010AECDB3A0C}" type="sibTrans" cxnId="{0C6A03D3-CCAD-46CA-BDEB-7ACFC2F62E0B}">
      <dgm:prSet/>
      <dgm:spPr/>
      <dgm:t>
        <a:bodyPr/>
        <a:lstStyle/>
        <a:p>
          <a:endParaRPr lang="en-US"/>
        </a:p>
      </dgm:t>
    </dgm:pt>
    <dgm:pt modelId="{F0FFF835-D676-4460-BE98-F5E3ED12D603}">
      <dgm:prSet/>
      <dgm:spPr/>
      <dgm:t>
        <a:bodyPr/>
        <a:lstStyle/>
        <a:p>
          <a:r>
            <a:rPr lang="en-US"/>
            <a:t>Data</a:t>
          </a:r>
        </a:p>
      </dgm:t>
    </dgm:pt>
    <dgm:pt modelId="{27530123-E31F-49A0-803A-832276BFE73E}" type="parTrans" cxnId="{6D702C7A-2397-444F-88C0-DB0CD14AEA3D}">
      <dgm:prSet/>
      <dgm:spPr/>
      <dgm:t>
        <a:bodyPr/>
        <a:lstStyle/>
        <a:p>
          <a:endParaRPr lang="en-US"/>
        </a:p>
      </dgm:t>
    </dgm:pt>
    <dgm:pt modelId="{3DCDA74A-A78C-407D-9FF1-18F24599DB67}" type="sibTrans" cxnId="{6D702C7A-2397-444F-88C0-DB0CD14AEA3D}">
      <dgm:prSet/>
      <dgm:spPr/>
      <dgm:t>
        <a:bodyPr/>
        <a:lstStyle/>
        <a:p>
          <a:endParaRPr lang="en-US"/>
        </a:p>
      </dgm:t>
    </dgm:pt>
    <dgm:pt modelId="{DB7274A6-CC70-4F00-825A-A9D390C6A70D}">
      <dgm:prSet/>
      <dgm:spPr/>
      <dgm:t>
        <a:bodyPr/>
        <a:lstStyle/>
        <a:p>
          <a:r>
            <a:rPr lang="en-US"/>
            <a:t>Methods</a:t>
          </a:r>
        </a:p>
      </dgm:t>
    </dgm:pt>
    <dgm:pt modelId="{9A45DBCF-498E-4B90-BC7B-9433CCD0DB34}" type="parTrans" cxnId="{F74FF438-822A-4DB8-A27E-FA3075B57494}">
      <dgm:prSet/>
      <dgm:spPr/>
      <dgm:t>
        <a:bodyPr/>
        <a:lstStyle/>
        <a:p>
          <a:endParaRPr lang="en-US"/>
        </a:p>
      </dgm:t>
    </dgm:pt>
    <dgm:pt modelId="{4992E180-4239-4F84-BA34-9D232390B8F3}" type="sibTrans" cxnId="{F74FF438-822A-4DB8-A27E-FA3075B57494}">
      <dgm:prSet/>
      <dgm:spPr/>
      <dgm:t>
        <a:bodyPr/>
        <a:lstStyle/>
        <a:p>
          <a:endParaRPr lang="en-US"/>
        </a:p>
      </dgm:t>
    </dgm:pt>
    <dgm:pt modelId="{0E531617-0F42-4FA3-BF57-D593989A6153}">
      <dgm:prSet/>
      <dgm:spPr/>
      <dgm:t>
        <a:bodyPr/>
        <a:lstStyle/>
        <a:p>
          <a:r>
            <a:rPr lang="en-US"/>
            <a:t>Results</a:t>
          </a:r>
        </a:p>
      </dgm:t>
    </dgm:pt>
    <dgm:pt modelId="{5552E38C-28D2-4C88-B3E9-8FAC438E0F48}" type="parTrans" cxnId="{1FEE9DD8-9E59-4A99-8A16-FEAD644D45D3}">
      <dgm:prSet/>
      <dgm:spPr/>
      <dgm:t>
        <a:bodyPr/>
        <a:lstStyle/>
        <a:p>
          <a:endParaRPr lang="en-US"/>
        </a:p>
      </dgm:t>
    </dgm:pt>
    <dgm:pt modelId="{8C3767E8-0837-4DDF-8910-CDEF1A825E52}" type="sibTrans" cxnId="{1FEE9DD8-9E59-4A99-8A16-FEAD644D45D3}">
      <dgm:prSet/>
      <dgm:spPr/>
      <dgm:t>
        <a:bodyPr/>
        <a:lstStyle/>
        <a:p>
          <a:endParaRPr lang="en-US"/>
        </a:p>
      </dgm:t>
    </dgm:pt>
    <dgm:pt modelId="{D5233511-635F-40ED-B8B2-37D56A81850E}">
      <dgm:prSet/>
      <dgm:spPr/>
      <dgm:t>
        <a:bodyPr/>
        <a:lstStyle/>
        <a:p>
          <a:r>
            <a:rPr lang="en-US"/>
            <a:t>Conclusions</a:t>
          </a:r>
        </a:p>
      </dgm:t>
    </dgm:pt>
    <dgm:pt modelId="{2007DE4F-3127-4FA7-9ABB-8B9939A60711}" type="parTrans" cxnId="{1AAFF7CD-B248-48AD-BD5A-3AFB73AA8AFB}">
      <dgm:prSet/>
      <dgm:spPr/>
      <dgm:t>
        <a:bodyPr/>
        <a:lstStyle/>
        <a:p>
          <a:endParaRPr lang="en-US"/>
        </a:p>
      </dgm:t>
    </dgm:pt>
    <dgm:pt modelId="{D66B0142-C2C1-4C73-BBDA-7DBE0E82A8C9}" type="sibTrans" cxnId="{1AAFF7CD-B248-48AD-BD5A-3AFB73AA8AFB}">
      <dgm:prSet/>
      <dgm:spPr/>
      <dgm:t>
        <a:bodyPr/>
        <a:lstStyle/>
        <a:p>
          <a:endParaRPr lang="en-US"/>
        </a:p>
      </dgm:t>
    </dgm:pt>
    <dgm:pt modelId="{EB2D4641-5AD9-004B-BAA2-24B19FB0DA33}" type="pres">
      <dgm:prSet presAssocID="{0BD5EEF4-1F88-4D77-852F-6867CB7778B4}" presName="linear" presStyleCnt="0">
        <dgm:presLayoutVars>
          <dgm:animLvl val="lvl"/>
          <dgm:resizeHandles val="exact"/>
        </dgm:presLayoutVars>
      </dgm:prSet>
      <dgm:spPr/>
    </dgm:pt>
    <dgm:pt modelId="{9272B60F-8572-AF47-ADF6-2E977D60C99D}" type="pres">
      <dgm:prSet presAssocID="{279E4AFD-6627-4955-B438-3B0039E0104B}" presName="parentText" presStyleLbl="node1" presStyleIdx="0" presStyleCnt="6">
        <dgm:presLayoutVars>
          <dgm:chMax val="0"/>
          <dgm:bulletEnabled val="1"/>
        </dgm:presLayoutVars>
      </dgm:prSet>
      <dgm:spPr/>
    </dgm:pt>
    <dgm:pt modelId="{C7D3F519-568B-6D43-967F-892AD2076058}" type="pres">
      <dgm:prSet presAssocID="{78102C11-7CAA-41B8-A8A9-B1FD011D8377}" presName="spacer" presStyleCnt="0"/>
      <dgm:spPr/>
    </dgm:pt>
    <dgm:pt modelId="{2378759C-4142-0542-90FB-55A549057A43}" type="pres">
      <dgm:prSet presAssocID="{61ABC57C-ADB7-4CF7-BBE7-F7231F09CBE1}" presName="parentText" presStyleLbl="node1" presStyleIdx="1" presStyleCnt="6">
        <dgm:presLayoutVars>
          <dgm:chMax val="0"/>
          <dgm:bulletEnabled val="1"/>
        </dgm:presLayoutVars>
      </dgm:prSet>
      <dgm:spPr/>
    </dgm:pt>
    <dgm:pt modelId="{C3B661C2-11C8-4544-B84B-57E4B44517AC}" type="pres">
      <dgm:prSet presAssocID="{CDD6DAF9-0EF3-40AF-B07C-010AECDB3A0C}" presName="spacer" presStyleCnt="0"/>
      <dgm:spPr/>
    </dgm:pt>
    <dgm:pt modelId="{28C24085-FB39-8042-96EE-269F954F4B97}" type="pres">
      <dgm:prSet presAssocID="{F0FFF835-D676-4460-BE98-F5E3ED12D603}" presName="parentText" presStyleLbl="node1" presStyleIdx="2" presStyleCnt="6">
        <dgm:presLayoutVars>
          <dgm:chMax val="0"/>
          <dgm:bulletEnabled val="1"/>
        </dgm:presLayoutVars>
      </dgm:prSet>
      <dgm:spPr/>
    </dgm:pt>
    <dgm:pt modelId="{175C30F6-4D74-FB43-9A1A-AB068F824F3F}" type="pres">
      <dgm:prSet presAssocID="{3DCDA74A-A78C-407D-9FF1-18F24599DB67}" presName="spacer" presStyleCnt="0"/>
      <dgm:spPr/>
    </dgm:pt>
    <dgm:pt modelId="{5C9299B9-27BA-794D-9E67-E7E8017A0E79}" type="pres">
      <dgm:prSet presAssocID="{DB7274A6-CC70-4F00-825A-A9D390C6A70D}" presName="parentText" presStyleLbl="node1" presStyleIdx="3" presStyleCnt="6">
        <dgm:presLayoutVars>
          <dgm:chMax val="0"/>
          <dgm:bulletEnabled val="1"/>
        </dgm:presLayoutVars>
      </dgm:prSet>
      <dgm:spPr/>
    </dgm:pt>
    <dgm:pt modelId="{1CCD56D5-E09B-CF4D-80A5-DBAEFF44D14F}" type="pres">
      <dgm:prSet presAssocID="{4992E180-4239-4F84-BA34-9D232390B8F3}" presName="spacer" presStyleCnt="0"/>
      <dgm:spPr/>
    </dgm:pt>
    <dgm:pt modelId="{1DBFDA6D-9EDB-DD43-84A8-32D03DD2AE1B}" type="pres">
      <dgm:prSet presAssocID="{0E531617-0F42-4FA3-BF57-D593989A6153}" presName="parentText" presStyleLbl="node1" presStyleIdx="4" presStyleCnt="6">
        <dgm:presLayoutVars>
          <dgm:chMax val="0"/>
          <dgm:bulletEnabled val="1"/>
        </dgm:presLayoutVars>
      </dgm:prSet>
      <dgm:spPr/>
    </dgm:pt>
    <dgm:pt modelId="{AB0024F8-F876-FE45-A4F8-3FE95595EB01}" type="pres">
      <dgm:prSet presAssocID="{8C3767E8-0837-4DDF-8910-CDEF1A825E52}" presName="spacer" presStyleCnt="0"/>
      <dgm:spPr/>
    </dgm:pt>
    <dgm:pt modelId="{FC56BABD-4283-ED4B-8C38-A6BAAA5E36DB}" type="pres">
      <dgm:prSet presAssocID="{D5233511-635F-40ED-B8B2-37D56A81850E}" presName="parentText" presStyleLbl="node1" presStyleIdx="5" presStyleCnt="6">
        <dgm:presLayoutVars>
          <dgm:chMax val="0"/>
          <dgm:bulletEnabled val="1"/>
        </dgm:presLayoutVars>
      </dgm:prSet>
      <dgm:spPr/>
    </dgm:pt>
  </dgm:ptLst>
  <dgm:cxnLst>
    <dgm:cxn modelId="{6007D531-7214-3C4F-A74C-278C13ECC8E7}" type="presOf" srcId="{D5233511-635F-40ED-B8B2-37D56A81850E}" destId="{FC56BABD-4283-ED4B-8C38-A6BAAA5E36DB}" srcOrd="0" destOrd="0" presId="urn:microsoft.com/office/officeart/2005/8/layout/vList2"/>
    <dgm:cxn modelId="{F74FF438-822A-4DB8-A27E-FA3075B57494}" srcId="{0BD5EEF4-1F88-4D77-852F-6867CB7778B4}" destId="{DB7274A6-CC70-4F00-825A-A9D390C6A70D}" srcOrd="3" destOrd="0" parTransId="{9A45DBCF-498E-4B90-BC7B-9433CCD0DB34}" sibTransId="{4992E180-4239-4F84-BA34-9D232390B8F3}"/>
    <dgm:cxn modelId="{1E2F044C-BB12-3040-BD53-C460EE398F5B}" type="presOf" srcId="{61ABC57C-ADB7-4CF7-BBE7-F7231F09CBE1}" destId="{2378759C-4142-0542-90FB-55A549057A43}" srcOrd="0" destOrd="0" presId="urn:microsoft.com/office/officeart/2005/8/layout/vList2"/>
    <dgm:cxn modelId="{BECAEF6F-FB93-F340-B2C8-62A266CA47B8}" type="presOf" srcId="{279E4AFD-6627-4955-B438-3B0039E0104B}" destId="{9272B60F-8572-AF47-ADF6-2E977D60C99D}" srcOrd="0" destOrd="0" presId="urn:microsoft.com/office/officeart/2005/8/layout/vList2"/>
    <dgm:cxn modelId="{6D702C7A-2397-444F-88C0-DB0CD14AEA3D}" srcId="{0BD5EEF4-1F88-4D77-852F-6867CB7778B4}" destId="{F0FFF835-D676-4460-BE98-F5E3ED12D603}" srcOrd="2" destOrd="0" parTransId="{27530123-E31F-49A0-803A-832276BFE73E}" sibTransId="{3DCDA74A-A78C-407D-9FF1-18F24599DB67}"/>
    <dgm:cxn modelId="{2B68299F-BBFB-44BB-BE73-FA4F563B368A}" srcId="{0BD5EEF4-1F88-4D77-852F-6867CB7778B4}" destId="{279E4AFD-6627-4955-B438-3B0039E0104B}" srcOrd="0" destOrd="0" parTransId="{E389F0E1-D40D-43E2-87AC-29F5EF8CAA45}" sibTransId="{78102C11-7CAA-41B8-A8A9-B1FD011D8377}"/>
    <dgm:cxn modelId="{F5B65EA2-5C56-2247-861E-3905F4482BC7}" type="presOf" srcId="{0E531617-0F42-4FA3-BF57-D593989A6153}" destId="{1DBFDA6D-9EDB-DD43-84A8-32D03DD2AE1B}" srcOrd="0" destOrd="0" presId="urn:microsoft.com/office/officeart/2005/8/layout/vList2"/>
    <dgm:cxn modelId="{27EE99B3-5A1F-3B4E-B2BF-B35DB048075E}" type="presOf" srcId="{0BD5EEF4-1F88-4D77-852F-6867CB7778B4}" destId="{EB2D4641-5AD9-004B-BAA2-24B19FB0DA33}" srcOrd="0" destOrd="0" presId="urn:microsoft.com/office/officeart/2005/8/layout/vList2"/>
    <dgm:cxn modelId="{1AAFF7CD-B248-48AD-BD5A-3AFB73AA8AFB}" srcId="{0BD5EEF4-1F88-4D77-852F-6867CB7778B4}" destId="{D5233511-635F-40ED-B8B2-37D56A81850E}" srcOrd="5" destOrd="0" parTransId="{2007DE4F-3127-4FA7-9ABB-8B9939A60711}" sibTransId="{D66B0142-C2C1-4C73-BBDA-7DBE0E82A8C9}"/>
    <dgm:cxn modelId="{0C6A03D3-CCAD-46CA-BDEB-7ACFC2F62E0B}" srcId="{0BD5EEF4-1F88-4D77-852F-6867CB7778B4}" destId="{61ABC57C-ADB7-4CF7-BBE7-F7231F09CBE1}" srcOrd="1" destOrd="0" parTransId="{C7D0B7A7-3688-4D20-8B71-34A99EE97052}" sibTransId="{CDD6DAF9-0EF3-40AF-B07C-010AECDB3A0C}"/>
    <dgm:cxn modelId="{05A2D8D3-4119-3944-9226-5122B17920AB}" type="presOf" srcId="{DB7274A6-CC70-4F00-825A-A9D390C6A70D}" destId="{5C9299B9-27BA-794D-9E67-E7E8017A0E79}" srcOrd="0" destOrd="0" presId="urn:microsoft.com/office/officeart/2005/8/layout/vList2"/>
    <dgm:cxn modelId="{1FEE9DD8-9E59-4A99-8A16-FEAD644D45D3}" srcId="{0BD5EEF4-1F88-4D77-852F-6867CB7778B4}" destId="{0E531617-0F42-4FA3-BF57-D593989A6153}" srcOrd="4" destOrd="0" parTransId="{5552E38C-28D2-4C88-B3E9-8FAC438E0F48}" sibTransId="{8C3767E8-0837-4DDF-8910-CDEF1A825E52}"/>
    <dgm:cxn modelId="{F508DDE2-B4F7-3D40-B5B4-AD0FB73220CF}" type="presOf" srcId="{F0FFF835-D676-4460-BE98-F5E3ED12D603}" destId="{28C24085-FB39-8042-96EE-269F954F4B97}" srcOrd="0" destOrd="0" presId="urn:microsoft.com/office/officeart/2005/8/layout/vList2"/>
    <dgm:cxn modelId="{3149FEBD-FDB5-AA41-A2B6-E44B47CA0446}" type="presParOf" srcId="{EB2D4641-5AD9-004B-BAA2-24B19FB0DA33}" destId="{9272B60F-8572-AF47-ADF6-2E977D60C99D}" srcOrd="0" destOrd="0" presId="urn:microsoft.com/office/officeart/2005/8/layout/vList2"/>
    <dgm:cxn modelId="{424B465A-98B4-4545-878A-200831761D69}" type="presParOf" srcId="{EB2D4641-5AD9-004B-BAA2-24B19FB0DA33}" destId="{C7D3F519-568B-6D43-967F-892AD2076058}" srcOrd="1" destOrd="0" presId="urn:microsoft.com/office/officeart/2005/8/layout/vList2"/>
    <dgm:cxn modelId="{17A6827D-EB53-B442-8DA0-681608F06D7E}" type="presParOf" srcId="{EB2D4641-5AD9-004B-BAA2-24B19FB0DA33}" destId="{2378759C-4142-0542-90FB-55A549057A43}" srcOrd="2" destOrd="0" presId="urn:microsoft.com/office/officeart/2005/8/layout/vList2"/>
    <dgm:cxn modelId="{EC0DD2E3-6D82-7248-A841-654D6AEFDCE4}" type="presParOf" srcId="{EB2D4641-5AD9-004B-BAA2-24B19FB0DA33}" destId="{C3B661C2-11C8-4544-B84B-57E4B44517AC}" srcOrd="3" destOrd="0" presId="urn:microsoft.com/office/officeart/2005/8/layout/vList2"/>
    <dgm:cxn modelId="{1647217D-A92C-574C-8F6C-892FD84AAEBD}" type="presParOf" srcId="{EB2D4641-5AD9-004B-BAA2-24B19FB0DA33}" destId="{28C24085-FB39-8042-96EE-269F954F4B97}" srcOrd="4" destOrd="0" presId="urn:microsoft.com/office/officeart/2005/8/layout/vList2"/>
    <dgm:cxn modelId="{A914202C-C446-994F-8EEF-F6A295BB1E26}" type="presParOf" srcId="{EB2D4641-5AD9-004B-BAA2-24B19FB0DA33}" destId="{175C30F6-4D74-FB43-9A1A-AB068F824F3F}" srcOrd="5" destOrd="0" presId="urn:microsoft.com/office/officeart/2005/8/layout/vList2"/>
    <dgm:cxn modelId="{C085BB93-7ACF-2E42-A01B-C042A79F6D9F}" type="presParOf" srcId="{EB2D4641-5AD9-004B-BAA2-24B19FB0DA33}" destId="{5C9299B9-27BA-794D-9E67-E7E8017A0E79}" srcOrd="6" destOrd="0" presId="urn:microsoft.com/office/officeart/2005/8/layout/vList2"/>
    <dgm:cxn modelId="{CE98DB13-904A-7C47-8F77-7A2741E5AA2C}" type="presParOf" srcId="{EB2D4641-5AD9-004B-BAA2-24B19FB0DA33}" destId="{1CCD56D5-E09B-CF4D-80A5-DBAEFF44D14F}" srcOrd="7" destOrd="0" presId="urn:microsoft.com/office/officeart/2005/8/layout/vList2"/>
    <dgm:cxn modelId="{B20A7984-AF87-FB4B-BFE2-579D77153C30}" type="presParOf" srcId="{EB2D4641-5AD9-004B-BAA2-24B19FB0DA33}" destId="{1DBFDA6D-9EDB-DD43-84A8-32D03DD2AE1B}" srcOrd="8" destOrd="0" presId="urn:microsoft.com/office/officeart/2005/8/layout/vList2"/>
    <dgm:cxn modelId="{A459945F-01E1-8741-B361-2FB54A93C194}" type="presParOf" srcId="{EB2D4641-5AD9-004B-BAA2-24B19FB0DA33}" destId="{AB0024F8-F876-FE45-A4F8-3FE95595EB01}" srcOrd="9" destOrd="0" presId="urn:microsoft.com/office/officeart/2005/8/layout/vList2"/>
    <dgm:cxn modelId="{3383194D-1B9D-684E-BA84-8A3F4C3CA232}" type="presParOf" srcId="{EB2D4641-5AD9-004B-BAA2-24B19FB0DA33}" destId="{FC56BABD-4283-ED4B-8C38-A6BAAA5E36D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2B60F-8572-AF47-ADF6-2E977D60C99D}">
      <dsp:nvSpPr>
        <dsp:cNvPr id="0" name=""/>
        <dsp:cNvSpPr/>
      </dsp:nvSpPr>
      <dsp:spPr>
        <a:xfrm>
          <a:off x="0" y="61073"/>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Background</a:t>
          </a:r>
        </a:p>
      </dsp:txBody>
      <dsp:txXfrm>
        <a:off x="39809" y="100882"/>
        <a:ext cx="6184022" cy="735872"/>
      </dsp:txXfrm>
    </dsp:sp>
    <dsp:sp modelId="{2378759C-4142-0542-90FB-55A549057A43}">
      <dsp:nvSpPr>
        <dsp:cNvPr id="0" name=""/>
        <dsp:cNvSpPr/>
      </dsp:nvSpPr>
      <dsp:spPr>
        <a:xfrm>
          <a:off x="0" y="974483"/>
          <a:ext cx="6263640"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Business Problem</a:t>
          </a:r>
        </a:p>
      </dsp:txBody>
      <dsp:txXfrm>
        <a:off x="39809" y="1014292"/>
        <a:ext cx="6184022" cy="735872"/>
      </dsp:txXfrm>
    </dsp:sp>
    <dsp:sp modelId="{28C24085-FB39-8042-96EE-269F954F4B97}">
      <dsp:nvSpPr>
        <dsp:cNvPr id="0" name=""/>
        <dsp:cNvSpPr/>
      </dsp:nvSpPr>
      <dsp:spPr>
        <a:xfrm>
          <a:off x="0" y="1887893"/>
          <a:ext cx="6263640"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a:t>
          </a:r>
        </a:p>
      </dsp:txBody>
      <dsp:txXfrm>
        <a:off x="39809" y="1927702"/>
        <a:ext cx="6184022" cy="735872"/>
      </dsp:txXfrm>
    </dsp:sp>
    <dsp:sp modelId="{5C9299B9-27BA-794D-9E67-E7E8017A0E79}">
      <dsp:nvSpPr>
        <dsp:cNvPr id="0" name=""/>
        <dsp:cNvSpPr/>
      </dsp:nvSpPr>
      <dsp:spPr>
        <a:xfrm>
          <a:off x="0" y="2801303"/>
          <a:ext cx="6263640"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Methods</a:t>
          </a:r>
        </a:p>
      </dsp:txBody>
      <dsp:txXfrm>
        <a:off x="39809" y="2841112"/>
        <a:ext cx="6184022" cy="735872"/>
      </dsp:txXfrm>
    </dsp:sp>
    <dsp:sp modelId="{1DBFDA6D-9EDB-DD43-84A8-32D03DD2AE1B}">
      <dsp:nvSpPr>
        <dsp:cNvPr id="0" name=""/>
        <dsp:cNvSpPr/>
      </dsp:nvSpPr>
      <dsp:spPr>
        <a:xfrm>
          <a:off x="0" y="3714714"/>
          <a:ext cx="6263640"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Results</a:t>
          </a:r>
        </a:p>
      </dsp:txBody>
      <dsp:txXfrm>
        <a:off x="39809" y="3754523"/>
        <a:ext cx="6184022" cy="735872"/>
      </dsp:txXfrm>
    </dsp:sp>
    <dsp:sp modelId="{FC56BABD-4283-ED4B-8C38-A6BAAA5E36DB}">
      <dsp:nvSpPr>
        <dsp:cNvPr id="0" name=""/>
        <dsp:cNvSpPr/>
      </dsp:nvSpPr>
      <dsp:spPr>
        <a:xfrm>
          <a:off x="0" y="4628124"/>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Conclusions</a:t>
          </a:r>
        </a:p>
      </dsp:txBody>
      <dsp:txXfrm>
        <a:off x="39809" y="4667933"/>
        <a:ext cx="6184022" cy="7358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8AF6-1D02-5043-8466-1968D527C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A8A016-E056-0A4D-A585-A822DE8D9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5B935-4A24-DE44-B83C-8181C612E7F4}"/>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5" name="Footer Placeholder 4">
            <a:extLst>
              <a:ext uri="{FF2B5EF4-FFF2-40B4-BE49-F238E27FC236}">
                <a16:creationId xmlns:a16="http://schemas.microsoft.com/office/drawing/2014/main" id="{3E29C699-98A8-2C47-8CB9-8FF444B0E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F802-7B83-2C4B-BD2B-A03381EB2E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17814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AE36-FB1E-0943-A10B-62BB6A569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D3598-B077-714D-9B52-CCC87D6B7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7C036-6EEE-A74D-BB42-8D40B8064CDC}"/>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5" name="Footer Placeholder 4">
            <a:extLst>
              <a:ext uri="{FF2B5EF4-FFF2-40B4-BE49-F238E27FC236}">
                <a16:creationId xmlns:a16="http://schemas.microsoft.com/office/drawing/2014/main" id="{A2789B51-2FB2-C14A-8D8D-CBE384ADE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B3F7A-7A4D-F044-B736-08E5A9AE4532}"/>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26796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F7258-4FD5-804A-AB15-7A0514EDB1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E0588-530C-7440-9197-71D8A29C2B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44411-7544-F042-AC98-7EA0DD814839}"/>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5" name="Footer Placeholder 4">
            <a:extLst>
              <a:ext uri="{FF2B5EF4-FFF2-40B4-BE49-F238E27FC236}">
                <a16:creationId xmlns:a16="http://schemas.microsoft.com/office/drawing/2014/main" id="{B1ACBDA1-5537-8948-AE68-652E412DA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7981E-DF0B-7947-9DA9-9C57433AF25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17580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A4C4-79C3-C542-AA74-23C73A1B9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317C2-9B7B-704A-BA77-98B1B09DB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A29C3-7FDA-3541-BC9D-DA08A993B6C9}"/>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5" name="Footer Placeholder 4">
            <a:extLst>
              <a:ext uri="{FF2B5EF4-FFF2-40B4-BE49-F238E27FC236}">
                <a16:creationId xmlns:a16="http://schemas.microsoft.com/office/drawing/2014/main" id="{3045F0B5-1A05-C846-AAD0-0A3B4C8D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136A7-0E90-6141-BE55-1A1E9292F8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0144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1D88-E79B-4441-9B55-F517EEB66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AC64A-76A6-AA4A-B661-0D9EC0FEE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B2E54-942D-A140-B38D-E46E0A39262B}"/>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5" name="Footer Placeholder 4">
            <a:extLst>
              <a:ext uri="{FF2B5EF4-FFF2-40B4-BE49-F238E27FC236}">
                <a16:creationId xmlns:a16="http://schemas.microsoft.com/office/drawing/2014/main" id="{1843A4C3-2F11-9D4F-AF7E-3BE5B958A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0C57E-F40C-D241-A7FE-60B5A2E88BDA}"/>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9786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25D9-0FA4-B142-8B5B-27EEAD0E3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472BD-41DF-8645-8D77-2391D04DA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EF0770-8035-0947-A511-53F4324BD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CE50C5-A401-6F47-863B-7F8C84F7E64D}"/>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6" name="Footer Placeholder 5">
            <a:extLst>
              <a:ext uri="{FF2B5EF4-FFF2-40B4-BE49-F238E27FC236}">
                <a16:creationId xmlns:a16="http://schemas.microsoft.com/office/drawing/2014/main" id="{5694FA2F-E654-D241-AB16-D9BB23B63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E67F7-5573-DE45-AC70-FF0654B5006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3653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C39A-BDFB-7F42-A402-C8C3BA1AD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4AF38-1AB2-3043-8ABA-DF1619CE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2BEF1-5166-E045-BCC1-ECDF7C05D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3A63D-F647-6A49-9E96-35733D8B5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2700E-E494-2843-9743-01B10BF53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041FD-B535-884E-9FE0-898E12BD709B}"/>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8" name="Footer Placeholder 7">
            <a:extLst>
              <a:ext uri="{FF2B5EF4-FFF2-40B4-BE49-F238E27FC236}">
                <a16:creationId xmlns:a16="http://schemas.microsoft.com/office/drawing/2014/main" id="{A1FCD531-5F0D-834A-976F-F6FDCF52C8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8565C-5B51-F14D-86E7-8AB5678A6C9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10833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DE6-D1BA-3144-9BD3-4DF90A096C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F5BBF0-C173-0A42-BE21-E5B97C295050}"/>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4" name="Footer Placeholder 3">
            <a:extLst>
              <a:ext uri="{FF2B5EF4-FFF2-40B4-BE49-F238E27FC236}">
                <a16:creationId xmlns:a16="http://schemas.microsoft.com/office/drawing/2014/main" id="{DDD9498C-A4A1-D042-9EAE-7212AE4D5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F854D0-89C2-C94B-8A8F-66A280328EB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01863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85FFA-7A48-2C4F-BFC0-2A6E1AA66F25}"/>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3" name="Footer Placeholder 2">
            <a:extLst>
              <a:ext uri="{FF2B5EF4-FFF2-40B4-BE49-F238E27FC236}">
                <a16:creationId xmlns:a16="http://schemas.microsoft.com/office/drawing/2014/main" id="{07173FA4-07C1-6543-8A51-212135520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AB5DF-34E1-9A4F-BDCE-DF700066ABB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78241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8FEB-ECA5-F64A-B703-334CD3194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03DD2-2AD6-DA4D-BE11-EF4FD0027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C8F525-C695-7946-A831-52A6849F6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1648E-7F9B-6340-BA02-78E7870EF33D}"/>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6" name="Footer Placeholder 5">
            <a:extLst>
              <a:ext uri="{FF2B5EF4-FFF2-40B4-BE49-F238E27FC236}">
                <a16:creationId xmlns:a16="http://schemas.microsoft.com/office/drawing/2014/main" id="{A079559A-4198-1845-90CA-FAC251C66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058F4-B32E-B242-992F-0A63C6BF5AD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51581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E6E5-5029-6E44-94C2-6898CEB5F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10654-794B-7843-BB16-107B771EB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8EEC9-1416-3F46-96A8-B726E7AFB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AF6F1-3910-0E42-A185-B818D5B6E6E6}"/>
              </a:ext>
            </a:extLst>
          </p:cNvPr>
          <p:cNvSpPr>
            <a:spLocks noGrp="1"/>
          </p:cNvSpPr>
          <p:nvPr>
            <p:ph type="dt" sz="half" idx="10"/>
          </p:nvPr>
        </p:nvSpPr>
        <p:spPr/>
        <p:txBody>
          <a:bodyPr/>
          <a:lstStyle/>
          <a:p>
            <a:fld id="{C3F5752A-20FB-004E-98EE-3C66723388AA}" type="datetimeFigureOut">
              <a:rPr lang="en-US" smtClean="0"/>
              <a:t>4/29/22</a:t>
            </a:fld>
            <a:endParaRPr lang="en-US"/>
          </a:p>
        </p:txBody>
      </p:sp>
      <p:sp>
        <p:nvSpPr>
          <p:cNvPr id="6" name="Footer Placeholder 5">
            <a:extLst>
              <a:ext uri="{FF2B5EF4-FFF2-40B4-BE49-F238E27FC236}">
                <a16:creationId xmlns:a16="http://schemas.microsoft.com/office/drawing/2014/main" id="{19881F36-C868-754F-88EF-1243C8EE6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34998-B3C7-BF4B-8DD8-120A50F1BE7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7734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E102B-A1AE-E64B-B8A5-5F103C8BC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91BF4-3CEA-0E41-9617-35A2148FF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5CE43-E77E-9840-B300-63FCD0AED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5752A-20FB-004E-98EE-3C66723388AA}" type="datetimeFigureOut">
              <a:rPr lang="en-US" smtClean="0"/>
              <a:t>4/29/22</a:t>
            </a:fld>
            <a:endParaRPr lang="en-US"/>
          </a:p>
        </p:txBody>
      </p:sp>
      <p:sp>
        <p:nvSpPr>
          <p:cNvPr id="5" name="Footer Placeholder 4">
            <a:extLst>
              <a:ext uri="{FF2B5EF4-FFF2-40B4-BE49-F238E27FC236}">
                <a16:creationId xmlns:a16="http://schemas.microsoft.com/office/drawing/2014/main" id="{85C102A3-67D7-704C-ACB2-7403FB330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DB512-7D3E-D44D-A471-8404F206C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1673B-21E6-694C-8302-476B90F05B8E}" type="slidenum">
              <a:rPr lang="en-US" smtClean="0"/>
              <a:t>‹#›</a:t>
            </a:fld>
            <a:endParaRPr lang="en-US"/>
          </a:p>
        </p:txBody>
      </p:sp>
    </p:spTree>
    <p:extLst>
      <p:ext uri="{BB962C8B-B14F-4D97-AF65-F5344CB8AC3E}">
        <p14:creationId xmlns:p14="http://schemas.microsoft.com/office/powerpoint/2010/main" val="226132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F0864-E616-324F-95F5-80AEBC173861}"/>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Formula For Success – Best Director, Actor/Actress, and Producer</a:t>
            </a:r>
          </a:p>
        </p:txBody>
      </p:sp>
      <p:sp>
        <p:nvSpPr>
          <p:cNvPr id="3" name="Subtitle 2">
            <a:extLst>
              <a:ext uri="{FF2B5EF4-FFF2-40B4-BE49-F238E27FC236}">
                <a16:creationId xmlns:a16="http://schemas.microsoft.com/office/drawing/2014/main" id="{287AC451-E7D3-2C42-87E3-CA866325CF79}"/>
              </a:ext>
            </a:extLst>
          </p:cNvPr>
          <p:cNvSpPr>
            <a:spLocks noGrp="1"/>
          </p:cNvSpPr>
          <p:nvPr>
            <p:ph type="subTitle" idx="1"/>
          </p:nvPr>
        </p:nvSpPr>
        <p:spPr>
          <a:xfrm>
            <a:off x="1350682" y="4870824"/>
            <a:ext cx="10005951" cy="1458258"/>
          </a:xfrm>
        </p:spPr>
        <p:txBody>
          <a:bodyPr anchor="ctr">
            <a:normAutofit/>
          </a:bodyPr>
          <a:lstStyle/>
          <a:p>
            <a:pPr algn="l"/>
            <a:r>
              <a:rPr lang="en-US" dirty="0"/>
              <a:t>BY: Carlos Marin</a:t>
            </a:r>
            <a:endParaRPr lang="en-US"/>
          </a:p>
        </p:txBody>
      </p:sp>
    </p:spTree>
    <p:extLst>
      <p:ext uri="{BB962C8B-B14F-4D97-AF65-F5344CB8AC3E}">
        <p14:creationId xmlns:p14="http://schemas.microsoft.com/office/powerpoint/2010/main" val="233132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91C97-A06F-AC4A-8D1E-7409EF5640B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Conclusions/ Findings</a:t>
            </a:r>
          </a:p>
        </p:txBody>
      </p:sp>
      <p:sp>
        <p:nvSpPr>
          <p:cNvPr id="3" name="Content Placeholder 2">
            <a:extLst>
              <a:ext uri="{FF2B5EF4-FFF2-40B4-BE49-F238E27FC236}">
                <a16:creationId xmlns:a16="http://schemas.microsoft.com/office/drawing/2014/main" id="{F0879E51-3025-FD47-A6D2-158E9D009E69}"/>
              </a:ext>
            </a:extLst>
          </p:cNvPr>
          <p:cNvSpPr>
            <a:spLocks noGrp="1"/>
          </p:cNvSpPr>
          <p:nvPr>
            <p:ph idx="1"/>
          </p:nvPr>
        </p:nvSpPr>
        <p:spPr>
          <a:xfrm>
            <a:off x="4810259" y="649480"/>
            <a:ext cx="6555347" cy="5546047"/>
          </a:xfrm>
        </p:spPr>
        <p:txBody>
          <a:bodyPr anchor="ctr">
            <a:normAutofit/>
          </a:bodyPr>
          <a:lstStyle/>
          <a:p>
            <a:r>
              <a:rPr lang="en-US" sz="2000" dirty="0"/>
              <a:t>First I evaluated how each coefficient (bedroom, bathroom, square foot living area, square foot above area) when renovated how they affect pricing of a home. While trimming the data did lower R squared, but it is known that the model accuracy score at the end would be significantly lower if not trimmed. The plot would now show a non linear trend at all if not trimmed. Trimming data to remove outliers increased model score accuracy at the end. Possibly more (or less) trimming could be done, to increase the model score accuracy seen at the the end.</a:t>
            </a:r>
          </a:p>
        </p:txBody>
      </p:sp>
    </p:spTree>
    <p:extLst>
      <p:ext uri="{BB962C8B-B14F-4D97-AF65-F5344CB8AC3E}">
        <p14:creationId xmlns:p14="http://schemas.microsoft.com/office/powerpoint/2010/main" val="169065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B305A-C1EA-AA4C-B376-3FED8ACDFF3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Next Steps…</a:t>
            </a:r>
          </a:p>
        </p:txBody>
      </p:sp>
      <p:sp>
        <p:nvSpPr>
          <p:cNvPr id="3" name="Content Placeholder 2">
            <a:extLst>
              <a:ext uri="{FF2B5EF4-FFF2-40B4-BE49-F238E27FC236}">
                <a16:creationId xmlns:a16="http://schemas.microsoft.com/office/drawing/2014/main" id="{BF862CB4-D907-6645-A76F-C429DF850D7F}"/>
              </a:ext>
            </a:extLst>
          </p:cNvPr>
          <p:cNvSpPr>
            <a:spLocks noGrp="1"/>
          </p:cNvSpPr>
          <p:nvPr>
            <p:ph idx="1"/>
          </p:nvPr>
        </p:nvSpPr>
        <p:spPr>
          <a:xfrm>
            <a:off x="4810259" y="649480"/>
            <a:ext cx="6555347" cy="5546047"/>
          </a:xfrm>
        </p:spPr>
        <p:txBody>
          <a:bodyPr anchor="ctr">
            <a:normAutofit/>
          </a:bodyPr>
          <a:lstStyle/>
          <a:p>
            <a:pPr marL="0" indent="0">
              <a:buNone/>
            </a:pPr>
            <a:endParaRPr lang="en-US" sz="2000" dirty="0"/>
          </a:p>
          <a:p>
            <a:r>
              <a:rPr lang="en-US" sz="2000" dirty="0"/>
              <a:t>1) Evaluate methods to increase model accuracy</a:t>
            </a:r>
          </a:p>
          <a:p>
            <a:r>
              <a:rPr lang="en-US" sz="2000" dirty="0"/>
              <a:t> 2) evaluate trimming (decrease/increase trimming) see how this affects R squared and model accuracy score at the end.</a:t>
            </a:r>
          </a:p>
          <a:p>
            <a:r>
              <a:rPr lang="en-US" sz="2000" dirty="0"/>
              <a:t> 3) evaluate what causes negative correlation in multiple linear regression</a:t>
            </a:r>
          </a:p>
        </p:txBody>
      </p:sp>
    </p:spTree>
    <p:extLst>
      <p:ext uri="{BB962C8B-B14F-4D97-AF65-F5344CB8AC3E}">
        <p14:creationId xmlns:p14="http://schemas.microsoft.com/office/powerpoint/2010/main" val="58887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4033-13FC-4C4D-9949-214B4002060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Thank you!</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erial view of a highway near the ocean">
            <a:extLst>
              <a:ext uri="{FF2B5EF4-FFF2-40B4-BE49-F238E27FC236}">
                <a16:creationId xmlns:a16="http://schemas.microsoft.com/office/drawing/2014/main" id="{1261D5C9-ECCF-4CB6-BDA8-D7BB7D99EE31}"/>
              </a:ext>
            </a:extLst>
          </p:cNvPr>
          <p:cNvPicPr>
            <a:picLocks noChangeAspect="1"/>
          </p:cNvPicPr>
          <p:nvPr/>
        </p:nvPicPr>
        <p:blipFill rotWithShape="1">
          <a:blip r:embed="rId2"/>
          <a:srcRect l="15115" r="802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508438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CDC13B-4BA8-9F49-9709-0E961F8D583F}"/>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Outline</a:t>
            </a:r>
          </a:p>
        </p:txBody>
      </p:sp>
      <p:graphicFrame>
        <p:nvGraphicFramePr>
          <p:cNvPr id="5" name="Content Placeholder 2">
            <a:extLst>
              <a:ext uri="{FF2B5EF4-FFF2-40B4-BE49-F238E27FC236}">
                <a16:creationId xmlns:a16="http://schemas.microsoft.com/office/drawing/2014/main" id="{F41589F1-FB7D-406E-8E41-0C198746D284}"/>
              </a:ext>
            </a:extLst>
          </p:cNvPr>
          <p:cNvGraphicFramePr>
            <a:graphicFrameLocks noGrp="1"/>
          </p:cNvGraphicFramePr>
          <p:nvPr>
            <p:ph idx="1"/>
            <p:extLst>
              <p:ext uri="{D42A27DB-BD31-4B8C-83A1-F6EECF244321}">
                <p14:modId xmlns:p14="http://schemas.microsoft.com/office/powerpoint/2010/main" val="327526289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43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89FD-31F8-744B-849A-1E6652BB52C1}"/>
              </a:ext>
            </a:extLst>
          </p:cNvPr>
          <p:cNvSpPr>
            <a:spLocks noGrp="1"/>
          </p:cNvSpPr>
          <p:nvPr>
            <p:ph type="title"/>
          </p:nvPr>
        </p:nvSpPr>
        <p:spPr>
          <a:xfrm>
            <a:off x="4965430" y="629268"/>
            <a:ext cx="6586491" cy="1286160"/>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D02A6774-4342-3947-A4BF-456CA6E71817}"/>
              </a:ext>
            </a:extLst>
          </p:cNvPr>
          <p:cNvSpPr>
            <a:spLocks noGrp="1"/>
          </p:cNvSpPr>
          <p:nvPr>
            <p:ph idx="1"/>
          </p:nvPr>
        </p:nvSpPr>
        <p:spPr>
          <a:xfrm>
            <a:off x="4965431" y="2438400"/>
            <a:ext cx="6586489" cy="3785419"/>
          </a:xfrm>
        </p:spPr>
        <p:txBody>
          <a:bodyPr>
            <a:normAutofit/>
          </a:bodyPr>
          <a:lstStyle/>
          <a:p>
            <a:r>
              <a:rPr lang="en-US" sz="2000" dirty="0"/>
              <a:t>Every Year, Americans renovate their home so when it comes time to sell, they can best the return. I create two multiple linear regression models based on whether they were renovated or not.</a:t>
            </a:r>
          </a:p>
        </p:txBody>
      </p:sp>
      <p:pic>
        <p:nvPicPr>
          <p:cNvPr id="5" name="Picture 4" descr="Different numbers in 3D">
            <a:extLst>
              <a:ext uri="{FF2B5EF4-FFF2-40B4-BE49-F238E27FC236}">
                <a16:creationId xmlns:a16="http://schemas.microsoft.com/office/drawing/2014/main" id="{AE7B3AC8-F20F-4597-94E7-7EDCBC195057}"/>
              </a:ext>
            </a:extLst>
          </p:cNvPr>
          <p:cNvPicPr>
            <a:picLocks noChangeAspect="1"/>
          </p:cNvPicPr>
          <p:nvPr/>
        </p:nvPicPr>
        <p:blipFill rotWithShape="1">
          <a:blip r:embed="rId2"/>
          <a:srcRect l="33649" r="2833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3C3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83F11-C380-2C4C-B0C5-18B276A1C18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Business Problem</a:t>
            </a:r>
          </a:p>
        </p:txBody>
      </p:sp>
      <p:sp>
        <p:nvSpPr>
          <p:cNvPr id="3" name="Content Placeholder 2">
            <a:extLst>
              <a:ext uri="{FF2B5EF4-FFF2-40B4-BE49-F238E27FC236}">
                <a16:creationId xmlns:a16="http://schemas.microsoft.com/office/drawing/2014/main" id="{A6D7FAC5-BF10-9D47-9CE8-14F48516D522}"/>
              </a:ext>
            </a:extLst>
          </p:cNvPr>
          <p:cNvSpPr>
            <a:spLocks noGrp="1"/>
          </p:cNvSpPr>
          <p:nvPr>
            <p:ph idx="1"/>
          </p:nvPr>
        </p:nvSpPr>
        <p:spPr>
          <a:xfrm>
            <a:off x="4810259" y="649480"/>
            <a:ext cx="6555347" cy="5546047"/>
          </a:xfrm>
        </p:spPr>
        <p:txBody>
          <a:bodyPr anchor="ctr">
            <a:normAutofit/>
          </a:bodyPr>
          <a:lstStyle/>
          <a:p>
            <a:r>
              <a:rPr lang="en-US" sz="2000" dirty="0"/>
              <a:t>How much does renovating or not renovating your home affect pricing of the home? By creating a multiple linear regression we can see how each coefficient works with pricing. From this we can create an actual formula that can be used to calculate how much your home will sell for once renovated or not renovated</a:t>
            </a:r>
          </a:p>
        </p:txBody>
      </p:sp>
    </p:spTree>
    <p:extLst>
      <p:ext uri="{BB962C8B-B14F-4D97-AF65-F5344CB8AC3E}">
        <p14:creationId xmlns:p14="http://schemas.microsoft.com/office/powerpoint/2010/main" val="179525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13BA5-0051-8D40-B622-66501D61717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a:t>
            </a:r>
          </a:p>
        </p:txBody>
      </p:sp>
      <p:sp>
        <p:nvSpPr>
          <p:cNvPr id="3" name="Content Placeholder 2">
            <a:extLst>
              <a:ext uri="{FF2B5EF4-FFF2-40B4-BE49-F238E27FC236}">
                <a16:creationId xmlns:a16="http://schemas.microsoft.com/office/drawing/2014/main" id="{572A965E-A3D1-0F4F-9A8B-4CF09B9CC7C8}"/>
              </a:ext>
            </a:extLst>
          </p:cNvPr>
          <p:cNvSpPr>
            <a:spLocks noGrp="1"/>
          </p:cNvSpPr>
          <p:nvPr>
            <p:ph idx="1"/>
          </p:nvPr>
        </p:nvSpPr>
        <p:spPr>
          <a:xfrm>
            <a:off x="4810259" y="649480"/>
            <a:ext cx="6555347" cy="5546047"/>
          </a:xfrm>
        </p:spPr>
        <p:txBody>
          <a:bodyPr anchor="ctr">
            <a:normAutofit/>
          </a:bodyPr>
          <a:lstStyle/>
          <a:p>
            <a:r>
              <a:rPr lang="en-US" sz="2000" dirty="0"/>
              <a:t>Using KC data set. The data set is separated  by renovated and then normalization data processing is done.</a:t>
            </a:r>
          </a:p>
          <a:p>
            <a:r>
              <a:rPr lang="en-US" sz="2000" dirty="0"/>
              <a:t>Renovated data set has 744 rows</a:t>
            </a:r>
          </a:p>
          <a:p>
            <a:r>
              <a:rPr lang="en-US" sz="2000" dirty="0"/>
              <a:t>Non renovated data set has 3842 rows.</a:t>
            </a:r>
          </a:p>
          <a:p>
            <a:r>
              <a:rPr lang="en-US" sz="2000" dirty="0"/>
              <a:t>Both have 5 rows</a:t>
            </a:r>
          </a:p>
        </p:txBody>
      </p:sp>
    </p:spTree>
    <p:extLst>
      <p:ext uri="{BB962C8B-B14F-4D97-AF65-F5344CB8AC3E}">
        <p14:creationId xmlns:p14="http://schemas.microsoft.com/office/powerpoint/2010/main" val="309053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Methods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0"/>
            <a:ext cx="6555347" cy="5546047"/>
          </a:xfrm>
        </p:spPr>
        <p:txBody>
          <a:bodyPr anchor="ctr">
            <a:normAutofit/>
          </a:bodyPr>
          <a:lstStyle/>
          <a:p>
            <a:r>
              <a:rPr lang="en-US" sz="2000" dirty="0"/>
              <a:t>First create separate data frames by role</a:t>
            </a:r>
          </a:p>
          <a:p>
            <a:r>
              <a:rPr lang="en-US" sz="2000" dirty="0"/>
              <a:t>Identify top individuals by value counts</a:t>
            </a:r>
          </a:p>
          <a:p>
            <a:r>
              <a:rPr lang="en-US" sz="2000" dirty="0"/>
              <a:t>Group by individuals – then plotted  both Return on Investment Percentage (ROI Percentage) and average rating.</a:t>
            </a:r>
          </a:p>
        </p:txBody>
      </p:sp>
    </p:spTree>
    <p:extLst>
      <p:ext uri="{BB962C8B-B14F-4D97-AF65-F5344CB8AC3E}">
        <p14:creationId xmlns:p14="http://schemas.microsoft.com/office/powerpoint/2010/main" val="170770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0"/>
            <a:ext cx="6555347" cy="5546047"/>
          </a:xfrm>
        </p:spPr>
        <p:txBody>
          <a:bodyPr anchor="ctr">
            <a:normAutofit/>
          </a:bodyPr>
          <a:lstStyle/>
          <a:p>
            <a:r>
              <a:rPr lang="en-US" sz="2000" dirty="0"/>
              <a:t>Results show lots of variability in data. High RMSE, high MAE. Model score accuracy is low.</a:t>
            </a:r>
          </a:p>
          <a:p>
            <a:r>
              <a:rPr lang="en-US" sz="2000" dirty="0"/>
              <a:t>The MEAN ABSOLUTE ERROR) for the renovated data set is 243,991</a:t>
            </a:r>
          </a:p>
          <a:p>
            <a:r>
              <a:rPr lang="en-US" sz="2000" dirty="0"/>
              <a:t> The MEAN ABSOLUTE ERROR) for the non-renovated data set is 158,754</a:t>
            </a:r>
          </a:p>
          <a:p>
            <a:r>
              <a:rPr lang="en-US" sz="2000" dirty="0"/>
              <a:t>The ROOT MEAN SQUARED ERROR for the renovated data set is 243,991</a:t>
            </a:r>
          </a:p>
          <a:p>
            <a:r>
              <a:rPr lang="en-US" sz="2000" dirty="0"/>
              <a:t>The ROOT MEAN SQUARED ERROR for the non-renovated data set is 158,777</a:t>
            </a:r>
          </a:p>
        </p:txBody>
      </p:sp>
    </p:spTree>
    <p:extLst>
      <p:ext uri="{BB962C8B-B14F-4D97-AF65-F5344CB8AC3E}">
        <p14:creationId xmlns:p14="http://schemas.microsoft.com/office/powerpoint/2010/main" val="301605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Freeform: Shape 9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5D46DE-345B-A547-B1B1-C7513AB2563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Results (cont’d)</a:t>
            </a:r>
            <a:br>
              <a:rPr lang="en-US" sz="4000"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pic>
        <p:nvPicPr>
          <p:cNvPr id="9" name="Content Placeholder 8" descr="Chart, scatter chart&#10;&#10;Description automatically generated">
            <a:extLst>
              <a:ext uri="{FF2B5EF4-FFF2-40B4-BE49-F238E27FC236}">
                <a16:creationId xmlns:a16="http://schemas.microsoft.com/office/drawing/2014/main" id="{A5356460-B97B-9553-75F7-D29873E02BDC}"/>
              </a:ext>
            </a:extLst>
          </p:cNvPr>
          <p:cNvPicPr>
            <a:picLocks noGrp="1" noChangeAspect="1"/>
          </p:cNvPicPr>
          <p:nvPr>
            <p:ph idx="1"/>
          </p:nvPr>
        </p:nvPicPr>
        <p:blipFill rotWithShape="1">
          <a:blip r:embed="rId2"/>
          <a:srcRect r="7393"/>
          <a:stretch/>
        </p:blipFill>
        <p:spPr>
          <a:xfrm>
            <a:off x="4502428" y="834637"/>
            <a:ext cx="7225748" cy="5188725"/>
          </a:xfrm>
          <a:prstGeom prst="rect">
            <a:avLst/>
          </a:prstGeom>
        </p:spPr>
      </p:pic>
    </p:spTree>
    <p:extLst>
      <p:ext uri="{BB962C8B-B14F-4D97-AF65-F5344CB8AC3E}">
        <p14:creationId xmlns:p14="http://schemas.microsoft.com/office/powerpoint/2010/main" val="294978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5D46DE-345B-A547-B1B1-C7513AB2563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Results (cont’d)</a:t>
            </a:r>
            <a:endParaRPr lang="en-US" sz="4000" kern="1200" dirty="0">
              <a:solidFill>
                <a:srgbClr val="FFFFFF"/>
              </a:solidFill>
              <a:latin typeface="+mj-lt"/>
              <a:ea typeface="+mj-ea"/>
              <a:cs typeface="+mj-cs"/>
            </a:endParaRPr>
          </a:p>
        </p:txBody>
      </p:sp>
      <p:pic>
        <p:nvPicPr>
          <p:cNvPr id="11" name="Content Placeholder 4" descr="Chart, scatter chart&#10;&#10;Description automatically generated">
            <a:extLst>
              <a:ext uri="{FF2B5EF4-FFF2-40B4-BE49-F238E27FC236}">
                <a16:creationId xmlns:a16="http://schemas.microsoft.com/office/drawing/2014/main" id="{B0CC751D-7FA6-827C-D364-F2E4E8859A53}"/>
              </a:ext>
            </a:extLst>
          </p:cNvPr>
          <p:cNvPicPr>
            <a:picLocks noGrp="1" noChangeAspect="1"/>
          </p:cNvPicPr>
          <p:nvPr>
            <p:ph idx="1"/>
          </p:nvPr>
        </p:nvPicPr>
        <p:blipFill>
          <a:blip r:embed="rId2"/>
          <a:stretch>
            <a:fillRect/>
          </a:stretch>
        </p:blipFill>
        <p:spPr>
          <a:xfrm>
            <a:off x="4502427" y="1024366"/>
            <a:ext cx="7494605" cy="4988212"/>
          </a:xfrm>
          <a:prstGeom prst="rect">
            <a:avLst/>
          </a:prstGeom>
        </p:spPr>
      </p:pic>
    </p:spTree>
    <p:extLst>
      <p:ext uri="{BB962C8B-B14F-4D97-AF65-F5344CB8AC3E}">
        <p14:creationId xmlns:p14="http://schemas.microsoft.com/office/powerpoint/2010/main" val="172777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{DB1F2DBB-CC70-754B-9023-6F6602305ADB}tf16401378</Template>
  <TotalTime>299</TotalTime>
  <Words>438</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Formula For Success – Best Director, Actor/Actress, and Producer</vt:lpstr>
      <vt:lpstr>Outline</vt:lpstr>
      <vt:lpstr>Background</vt:lpstr>
      <vt:lpstr>Business Problem</vt:lpstr>
      <vt:lpstr>Data</vt:lpstr>
      <vt:lpstr>Methods</vt:lpstr>
      <vt:lpstr>Results</vt:lpstr>
      <vt:lpstr>Results (cont’d) </vt:lpstr>
      <vt:lpstr>Results (cont’d)</vt:lpstr>
      <vt:lpstr>Conclusions/ Findings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Genres Success in the Movie industry</dc:title>
  <dc:creator>Carlos Marin</dc:creator>
  <cp:lastModifiedBy>Carlos Marin</cp:lastModifiedBy>
  <cp:revision>15</cp:revision>
  <cp:lastPrinted>2022-01-22T21:55:28Z</cp:lastPrinted>
  <dcterms:created xsi:type="dcterms:W3CDTF">2022-01-22T18:25:07Z</dcterms:created>
  <dcterms:modified xsi:type="dcterms:W3CDTF">2022-04-29T06:50:58Z</dcterms:modified>
</cp:coreProperties>
</file>