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78" r:id="rId8"/>
    <p:sldId id="280" r:id="rId9"/>
    <p:sldId id="275" r:id="rId10"/>
    <p:sldId id="263"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0"/>
    <p:restoredTop sz="95794"/>
  </p:normalViewPr>
  <p:slideViewPr>
    <p:cSldViewPr snapToGrid="0" snapToObjects="1">
      <p:cViewPr varScale="1">
        <p:scale>
          <a:sx n="111" d="100"/>
          <a:sy n="111" d="100"/>
        </p:scale>
        <p:origin x="11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5EEF4-1F88-4D77-852F-6867CB7778B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79E4AFD-6627-4955-B438-3B0039E0104B}">
      <dgm:prSet/>
      <dgm:spPr/>
      <dgm:t>
        <a:bodyPr/>
        <a:lstStyle/>
        <a:p>
          <a:r>
            <a:rPr lang="en-US"/>
            <a:t>Background</a:t>
          </a:r>
        </a:p>
      </dgm:t>
    </dgm:pt>
    <dgm:pt modelId="{E389F0E1-D40D-43E2-87AC-29F5EF8CAA45}" type="parTrans" cxnId="{2B68299F-BBFB-44BB-BE73-FA4F563B368A}">
      <dgm:prSet/>
      <dgm:spPr/>
      <dgm:t>
        <a:bodyPr/>
        <a:lstStyle/>
        <a:p>
          <a:endParaRPr lang="en-US"/>
        </a:p>
      </dgm:t>
    </dgm:pt>
    <dgm:pt modelId="{78102C11-7CAA-41B8-A8A9-B1FD011D8377}" type="sibTrans" cxnId="{2B68299F-BBFB-44BB-BE73-FA4F563B368A}">
      <dgm:prSet/>
      <dgm:spPr/>
      <dgm:t>
        <a:bodyPr/>
        <a:lstStyle/>
        <a:p>
          <a:endParaRPr lang="en-US"/>
        </a:p>
      </dgm:t>
    </dgm:pt>
    <dgm:pt modelId="{61ABC57C-ADB7-4CF7-BBE7-F7231F09CBE1}">
      <dgm:prSet/>
      <dgm:spPr/>
      <dgm:t>
        <a:bodyPr/>
        <a:lstStyle/>
        <a:p>
          <a:r>
            <a:rPr lang="en-US"/>
            <a:t>Business Problem</a:t>
          </a:r>
        </a:p>
      </dgm:t>
    </dgm:pt>
    <dgm:pt modelId="{C7D0B7A7-3688-4D20-8B71-34A99EE97052}" type="parTrans" cxnId="{0C6A03D3-CCAD-46CA-BDEB-7ACFC2F62E0B}">
      <dgm:prSet/>
      <dgm:spPr/>
      <dgm:t>
        <a:bodyPr/>
        <a:lstStyle/>
        <a:p>
          <a:endParaRPr lang="en-US"/>
        </a:p>
      </dgm:t>
    </dgm:pt>
    <dgm:pt modelId="{CDD6DAF9-0EF3-40AF-B07C-010AECDB3A0C}" type="sibTrans" cxnId="{0C6A03D3-CCAD-46CA-BDEB-7ACFC2F62E0B}">
      <dgm:prSet/>
      <dgm:spPr/>
      <dgm:t>
        <a:bodyPr/>
        <a:lstStyle/>
        <a:p>
          <a:endParaRPr lang="en-US"/>
        </a:p>
      </dgm:t>
    </dgm:pt>
    <dgm:pt modelId="{F0FFF835-D676-4460-BE98-F5E3ED12D603}">
      <dgm:prSet/>
      <dgm:spPr/>
      <dgm:t>
        <a:bodyPr/>
        <a:lstStyle/>
        <a:p>
          <a:r>
            <a:rPr lang="en-US"/>
            <a:t>Data</a:t>
          </a:r>
        </a:p>
      </dgm:t>
    </dgm:pt>
    <dgm:pt modelId="{27530123-E31F-49A0-803A-832276BFE73E}" type="parTrans" cxnId="{6D702C7A-2397-444F-88C0-DB0CD14AEA3D}">
      <dgm:prSet/>
      <dgm:spPr/>
      <dgm:t>
        <a:bodyPr/>
        <a:lstStyle/>
        <a:p>
          <a:endParaRPr lang="en-US"/>
        </a:p>
      </dgm:t>
    </dgm:pt>
    <dgm:pt modelId="{3DCDA74A-A78C-407D-9FF1-18F24599DB67}" type="sibTrans" cxnId="{6D702C7A-2397-444F-88C0-DB0CD14AEA3D}">
      <dgm:prSet/>
      <dgm:spPr/>
      <dgm:t>
        <a:bodyPr/>
        <a:lstStyle/>
        <a:p>
          <a:endParaRPr lang="en-US"/>
        </a:p>
      </dgm:t>
    </dgm:pt>
    <dgm:pt modelId="{DB7274A6-CC70-4F00-825A-A9D390C6A70D}">
      <dgm:prSet/>
      <dgm:spPr/>
      <dgm:t>
        <a:bodyPr/>
        <a:lstStyle/>
        <a:p>
          <a:r>
            <a:rPr lang="en-US"/>
            <a:t>Methods</a:t>
          </a:r>
        </a:p>
      </dgm:t>
    </dgm:pt>
    <dgm:pt modelId="{9A45DBCF-498E-4B90-BC7B-9433CCD0DB34}" type="parTrans" cxnId="{F74FF438-822A-4DB8-A27E-FA3075B57494}">
      <dgm:prSet/>
      <dgm:spPr/>
      <dgm:t>
        <a:bodyPr/>
        <a:lstStyle/>
        <a:p>
          <a:endParaRPr lang="en-US"/>
        </a:p>
      </dgm:t>
    </dgm:pt>
    <dgm:pt modelId="{4992E180-4239-4F84-BA34-9D232390B8F3}" type="sibTrans" cxnId="{F74FF438-822A-4DB8-A27E-FA3075B57494}">
      <dgm:prSet/>
      <dgm:spPr/>
      <dgm:t>
        <a:bodyPr/>
        <a:lstStyle/>
        <a:p>
          <a:endParaRPr lang="en-US"/>
        </a:p>
      </dgm:t>
    </dgm:pt>
    <dgm:pt modelId="{0E531617-0F42-4FA3-BF57-D593989A6153}">
      <dgm:prSet/>
      <dgm:spPr/>
      <dgm:t>
        <a:bodyPr/>
        <a:lstStyle/>
        <a:p>
          <a:r>
            <a:rPr lang="en-US"/>
            <a:t>Results</a:t>
          </a:r>
        </a:p>
      </dgm:t>
    </dgm:pt>
    <dgm:pt modelId="{5552E38C-28D2-4C88-B3E9-8FAC438E0F48}" type="parTrans" cxnId="{1FEE9DD8-9E59-4A99-8A16-FEAD644D45D3}">
      <dgm:prSet/>
      <dgm:spPr/>
      <dgm:t>
        <a:bodyPr/>
        <a:lstStyle/>
        <a:p>
          <a:endParaRPr lang="en-US"/>
        </a:p>
      </dgm:t>
    </dgm:pt>
    <dgm:pt modelId="{8C3767E8-0837-4DDF-8910-CDEF1A825E52}" type="sibTrans" cxnId="{1FEE9DD8-9E59-4A99-8A16-FEAD644D45D3}">
      <dgm:prSet/>
      <dgm:spPr/>
      <dgm:t>
        <a:bodyPr/>
        <a:lstStyle/>
        <a:p>
          <a:endParaRPr lang="en-US"/>
        </a:p>
      </dgm:t>
    </dgm:pt>
    <dgm:pt modelId="{D5233511-635F-40ED-B8B2-37D56A81850E}">
      <dgm:prSet/>
      <dgm:spPr/>
      <dgm:t>
        <a:bodyPr/>
        <a:lstStyle/>
        <a:p>
          <a:r>
            <a:rPr lang="en-US"/>
            <a:t>Conclusions</a:t>
          </a:r>
        </a:p>
      </dgm:t>
    </dgm:pt>
    <dgm:pt modelId="{2007DE4F-3127-4FA7-9ABB-8B9939A60711}" type="parTrans" cxnId="{1AAFF7CD-B248-48AD-BD5A-3AFB73AA8AFB}">
      <dgm:prSet/>
      <dgm:spPr/>
      <dgm:t>
        <a:bodyPr/>
        <a:lstStyle/>
        <a:p>
          <a:endParaRPr lang="en-US"/>
        </a:p>
      </dgm:t>
    </dgm:pt>
    <dgm:pt modelId="{D66B0142-C2C1-4C73-BBDA-7DBE0E82A8C9}" type="sibTrans" cxnId="{1AAFF7CD-B248-48AD-BD5A-3AFB73AA8AFB}">
      <dgm:prSet/>
      <dgm:spPr/>
      <dgm:t>
        <a:bodyPr/>
        <a:lstStyle/>
        <a:p>
          <a:endParaRPr lang="en-US"/>
        </a:p>
      </dgm:t>
    </dgm:pt>
    <dgm:pt modelId="{EB2D4641-5AD9-004B-BAA2-24B19FB0DA33}" type="pres">
      <dgm:prSet presAssocID="{0BD5EEF4-1F88-4D77-852F-6867CB7778B4}" presName="linear" presStyleCnt="0">
        <dgm:presLayoutVars>
          <dgm:animLvl val="lvl"/>
          <dgm:resizeHandles val="exact"/>
        </dgm:presLayoutVars>
      </dgm:prSet>
      <dgm:spPr/>
    </dgm:pt>
    <dgm:pt modelId="{9272B60F-8572-AF47-ADF6-2E977D60C99D}" type="pres">
      <dgm:prSet presAssocID="{279E4AFD-6627-4955-B438-3B0039E0104B}" presName="parentText" presStyleLbl="node1" presStyleIdx="0" presStyleCnt="6">
        <dgm:presLayoutVars>
          <dgm:chMax val="0"/>
          <dgm:bulletEnabled val="1"/>
        </dgm:presLayoutVars>
      </dgm:prSet>
      <dgm:spPr/>
    </dgm:pt>
    <dgm:pt modelId="{C7D3F519-568B-6D43-967F-892AD2076058}" type="pres">
      <dgm:prSet presAssocID="{78102C11-7CAA-41B8-A8A9-B1FD011D8377}" presName="spacer" presStyleCnt="0"/>
      <dgm:spPr/>
    </dgm:pt>
    <dgm:pt modelId="{2378759C-4142-0542-90FB-55A549057A43}" type="pres">
      <dgm:prSet presAssocID="{61ABC57C-ADB7-4CF7-BBE7-F7231F09CBE1}" presName="parentText" presStyleLbl="node1" presStyleIdx="1" presStyleCnt="6">
        <dgm:presLayoutVars>
          <dgm:chMax val="0"/>
          <dgm:bulletEnabled val="1"/>
        </dgm:presLayoutVars>
      </dgm:prSet>
      <dgm:spPr/>
    </dgm:pt>
    <dgm:pt modelId="{C3B661C2-11C8-4544-B84B-57E4B44517AC}" type="pres">
      <dgm:prSet presAssocID="{CDD6DAF9-0EF3-40AF-B07C-010AECDB3A0C}" presName="spacer" presStyleCnt="0"/>
      <dgm:spPr/>
    </dgm:pt>
    <dgm:pt modelId="{28C24085-FB39-8042-96EE-269F954F4B97}" type="pres">
      <dgm:prSet presAssocID="{F0FFF835-D676-4460-BE98-F5E3ED12D603}" presName="parentText" presStyleLbl="node1" presStyleIdx="2" presStyleCnt="6">
        <dgm:presLayoutVars>
          <dgm:chMax val="0"/>
          <dgm:bulletEnabled val="1"/>
        </dgm:presLayoutVars>
      </dgm:prSet>
      <dgm:spPr/>
    </dgm:pt>
    <dgm:pt modelId="{175C30F6-4D74-FB43-9A1A-AB068F824F3F}" type="pres">
      <dgm:prSet presAssocID="{3DCDA74A-A78C-407D-9FF1-18F24599DB67}" presName="spacer" presStyleCnt="0"/>
      <dgm:spPr/>
    </dgm:pt>
    <dgm:pt modelId="{5C9299B9-27BA-794D-9E67-E7E8017A0E79}" type="pres">
      <dgm:prSet presAssocID="{DB7274A6-CC70-4F00-825A-A9D390C6A70D}" presName="parentText" presStyleLbl="node1" presStyleIdx="3" presStyleCnt="6">
        <dgm:presLayoutVars>
          <dgm:chMax val="0"/>
          <dgm:bulletEnabled val="1"/>
        </dgm:presLayoutVars>
      </dgm:prSet>
      <dgm:spPr/>
    </dgm:pt>
    <dgm:pt modelId="{1CCD56D5-E09B-CF4D-80A5-DBAEFF44D14F}" type="pres">
      <dgm:prSet presAssocID="{4992E180-4239-4F84-BA34-9D232390B8F3}" presName="spacer" presStyleCnt="0"/>
      <dgm:spPr/>
    </dgm:pt>
    <dgm:pt modelId="{1DBFDA6D-9EDB-DD43-84A8-32D03DD2AE1B}" type="pres">
      <dgm:prSet presAssocID="{0E531617-0F42-4FA3-BF57-D593989A6153}" presName="parentText" presStyleLbl="node1" presStyleIdx="4" presStyleCnt="6">
        <dgm:presLayoutVars>
          <dgm:chMax val="0"/>
          <dgm:bulletEnabled val="1"/>
        </dgm:presLayoutVars>
      </dgm:prSet>
      <dgm:spPr/>
    </dgm:pt>
    <dgm:pt modelId="{AB0024F8-F876-FE45-A4F8-3FE95595EB01}" type="pres">
      <dgm:prSet presAssocID="{8C3767E8-0837-4DDF-8910-CDEF1A825E52}" presName="spacer" presStyleCnt="0"/>
      <dgm:spPr/>
    </dgm:pt>
    <dgm:pt modelId="{FC56BABD-4283-ED4B-8C38-A6BAAA5E36DB}" type="pres">
      <dgm:prSet presAssocID="{D5233511-635F-40ED-B8B2-37D56A81850E}" presName="parentText" presStyleLbl="node1" presStyleIdx="5" presStyleCnt="6">
        <dgm:presLayoutVars>
          <dgm:chMax val="0"/>
          <dgm:bulletEnabled val="1"/>
        </dgm:presLayoutVars>
      </dgm:prSet>
      <dgm:spPr/>
    </dgm:pt>
  </dgm:ptLst>
  <dgm:cxnLst>
    <dgm:cxn modelId="{6007D531-7214-3C4F-A74C-278C13ECC8E7}" type="presOf" srcId="{D5233511-635F-40ED-B8B2-37D56A81850E}" destId="{FC56BABD-4283-ED4B-8C38-A6BAAA5E36DB}" srcOrd="0" destOrd="0" presId="urn:microsoft.com/office/officeart/2005/8/layout/vList2"/>
    <dgm:cxn modelId="{F74FF438-822A-4DB8-A27E-FA3075B57494}" srcId="{0BD5EEF4-1F88-4D77-852F-6867CB7778B4}" destId="{DB7274A6-CC70-4F00-825A-A9D390C6A70D}" srcOrd="3" destOrd="0" parTransId="{9A45DBCF-498E-4B90-BC7B-9433CCD0DB34}" sibTransId="{4992E180-4239-4F84-BA34-9D232390B8F3}"/>
    <dgm:cxn modelId="{1E2F044C-BB12-3040-BD53-C460EE398F5B}" type="presOf" srcId="{61ABC57C-ADB7-4CF7-BBE7-F7231F09CBE1}" destId="{2378759C-4142-0542-90FB-55A549057A43}" srcOrd="0" destOrd="0" presId="urn:microsoft.com/office/officeart/2005/8/layout/vList2"/>
    <dgm:cxn modelId="{BECAEF6F-FB93-F340-B2C8-62A266CA47B8}" type="presOf" srcId="{279E4AFD-6627-4955-B438-3B0039E0104B}" destId="{9272B60F-8572-AF47-ADF6-2E977D60C99D}" srcOrd="0" destOrd="0" presId="urn:microsoft.com/office/officeart/2005/8/layout/vList2"/>
    <dgm:cxn modelId="{6D702C7A-2397-444F-88C0-DB0CD14AEA3D}" srcId="{0BD5EEF4-1F88-4D77-852F-6867CB7778B4}" destId="{F0FFF835-D676-4460-BE98-F5E3ED12D603}" srcOrd="2" destOrd="0" parTransId="{27530123-E31F-49A0-803A-832276BFE73E}" sibTransId="{3DCDA74A-A78C-407D-9FF1-18F24599DB67}"/>
    <dgm:cxn modelId="{2B68299F-BBFB-44BB-BE73-FA4F563B368A}" srcId="{0BD5EEF4-1F88-4D77-852F-6867CB7778B4}" destId="{279E4AFD-6627-4955-B438-3B0039E0104B}" srcOrd="0" destOrd="0" parTransId="{E389F0E1-D40D-43E2-87AC-29F5EF8CAA45}" sibTransId="{78102C11-7CAA-41B8-A8A9-B1FD011D8377}"/>
    <dgm:cxn modelId="{F5B65EA2-5C56-2247-861E-3905F4482BC7}" type="presOf" srcId="{0E531617-0F42-4FA3-BF57-D593989A6153}" destId="{1DBFDA6D-9EDB-DD43-84A8-32D03DD2AE1B}" srcOrd="0" destOrd="0" presId="urn:microsoft.com/office/officeart/2005/8/layout/vList2"/>
    <dgm:cxn modelId="{27EE99B3-5A1F-3B4E-B2BF-B35DB048075E}" type="presOf" srcId="{0BD5EEF4-1F88-4D77-852F-6867CB7778B4}" destId="{EB2D4641-5AD9-004B-BAA2-24B19FB0DA33}" srcOrd="0" destOrd="0" presId="urn:microsoft.com/office/officeart/2005/8/layout/vList2"/>
    <dgm:cxn modelId="{1AAFF7CD-B248-48AD-BD5A-3AFB73AA8AFB}" srcId="{0BD5EEF4-1F88-4D77-852F-6867CB7778B4}" destId="{D5233511-635F-40ED-B8B2-37D56A81850E}" srcOrd="5" destOrd="0" parTransId="{2007DE4F-3127-4FA7-9ABB-8B9939A60711}" sibTransId="{D66B0142-C2C1-4C73-BBDA-7DBE0E82A8C9}"/>
    <dgm:cxn modelId="{0C6A03D3-CCAD-46CA-BDEB-7ACFC2F62E0B}" srcId="{0BD5EEF4-1F88-4D77-852F-6867CB7778B4}" destId="{61ABC57C-ADB7-4CF7-BBE7-F7231F09CBE1}" srcOrd="1" destOrd="0" parTransId="{C7D0B7A7-3688-4D20-8B71-34A99EE97052}" sibTransId="{CDD6DAF9-0EF3-40AF-B07C-010AECDB3A0C}"/>
    <dgm:cxn modelId="{05A2D8D3-4119-3944-9226-5122B17920AB}" type="presOf" srcId="{DB7274A6-CC70-4F00-825A-A9D390C6A70D}" destId="{5C9299B9-27BA-794D-9E67-E7E8017A0E79}" srcOrd="0" destOrd="0" presId="urn:microsoft.com/office/officeart/2005/8/layout/vList2"/>
    <dgm:cxn modelId="{1FEE9DD8-9E59-4A99-8A16-FEAD644D45D3}" srcId="{0BD5EEF4-1F88-4D77-852F-6867CB7778B4}" destId="{0E531617-0F42-4FA3-BF57-D593989A6153}" srcOrd="4" destOrd="0" parTransId="{5552E38C-28D2-4C88-B3E9-8FAC438E0F48}" sibTransId="{8C3767E8-0837-4DDF-8910-CDEF1A825E52}"/>
    <dgm:cxn modelId="{F508DDE2-B4F7-3D40-B5B4-AD0FB73220CF}" type="presOf" srcId="{F0FFF835-D676-4460-BE98-F5E3ED12D603}" destId="{28C24085-FB39-8042-96EE-269F954F4B97}" srcOrd="0" destOrd="0" presId="urn:microsoft.com/office/officeart/2005/8/layout/vList2"/>
    <dgm:cxn modelId="{3149FEBD-FDB5-AA41-A2B6-E44B47CA0446}" type="presParOf" srcId="{EB2D4641-5AD9-004B-BAA2-24B19FB0DA33}" destId="{9272B60F-8572-AF47-ADF6-2E977D60C99D}" srcOrd="0" destOrd="0" presId="urn:microsoft.com/office/officeart/2005/8/layout/vList2"/>
    <dgm:cxn modelId="{424B465A-98B4-4545-878A-200831761D69}" type="presParOf" srcId="{EB2D4641-5AD9-004B-BAA2-24B19FB0DA33}" destId="{C7D3F519-568B-6D43-967F-892AD2076058}" srcOrd="1" destOrd="0" presId="urn:microsoft.com/office/officeart/2005/8/layout/vList2"/>
    <dgm:cxn modelId="{17A6827D-EB53-B442-8DA0-681608F06D7E}" type="presParOf" srcId="{EB2D4641-5AD9-004B-BAA2-24B19FB0DA33}" destId="{2378759C-4142-0542-90FB-55A549057A43}" srcOrd="2" destOrd="0" presId="urn:microsoft.com/office/officeart/2005/8/layout/vList2"/>
    <dgm:cxn modelId="{EC0DD2E3-6D82-7248-A841-654D6AEFDCE4}" type="presParOf" srcId="{EB2D4641-5AD9-004B-BAA2-24B19FB0DA33}" destId="{C3B661C2-11C8-4544-B84B-57E4B44517AC}" srcOrd="3" destOrd="0" presId="urn:microsoft.com/office/officeart/2005/8/layout/vList2"/>
    <dgm:cxn modelId="{1647217D-A92C-574C-8F6C-892FD84AAEBD}" type="presParOf" srcId="{EB2D4641-5AD9-004B-BAA2-24B19FB0DA33}" destId="{28C24085-FB39-8042-96EE-269F954F4B97}" srcOrd="4" destOrd="0" presId="urn:microsoft.com/office/officeart/2005/8/layout/vList2"/>
    <dgm:cxn modelId="{A914202C-C446-994F-8EEF-F6A295BB1E26}" type="presParOf" srcId="{EB2D4641-5AD9-004B-BAA2-24B19FB0DA33}" destId="{175C30F6-4D74-FB43-9A1A-AB068F824F3F}" srcOrd="5" destOrd="0" presId="urn:microsoft.com/office/officeart/2005/8/layout/vList2"/>
    <dgm:cxn modelId="{C085BB93-7ACF-2E42-A01B-C042A79F6D9F}" type="presParOf" srcId="{EB2D4641-5AD9-004B-BAA2-24B19FB0DA33}" destId="{5C9299B9-27BA-794D-9E67-E7E8017A0E79}" srcOrd="6" destOrd="0" presId="urn:microsoft.com/office/officeart/2005/8/layout/vList2"/>
    <dgm:cxn modelId="{CE98DB13-904A-7C47-8F77-7A2741E5AA2C}" type="presParOf" srcId="{EB2D4641-5AD9-004B-BAA2-24B19FB0DA33}" destId="{1CCD56D5-E09B-CF4D-80A5-DBAEFF44D14F}" srcOrd="7" destOrd="0" presId="urn:microsoft.com/office/officeart/2005/8/layout/vList2"/>
    <dgm:cxn modelId="{B20A7984-AF87-FB4B-BFE2-579D77153C30}" type="presParOf" srcId="{EB2D4641-5AD9-004B-BAA2-24B19FB0DA33}" destId="{1DBFDA6D-9EDB-DD43-84A8-32D03DD2AE1B}" srcOrd="8" destOrd="0" presId="urn:microsoft.com/office/officeart/2005/8/layout/vList2"/>
    <dgm:cxn modelId="{A459945F-01E1-8741-B361-2FB54A93C194}" type="presParOf" srcId="{EB2D4641-5AD9-004B-BAA2-24B19FB0DA33}" destId="{AB0024F8-F876-FE45-A4F8-3FE95595EB01}" srcOrd="9" destOrd="0" presId="urn:microsoft.com/office/officeart/2005/8/layout/vList2"/>
    <dgm:cxn modelId="{3383194D-1B9D-684E-BA84-8A3F4C3CA232}" type="presParOf" srcId="{EB2D4641-5AD9-004B-BAA2-24B19FB0DA33}" destId="{FC56BABD-4283-ED4B-8C38-A6BAAA5E36D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2B60F-8572-AF47-ADF6-2E977D60C99D}">
      <dsp:nvSpPr>
        <dsp:cNvPr id="0" name=""/>
        <dsp:cNvSpPr/>
      </dsp:nvSpPr>
      <dsp:spPr>
        <a:xfrm>
          <a:off x="0" y="61073"/>
          <a:ext cx="6263640"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Background</a:t>
          </a:r>
        </a:p>
      </dsp:txBody>
      <dsp:txXfrm>
        <a:off x="39809" y="100882"/>
        <a:ext cx="6184022" cy="735872"/>
      </dsp:txXfrm>
    </dsp:sp>
    <dsp:sp modelId="{2378759C-4142-0542-90FB-55A549057A43}">
      <dsp:nvSpPr>
        <dsp:cNvPr id="0" name=""/>
        <dsp:cNvSpPr/>
      </dsp:nvSpPr>
      <dsp:spPr>
        <a:xfrm>
          <a:off x="0" y="974483"/>
          <a:ext cx="6263640" cy="81549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Business Problem</a:t>
          </a:r>
        </a:p>
      </dsp:txBody>
      <dsp:txXfrm>
        <a:off x="39809" y="1014292"/>
        <a:ext cx="6184022" cy="735872"/>
      </dsp:txXfrm>
    </dsp:sp>
    <dsp:sp modelId="{28C24085-FB39-8042-96EE-269F954F4B97}">
      <dsp:nvSpPr>
        <dsp:cNvPr id="0" name=""/>
        <dsp:cNvSpPr/>
      </dsp:nvSpPr>
      <dsp:spPr>
        <a:xfrm>
          <a:off x="0" y="1887893"/>
          <a:ext cx="6263640" cy="81549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a:t>
          </a:r>
        </a:p>
      </dsp:txBody>
      <dsp:txXfrm>
        <a:off x="39809" y="1927702"/>
        <a:ext cx="6184022" cy="735872"/>
      </dsp:txXfrm>
    </dsp:sp>
    <dsp:sp modelId="{5C9299B9-27BA-794D-9E67-E7E8017A0E79}">
      <dsp:nvSpPr>
        <dsp:cNvPr id="0" name=""/>
        <dsp:cNvSpPr/>
      </dsp:nvSpPr>
      <dsp:spPr>
        <a:xfrm>
          <a:off x="0" y="2801303"/>
          <a:ext cx="6263640" cy="81549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Methods</a:t>
          </a:r>
        </a:p>
      </dsp:txBody>
      <dsp:txXfrm>
        <a:off x="39809" y="2841112"/>
        <a:ext cx="6184022" cy="735872"/>
      </dsp:txXfrm>
    </dsp:sp>
    <dsp:sp modelId="{1DBFDA6D-9EDB-DD43-84A8-32D03DD2AE1B}">
      <dsp:nvSpPr>
        <dsp:cNvPr id="0" name=""/>
        <dsp:cNvSpPr/>
      </dsp:nvSpPr>
      <dsp:spPr>
        <a:xfrm>
          <a:off x="0" y="3714714"/>
          <a:ext cx="6263640" cy="81549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Results</a:t>
          </a:r>
        </a:p>
      </dsp:txBody>
      <dsp:txXfrm>
        <a:off x="39809" y="3754523"/>
        <a:ext cx="6184022" cy="735872"/>
      </dsp:txXfrm>
    </dsp:sp>
    <dsp:sp modelId="{FC56BABD-4283-ED4B-8C38-A6BAAA5E36DB}">
      <dsp:nvSpPr>
        <dsp:cNvPr id="0" name=""/>
        <dsp:cNvSpPr/>
      </dsp:nvSpPr>
      <dsp:spPr>
        <a:xfrm>
          <a:off x="0" y="4628124"/>
          <a:ext cx="6263640"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Conclusions</a:t>
          </a:r>
        </a:p>
      </dsp:txBody>
      <dsp:txXfrm>
        <a:off x="39809" y="4667933"/>
        <a:ext cx="6184022" cy="7358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8AF6-1D02-5043-8466-1968D527C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A8A016-E056-0A4D-A585-A822DE8D9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5B935-4A24-DE44-B83C-8181C612E7F4}"/>
              </a:ext>
            </a:extLst>
          </p:cNvPr>
          <p:cNvSpPr>
            <a:spLocks noGrp="1"/>
          </p:cNvSpPr>
          <p:nvPr>
            <p:ph type="dt" sz="half" idx="10"/>
          </p:nvPr>
        </p:nvSpPr>
        <p:spPr/>
        <p:txBody>
          <a:bodyPr/>
          <a:lstStyle/>
          <a:p>
            <a:fld id="{C3F5752A-20FB-004E-98EE-3C66723388AA}" type="datetimeFigureOut">
              <a:rPr lang="en-US" smtClean="0"/>
              <a:t>7/11/22</a:t>
            </a:fld>
            <a:endParaRPr lang="en-US"/>
          </a:p>
        </p:txBody>
      </p:sp>
      <p:sp>
        <p:nvSpPr>
          <p:cNvPr id="5" name="Footer Placeholder 4">
            <a:extLst>
              <a:ext uri="{FF2B5EF4-FFF2-40B4-BE49-F238E27FC236}">
                <a16:creationId xmlns:a16="http://schemas.microsoft.com/office/drawing/2014/main" id="{3E29C699-98A8-2C47-8CB9-8FF444B0E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FF802-7B83-2C4B-BD2B-A03381EB2EA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17814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AE36-FB1E-0943-A10B-62BB6A5690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D3598-B077-714D-9B52-CCC87D6B7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7C036-6EEE-A74D-BB42-8D40B8064CDC}"/>
              </a:ext>
            </a:extLst>
          </p:cNvPr>
          <p:cNvSpPr>
            <a:spLocks noGrp="1"/>
          </p:cNvSpPr>
          <p:nvPr>
            <p:ph type="dt" sz="half" idx="10"/>
          </p:nvPr>
        </p:nvSpPr>
        <p:spPr/>
        <p:txBody>
          <a:bodyPr/>
          <a:lstStyle/>
          <a:p>
            <a:fld id="{C3F5752A-20FB-004E-98EE-3C66723388AA}" type="datetimeFigureOut">
              <a:rPr lang="en-US" smtClean="0"/>
              <a:t>7/11/22</a:t>
            </a:fld>
            <a:endParaRPr lang="en-US"/>
          </a:p>
        </p:txBody>
      </p:sp>
      <p:sp>
        <p:nvSpPr>
          <p:cNvPr id="5" name="Footer Placeholder 4">
            <a:extLst>
              <a:ext uri="{FF2B5EF4-FFF2-40B4-BE49-F238E27FC236}">
                <a16:creationId xmlns:a16="http://schemas.microsoft.com/office/drawing/2014/main" id="{A2789B51-2FB2-C14A-8D8D-CBE384ADE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B3F7A-7A4D-F044-B736-08E5A9AE4532}"/>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426796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F7258-4FD5-804A-AB15-7A0514EDB1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E0588-530C-7440-9197-71D8A29C2B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44411-7544-F042-AC98-7EA0DD814839}"/>
              </a:ext>
            </a:extLst>
          </p:cNvPr>
          <p:cNvSpPr>
            <a:spLocks noGrp="1"/>
          </p:cNvSpPr>
          <p:nvPr>
            <p:ph type="dt" sz="half" idx="10"/>
          </p:nvPr>
        </p:nvSpPr>
        <p:spPr/>
        <p:txBody>
          <a:bodyPr/>
          <a:lstStyle/>
          <a:p>
            <a:fld id="{C3F5752A-20FB-004E-98EE-3C66723388AA}" type="datetimeFigureOut">
              <a:rPr lang="en-US" smtClean="0"/>
              <a:t>7/11/22</a:t>
            </a:fld>
            <a:endParaRPr lang="en-US"/>
          </a:p>
        </p:txBody>
      </p:sp>
      <p:sp>
        <p:nvSpPr>
          <p:cNvPr id="5" name="Footer Placeholder 4">
            <a:extLst>
              <a:ext uri="{FF2B5EF4-FFF2-40B4-BE49-F238E27FC236}">
                <a16:creationId xmlns:a16="http://schemas.microsoft.com/office/drawing/2014/main" id="{B1ACBDA1-5537-8948-AE68-652E412DA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7981E-DF0B-7947-9DA9-9C57433AF25F}"/>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17580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A4C4-79C3-C542-AA74-23C73A1B9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317C2-9B7B-704A-BA77-98B1B09DB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A29C3-7FDA-3541-BC9D-DA08A993B6C9}"/>
              </a:ext>
            </a:extLst>
          </p:cNvPr>
          <p:cNvSpPr>
            <a:spLocks noGrp="1"/>
          </p:cNvSpPr>
          <p:nvPr>
            <p:ph type="dt" sz="half" idx="10"/>
          </p:nvPr>
        </p:nvSpPr>
        <p:spPr/>
        <p:txBody>
          <a:bodyPr/>
          <a:lstStyle/>
          <a:p>
            <a:fld id="{C3F5752A-20FB-004E-98EE-3C66723388AA}" type="datetimeFigureOut">
              <a:rPr lang="en-US" smtClean="0"/>
              <a:t>7/11/22</a:t>
            </a:fld>
            <a:endParaRPr lang="en-US"/>
          </a:p>
        </p:txBody>
      </p:sp>
      <p:sp>
        <p:nvSpPr>
          <p:cNvPr id="5" name="Footer Placeholder 4">
            <a:extLst>
              <a:ext uri="{FF2B5EF4-FFF2-40B4-BE49-F238E27FC236}">
                <a16:creationId xmlns:a16="http://schemas.microsoft.com/office/drawing/2014/main" id="{3045F0B5-1A05-C846-AAD0-0A3B4C8D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136A7-0E90-6141-BE55-1A1E9292F8A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0144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1D88-E79B-4441-9B55-F517EEB66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AC64A-76A6-AA4A-B661-0D9EC0FEE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B2E54-942D-A140-B38D-E46E0A39262B}"/>
              </a:ext>
            </a:extLst>
          </p:cNvPr>
          <p:cNvSpPr>
            <a:spLocks noGrp="1"/>
          </p:cNvSpPr>
          <p:nvPr>
            <p:ph type="dt" sz="half" idx="10"/>
          </p:nvPr>
        </p:nvSpPr>
        <p:spPr/>
        <p:txBody>
          <a:bodyPr/>
          <a:lstStyle/>
          <a:p>
            <a:fld id="{C3F5752A-20FB-004E-98EE-3C66723388AA}" type="datetimeFigureOut">
              <a:rPr lang="en-US" smtClean="0"/>
              <a:t>7/11/22</a:t>
            </a:fld>
            <a:endParaRPr lang="en-US"/>
          </a:p>
        </p:txBody>
      </p:sp>
      <p:sp>
        <p:nvSpPr>
          <p:cNvPr id="5" name="Footer Placeholder 4">
            <a:extLst>
              <a:ext uri="{FF2B5EF4-FFF2-40B4-BE49-F238E27FC236}">
                <a16:creationId xmlns:a16="http://schemas.microsoft.com/office/drawing/2014/main" id="{1843A4C3-2F11-9D4F-AF7E-3BE5B958A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0C57E-F40C-D241-A7FE-60B5A2E88BDA}"/>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97865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25D9-0FA4-B142-8B5B-27EEAD0E3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472BD-41DF-8645-8D77-2391D04DA7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EF0770-8035-0947-A511-53F4324BD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CE50C5-A401-6F47-863B-7F8C84F7E64D}"/>
              </a:ext>
            </a:extLst>
          </p:cNvPr>
          <p:cNvSpPr>
            <a:spLocks noGrp="1"/>
          </p:cNvSpPr>
          <p:nvPr>
            <p:ph type="dt" sz="half" idx="10"/>
          </p:nvPr>
        </p:nvSpPr>
        <p:spPr/>
        <p:txBody>
          <a:bodyPr/>
          <a:lstStyle/>
          <a:p>
            <a:fld id="{C3F5752A-20FB-004E-98EE-3C66723388AA}" type="datetimeFigureOut">
              <a:rPr lang="en-US" smtClean="0"/>
              <a:t>7/11/22</a:t>
            </a:fld>
            <a:endParaRPr lang="en-US"/>
          </a:p>
        </p:txBody>
      </p:sp>
      <p:sp>
        <p:nvSpPr>
          <p:cNvPr id="6" name="Footer Placeholder 5">
            <a:extLst>
              <a:ext uri="{FF2B5EF4-FFF2-40B4-BE49-F238E27FC236}">
                <a16:creationId xmlns:a16="http://schemas.microsoft.com/office/drawing/2014/main" id="{5694FA2F-E654-D241-AB16-D9BB23B63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E67F7-5573-DE45-AC70-FF0654B50066}"/>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3653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C39A-BDFB-7F42-A402-C8C3BA1AD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4AF38-1AB2-3043-8ABA-DF1619CE4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42BEF1-5166-E045-BCC1-ECDF7C05D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F3A63D-F647-6A49-9E96-35733D8B5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22700E-E494-2843-9743-01B10BF53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F041FD-B535-884E-9FE0-898E12BD709B}"/>
              </a:ext>
            </a:extLst>
          </p:cNvPr>
          <p:cNvSpPr>
            <a:spLocks noGrp="1"/>
          </p:cNvSpPr>
          <p:nvPr>
            <p:ph type="dt" sz="half" idx="10"/>
          </p:nvPr>
        </p:nvSpPr>
        <p:spPr/>
        <p:txBody>
          <a:bodyPr/>
          <a:lstStyle/>
          <a:p>
            <a:fld id="{C3F5752A-20FB-004E-98EE-3C66723388AA}" type="datetimeFigureOut">
              <a:rPr lang="en-US" smtClean="0"/>
              <a:t>7/11/22</a:t>
            </a:fld>
            <a:endParaRPr lang="en-US"/>
          </a:p>
        </p:txBody>
      </p:sp>
      <p:sp>
        <p:nvSpPr>
          <p:cNvPr id="8" name="Footer Placeholder 7">
            <a:extLst>
              <a:ext uri="{FF2B5EF4-FFF2-40B4-BE49-F238E27FC236}">
                <a16:creationId xmlns:a16="http://schemas.microsoft.com/office/drawing/2014/main" id="{A1FCD531-5F0D-834A-976F-F6FDCF52C8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8565C-5B51-F14D-86E7-8AB5678A6C96}"/>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410833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8DE6-D1BA-3144-9BD3-4DF90A096C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F5BBF0-C173-0A42-BE21-E5B97C295050}"/>
              </a:ext>
            </a:extLst>
          </p:cNvPr>
          <p:cNvSpPr>
            <a:spLocks noGrp="1"/>
          </p:cNvSpPr>
          <p:nvPr>
            <p:ph type="dt" sz="half" idx="10"/>
          </p:nvPr>
        </p:nvSpPr>
        <p:spPr/>
        <p:txBody>
          <a:bodyPr/>
          <a:lstStyle/>
          <a:p>
            <a:fld id="{C3F5752A-20FB-004E-98EE-3C66723388AA}" type="datetimeFigureOut">
              <a:rPr lang="en-US" smtClean="0"/>
              <a:t>7/11/22</a:t>
            </a:fld>
            <a:endParaRPr lang="en-US"/>
          </a:p>
        </p:txBody>
      </p:sp>
      <p:sp>
        <p:nvSpPr>
          <p:cNvPr id="4" name="Footer Placeholder 3">
            <a:extLst>
              <a:ext uri="{FF2B5EF4-FFF2-40B4-BE49-F238E27FC236}">
                <a16:creationId xmlns:a16="http://schemas.microsoft.com/office/drawing/2014/main" id="{DDD9498C-A4A1-D042-9EAE-7212AE4D5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F854D0-89C2-C94B-8A8F-66A280328EB8}"/>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01863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85FFA-7A48-2C4F-BFC0-2A6E1AA66F25}"/>
              </a:ext>
            </a:extLst>
          </p:cNvPr>
          <p:cNvSpPr>
            <a:spLocks noGrp="1"/>
          </p:cNvSpPr>
          <p:nvPr>
            <p:ph type="dt" sz="half" idx="10"/>
          </p:nvPr>
        </p:nvSpPr>
        <p:spPr/>
        <p:txBody>
          <a:bodyPr/>
          <a:lstStyle/>
          <a:p>
            <a:fld id="{C3F5752A-20FB-004E-98EE-3C66723388AA}" type="datetimeFigureOut">
              <a:rPr lang="en-US" smtClean="0"/>
              <a:t>7/11/22</a:t>
            </a:fld>
            <a:endParaRPr lang="en-US"/>
          </a:p>
        </p:txBody>
      </p:sp>
      <p:sp>
        <p:nvSpPr>
          <p:cNvPr id="3" name="Footer Placeholder 2">
            <a:extLst>
              <a:ext uri="{FF2B5EF4-FFF2-40B4-BE49-F238E27FC236}">
                <a16:creationId xmlns:a16="http://schemas.microsoft.com/office/drawing/2014/main" id="{07173FA4-07C1-6543-8A51-212135520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AB5DF-34E1-9A4F-BDCE-DF700066ABB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78241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8FEB-ECA5-F64A-B703-334CD3194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903DD2-2AD6-DA4D-BE11-EF4FD0027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C8F525-C695-7946-A831-52A6849F6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1648E-7F9B-6340-BA02-78E7870EF33D}"/>
              </a:ext>
            </a:extLst>
          </p:cNvPr>
          <p:cNvSpPr>
            <a:spLocks noGrp="1"/>
          </p:cNvSpPr>
          <p:nvPr>
            <p:ph type="dt" sz="half" idx="10"/>
          </p:nvPr>
        </p:nvSpPr>
        <p:spPr/>
        <p:txBody>
          <a:bodyPr/>
          <a:lstStyle/>
          <a:p>
            <a:fld id="{C3F5752A-20FB-004E-98EE-3C66723388AA}" type="datetimeFigureOut">
              <a:rPr lang="en-US" smtClean="0"/>
              <a:t>7/11/22</a:t>
            </a:fld>
            <a:endParaRPr lang="en-US"/>
          </a:p>
        </p:txBody>
      </p:sp>
      <p:sp>
        <p:nvSpPr>
          <p:cNvPr id="6" name="Footer Placeholder 5">
            <a:extLst>
              <a:ext uri="{FF2B5EF4-FFF2-40B4-BE49-F238E27FC236}">
                <a16:creationId xmlns:a16="http://schemas.microsoft.com/office/drawing/2014/main" id="{A079559A-4198-1845-90CA-FAC251C66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058F4-B32E-B242-992F-0A63C6BF5ADF}"/>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51581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E6E5-5029-6E44-94C2-6898CEB5F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10654-794B-7843-BB16-107B771EB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8EEC9-1416-3F46-96A8-B726E7AFB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AF6F1-3910-0E42-A185-B818D5B6E6E6}"/>
              </a:ext>
            </a:extLst>
          </p:cNvPr>
          <p:cNvSpPr>
            <a:spLocks noGrp="1"/>
          </p:cNvSpPr>
          <p:nvPr>
            <p:ph type="dt" sz="half" idx="10"/>
          </p:nvPr>
        </p:nvSpPr>
        <p:spPr/>
        <p:txBody>
          <a:bodyPr/>
          <a:lstStyle/>
          <a:p>
            <a:fld id="{C3F5752A-20FB-004E-98EE-3C66723388AA}" type="datetimeFigureOut">
              <a:rPr lang="en-US" smtClean="0"/>
              <a:t>7/11/22</a:t>
            </a:fld>
            <a:endParaRPr lang="en-US"/>
          </a:p>
        </p:txBody>
      </p:sp>
      <p:sp>
        <p:nvSpPr>
          <p:cNvPr id="6" name="Footer Placeholder 5">
            <a:extLst>
              <a:ext uri="{FF2B5EF4-FFF2-40B4-BE49-F238E27FC236}">
                <a16:creationId xmlns:a16="http://schemas.microsoft.com/office/drawing/2014/main" id="{19881F36-C868-754F-88EF-1243C8EE6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34998-B3C7-BF4B-8DD8-120A50F1BE78}"/>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7734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E102B-A1AE-E64B-B8A5-5F103C8BC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991BF4-3CEA-0E41-9617-35A2148FF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5CE43-E77E-9840-B300-63FCD0AED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5752A-20FB-004E-98EE-3C66723388AA}" type="datetimeFigureOut">
              <a:rPr lang="en-US" smtClean="0"/>
              <a:t>7/11/22</a:t>
            </a:fld>
            <a:endParaRPr lang="en-US"/>
          </a:p>
        </p:txBody>
      </p:sp>
      <p:sp>
        <p:nvSpPr>
          <p:cNvPr id="5" name="Footer Placeholder 4">
            <a:extLst>
              <a:ext uri="{FF2B5EF4-FFF2-40B4-BE49-F238E27FC236}">
                <a16:creationId xmlns:a16="http://schemas.microsoft.com/office/drawing/2014/main" id="{85C102A3-67D7-704C-ACB2-7403FB330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DB512-7D3E-D44D-A471-8404F206C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1673B-21E6-694C-8302-476B90F05B8E}" type="slidenum">
              <a:rPr lang="en-US" smtClean="0"/>
              <a:t>‹#›</a:t>
            </a:fld>
            <a:endParaRPr lang="en-US"/>
          </a:p>
        </p:txBody>
      </p:sp>
    </p:spTree>
    <p:extLst>
      <p:ext uri="{BB962C8B-B14F-4D97-AF65-F5344CB8AC3E}">
        <p14:creationId xmlns:p14="http://schemas.microsoft.com/office/powerpoint/2010/main" val="226132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F0864-E616-324F-95F5-80AEBC173861}"/>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Predicting Customer Turnover for Telecom company</a:t>
            </a:r>
          </a:p>
        </p:txBody>
      </p:sp>
      <p:sp>
        <p:nvSpPr>
          <p:cNvPr id="3" name="Subtitle 2">
            <a:extLst>
              <a:ext uri="{FF2B5EF4-FFF2-40B4-BE49-F238E27FC236}">
                <a16:creationId xmlns:a16="http://schemas.microsoft.com/office/drawing/2014/main" id="{287AC451-E7D3-2C42-87E3-CA866325CF79}"/>
              </a:ext>
            </a:extLst>
          </p:cNvPr>
          <p:cNvSpPr>
            <a:spLocks noGrp="1"/>
          </p:cNvSpPr>
          <p:nvPr>
            <p:ph type="subTitle" idx="1"/>
          </p:nvPr>
        </p:nvSpPr>
        <p:spPr>
          <a:xfrm>
            <a:off x="1350682" y="4870824"/>
            <a:ext cx="10005951" cy="1458258"/>
          </a:xfrm>
        </p:spPr>
        <p:txBody>
          <a:bodyPr anchor="ctr">
            <a:normAutofit/>
          </a:bodyPr>
          <a:lstStyle/>
          <a:p>
            <a:pPr algn="l"/>
            <a:r>
              <a:rPr lang="en-US" dirty="0"/>
              <a:t>BY: Carlos Marin</a:t>
            </a:r>
          </a:p>
        </p:txBody>
      </p:sp>
    </p:spTree>
    <p:extLst>
      <p:ext uri="{BB962C8B-B14F-4D97-AF65-F5344CB8AC3E}">
        <p14:creationId xmlns:p14="http://schemas.microsoft.com/office/powerpoint/2010/main" val="233132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91C97-A06F-AC4A-8D1E-7409EF5640B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Summary of Findings / Conclusion</a:t>
            </a:r>
          </a:p>
        </p:txBody>
      </p:sp>
      <p:sp>
        <p:nvSpPr>
          <p:cNvPr id="3" name="Content Placeholder 2">
            <a:extLst>
              <a:ext uri="{FF2B5EF4-FFF2-40B4-BE49-F238E27FC236}">
                <a16:creationId xmlns:a16="http://schemas.microsoft.com/office/drawing/2014/main" id="{F0879E51-3025-FD47-A6D2-158E9D009E69}"/>
              </a:ext>
            </a:extLst>
          </p:cNvPr>
          <p:cNvSpPr>
            <a:spLocks noGrp="1"/>
          </p:cNvSpPr>
          <p:nvPr>
            <p:ph idx="1"/>
          </p:nvPr>
        </p:nvSpPr>
        <p:spPr>
          <a:xfrm>
            <a:off x="4810259" y="649480"/>
            <a:ext cx="6555347" cy="5546047"/>
          </a:xfrm>
        </p:spPr>
        <p:txBody>
          <a:bodyPr anchor="ctr">
            <a:normAutofit/>
          </a:bodyPr>
          <a:lstStyle/>
          <a:p>
            <a:r>
              <a:rPr lang="en-US" sz="2000" dirty="0"/>
              <a:t>Looking at Odds ratio, we see that International Plan, has an odds ratio greater than one. They are 7 times more likely to leave.</a:t>
            </a:r>
          </a:p>
          <a:p>
            <a:r>
              <a:rPr lang="en-US" sz="2000" dirty="0"/>
              <a:t>Also customers who have made customer service calls are 55% more likely to leave.</a:t>
            </a:r>
          </a:p>
          <a:p>
            <a:r>
              <a:rPr lang="en-US" sz="2000" dirty="0"/>
              <a:t>Plotting feature importance, using Decision Trees. customer services calls and then total international calls were top two important features for determining customer turnover / customer retention. </a:t>
            </a:r>
          </a:p>
          <a:p>
            <a:r>
              <a:rPr lang="en-US" sz="2000" dirty="0"/>
              <a:t>Decision Trees has the best accuracy among the models tested when it comes to scoring for accuracy. KNN &amp; Random Forests were a close second. </a:t>
            </a:r>
          </a:p>
          <a:p>
            <a:endParaRPr lang="en-US" dirty="0"/>
          </a:p>
        </p:txBody>
      </p:sp>
    </p:spTree>
    <p:extLst>
      <p:ext uri="{BB962C8B-B14F-4D97-AF65-F5344CB8AC3E}">
        <p14:creationId xmlns:p14="http://schemas.microsoft.com/office/powerpoint/2010/main" val="169065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4033-13FC-4C4D-9949-214B4002060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Thank you!</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erial view of a highway near the ocean">
            <a:extLst>
              <a:ext uri="{FF2B5EF4-FFF2-40B4-BE49-F238E27FC236}">
                <a16:creationId xmlns:a16="http://schemas.microsoft.com/office/drawing/2014/main" id="{1261D5C9-ECCF-4CB6-BDA8-D7BB7D99EE31}"/>
              </a:ext>
            </a:extLst>
          </p:cNvPr>
          <p:cNvPicPr>
            <a:picLocks noChangeAspect="1"/>
          </p:cNvPicPr>
          <p:nvPr/>
        </p:nvPicPr>
        <p:blipFill rotWithShape="1">
          <a:blip r:embed="rId2"/>
          <a:srcRect l="15115" r="802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508438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CDC13B-4BA8-9F49-9709-0E961F8D583F}"/>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Outline</a:t>
            </a:r>
          </a:p>
        </p:txBody>
      </p:sp>
      <p:graphicFrame>
        <p:nvGraphicFramePr>
          <p:cNvPr id="5" name="Content Placeholder 2">
            <a:extLst>
              <a:ext uri="{FF2B5EF4-FFF2-40B4-BE49-F238E27FC236}">
                <a16:creationId xmlns:a16="http://schemas.microsoft.com/office/drawing/2014/main" id="{F41589F1-FB7D-406E-8E41-0C198746D284}"/>
              </a:ext>
            </a:extLst>
          </p:cNvPr>
          <p:cNvGraphicFramePr>
            <a:graphicFrameLocks noGrp="1"/>
          </p:cNvGraphicFramePr>
          <p:nvPr>
            <p:ph idx="1"/>
            <p:extLst>
              <p:ext uri="{D42A27DB-BD31-4B8C-83A1-F6EECF244321}">
                <p14:modId xmlns:p14="http://schemas.microsoft.com/office/powerpoint/2010/main" val="327526289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43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89FD-31F8-744B-849A-1E6652BB52C1}"/>
              </a:ext>
            </a:extLst>
          </p:cNvPr>
          <p:cNvSpPr>
            <a:spLocks noGrp="1"/>
          </p:cNvSpPr>
          <p:nvPr>
            <p:ph type="title"/>
          </p:nvPr>
        </p:nvSpPr>
        <p:spPr>
          <a:xfrm>
            <a:off x="4965430" y="629268"/>
            <a:ext cx="6586491" cy="1286160"/>
          </a:xfrm>
        </p:spPr>
        <p:txBody>
          <a:bodyPr anchor="b">
            <a:normAutofit/>
          </a:bodyPr>
          <a:lstStyle/>
          <a:p>
            <a:r>
              <a:rPr lang="en-US" dirty="0"/>
              <a:t>Background</a:t>
            </a:r>
          </a:p>
        </p:txBody>
      </p:sp>
      <p:sp>
        <p:nvSpPr>
          <p:cNvPr id="3" name="Content Placeholder 2">
            <a:extLst>
              <a:ext uri="{FF2B5EF4-FFF2-40B4-BE49-F238E27FC236}">
                <a16:creationId xmlns:a16="http://schemas.microsoft.com/office/drawing/2014/main" id="{D02A6774-4342-3947-A4BF-456CA6E71817}"/>
              </a:ext>
            </a:extLst>
          </p:cNvPr>
          <p:cNvSpPr>
            <a:spLocks noGrp="1"/>
          </p:cNvSpPr>
          <p:nvPr>
            <p:ph idx="1"/>
          </p:nvPr>
        </p:nvSpPr>
        <p:spPr>
          <a:xfrm>
            <a:off x="4965431" y="2438400"/>
            <a:ext cx="6586489" cy="3785419"/>
          </a:xfrm>
        </p:spPr>
        <p:txBody>
          <a:bodyPr>
            <a:normAutofit/>
          </a:bodyPr>
          <a:lstStyle/>
          <a:p>
            <a:r>
              <a:rPr lang="en-US" sz="2000" dirty="0"/>
              <a:t>Customer turnover affects every company.  For this telecom company, the causes are first identified . Using machine learning identify models that provide the most accurate response for future predictions</a:t>
            </a:r>
          </a:p>
        </p:txBody>
      </p:sp>
      <p:pic>
        <p:nvPicPr>
          <p:cNvPr id="5" name="Picture 4" descr="Different numbers in 3D">
            <a:extLst>
              <a:ext uri="{FF2B5EF4-FFF2-40B4-BE49-F238E27FC236}">
                <a16:creationId xmlns:a16="http://schemas.microsoft.com/office/drawing/2014/main" id="{AE7B3AC8-F20F-4597-94E7-7EDCBC195057}"/>
              </a:ext>
            </a:extLst>
          </p:cNvPr>
          <p:cNvPicPr>
            <a:picLocks noChangeAspect="1"/>
          </p:cNvPicPr>
          <p:nvPr/>
        </p:nvPicPr>
        <p:blipFill rotWithShape="1">
          <a:blip r:embed="rId2"/>
          <a:srcRect l="33649" r="2833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3C3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30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83F11-C380-2C4C-B0C5-18B276A1C18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Business Problem</a:t>
            </a:r>
          </a:p>
        </p:txBody>
      </p:sp>
      <p:sp>
        <p:nvSpPr>
          <p:cNvPr id="3" name="Content Placeholder 2">
            <a:extLst>
              <a:ext uri="{FF2B5EF4-FFF2-40B4-BE49-F238E27FC236}">
                <a16:creationId xmlns:a16="http://schemas.microsoft.com/office/drawing/2014/main" id="{A6D7FAC5-BF10-9D47-9CE8-14F48516D522}"/>
              </a:ext>
            </a:extLst>
          </p:cNvPr>
          <p:cNvSpPr>
            <a:spLocks noGrp="1"/>
          </p:cNvSpPr>
          <p:nvPr>
            <p:ph idx="1"/>
          </p:nvPr>
        </p:nvSpPr>
        <p:spPr>
          <a:xfrm>
            <a:off x="4810259" y="649480"/>
            <a:ext cx="6555347" cy="5546047"/>
          </a:xfrm>
        </p:spPr>
        <p:txBody>
          <a:bodyPr anchor="ctr">
            <a:normAutofit/>
          </a:bodyPr>
          <a:lstStyle/>
          <a:p>
            <a:r>
              <a:rPr lang="en-US" sz="2000" dirty="0"/>
              <a:t>In a Perfect world, customer retention would be 100 percent. Unfortunately customer turnover is an everyday thing. First we identify causes of turnover. Then using machine learning algorithms, we can predict which would give us the most accurate predictions for future predictions</a:t>
            </a:r>
          </a:p>
        </p:txBody>
      </p:sp>
    </p:spTree>
    <p:extLst>
      <p:ext uri="{BB962C8B-B14F-4D97-AF65-F5344CB8AC3E}">
        <p14:creationId xmlns:p14="http://schemas.microsoft.com/office/powerpoint/2010/main" val="179525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13BA5-0051-8D40-B622-66501D61717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a:t>
            </a:r>
          </a:p>
        </p:txBody>
      </p:sp>
      <p:sp>
        <p:nvSpPr>
          <p:cNvPr id="3" name="Content Placeholder 2">
            <a:extLst>
              <a:ext uri="{FF2B5EF4-FFF2-40B4-BE49-F238E27FC236}">
                <a16:creationId xmlns:a16="http://schemas.microsoft.com/office/drawing/2014/main" id="{572A965E-A3D1-0F4F-9A8B-4CF09B9CC7C8}"/>
              </a:ext>
            </a:extLst>
          </p:cNvPr>
          <p:cNvSpPr>
            <a:spLocks noGrp="1"/>
          </p:cNvSpPr>
          <p:nvPr>
            <p:ph idx="1"/>
          </p:nvPr>
        </p:nvSpPr>
        <p:spPr>
          <a:xfrm>
            <a:off x="4810259" y="649480"/>
            <a:ext cx="6555347" cy="5546047"/>
          </a:xfrm>
        </p:spPr>
        <p:txBody>
          <a:bodyPr anchor="ctr">
            <a:normAutofit/>
          </a:bodyPr>
          <a:lstStyle/>
          <a:p>
            <a:r>
              <a:rPr lang="en-US" sz="2000" dirty="0"/>
              <a:t>Using Telecom data set. Dataset has 3333 rows, and 17 columns.</a:t>
            </a:r>
          </a:p>
          <a:p>
            <a:r>
              <a:rPr lang="en-US" sz="2000" dirty="0"/>
              <a:t>Contains data including </a:t>
            </a:r>
          </a:p>
          <a:p>
            <a:pPr lvl="1"/>
            <a:r>
              <a:rPr lang="en-US" sz="1600" dirty="0"/>
              <a:t>daytime calls, minutes and pricing.</a:t>
            </a:r>
          </a:p>
          <a:p>
            <a:pPr lvl="1"/>
            <a:r>
              <a:rPr lang="en-US" sz="1600" dirty="0"/>
              <a:t>night time calls, minutes and pricing.</a:t>
            </a:r>
          </a:p>
          <a:p>
            <a:pPr lvl="1"/>
            <a:r>
              <a:rPr lang="en-US" sz="1600" dirty="0"/>
              <a:t>International calls, minutes, pricing</a:t>
            </a:r>
          </a:p>
          <a:p>
            <a:pPr lvl="1"/>
            <a:r>
              <a:rPr lang="en-US" sz="1600" dirty="0"/>
              <a:t>Customer service calls</a:t>
            </a:r>
          </a:p>
          <a:p>
            <a:pPr lvl="1"/>
            <a:r>
              <a:rPr lang="en-US" sz="1600" dirty="0"/>
              <a:t>If customer had International plan</a:t>
            </a:r>
          </a:p>
          <a:p>
            <a:pPr lvl="1"/>
            <a:r>
              <a:rPr lang="en-US" sz="1600" dirty="0"/>
              <a:t>Customer turnover, if the customer left or still a current customer</a:t>
            </a:r>
          </a:p>
        </p:txBody>
      </p:sp>
    </p:spTree>
    <p:extLst>
      <p:ext uri="{BB962C8B-B14F-4D97-AF65-F5344CB8AC3E}">
        <p14:creationId xmlns:p14="http://schemas.microsoft.com/office/powerpoint/2010/main" val="309053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Methods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810259" y="649480"/>
            <a:ext cx="6555347" cy="5546047"/>
          </a:xfrm>
        </p:spPr>
        <p:txBody>
          <a:bodyPr anchor="ctr">
            <a:normAutofit/>
          </a:bodyPr>
          <a:lstStyle/>
          <a:p>
            <a:r>
              <a:rPr lang="en-US" sz="2000" dirty="0"/>
              <a:t>First evaluation using </a:t>
            </a:r>
            <a:r>
              <a:rPr lang="en-US" sz="2000" dirty="0" err="1"/>
              <a:t>statsmodel</a:t>
            </a:r>
            <a:r>
              <a:rPr lang="en-US" sz="2000" dirty="0"/>
              <a:t> logistic regression, to determine if variables in question have statistical significance to target variable</a:t>
            </a:r>
          </a:p>
          <a:p>
            <a:pPr lvl="1"/>
            <a:r>
              <a:rPr lang="en-US" sz="1600" dirty="0"/>
              <a:t>Non-Necessary variables were removed.</a:t>
            </a:r>
          </a:p>
          <a:p>
            <a:pPr lvl="1"/>
            <a:r>
              <a:rPr lang="en-US" sz="1600" dirty="0"/>
              <a:t>Developed Several Models to evaluate performance</a:t>
            </a:r>
          </a:p>
          <a:p>
            <a:r>
              <a:rPr lang="en-US" sz="2000" dirty="0"/>
              <a:t>For Logistic Regression only</a:t>
            </a:r>
          </a:p>
          <a:p>
            <a:pPr lvl="1"/>
            <a:r>
              <a:rPr lang="en-US" sz="1600" dirty="0"/>
              <a:t>Plot the Area Under The Curve using ROC to evaluate performance of model</a:t>
            </a:r>
          </a:p>
          <a:p>
            <a:r>
              <a:rPr lang="en-US" sz="2000" dirty="0"/>
              <a:t>For KNN, Decision Trees, and Random Forests Models, and Logistic Regression</a:t>
            </a:r>
          </a:p>
          <a:p>
            <a:pPr lvl="1"/>
            <a:r>
              <a:rPr lang="en-US" sz="1600" dirty="0"/>
              <a:t>Calculated accuracy using the confusion matrix</a:t>
            </a:r>
          </a:p>
          <a:p>
            <a:r>
              <a:rPr lang="en-US" sz="2000" dirty="0"/>
              <a:t>For Decision Trees only, provide feature importance to see which features played a role in customer turnover/customer retention</a:t>
            </a:r>
          </a:p>
        </p:txBody>
      </p:sp>
    </p:spTree>
    <p:extLst>
      <p:ext uri="{BB962C8B-B14F-4D97-AF65-F5344CB8AC3E}">
        <p14:creationId xmlns:p14="http://schemas.microsoft.com/office/powerpoint/2010/main" val="170770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Results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696658" y="1064150"/>
            <a:ext cx="6915019" cy="4542856"/>
          </a:xfrm>
        </p:spPr>
        <p:txBody>
          <a:bodyPr anchor="ctr">
            <a:normAutofit fontScale="62500" lnSpcReduction="20000"/>
          </a:bodyPr>
          <a:lstStyle/>
          <a:p>
            <a:pPr marL="0" indent="0">
              <a:buNone/>
            </a:pPr>
            <a:endParaRPr lang="en-US" sz="3200" dirty="0"/>
          </a:p>
          <a:p>
            <a:pPr marL="0" indent="0">
              <a:buNone/>
            </a:pPr>
            <a:endParaRPr lang="en-US" sz="3200" dirty="0"/>
          </a:p>
          <a:p>
            <a:r>
              <a:rPr lang="en-US" sz="4800" dirty="0"/>
              <a:t>Looking at Odds ratio data:</a:t>
            </a:r>
          </a:p>
          <a:p>
            <a:pPr lvl="1"/>
            <a:r>
              <a:rPr lang="en-US" sz="4400" dirty="0"/>
              <a:t>International Plan, has an odds ratio greater than one. They are 7 times more likely to leave.</a:t>
            </a:r>
          </a:p>
          <a:p>
            <a:pPr lvl="1"/>
            <a:r>
              <a:rPr lang="en-US" sz="4800" dirty="0"/>
              <a:t>Also customers who have made customer service calls are 55% more likely to leave.</a:t>
            </a:r>
          </a:p>
          <a:p>
            <a:pPr lvl="1"/>
            <a:r>
              <a:rPr lang="en-US" sz="4800" dirty="0"/>
              <a:t>Customers who make international calls are 8% less likely to leave, and customers who have a voicemail plan are 84% less likely to leave</a:t>
            </a:r>
          </a:p>
          <a:p>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232869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Results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696658" y="1064150"/>
            <a:ext cx="6915019" cy="4542856"/>
          </a:xfrm>
        </p:spPr>
        <p:txBody>
          <a:bodyPr anchor="ctr">
            <a:normAutofit fontScale="62500" lnSpcReduction="20000"/>
          </a:bodyPr>
          <a:lstStyle/>
          <a:p>
            <a:pPr marL="0" indent="0">
              <a:buNone/>
            </a:pPr>
            <a:endParaRPr lang="en-US" sz="3200" dirty="0"/>
          </a:p>
          <a:p>
            <a:pPr marL="0" indent="0">
              <a:buNone/>
            </a:pPr>
            <a:r>
              <a:rPr lang="en-US" sz="3200" dirty="0"/>
              <a:t>For Logistic Regression, the model had an accuracy score of 0.67,  weighted low recall and high weighted precision</a:t>
            </a:r>
          </a:p>
          <a:p>
            <a:pPr marL="0" indent="0">
              <a:buNone/>
            </a:pPr>
            <a:endParaRPr lang="en-US" sz="3200" dirty="0"/>
          </a:p>
          <a:p>
            <a:pPr marL="0" indent="0">
              <a:buNone/>
            </a:pPr>
            <a:r>
              <a:rPr lang="en-US" sz="3200" dirty="0"/>
              <a:t>For KNN, the model had an accuracy score of 0.867</a:t>
            </a:r>
          </a:p>
          <a:p>
            <a:pPr marL="0" indent="0">
              <a:buNone/>
            </a:pPr>
            <a:endParaRPr lang="en-US" sz="3200" dirty="0"/>
          </a:p>
          <a:p>
            <a:pPr marL="0" indent="0">
              <a:buNone/>
            </a:pPr>
            <a:r>
              <a:rPr lang="en-US" sz="3200" dirty="0"/>
              <a:t>For Decision Trees, the model had an accuracy score of 0.868</a:t>
            </a:r>
          </a:p>
          <a:p>
            <a:pPr marL="0" indent="0">
              <a:buNone/>
            </a:pPr>
            <a:endParaRPr lang="en-US" sz="3200" dirty="0"/>
          </a:p>
          <a:p>
            <a:pPr marL="0" indent="0">
              <a:buNone/>
            </a:pPr>
            <a:r>
              <a:rPr lang="en-US" sz="3200" dirty="0"/>
              <a:t>For Random Forests, the model had an accuracy score of 0.867</a:t>
            </a:r>
          </a:p>
          <a:p>
            <a:pPr marL="0" indent="0">
              <a:buNone/>
            </a:pPr>
            <a:endParaRPr lang="en-US" sz="3200" dirty="0"/>
          </a:p>
          <a:p>
            <a:pPr marL="0" indent="0">
              <a:buNone/>
            </a:pPr>
            <a:r>
              <a:rPr lang="en-US" sz="3200" dirty="0"/>
              <a:t>KNN, Random Forests and Decision Trees all </a:t>
            </a:r>
            <a:r>
              <a:rPr lang="en-US" sz="3200"/>
              <a:t>had high weighted precision </a:t>
            </a:r>
            <a:r>
              <a:rPr lang="en-US" sz="3200" dirty="0"/>
              <a:t>and high weighted recall</a:t>
            </a:r>
            <a:br>
              <a:rPr lang="en-US" sz="3200" dirty="0"/>
            </a:br>
            <a:endParaRPr lang="en-US" sz="2000" dirty="0"/>
          </a:p>
          <a:p>
            <a:pPr marL="0" indent="0">
              <a:buNone/>
            </a:pPr>
            <a:endParaRPr lang="en-US" sz="2000" dirty="0"/>
          </a:p>
        </p:txBody>
      </p:sp>
    </p:spTree>
    <p:extLst>
      <p:ext uri="{BB962C8B-B14F-4D97-AF65-F5344CB8AC3E}">
        <p14:creationId xmlns:p14="http://schemas.microsoft.com/office/powerpoint/2010/main" val="155687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Results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810259" y="649480"/>
            <a:ext cx="6915019" cy="5546047"/>
          </a:xfrm>
        </p:spPr>
        <p:txBody>
          <a:bodyPr anchor="ctr">
            <a:normAutofit/>
          </a:bodyPr>
          <a:lstStyle/>
          <a:p>
            <a:endParaRPr lang="en-US" sz="2000" dirty="0"/>
          </a:p>
          <a:p>
            <a:endParaRPr lang="en-US" sz="2000" dirty="0"/>
          </a:p>
          <a:p>
            <a:pPr marL="0" indent="0">
              <a:buNone/>
            </a:pPr>
            <a:endParaRPr lang="en-US" sz="2000" dirty="0"/>
          </a:p>
        </p:txBody>
      </p:sp>
      <p:sp>
        <p:nvSpPr>
          <p:cNvPr id="4" name="TextBox 3">
            <a:extLst>
              <a:ext uri="{FF2B5EF4-FFF2-40B4-BE49-F238E27FC236}">
                <a16:creationId xmlns:a16="http://schemas.microsoft.com/office/drawing/2014/main" id="{D4B33F99-C15B-8467-DA0C-3400486BB3B9}"/>
              </a:ext>
            </a:extLst>
          </p:cNvPr>
          <p:cNvSpPr txBox="1"/>
          <p:nvPr/>
        </p:nvSpPr>
        <p:spPr>
          <a:xfrm>
            <a:off x="4833328" y="5065037"/>
            <a:ext cx="6286408" cy="1200329"/>
          </a:xfrm>
          <a:prstGeom prst="rect">
            <a:avLst/>
          </a:prstGeom>
          <a:noFill/>
        </p:spPr>
        <p:txBody>
          <a:bodyPr wrap="square" rtlCol="0">
            <a:spAutoFit/>
          </a:bodyPr>
          <a:lstStyle/>
          <a:p>
            <a:r>
              <a:rPr lang="en-US" dirty="0"/>
              <a:t>Plotting feature importance, using Decision Trees. customer services calls and then total international calls were top two important features, when determining customer turnover/customer retention</a:t>
            </a:r>
          </a:p>
        </p:txBody>
      </p:sp>
      <p:sp>
        <p:nvSpPr>
          <p:cNvPr id="5" name="TextBox 4">
            <a:extLst>
              <a:ext uri="{FF2B5EF4-FFF2-40B4-BE49-F238E27FC236}">
                <a16:creationId xmlns:a16="http://schemas.microsoft.com/office/drawing/2014/main" id="{8F52DEC7-7B68-0BF8-289A-FBAA13696E1E}"/>
              </a:ext>
            </a:extLst>
          </p:cNvPr>
          <p:cNvSpPr txBox="1"/>
          <p:nvPr/>
        </p:nvSpPr>
        <p:spPr>
          <a:xfrm>
            <a:off x="4905054" y="256475"/>
            <a:ext cx="6351525" cy="369332"/>
          </a:xfrm>
          <a:prstGeom prst="rect">
            <a:avLst/>
          </a:prstGeom>
          <a:noFill/>
        </p:spPr>
        <p:txBody>
          <a:bodyPr wrap="square" rtlCol="0">
            <a:spAutoFit/>
          </a:bodyPr>
          <a:lstStyle/>
          <a:p>
            <a:r>
              <a:rPr lang="en-US" dirty="0"/>
              <a:t>Decision Trees Feature Importance results</a:t>
            </a:r>
          </a:p>
        </p:txBody>
      </p:sp>
      <p:pic>
        <p:nvPicPr>
          <p:cNvPr id="6" name="Picture 5">
            <a:extLst>
              <a:ext uri="{FF2B5EF4-FFF2-40B4-BE49-F238E27FC236}">
                <a16:creationId xmlns:a16="http://schemas.microsoft.com/office/drawing/2014/main" id="{7ADB01BF-1B9C-F035-6A9F-3EA880A8E59D}"/>
              </a:ext>
            </a:extLst>
          </p:cNvPr>
          <p:cNvPicPr>
            <a:picLocks noChangeAspect="1"/>
          </p:cNvPicPr>
          <p:nvPr/>
        </p:nvPicPr>
        <p:blipFill>
          <a:blip r:embed="rId2"/>
          <a:stretch>
            <a:fillRect/>
          </a:stretch>
        </p:blipFill>
        <p:spPr>
          <a:xfrm>
            <a:off x="5041907" y="804531"/>
            <a:ext cx="5453111" cy="3873795"/>
          </a:xfrm>
          <a:prstGeom prst="rect">
            <a:avLst/>
          </a:prstGeom>
        </p:spPr>
      </p:pic>
    </p:spTree>
    <p:extLst>
      <p:ext uri="{BB962C8B-B14F-4D97-AF65-F5344CB8AC3E}">
        <p14:creationId xmlns:p14="http://schemas.microsoft.com/office/powerpoint/2010/main" val="589532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{DB1F2DBB-CC70-754B-9023-6F6602305ADB}tf16401378</Template>
  <TotalTime>7542</TotalTime>
  <Words>533</Words>
  <Application>Microsoft Macintosh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Customer Turnover for Telecom company</vt:lpstr>
      <vt:lpstr>Outline</vt:lpstr>
      <vt:lpstr>Background</vt:lpstr>
      <vt:lpstr>Business Problem</vt:lpstr>
      <vt:lpstr>Data</vt:lpstr>
      <vt:lpstr>Methods</vt:lpstr>
      <vt:lpstr>Results</vt:lpstr>
      <vt:lpstr>Results</vt:lpstr>
      <vt:lpstr>Results</vt:lpstr>
      <vt:lpstr>Summary of Findings /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Genres Success in the Movie industry</dc:title>
  <dc:creator>Carlos Marin</dc:creator>
  <cp:lastModifiedBy>Carlos Marin</cp:lastModifiedBy>
  <cp:revision>43</cp:revision>
  <cp:lastPrinted>2022-01-22T21:55:28Z</cp:lastPrinted>
  <dcterms:created xsi:type="dcterms:W3CDTF">2022-01-22T18:25:07Z</dcterms:created>
  <dcterms:modified xsi:type="dcterms:W3CDTF">2022-07-15T16:59:46Z</dcterms:modified>
</cp:coreProperties>
</file>