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81" r:id="rId8"/>
    <p:sldId id="278" r:id="rId9"/>
    <p:sldId id="280" r:id="rId10"/>
    <p:sldId id="275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1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5EEF4-1F88-4D77-852F-6867CB7778B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9E4AFD-6627-4955-B438-3B0039E0104B}">
      <dgm:prSet/>
      <dgm:spPr/>
      <dgm:t>
        <a:bodyPr/>
        <a:lstStyle/>
        <a:p>
          <a:r>
            <a:rPr lang="en-US"/>
            <a:t>Background</a:t>
          </a:r>
        </a:p>
      </dgm:t>
    </dgm:pt>
    <dgm:pt modelId="{E389F0E1-D40D-43E2-87AC-29F5EF8CAA45}" type="parTrans" cxnId="{2B68299F-BBFB-44BB-BE73-FA4F563B368A}">
      <dgm:prSet/>
      <dgm:spPr/>
      <dgm:t>
        <a:bodyPr/>
        <a:lstStyle/>
        <a:p>
          <a:endParaRPr lang="en-US"/>
        </a:p>
      </dgm:t>
    </dgm:pt>
    <dgm:pt modelId="{78102C11-7CAA-41B8-A8A9-B1FD011D8377}" type="sibTrans" cxnId="{2B68299F-BBFB-44BB-BE73-FA4F563B368A}">
      <dgm:prSet/>
      <dgm:spPr/>
      <dgm:t>
        <a:bodyPr/>
        <a:lstStyle/>
        <a:p>
          <a:endParaRPr lang="en-US"/>
        </a:p>
      </dgm:t>
    </dgm:pt>
    <dgm:pt modelId="{61ABC57C-ADB7-4CF7-BBE7-F7231F09CBE1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C7D0B7A7-3688-4D20-8B71-34A99EE97052}" type="parTrans" cxnId="{0C6A03D3-CCAD-46CA-BDEB-7ACFC2F62E0B}">
      <dgm:prSet/>
      <dgm:spPr/>
      <dgm:t>
        <a:bodyPr/>
        <a:lstStyle/>
        <a:p>
          <a:endParaRPr lang="en-US"/>
        </a:p>
      </dgm:t>
    </dgm:pt>
    <dgm:pt modelId="{CDD6DAF9-0EF3-40AF-B07C-010AECDB3A0C}" type="sibTrans" cxnId="{0C6A03D3-CCAD-46CA-BDEB-7ACFC2F62E0B}">
      <dgm:prSet/>
      <dgm:spPr/>
      <dgm:t>
        <a:bodyPr/>
        <a:lstStyle/>
        <a:p>
          <a:endParaRPr lang="en-US"/>
        </a:p>
      </dgm:t>
    </dgm:pt>
    <dgm:pt modelId="{F0FFF835-D676-4460-BE98-F5E3ED12D603}">
      <dgm:prSet/>
      <dgm:spPr/>
      <dgm:t>
        <a:bodyPr/>
        <a:lstStyle/>
        <a:p>
          <a:r>
            <a:rPr lang="en-US"/>
            <a:t>Data</a:t>
          </a:r>
        </a:p>
      </dgm:t>
    </dgm:pt>
    <dgm:pt modelId="{27530123-E31F-49A0-803A-832276BFE73E}" type="parTrans" cxnId="{6D702C7A-2397-444F-88C0-DB0CD14AEA3D}">
      <dgm:prSet/>
      <dgm:spPr/>
      <dgm:t>
        <a:bodyPr/>
        <a:lstStyle/>
        <a:p>
          <a:endParaRPr lang="en-US"/>
        </a:p>
      </dgm:t>
    </dgm:pt>
    <dgm:pt modelId="{3DCDA74A-A78C-407D-9FF1-18F24599DB67}" type="sibTrans" cxnId="{6D702C7A-2397-444F-88C0-DB0CD14AEA3D}">
      <dgm:prSet/>
      <dgm:spPr/>
      <dgm:t>
        <a:bodyPr/>
        <a:lstStyle/>
        <a:p>
          <a:endParaRPr lang="en-US"/>
        </a:p>
      </dgm:t>
    </dgm:pt>
    <dgm:pt modelId="{DB7274A6-CC70-4F00-825A-A9D390C6A70D}">
      <dgm:prSet/>
      <dgm:spPr/>
      <dgm:t>
        <a:bodyPr/>
        <a:lstStyle/>
        <a:p>
          <a:r>
            <a:rPr lang="en-US"/>
            <a:t>Methods</a:t>
          </a:r>
        </a:p>
      </dgm:t>
    </dgm:pt>
    <dgm:pt modelId="{9A45DBCF-498E-4B90-BC7B-9433CCD0DB34}" type="parTrans" cxnId="{F74FF438-822A-4DB8-A27E-FA3075B57494}">
      <dgm:prSet/>
      <dgm:spPr/>
      <dgm:t>
        <a:bodyPr/>
        <a:lstStyle/>
        <a:p>
          <a:endParaRPr lang="en-US"/>
        </a:p>
      </dgm:t>
    </dgm:pt>
    <dgm:pt modelId="{4992E180-4239-4F84-BA34-9D232390B8F3}" type="sibTrans" cxnId="{F74FF438-822A-4DB8-A27E-FA3075B57494}">
      <dgm:prSet/>
      <dgm:spPr/>
      <dgm:t>
        <a:bodyPr/>
        <a:lstStyle/>
        <a:p>
          <a:endParaRPr lang="en-US"/>
        </a:p>
      </dgm:t>
    </dgm:pt>
    <dgm:pt modelId="{0E531617-0F42-4FA3-BF57-D593989A6153}">
      <dgm:prSet/>
      <dgm:spPr/>
      <dgm:t>
        <a:bodyPr/>
        <a:lstStyle/>
        <a:p>
          <a:r>
            <a:rPr lang="en-US"/>
            <a:t>Results</a:t>
          </a:r>
        </a:p>
      </dgm:t>
    </dgm:pt>
    <dgm:pt modelId="{5552E38C-28D2-4C88-B3E9-8FAC438E0F48}" type="parTrans" cxnId="{1FEE9DD8-9E59-4A99-8A16-FEAD644D45D3}">
      <dgm:prSet/>
      <dgm:spPr/>
      <dgm:t>
        <a:bodyPr/>
        <a:lstStyle/>
        <a:p>
          <a:endParaRPr lang="en-US"/>
        </a:p>
      </dgm:t>
    </dgm:pt>
    <dgm:pt modelId="{8C3767E8-0837-4DDF-8910-CDEF1A825E52}" type="sibTrans" cxnId="{1FEE9DD8-9E59-4A99-8A16-FEAD644D45D3}">
      <dgm:prSet/>
      <dgm:spPr/>
      <dgm:t>
        <a:bodyPr/>
        <a:lstStyle/>
        <a:p>
          <a:endParaRPr lang="en-US"/>
        </a:p>
      </dgm:t>
    </dgm:pt>
    <dgm:pt modelId="{D5233511-635F-40ED-B8B2-37D56A81850E}">
      <dgm:prSet/>
      <dgm:spPr/>
      <dgm:t>
        <a:bodyPr/>
        <a:lstStyle/>
        <a:p>
          <a:r>
            <a:rPr lang="en-US"/>
            <a:t>Conclusions</a:t>
          </a:r>
        </a:p>
      </dgm:t>
    </dgm:pt>
    <dgm:pt modelId="{2007DE4F-3127-4FA7-9ABB-8B9939A60711}" type="parTrans" cxnId="{1AAFF7CD-B248-48AD-BD5A-3AFB73AA8AFB}">
      <dgm:prSet/>
      <dgm:spPr/>
      <dgm:t>
        <a:bodyPr/>
        <a:lstStyle/>
        <a:p>
          <a:endParaRPr lang="en-US"/>
        </a:p>
      </dgm:t>
    </dgm:pt>
    <dgm:pt modelId="{D66B0142-C2C1-4C73-BBDA-7DBE0E82A8C9}" type="sibTrans" cxnId="{1AAFF7CD-B248-48AD-BD5A-3AFB73AA8AFB}">
      <dgm:prSet/>
      <dgm:spPr/>
      <dgm:t>
        <a:bodyPr/>
        <a:lstStyle/>
        <a:p>
          <a:endParaRPr lang="en-US"/>
        </a:p>
      </dgm:t>
    </dgm:pt>
    <dgm:pt modelId="{EB2D4641-5AD9-004B-BAA2-24B19FB0DA33}" type="pres">
      <dgm:prSet presAssocID="{0BD5EEF4-1F88-4D77-852F-6867CB7778B4}" presName="linear" presStyleCnt="0">
        <dgm:presLayoutVars>
          <dgm:animLvl val="lvl"/>
          <dgm:resizeHandles val="exact"/>
        </dgm:presLayoutVars>
      </dgm:prSet>
      <dgm:spPr/>
    </dgm:pt>
    <dgm:pt modelId="{9272B60F-8572-AF47-ADF6-2E977D60C99D}" type="pres">
      <dgm:prSet presAssocID="{279E4AFD-6627-4955-B438-3B0039E010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7D3F519-568B-6D43-967F-892AD2076058}" type="pres">
      <dgm:prSet presAssocID="{78102C11-7CAA-41B8-A8A9-B1FD011D8377}" presName="spacer" presStyleCnt="0"/>
      <dgm:spPr/>
    </dgm:pt>
    <dgm:pt modelId="{2378759C-4142-0542-90FB-55A549057A43}" type="pres">
      <dgm:prSet presAssocID="{61ABC57C-ADB7-4CF7-BBE7-F7231F09CB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B661C2-11C8-4544-B84B-57E4B44517AC}" type="pres">
      <dgm:prSet presAssocID="{CDD6DAF9-0EF3-40AF-B07C-010AECDB3A0C}" presName="spacer" presStyleCnt="0"/>
      <dgm:spPr/>
    </dgm:pt>
    <dgm:pt modelId="{28C24085-FB39-8042-96EE-269F954F4B97}" type="pres">
      <dgm:prSet presAssocID="{F0FFF835-D676-4460-BE98-F5E3ED12D6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75C30F6-4D74-FB43-9A1A-AB068F824F3F}" type="pres">
      <dgm:prSet presAssocID="{3DCDA74A-A78C-407D-9FF1-18F24599DB67}" presName="spacer" presStyleCnt="0"/>
      <dgm:spPr/>
    </dgm:pt>
    <dgm:pt modelId="{5C9299B9-27BA-794D-9E67-E7E8017A0E79}" type="pres">
      <dgm:prSet presAssocID="{DB7274A6-CC70-4F00-825A-A9D390C6A7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CCD56D5-E09B-CF4D-80A5-DBAEFF44D14F}" type="pres">
      <dgm:prSet presAssocID="{4992E180-4239-4F84-BA34-9D232390B8F3}" presName="spacer" presStyleCnt="0"/>
      <dgm:spPr/>
    </dgm:pt>
    <dgm:pt modelId="{1DBFDA6D-9EDB-DD43-84A8-32D03DD2AE1B}" type="pres">
      <dgm:prSet presAssocID="{0E531617-0F42-4FA3-BF57-D593989A615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B0024F8-F876-FE45-A4F8-3FE95595EB01}" type="pres">
      <dgm:prSet presAssocID="{8C3767E8-0837-4DDF-8910-CDEF1A825E52}" presName="spacer" presStyleCnt="0"/>
      <dgm:spPr/>
    </dgm:pt>
    <dgm:pt modelId="{FC56BABD-4283-ED4B-8C38-A6BAAA5E36DB}" type="pres">
      <dgm:prSet presAssocID="{D5233511-635F-40ED-B8B2-37D56A81850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007D531-7214-3C4F-A74C-278C13ECC8E7}" type="presOf" srcId="{D5233511-635F-40ED-B8B2-37D56A81850E}" destId="{FC56BABD-4283-ED4B-8C38-A6BAAA5E36DB}" srcOrd="0" destOrd="0" presId="urn:microsoft.com/office/officeart/2005/8/layout/vList2"/>
    <dgm:cxn modelId="{F74FF438-822A-4DB8-A27E-FA3075B57494}" srcId="{0BD5EEF4-1F88-4D77-852F-6867CB7778B4}" destId="{DB7274A6-CC70-4F00-825A-A9D390C6A70D}" srcOrd="3" destOrd="0" parTransId="{9A45DBCF-498E-4B90-BC7B-9433CCD0DB34}" sibTransId="{4992E180-4239-4F84-BA34-9D232390B8F3}"/>
    <dgm:cxn modelId="{1E2F044C-BB12-3040-BD53-C460EE398F5B}" type="presOf" srcId="{61ABC57C-ADB7-4CF7-BBE7-F7231F09CBE1}" destId="{2378759C-4142-0542-90FB-55A549057A43}" srcOrd="0" destOrd="0" presId="urn:microsoft.com/office/officeart/2005/8/layout/vList2"/>
    <dgm:cxn modelId="{BECAEF6F-FB93-F340-B2C8-62A266CA47B8}" type="presOf" srcId="{279E4AFD-6627-4955-B438-3B0039E0104B}" destId="{9272B60F-8572-AF47-ADF6-2E977D60C99D}" srcOrd="0" destOrd="0" presId="urn:microsoft.com/office/officeart/2005/8/layout/vList2"/>
    <dgm:cxn modelId="{6D702C7A-2397-444F-88C0-DB0CD14AEA3D}" srcId="{0BD5EEF4-1F88-4D77-852F-6867CB7778B4}" destId="{F0FFF835-D676-4460-BE98-F5E3ED12D603}" srcOrd="2" destOrd="0" parTransId="{27530123-E31F-49A0-803A-832276BFE73E}" sibTransId="{3DCDA74A-A78C-407D-9FF1-18F24599DB67}"/>
    <dgm:cxn modelId="{2B68299F-BBFB-44BB-BE73-FA4F563B368A}" srcId="{0BD5EEF4-1F88-4D77-852F-6867CB7778B4}" destId="{279E4AFD-6627-4955-B438-3B0039E0104B}" srcOrd="0" destOrd="0" parTransId="{E389F0E1-D40D-43E2-87AC-29F5EF8CAA45}" sibTransId="{78102C11-7CAA-41B8-A8A9-B1FD011D8377}"/>
    <dgm:cxn modelId="{F5B65EA2-5C56-2247-861E-3905F4482BC7}" type="presOf" srcId="{0E531617-0F42-4FA3-BF57-D593989A6153}" destId="{1DBFDA6D-9EDB-DD43-84A8-32D03DD2AE1B}" srcOrd="0" destOrd="0" presId="urn:microsoft.com/office/officeart/2005/8/layout/vList2"/>
    <dgm:cxn modelId="{27EE99B3-5A1F-3B4E-B2BF-B35DB048075E}" type="presOf" srcId="{0BD5EEF4-1F88-4D77-852F-6867CB7778B4}" destId="{EB2D4641-5AD9-004B-BAA2-24B19FB0DA33}" srcOrd="0" destOrd="0" presId="urn:microsoft.com/office/officeart/2005/8/layout/vList2"/>
    <dgm:cxn modelId="{1AAFF7CD-B248-48AD-BD5A-3AFB73AA8AFB}" srcId="{0BD5EEF4-1F88-4D77-852F-6867CB7778B4}" destId="{D5233511-635F-40ED-B8B2-37D56A81850E}" srcOrd="5" destOrd="0" parTransId="{2007DE4F-3127-4FA7-9ABB-8B9939A60711}" sibTransId="{D66B0142-C2C1-4C73-BBDA-7DBE0E82A8C9}"/>
    <dgm:cxn modelId="{0C6A03D3-CCAD-46CA-BDEB-7ACFC2F62E0B}" srcId="{0BD5EEF4-1F88-4D77-852F-6867CB7778B4}" destId="{61ABC57C-ADB7-4CF7-BBE7-F7231F09CBE1}" srcOrd="1" destOrd="0" parTransId="{C7D0B7A7-3688-4D20-8B71-34A99EE97052}" sibTransId="{CDD6DAF9-0EF3-40AF-B07C-010AECDB3A0C}"/>
    <dgm:cxn modelId="{05A2D8D3-4119-3944-9226-5122B17920AB}" type="presOf" srcId="{DB7274A6-CC70-4F00-825A-A9D390C6A70D}" destId="{5C9299B9-27BA-794D-9E67-E7E8017A0E79}" srcOrd="0" destOrd="0" presId="urn:microsoft.com/office/officeart/2005/8/layout/vList2"/>
    <dgm:cxn modelId="{1FEE9DD8-9E59-4A99-8A16-FEAD644D45D3}" srcId="{0BD5EEF4-1F88-4D77-852F-6867CB7778B4}" destId="{0E531617-0F42-4FA3-BF57-D593989A6153}" srcOrd="4" destOrd="0" parTransId="{5552E38C-28D2-4C88-B3E9-8FAC438E0F48}" sibTransId="{8C3767E8-0837-4DDF-8910-CDEF1A825E52}"/>
    <dgm:cxn modelId="{F508DDE2-B4F7-3D40-B5B4-AD0FB73220CF}" type="presOf" srcId="{F0FFF835-D676-4460-BE98-F5E3ED12D603}" destId="{28C24085-FB39-8042-96EE-269F954F4B97}" srcOrd="0" destOrd="0" presId="urn:microsoft.com/office/officeart/2005/8/layout/vList2"/>
    <dgm:cxn modelId="{3149FEBD-FDB5-AA41-A2B6-E44B47CA0446}" type="presParOf" srcId="{EB2D4641-5AD9-004B-BAA2-24B19FB0DA33}" destId="{9272B60F-8572-AF47-ADF6-2E977D60C99D}" srcOrd="0" destOrd="0" presId="urn:microsoft.com/office/officeart/2005/8/layout/vList2"/>
    <dgm:cxn modelId="{424B465A-98B4-4545-878A-200831761D69}" type="presParOf" srcId="{EB2D4641-5AD9-004B-BAA2-24B19FB0DA33}" destId="{C7D3F519-568B-6D43-967F-892AD2076058}" srcOrd="1" destOrd="0" presId="urn:microsoft.com/office/officeart/2005/8/layout/vList2"/>
    <dgm:cxn modelId="{17A6827D-EB53-B442-8DA0-681608F06D7E}" type="presParOf" srcId="{EB2D4641-5AD9-004B-BAA2-24B19FB0DA33}" destId="{2378759C-4142-0542-90FB-55A549057A43}" srcOrd="2" destOrd="0" presId="urn:microsoft.com/office/officeart/2005/8/layout/vList2"/>
    <dgm:cxn modelId="{EC0DD2E3-6D82-7248-A841-654D6AEFDCE4}" type="presParOf" srcId="{EB2D4641-5AD9-004B-BAA2-24B19FB0DA33}" destId="{C3B661C2-11C8-4544-B84B-57E4B44517AC}" srcOrd="3" destOrd="0" presId="urn:microsoft.com/office/officeart/2005/8/layout/vList2"/>
    <dgm:cxn modelId="{1647217D-A92C-574C-8F6C-892FD84AAEBD}" type="presParOf" srcId="{EB2D4641-5AD9-004B-BAA2-24B19FB0DA33}" destId="{28C24085-FB39-8042-96EE-269F954F4B97}" srcOrd="4" destOrd="0" presId="urn:microsoft.com/office/officeart/2005/8/layout/vList2"/>
    <dgm:cxn modelId="{A914202C-C446-994F-8EEF-F6A295BB1E26}" type="presParOf" srcId="{EB2D4641-5AD9-004B-BAA2-24B19FB0DA33}" destId="{175C30F6-4D74-FB43-9A1A-AB068F824F3F}" srcOrd="5" destOrd="0" presId="urn:microsoft.com/office/officeart/2005/8/layout/vList2"/>
    <dgm:cxn modelId="{C085BB93-7ACF-2E42-A01B-C042A79F6D9F}" type="presParOf" srcId="{EB2D4641-5AD9-004B-BAA2-24B19FB0DA33}" destId="{5C9299B9-27BA-794D-9E67-E7E8017A0E79}" srcOrd="6" destOrd="0" presId="urn:microsoft.com/office/officeart/2005/8/layout/vList2"/>
    <dgm:cxn modelId="{CE98DB13-904A-7C47-8F77-7A2741E5AA2C}" type="presParOf" srcId="{EB2D4641-5AD9-004B-BAA2-24B19FB0DA33}" destId="{1CCD56D5-E09B-CF4D-80A5-DBAEFF44D14F}" srcOrd="7" destOrd="0" presId="urn:microsoft.com/office/officeart/2005/8/layout/vList2"/>
    <dgm:cxn modelId="{B20A7984-AF87-FB4B-BFE2-579D77153C30}" type="presParOf" srcId="{EB2D4641-5AD9-004B-BAA2-24B19FB0DA33}" destId="{1DBFDA6D-9EDB-DD43-84A8-32D03DD2AE1B}" srcOrd="8" destOrd="0" presId="urn:microsoft.com/office/officeart/2005/8/layout/vList2"/>
    <dgm:cxn modelId="{A459945F-01E1-8741-B361-2FB54A93C194}" type="presParOf" srcId="{EB2D4641-5AD9-004B-BAA2-24B19FB0DA33}" destId="{AB0024F8-F876-FE45-A4F8-3FE95595EB01}" srcOrd="9" destOrd="0" presId="urn:microsoft.com/office/officeart/2005/8/layout/vList2"/>
    <dgm:cxn modelId="{3383194D-1B9D-684E-BA84-8A3F4C3CA232}" type="presParOf" srcId="{EB2D4641-5AD9-004B-BAA2-24B19FB0DA33}" destId="{FC56BABD-4283-ED4B-8C38-A6BAAA5E36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2B60F-8572-AF47-ADF6-2E977D60C99D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Background</a:t>
          </a:r>
        </a:p>
      </dsp:txBody>
      <dsp:txXfrm>
        <a:off x="39809" y="100882"/>
        <a:ext cx="6184022" cy="735872"/>
      </dsp:txXfrm>
    </dsp:sp>
    <dsp:sp modelId="{2378759C-4142-0542-90FB-55A549057A43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Business Problem</a:t>
          </a:r>
        </a:p>
      </dsp:txBody>
      <dsp:txXfrm>
        <a:off x="39809" y="1014292"/>
        <a:ext cx="6184022" cy="735872"/>
      </dsp:txXfrm>
    </dsp:sp>
    <dsp:sp modelId="{28C24085-FB39-8042-96EE-269F954F4B97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</a:t>
          </a:r>
        </a:p>
      </dsp:txBody>
      <dsp:txXfrm>
        <a:off x="39809" y="1927702"/>
        <a:ext cx="6184022" cy="735872"/>
      </dsp:txXfrm>
    </dsp:sp>
    <dsp:sp modelId="{5C9299B9-27BA-794D-9E67-E7E8017A0E79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Methods</a:t>
          </a:r>
        </a:p>
      </dsp:txBody>
      <dsp:txXfrm>
        <a:off x="39809" y="2841112"/>
        <a:ext cx="6184022" cy="735872"/>
      </dsp:txXfrm>
    </dsp:sp>
    <dsp:sp modelId="{1DBFDA6D-9EDB-DD43-84A8-32D03DD2AE1B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Results</a:t>
          </a:r>
        </a:p>
      </dsp:txBody>
      <dsp:txXfrm>
        <a:off x="39809" y="3754523"/>
        <a:ext cx="6184022" cy="735872"/>
      </dsp:txXfrm>
    </dsp:sp>
    <dsp:sp modelId="{FC56BABD-4283-ED4B-8C38-A6BAAA5E36DB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Conclusions</a:t>
          </a:r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8AF6-1D02-5043-8466-1968D527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A016-E056-0A4D-A585-A822DE8D9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935-4A24-DE44-B83C-8181C61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9C699-98A8-2C47-8CB9-8FF444B0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F802-7B83-2C4B-BD2B-A03381EB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AE36-FB1E-0943-A10B-62BB6A56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3598-B077-714D-9B52-CCC87D6B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C036-6EEE-A74D-BB42-8D40B806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9B51-2FB2-C14A-8D8D-CBE384A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3F7A-7A4D-F044-B736-08E5A9AE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F7258-4FD5-804A-AB15-7A0514EDB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E0588-530C-7440-9197-71D8A29C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4411-7544-F042-AC98-7EA0DD8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BDA1-5537-8948-AE68-652E412D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981E-DF0B-7947-9DA9-9C57433A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4C4-79C3-C542-AA74-23C73A1B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17C2-9B7B-704A-BA77-98B1B09D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29C3-7FDA-3541-BC9D-DA08A993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F0B5-1A05-C846-AAD0-0A3B4C8D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36A7-0E90-6141-BE55-1A1E9292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1D88-E79B-4441-9B55-F517EEB6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C64A-76A6-AA4A-B661-0D9EC0FE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2E54-942D-A140-B38D-E46E0A39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A4C3-2F11-9D4F-AF7E-3BE5B958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C57E-F40C-D241-A7FE-60B5A2E8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25D9-0FA4-B142-8B5B-27EEAD0E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72BD-41DF-8645-8D77-2391D04DA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F0770-8035-0947-A511-53F4324BD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E50C5-A401-6F47-863B-7F8C84F7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4FA2F-E654-D241-AB16-D9BB23B6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E67F7-5573-DE45-AC70-FF0654B5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C39A-BDFB-7F42-A402-C8C3BA1A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AF38-1AB2-3043-8ABA-DF1619CE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BEF1-5166-E045-BCC1-ECDF7C05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3A63D-F647-6A49-9E96-35733D8B5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2700E-E494-2843-9743-01B10BF53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041FD-B535-884E-9FE0-898E12B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CD531-5F0D-834A-976F-F6FDCF52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8565C-5B51-F14D-86E7-8AB5678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8DE6-D1BA-3144-9BD3-4DF90A0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BBF0-C173-0A42-BE21-E5B97C29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498C-A4A1-D042-9EAE-7212AE4D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54D0-89C2-C94B-8A8F-66A2803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85FFA-7A48-2C4F-BFC0-2A6E1AA6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73FA4-07C1-6543-8A51-2121355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B5DF-34E1-9A4F-BDCE-DF70006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FEB-ECA5-F64A-B703-334CD31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3DD2-2AD6-DA4D-BE11-EF4FD002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8F525-C695-7946-A831-52A6849F6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648E-7F9B-6340-BA02-78E7870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559A-4198-1845-90CA-FAC251C6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58F4-B32E-B242-992F-0A63C6BF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6E5-5029-6E44-94C2-6898CEB5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10654-794B-7843-BB16-107B771EB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8EEC9-1416-3F46-96A8-B726E7AF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F6F1-3910-0E42-A185-B818D5B6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1F36-C868-754F-88EF-1243C8EE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4998-B3C7-BF4B-8DD8-120A50F1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E102B-A1AE-E64B-B8A5-5F103C8B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BF4-3CEA-0E41-9617-35A2148F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CE43-E77E-9840-B300-63FCD0AED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752A-20FB-004E-98EE-3C66723388A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02A3-67D7-704C-ACB2-7403FB330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B512-7D3E-D44D-A471-8404F206C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F0864-E616-324F-95F5-80AEBC17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Predicting Customer Turnover for Telecom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AC451-E7D3-2C42-87E3-CA866325C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BY: Carlos Marin</a:t>
            </a:r>
          </a:p>
        </p:txBody>
      </p:sp>
    </p:spTree>
    <p:extLst>
      <p:ext uri="{BB962C8B-B14F-4D97-AF65-F5344CB8AC3E}">
        <p14:creationId xmlns:p14="http://schemas.microsoft.com/office/powerpoint/2010/main" val="233132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915019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33F99-C15B-8467-DA0C-3400486BB3B9}"/>
              </a:ext>
            </a:extLst>
          </p:cNvPr>
          <p:cNvSpPr txBox="1"/>
          <p:nvPr/>
        </p:nvSpPr>
        <p:spPr>
          <a:xfrm>
            <a:off x="4833328" y="5065037"/>
            <a:ext cx="628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service calls and International Plans top two features for turnover.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2DEC7-7B68-0BF8-289A-FBAA13696E1E}"/>
              </a:ext>
            </a:extLst>
          </p:cNvPr>
          <p:cNvSpPr txBox="1"/>
          <p:nvPr/>
        </p:nvSpPr>
        <p:spPr>
          <a:xfrm>
            <a:off x="6796484" y="326722"/>
            <a:ext cx="635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 results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94973D-233E-BE8B-D5DB-B8D3F8D86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95" y="1054016"/>
            <a:ext cx="5547972" cy="394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3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1C97-A06F-AC4A-8D1E-7409EF5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Summary of Findings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9E51-3025-FD47-A6D2-158E9D00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International plan holders, are 7 times more likely to leave.</a:t>
            </a:r>
          </a:p>
          <a:p>
            <a:r>
              <a:rPr lang="en-US" sz="2000" dirty="0"/>
              <a:t>Customer service callers are 55% more likely to leave.</a:t>
            </a:r>
          </a:p>
          <a:p>
            <a:r>
              <a:rPr lang="en-US" sz="2000" dirty="0"/>
              <a:t>customer services calls and  total international plans were top two important features</a:t>
            </a:r>
          </a:p>
          <a:p>
            <a:r>
              <a:rPr lang="en-US" sz="2000" dirty="0"/>
              <a:t>Most models had similar accuracy</a:t>
            </a:r>
          </a:p>
          <a:p>
            <a:r>
              <a:rPr lang="en-US" sz="2000" dirty="0"/>
              <a:t>F1 score, deciding factor. Random Forests best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5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4033-13FC-4C4D-9949-214B400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261D5C9-ECCF-4CB6-BDA8-D7BB7D99E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5" r="802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084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DC13B-4BA8-9F49-9709-0E961F8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589F1-FB7D-406E-8E41-0C198746D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6289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43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9FD-31F8-744B-849A-1E6652BB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6774-4342-3947-A4BF-456CA6E7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Customer turnover affects every company.  For this telecom company, the causes are first identified . Using machine learning identify models that provide the most accurate response for future predictions</a:t>
            </a:r>
          </a:p>
        </p:txBody>
      </p:sp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AE7B3AC8-F20F-4597-94E7-7EDCBC195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9" r="2833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3C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83F11-C380-2C4C-B0C5-18B276A1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FAC5-BF10-9D47-9CE8-14F48516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27795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Maximize customer retention</a:t>
            </a:r>
          </a:p>
          <a:p>
            <a:r>
              <a:rPr lang="en-US" sz="2000" dirty="0"/>
              <a:t>Minimize customer turnover</a:t>
            </a:r>
          </a:p>
          <a:p>
            <a:r>
              <a:rPr lang="en-US" sz="2000" dirty="0"/>
              <a:t>Identify causes</a:t>
            </a:r>
          </a:p>
          <a:p>
            <a:r>
              <a:rPr lang="en-US" sz="2000" dirty="0"/>
              <a:t>Develop models that will help predict customer turnover</a:t>
            </a:r>
          </a:p>
          <a:p>
            <a:pPr lvl="1"/>
            <a:endParaRPr lang="en-US" sz="16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3C66BE7-C45B-73A7-9D4A-98FE6442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79" y="2964780"/>
            <a:ext cx="5129571" cy="341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25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3BA5-0051-8D40-B622-66501D61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965E-A3D1-0F4F-9A8B-4CF09B9C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Using Telecom data set. Dataset has 3333 rows, and 17 columns.</a:t>
            </a:r>
          </a:p>
          <a:p>
            <a:r>
              <a:rPr lang="en-US" sz="2000" dirty="0"/>
              <a:t>Contains data including </a:t>
            </a:r>
          </a:p>
          <a:p>
            <a:pPr lvl="1"/>
            <a:r>
              <a:rPr lang="en-US" sz="1600" dirty="0"/>
              <a:t>daytime data</a:t>
            </a:r>
          </a:p>
          <a:p>
            <a:pPr lvl="1"/>
            <a:r>
              <a:rPr lang="en-US" sz="1600" dirty="0"/>
              <a:t>night time data</a:t>
            </a:r>
          </a:p>
          <a:p>
            <a:pPr lvl="1"/>
            <a:r>
              <a:rPr lang="en-US" sz="1600" dirty="0"/>
              <a:t>International data</a:t>
            </a:r>
          </a:p>
          <a:p>
            <a:pPr lvl="1"/>
            <a:r>
              <a:rPr lang="en-US" sz="1600" dirty="0"/>
              <a:t>Customer service calls</a:t>
            </a:r>
          </a:p>
          <a:p>
            <a:pPr lvl="1"/>
            <a:r>
              <a:rPr lang="en-US" sz="1600" dirty="0"/>
              <a:t>International plan</a:t>
            </a:r>
          </a:p>
          <a:p>
            <a:pPr lvl="1"/>
            <a:r>
              <a:rPr lang="en-US" sz="1600" dirty="0"/>
              <a:t>Churn/turnover</a:t>
            </a:r>
          </a:p>
        </p:txBody>
      </p:sp>
    </p:spTree>
    <p:extLst>
      <p:ext uri="{BB962C8B-B14F-4D97-AF65-F5344CB8AC3E}">
        <p14:creationId xmlns:p14="http://schemas.microsoft.com/office/powerpoint/2010/main" val="309053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Identify variables with statistical significance</a:t>
            </a:r>
          </a:p>
          <a:p>
            <a:pPr lvl="1"/>
            <a:r>
              <a:rPr lang="en-US" sz="1600" dirty="0"/>
              <a:t>Non-Necessary variables were removed.</a:t>
            </a:r>
            <a:endParaRPr lang="en-US" sz="2000" dirty="0"/>
          </a:p>
          <a:p>
            <a:r>
              <a:rPr lang="en-US" sz="2000" dirty="0"/>
              <a:t>Calculated outcome occurrence via odds ratio</a:t>
            </a:r>
          </a:p>
          <a:p>
            <a:r>
              <a:rPr lang="en-US" sz="2000" dirty="0"/>
              <a:t>Split into Train and Test set</a:t>
            </a:r>
          </a:p>
          <a:p>
            <a:r>
              <a:rPr lang="en-US" sz="2000" dirty="0"/>
              <a:t>Fixing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170770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Methods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Developed several models to evaluate performance</a:t>
            </a:r>
          </a:p>
          <a:p>
            <a:pPr lvl="1"/>
            <a:r>
              <a:rPr lang="en-US" sz="1600" dirty="0"/>
              <a:t>Precision – correct predictions vs total predictions</a:t>
            </a:r>
          </a:p>
          <a:p>
            <a:pPr lvl="1"/>
            <a:r>
              <a:rPr lang="en-US" sz="1600" dirty="0"/>
              <a:t>Recall – Correct predictions vs actual positive predictions</a:t>
            </a:r>
          </a:p>
          <a:p>
            <a:pPr lvl="1"/>
            <a:r>
              <a:rPr lang="en-US" sz="1600" dirty="0"/>
              <a:t>F1 score – harmonic mean of Precision and Recall</a:t>
            </a:r>
          </a:p>
          <a:p>
            <a:pPr lvl="1"/>
            <a:r>
              <a:rPr lang="en-US" sz="1600" dirty="0"/>
              <a:t>Accuracy</a:t>
            </a:r>
            <a:endParaRPr lang="en-US" sz="2000" dirty="0"/>
          </a:p>
          <a:p>
            <a:r>
              <a:rPr lang="en-US" sz="2000" dirty="0"/>
              <a:t>Plotted Feature importance to understand weight of each feature</a:t>
            </a:r>
          </a:p>
        </p:txBody>
      </p:sp>
    </p:spTree>
    <p:extLst>
      <p:ext uri="{BB962C8B-B14F-4D97-AF65-F5344CB8AC3E}">
        <p14:creationId xmlns:p14="http://schemas.microsoft.com/office/powerpoint/2010/main" val="82297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1064150"/>
            <a:ext cx="6915019" cy="4542856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4200" dirty="0"/>
              <a:t>Looking at Odds ratio data:</a:t>
            </a:r>
          </a:p>
          <a:p>
            <a:endParaRPr lang="en-US" sz="4200" dirty="0"/>
          </a:p>
          <a:p>
            <a:pPr lvl="1"/>
            <a:r>
              <a:rPr lang="en-US" sz="4200" dirty="0"/>
              <a:t>international plan customers 7 times more likely to leave.</a:t>
            </a:r>
          </a:p>
          <a:p>
            <a:pPr marL="457200" lvl="1" indent="0">
              <a:buNone/>
            </a:pPr>
            <a:endParaRPr lang="en-US" sz="4200" dirty="0"/>
          </a:p>
          <a:p>
            <a:pPr lvl="1"/>
            <a:r>
              <a:rPr lang="en-US" sz="4200" dirty="0"/>
              <a:t>customer service callers are 55% more likely to leave.</a:t>
            </a:r>
          </a:p>
          <a:p>
            <a:pPr marL="457200" lvl="1" indent="0">
              <a:buNone/>
            </a:pPr>
            <a:endParaRPr lang="en-US" sz="4200" dirty="0"/>
          </a:p>
          <a:p>
            <a:pPr lvl="1"/>
            <a:r>
              <a:rPr lang="en-US" sz="4200" dirty="0"/>
              <a:t>Customers with voicemail plan 84% less likely to leave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869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1064150"/>
            <a:ext cx="6915019" cy="454285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Lowest score model was 0.70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All other models had accuracy score of 0.87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Alternative deciding factor, f1 score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Best scoring model had f1 score of 0.55 (Random Forests)</a:t>
            </a:r>
            <a:br>
              <a:rPr lang="en-US" sz="32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87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{DB1F2DBB-CC70-754B-9023-6F6602305ADB}tf16401378</Template>
  <TotalTime>19999</TotalTime>
  <Words>315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Customer Turnover for Telecom company</vt:lpstr>
      <vt:lpstr>Outline</vt:lpstr>
      <vt:lpstr>Background</vt:lpstr>
      <vt:lpstr>Business Problem</vt:lpstr>
      <vt:lpstr>Data</vt:lpstr>
      <vt:lpstr>Methods</vt:lpstr>
      <vt:lpstr>Methods </vt:lpstr>
      <vt:lpstr>Results</vt:lpstr>
      <vt:lpstr>Results</vt:lpstr>
      <vt:lpstr>Results</vt:lpstr>
      <vt:lpstr>Summary of Findings /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Genres Success in the Movie industry</dc:title>
  <dc:creator>Carlos Marin</dc:creator>
  <cp:lastModifiedBy>Carlos Marin</cp:lastModifiedBy>
  <cp:revision>52</cp:revision>
  <cp:lastPrinted>2022-01-22T21:55:28Z</cp:lastPrinted>
  <dcterms:created xsi:type="dcterms:W3CDTF">2022-01-22T18:25:07Z</dcterms:created>
  <dcterms:modified xsi:type="dcterms:W3CDTF">2022-08-02T04:53:40Z</dcterms:modified>
</cp:coreProperties>
</file>