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Bodoni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zgCXZX7Q7a3rErM7xJkcqPqP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.fntdata"/><Relationship Id="rId11" Type="http://schemas.openxmlformats.org/officeDocument/2006/relationships/slide" Target="slides/slide6.xml"/><Relationship Id="rId22" Type="http://schemas.openxmlformats.org/officeDocument/2006/relationships/font" Target="fonts/Bodoni-boldItalic.fntdata"/><Relationship Id="rId10" Type="http://schemas.openxmlformats.org/officeDocument/2006/relationships/slide" Target="slides/slide5.xml"/><Relationship Id="rId21" Type="http://schemas.openxmlformats.org/officeDocument/2006/relationships/font" Target="fonts/Bodoni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odoni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f79b00a2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2f79b00a29_3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f79b00a2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visualize</a:t>
            </a:r>
            <a:r>
              <a:rPr lang="en-US"/>
              <a:t> variants for the police (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1" name="Google Shape;141;g22f79b00a29_3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79b00a29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2f79b00a29_3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f79b00a2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2f79b00a29_3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2f8c0ec9d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232f8c0ec9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g232f8c0ec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f79b00a29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g22f79b00a29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22f79b00a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motivation, probelm statemente, work relatet</a:t>
            </a:r>
            <a:br>
              <a:rPr lang="en-US"/>
            </a:br>
            <a:br>
              <a:rPr lang="en-US"/>
            </a:br>
            <a:r>
              <a:rPr lang="en-US"/>
              <a:t>black jack strategies - count wins / total of games</a:t>
            </a:r>
            <a:br>
              <a:rPr lang="en-US"/>
            </a:br>
            <a:br>
              <a:rPr lang="en-US"/>
            </a:br>
            <a:r>
              <a:rPr lang="en-US"/>
              <a:t>single dack avarage and multiple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f79b00a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2f79b00a29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rules!!!</a:t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0a09edf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30a09edf3b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3419475" y="4724400"/>
            <a:ext cx="5327650" cy="7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3419475" y="5445125"/>
            <a:ext cx="5327650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 rot="5400000">
            <a:off x="1690688" y="-26987"/>
            <a:ext cx="5256212" cy="655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 rot="5400000">
            <a:off x="3837782" y="2120107"/>
            <a:ext cx="5876925" cy="163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 rot="5400000">
            <a:off x="485775" y="557213"/>
            <a:ext cx="5876925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1042988" y="620713"/>
            <a:ext cx="65516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1042988" y="620713"/>
            <a:ext cx="31988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4" name="Google Shape;24;p11"/>
          <p:cNvSpPr txBox="1"/>
          <p:nvPr>
            <p:ph idx="2" type="body"/>
          </p:nvPr>
        </p:nvSpPr>
        <p:spPr>
          <a:xfrm>
            <a:off x="4394200" y="620713"/>
            <a:ext cx="3200400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9" name="Google Shape;29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042988" y="0"/>
            <a:ext cx="60483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042988" y="620713"/>
            <a:ext cx="6551612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4449550" y="5670550"/>
            <a:ext cx="4436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rebuchet MS"/>
              <a:buNone/>
            </a:pPr>
            <a:r>
              <a:rPr lang="en-US" sz="1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Carlos Mercado, Edgar Renteria, Jordan Nicholls, Maria Guimaraes-Diniz-Tomaz </a:t>
            </a:r>
            <a:endParaRPr sz="1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474300" y="4250300"/>
            <a:ext cx="438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BLACKJACK</a:t>
            </a:r>
            <a:r>
              <a:rPr b="1" i="0" lang="en-US" sz="4400" u="none" cap="none" strike="noStrik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f79b00a29_3_6"/>
          <p:cNvSpPr txBox="1"/>
          <p:nvPr>
            <p:ph type="title"/>
          </p:nvPr>
        </p:nvSpPr>
        <p:spPr>
          <a:xfrm>
            <a:off x="1905000" y="228600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</a:t>
            </a: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/Discussion</a:t>
            </a:r>
            <a:endParaRPr b="1" sz="4000"/>
          </a:p>
        </p:txBody>
      </p:sp>
      <p:sp>
        <p:nvSpPr>
          <p:cNvPr id="137" name="Google Shape;137;g22f79b00a29_3_6"/>
          <p:cNvSpPr txBox="1"/>
          <p:nvPr/>
        </p:nvSpPr>
        <p:spPr>
          <a:xfrm>
            <a:off x="398750" y="1993625"/>
            <a:ext cx="3369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From the results we can see that policy 1 (stay if hand &gt;= 17 else hit), is the best approach of the 5 for infinite decks.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worst approach is not </a:t>
            </a:r>
            <a:r>
              <a:rPr lang="en-US">
                <a:solidFill>
                  <a:schemeClr val="lt1"/>
                </a:solidFill>
              </a:rPr>
              <a:t>surprisingly</a:t>
            </a:r>
            <a:r>
              <a:rPr lang="en-US">
                <a:solidFill>
                  <a:schemeClr val="lt1"/>
                </a:solidFill>
              </a:rPr>
              <a:t> approach 4 (hit until 21).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8" name="Google Shape;138;g22f79b00a29_3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825" y="2396400"/>
            <a:ext cx="4638426" cy="34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f79b00a29_3_13"/>
          <p:cNvSpPr txBox="1"/>
          <p:nvPr>
            <p:ph type="title"/>
          </p:nvPr>
        </p:nvSpPr>
        <p:spPr>
          <a:xfrm>
            <a:off x="1905000" y="228600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Results/Discussion</a:t>
            </a:r>
            <a:endParaRPr b="1" sz="4000"/>
          </a:p>
        </p:txBody>
      </p:sp>
      <p:sp>
        <p:nvSpPr>
          <p:cNvPr id="144" name="Google Shape;144;g22f79b00a29_3_13"/>
          <p:cNvSpPr txBox="1"/>
          <p:nvPr/>
        </p:nvSpPr>
        <p:spPr>
          <a:xfrm>
            <a:off x="299075" y="2003275"/>
            <a:ext cx="336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Just like the </a:t>
            </a:r>
            <a:r>
              <a:rPr lang="en-US" sz="1500">
                <a:solidFill>
                  <a:schemeClr val="lt1"/>
                </a:solidFill>
              </a:rPr>
              <a:t>infinite</a:t>
            </a:r>
            <a:r>
              <a:rPr lang="en-US" sz="1500">
                <a:solidFill>
                  <a:schemeClr val="lt1"/>
                </a:solidFill>
              </a:rPr>
              <a:t> deck approach, policy number one is the best of the five.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Worst</a:t>
            </a:r>
            <a:r>
              <a:rPr lang="en-US" sz="1500">
                <a:solidFill>
                  <a:schemeClr val="lt1"/>
                </a:solidFill>
              </a:rPr>
              <a:t> approach is still policy 4.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45" name="Google Shape;145;g22f79b00a29_3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25" y="2003275"/>
            <a:ext cx="4971475" cy="372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f79b00a29_3_29"/>
          <p:cNvSpPr txBox="1"/>
          <p:nvPr>
            <p:ph type="title"/>
          </p:nvPr>
        </p:nvSpPr>
        <p:spPr>
          <a:xfrm>
            <a:off x="340025" y="248525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Results/Discussion (Inf vs. Single Deck)</a:t>
            </a:r>
            <a:endParaRPr b="1" sz="4000"/>
          </a:p>
        </p:txBody>
      </p:sp>
      <p:sp>
        <p:nvSpPr>
          <p:cNvPr id="151" name="Google Shape;151;g22f79b00a29_3_29"/>
          <p:cNvSpPr txBox="1"/>
          <p:nvPr/>
        </p:nvSpPr>
        <p:spPr>
          <a:xfrm>
            <a:off x="233750" y="1888713"/>
            <a:ext cx="336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Very small differences in wins in the different deck approaches.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52" name="Google Shape;152;g22f79b00a29_3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175"/>
            <a:ext cx="5512566" cy="41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2f79b00a29_3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366" y="1021625"/>
            <a:ext cx="3174234" cy="2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2f79b00a29_3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7366" y="3554700"/>
            <a:ext cx="3174234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f79b00a29_3_39"/>
          <p:cNvSpPr txBox="1"/>
          <p:nvPr>
            <p:ph type="title"/>
          </p:nvPr>
        </p:nvSpPr>
        <p:spPr>
          <a:xfrm>
            <a:off x="340025" y="248525"/>
            <a:ext cx="6338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Results/Discussion (Inf vs. Single Deck)</a:t>
            </a:r>
            <a:endParaRPr b="1" sz="4000"/>
          </a:p>
        </p:txBody>
      </p:sp>
      <p:pic>
        <p:nvPicPr>
          <p:cNvPr id="160" name="Google Shape;160;g22f79b00a29_3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4350"/>
            <a:ext cx="5246226" cy="458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2f79b00a29_3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475" y="1021625"/>
            <a:ext cx="3529125" cy="30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845150" y="445025"/>
            <a:ext cx="4258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MOTIVATION</a:t>
            </a:r>
            <a:endParaRPr b="1" sz="5400">
              <a:solidFill>
                <a:srgbClr val="FF0000"/>
              </a:solidFill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609600" y="2253350"/>
            <a:ext cx="39624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Blackjack is a very popular game</a:t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Monte Carlo Method simulation provides a powerful tool to optimize strategies</a:t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Powerful for understanding of the concept of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optimal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strategies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movie “21”.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con&#10;&#10;Description automatically generated" id="62" name="Google Shape;62;p2"/>
          <p:cNvPicPr preferRelativeResize="0"/>
          <p:nvPr/>
        </p:nvPicPr>
        <p:blipFill rotWithShape="1">
          <a:blip r:embed="rId3">
            <a:alphaModFix/>
          </a:blip>
          <a:srcRect b="0" l="30100" r="52507" t="13951"/>
          <a:stretch/>
        </p:blipFill>
        <p:spPr>
          <a:xfrm>
            <a:off x="304800" y="2317300"/>
            <a:ext cx="193530" cy="298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3" name="Google Shape;63;p2"/>
          <p:cNvPicPr preferRelativeResize="0"/>
          <p:nvPr/>
        </p:nvPicPr>
        <p:blipFill rotWithShape="1">
          <a:blip r:embed="rId3">
            <a:alphaModFix/>
          </a:blip>
          <a:srcRect b="0" l="30100" r="52507" t="13951"/>
          <a:stretch/>
        </p:blipFill>
        <p:spPr>
          <a:xfrm>
            <a:off x="304799" y="3167761"/>
            <a:ext cx="193530" cy="298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4" name="Google Shape;64;p2"/>
          <p:cNvPicPr preferRelativeResize="0"/>
          <p:nvPr/>
        </p:nvPicPr>
        <p:blipFill rotWithShape="1">
          <a:blip r:embed="rId3">
            <a:alphaModFix/>
          </a:blip>
          <a:srcRect b="0" l="30100" r="52507" t="13951"/>
          <a:stretch/>
        </p:blipFill>
        <p:spPr>
          <a:xfrm>
            <a:off x="304799" y="4120097"/>
            <a:ext cx="193530" cy="29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13208" r="42136" t="0"/>
          <a:stretch/>
        </p:blipFill>
        <p:spPr>
          <a:xfrm>
            <a:off x="5486400" y="0"/>
            <a:ext cx="36576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66" name="Google Shape;66;p2"/>
          <p:cNvPicPr preferRelativeResize="0"/>
          <p:nvPr/>
        </p:nvPicPr>
        <p:blipFill rotWithShape="1">
          <a:blip r:embed="rId3">
            <a:alphaModFix/>
          </a:blip>
          <a:srcRect b="0" l="30100" r="52507" t="13948"/>
          <a:stretch/>
        </p:blipFill>
        <p:spPr>
          <a:xfrm>
            <a:off x="304799" y="4865447"/>
            <a:ext cx="193530" cy="29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2f8c0ec9d_0_3"/>
          <p:cNvSpPr txBox="1"/>
          <p:nvPr>
            <p:ph type="title"/>
          </p:nvPr>
        </p:nvSpPr>
        <p:spPr>
          <a:xfrm>
            <a:off x="304800" y="445025"/>
            <a:ext cx="6085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Problem </a:t>
            </a:r>
            <a:r>
              <a:rPr b="1" lang="en-US" sz="54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Statement</a:t>
            </a:r>
            <a:r>
              <a:rPr b="1" lang="en-US" sz="54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endParaRPr b="1" sz="5400">
              <a:solidFill>
                <a:srgbClr val="FF0000"/>
              </a:solidFill>
            </a:endParaRPr>
          </a:p>
        </p:txBody>
      </p:sp>
      <p:sp>
        <p:nvSpPr>
          <p:cNvPr id="73" name="Google Shape;73;g232f8c0ec9d_0_3"/>
          <p:cNvSpPr txBox="1"/>
          <p:nvPr/>
        </p:nvSpPr>
        <p:spPr>
          <a:xfrm>
            <a:off x="500725" y="3429000"/>
            <a:ext cx="39624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optimal winning policy?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Evaluate 5 different policies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-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 different version of the game (different decks)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con&#10;&#10;Description automatically generated" id="74" name="Google Shape;74;g232f8c0ec9d_0_3"/>
          <p:cNvPicPr preferRelativeResize="0"/>
          <p:nvPr/>
        </p:nvPicPr>
        <p:blipFill rotWithShape="1">
          <a:blip r:embed="rId3">
            <a:alphaModFix/>
          </a:blip>
          <a:srcRect b="0" l="30100" r="52507" t="13948"/>
          <a:stretch/>
        </p:blipFill>
        <p:spPr>
          <a:xfrm>
            <a:off x="304800" y="3492950"/>
            <a:ext cx="193530" cy="2984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32f8c0ec9d_0_3"/>
          <p:cNvSpPr txBox="1"/>
          <p:nvPr/>
        </p:nvSpPr>
        <p:spPr>
          <a:xfrm>
            <a:off x="195925" y="2090025"/>
            <a:ext cx="4572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Write a Monte Carlo script to evaluate five MC policies.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81000" y="1327200"/>
            <a:ext cx="6172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Bodoni"/>
                <a:ea typeface="Bodoni"/>
                <a:cs typeface="Bodoni"/>
                <a:sym typeface="Bodoni"/>
              </a:rPr>
              <a:t>Monte Carlo Methods </a:t>
            </a:r>
            <a:endParaRPr b="1" sz="2900"/>
          </a:p>
        </p:txBody>
      </p:sp>
      <p:sp>
        <p:nvSpPr>
          <p:cNvPr id="81" name="Google Shape;81;p3"/>
          <p:cNvSpPr txBox="1"/>
          <p:nvPr/>
        </p:nvSpPr>
        <p:spPr>
          <a:xfrm>
            <a:off x="609599" y="2514600"/>
            <a:ext cx="8534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381000" y="2081750"/>
            <a:ext cx="4923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Use of </a:t>
            </a:r>
            <a:r>
              <a:rPr lang="en-US">
                <a:solidFill>
                  <a:schemeClr val="lt1"/>
                </a:solidFill>
              </a:rPr>
              <a:t>experience — sequences of states, actions and gains from interacting with the environment or from simulations to predict uncertain events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>
                <a:solidFill>
                  <a:schemeClr val="lt1"/>
                </a:solidFill>
              </a:rPr>
              <a:t>Good for large  amount of Random samples (generating random hands for players and dealer)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-&gt; Action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-&gt; Policy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-&gt; Returns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-&gt; Exploration phase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-&gt;Policy evaluation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-&gt; Result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381000" y="119900"/>
            <a:ext cx="510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BACKGROUND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75" y="4189748"/>
            <a:ext cx="4320499" cy="2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f79b00a29_0_2"/>
          <p:cNvSpPr txBox="1"/>
          <p:nvPr>
            <p:ph type="title"/>
          </p:nvPr>
        </p:nvSpPr>
        <p:spPr>
          <a:xfrm>
            <a:off x="203100" y="191500"/>
            <a:ext cx="6177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Rules </a:t>
            </a:r>
            <a:endParaRPr b="1" sz="4000">
              <a:solidFill>
                <a:srgbClr val="FF0000"/>
              </a:solidFill>
            </a:endParaRPr>
          </a:p>
        </p:txBody>
      </p:sp>
      <p:sp>
        <p:nvSpPr>
          <p:cNvPr id="91" name="Google Shape;91;g22f79b00a29_0_2"/>
          <p:cNvSpPr txBox="1"/>
          <p:nvPr/>
        </p:nvSpPr>
        <p:spPr>
          <a:xfrm>
            <a:off x="203100" y="1128775"/>
            <a:ext cx="470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OBJECTIVE</a:t>
            </a:r>
            <a:r>
              <a:rPr b="1" lang="en-US">
                <a:solidFill>
                  <a:schemeClr val="lt1"/>
                </a:solidFill>
              </a:rPr>
              <a:t>: </a:t>
            </a:r>
            <a:r>
              <a:rPr lang="en-US">
                <a:solidFill>
                  <a:schemeClr val="lt1"/>
                </a:solidFill>
              </a:rPr>
              <a:t>A player try to </a:t>
            </a:r>
            <a:r>
              <a:rPr lang="en-US">
                <a:solidFill>
                  <a:schemeClr val="lt1"/>
                </a:solidFill>
              </a:rPr>
              <a:t> obtain cards whose sum of their numbers is as close to 21 as possible, but without exceeding this value.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g22f79b00a29_0_2"/>
          <p:cNvSpPr txBox="1"/>
          <p:nvPr/>
        </p:nvSpPr>
        <p:spPr>
          <a:xfrm>
            <a:off x="203100" y="2648525"/>
            <a:ext cx="79191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Single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deck (Single)  of </a:t>
            </a:r>
            <a:r>
              <a:rPr b="1" lang="en-US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52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playing cards (if card drawn cards total decreases)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Infinite deck (multiple) - (Deck never decreases)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CARD VALUES: 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3" name="Google Shape;93;g22f79b00a29_0_2"/>
          <p:cNvPicPr preferRelativeResize="0"/>
          <p:nvPr/>
        </p:nvPicPr>
        <p:blipFill rotWithShape="1">
          <a:blip r:embed="rId3">
            <a:alphaModFix/>
          </a:blip>
          <a:srcRect b="66426" l="0" r="11855" t="0"/>
          <a:stretch/>
        </p:blipFill>
        <p:spPr>
          <a:xfrm>
            <a:off x="243750" y="4156275"/>
            <a:ext cx="2704300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2f79b00a29_0_2"/>
          <p:cNvPicPr preferRelativeResize="0"/>
          <p:nvPr/>
        </p:nvPicPr>
        <p:blipFill rotWithShape="1">
          <a:blip r:embed="rId3">
            <a:alphaModFix/>
          </a:blip>
          <a:srcRect b="32848" l="2598" r="25819" t="33577"/>
          <a:stretch/>
        </p:blipFill>
        <p:spPr>
          <a:xfrm>
            <a:off x="3082550" y="4200025"/>
            <a:ext cx="2024976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22f79b00a29_0_2"/>
          <p:cNvPicPr preferRelativeResize="0"/>
          <p:nvPr/>
        </p:nvPicPr>
        <p:blipFill rotWithShape="1">
          <a:blip r:embed="rId3">
            <a:alphaModFix/>
          </a:blip>
          <a:srcRect b="32972" l="76646" r="10642" t="33453"/>
          <a:stretch/>
        </p:blipFill>
        <p:spPr>
          <a:xfrm>
            <a:off x="243750" y="5182377"/>
            <a:ext cx="434930" cy="69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22f79b00a29_0_2"/>
          <p:cNvPicPr preferRelativeResize="0"/>
          <p:nvPr/>
        </p:nvPicPr>
        <p:blipFill rotWithShape="1">
          <a:blip r:embed="rId3">
            <a:alphaModFix/>
          </a:blip>
          <a:srcRect b="0" l="2182" r="63876" t="64680"/>
          <a:stretch/>
        </p:blipFill>
        <p:spPr>
          <a:xfrm>
            <a:off x="890795" y="5126850"/>
            <a:ext cx="1103980" cy="7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2f79b00a29_0_2"/>
          <p:cNvPicPr preferRelativeResize="0"/>
          <p:nvPr/>
        </p:nvPicPr>
        <p:blipFill rotWithShape="1">
          <a:blip r:embed="rId3">
            <a:alphaModFix/>
          </a:blip>
          <a:srcRect b="0" l="39956" r="45651" t="64680"/>
          <a:stretch/>
        </p:blipFill>
        <p:spPr>
          <a:xfrm>
            <a:off x="243751" y="6062454"/>
            <a:ext cx="434930" cy="6997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2f79b00a29_0_2"/>
          <p:cNvSpPr txBox="1"/>
          <p:nvPr/>
        </p:nvSpPr>
        <p:spPr>
          <a:xfrm>
            <a:off x="243750" y="2088750"/>
            <a:ext cx="310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DECK TYPES: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79b00a29_0_97"/>
          <p:cNvSpPr txBox="1"/>
          <p:nvPr/>
        </p:nvSpPr>
        <p:spPr>
          <a:xfrm>
            <a:off x="609599" y="2514600"/>
            <a:ext cx="8534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/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g22f79b00a29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975"/>
            <a:ext cx="9143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2f79b00a29_0_97"/>
          <p:cNvSpPr txBox="1"/>
          <p:nvPr/>
        </p:nvSpPr>
        <p:spPr>
          <a:xfrm>
            <a:off x="73700" y="1215875"/>
            <a:ext cx="8445600" cy="5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PLAYER: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start with a hand with two up cards.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DEALER: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start with a hand with two cards (up/down).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KEYS:</a:t>
            </a:r>
            <a:endParaRPr b="1" sz="1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●"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HIT </a:t>
            </a:r>
            <a:r>
              <a:rPr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(draw a card from the deck) </a:t>
            </a:r>
            <a:endParaRPr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●"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STICK</a:t>
            </a:r>
            <a:r>
              <a:rPr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(stop drawing)</a:t>
            </a:r>
            <a:endParaRPr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rebuchet MS"/>
              <a:buChar char="●"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BUST</a:t>
            </a:r>
            <a:r>
              <a:rPr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(If the sum of the values exceeds 21, you loose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SOFT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(any hand with an ACE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except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Blackjack)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BLACKJACK (If the first to drawn two cards get a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hand value of 21: win)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g22f79b00a29_0_97"/>
          <p:cNvSpPr txBox="1"/>
          <p:nvPr/>
        </p:nvSpPr>
        <p:spPr>
          <a:xfrm>
            <a:off x="73700" y="371025"/>
            <a:ext cx="55971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Banking game players: </a:t>
            </a: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PLAYER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DEALER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" name="Google Shape;107;g22f79b00a29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775" y="2296875"/>
            <a:ext cx="920800" cy="9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2f79b00a29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675" y="1058625"/>
            <a:ext cx="845675" cy="97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2f79b00a29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1500" y="5308725"/>
            <a:ext cx="2490900" cy="13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970125" y="736275"/>
            <a:ext cx="2286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0000"/>
                </a:solidFill>
                <a:latin typeface="Bodoni"/>
                <a:ea typeface="Bodoni"/>
                <a:cs typeface="Bodoni"/>
                <a:sym typeface="Bodoni"/>
              </a:rPr>
              <a:t>Policies</a:t>
            </a:r>
            <a:endParaRPr b="1" sz="4200">
              <a:solidFill>
                <a:srgbClr val="FF0000"/>
              </a:solidFill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328775" y="1233100"/>
            <a:ext cx="23088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77875" y="2134825"/>
            <a:ext cx="52764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1: if your hand ≥ 17, stick. Else hit. 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2: if your hand ≥ 17 and is hard, stick. Else hit unless your hand = 21.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3: Always stick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4: Hand &lt; 21, Hit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Policy 5: Hit until face card.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5080" rtl="0" algn="l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228600" y="304800"/>
            <a:ext cx="6926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Blackjack Monte Carlo Implementation</a:t>
            </a:r>
            <a:endParaRPr b="1" sz="4000"/>
          </a:p>
        </p:txBody>
      </p:sp>
      <p:sp>
        <p:nvSpPr>
          <p:cNvPr id="122" name="Google Shape;122;p6"/>
          <p:cNvSpPr txBox="1"/>
          <p:nvPr/>
        </p:nvSpPr>
        <p:spPr>
          <a:xfrm>
            <a:off x="388750" y="1903900"/>
            <a:ext cx="8243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Give the dealer two cards, and give the player two cards.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Add up both the dealer and the player cards.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</a:pPr>
            <a:r>
              <a:rPr lang="en-US">
                <a:solidFill>
                  <a:schemeClr val="lt1"/>
                </a:solidFill>
              </a:rPr>
              <a:t>Check for blackjacks for player and dealer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For given policy, add cards, or stay.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After staying, append cards to dealer hand until their hand sums to 17 or greater.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If dealer is over 21. Bust, dealer loses.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Winner is the person who has the greatest sum of cards at this point.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Repeat for multiple iterations.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388750" y="4742300"/>
            <a:ext cx="82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The expected rewards for each policy will be calculated by </a:t>
            </a:r>
            <a:r>
              <a:rPr b="1" lang="en-US">
                <a:solidFill>
                  <a:schemeClr val="lt1"/>
                </a:solidFill>
              </a:rPr>
              <a:t>averaging</a:t>
            </a:r>
            <a:r>
              <a:rPr b="1" lang="en-US">
                <a:solidFill>
                  <a:schemeClr val="lt1"/>
                </a:solidFill>
              </a:rPr>
              <a:t> the </a:t>
            </a:r>
            <a:r>
              <a:rPr b="1" lang="en-US">
                <a:solidFill>
                  <a:schemeClr val="lt1"/>
                </a:solidFill>
              </a:rPr>
              <a:t>rewards</a:t>
            </a:r>
            <a:r>
              <a:rPr b="1" lang="en-US">
                <a:solidFill>
                  <a:schemeClr val="lt1"/>
                </a:solidFill>
              </a:rPr>
              <a:t> over all the interactions of the simulation.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565675" y="1430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LANGUAGE: </a:t>
            </a:r>
            <a:r>
              <a:rPr b="1" lang="en-US">
                <a:solidFill>
                  <a:srgbClr val="00FF00"/>
                </a:solidFill>
              </a:rPr>
              <a:t>PYTHON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0a09edf3b_0_16"/>
          <p:cNvSpPr txBox="1"/>
          <p:nvPr>
            <p:ph type="title"/>
          </p:nvPr>
        </p:nvSpPr>
        <p:spPr>
          <a:xfrm>
            <a:off x="228600" y="304800"/>
            <a:ext cx="8153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Bodoni"/>
                <a:ea typeface="Bodoni"/>
                <a:cs typeface="Bodoni"/>
                <a:sym typeface="Bodoni"/>
              </a:rPr>
              <a:t>Blackjack Monte Carlo Implementation</a:t>
            </a:r>
            <a:endParaRPr b="1" sz="4000"/>
          </a:p>
        </p:txBody>
      </p:sp>
      <p:pic>
        <p:nvPicPr>
          <p:cNvPr id="130" name="Google Shape;130;g230a09edf3b_0_16"/>
          <p:cNvPicPr preferRelativeResize="0"/>
          <p:nvPr/>
        </p:nvPicPr>
        <p:blipFill rotWithShape="1">
          <a:blip r:embed="rId3">
            <a:alphaModFix/>
          </a:blip>
          <a:srcRect b="6568" l="0" r="0" t="0"/>
          <a:stretch/>
        </p:blipFill>
        <p:spPr>
          <a:xfrm>
            <a:off x="904450" y="2107350"/>
            <a:ext cx="3667550" cy="398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30a09edf3b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00" y="0"/>
            <a:ext cx="3118599" cy="325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template 15">
      <a:dk1>
        <a:srgbClr val="4D4D4D"/>
      </a:dk1>
      <a:lt1>
        <a:srgbClr val="FFFFFF"/>
      </a:lt1>
      <a:dk2>
        <a:srgbClr val="4D4D4D"/>
      </a:dk2>
      <a:lt2>
        <a:srgbClr val="1F1111"/>
      </a:lt2>
      <a:accent1>
        <a:srgbClr val="393939"/>
      </a:accent1>
      <a:accent2>
        <a:srgbClr val="727272"/>
      </a:accent2>
      <a:accent3>
        <a:srgbClr val="FFFFFF"/>
      </a:accent3>
      <a:accent4>
        <a:srgbClr val="404040"/>
      </a:accent4>
      <a:accent5>
        <a:srgbClr val="AEAEAE"/>
      </a:accent5>
      <a:accent6>
        <a:srgbClr val="676767"/>
      </a:accent6>
      <a:hlink>
        <a:srgbClr val="D42424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2023-04-18T02:57:44Z</dcterms:created>
  <dc:creator>Maria Guimaraes Diniz Tomaz</dc:creator>
</cp:coreProperties>
</file>