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Bodoni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ySMcV6HBq/dbYVR1rv4PwVmCU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odoni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Bodoni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Bodoni-bold.fntdata"/><Relationship Id="rId6" Type="http://schemas.openxmlformats.org/officeDocument/2006/relationships/slide" Target="slides/slide1.xml"/><Relationship Id="rId18" Type="http://schemas.openxmlformats.org/officeDocument/2006/relationships/font" Target="fonts/Bodoni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f79b00a2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2f79b00a29_3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f79b00a29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2f79b00a29_3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f79b00a29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2f79b00a29_3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f79b00a29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g22f79b00a29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g22f79b00a2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f79b00a2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2f79b00a29_0_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0a09edf3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30a09edf3b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f79b00a29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2f79b00a29_3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/>
          <p:nvPr>
            <p:ph type="ctrTitle"/>
          </p:nvPr>
        </p:nvSpPr>
        <p:spPr>
          <a:xfrm>
            <a:off x="3419475" y="4724400"/>
            <a:ext cx="5327650" cy="750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" type="subTitle"/>
          </p:nvPr>
        </p:nvSpPr>
        <p:spPr>
          <a:xfrm>
            <a:off x="3419475" y="5445125"/>
            <a:ext cx="532765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sz="24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1042988" y="0"/>
            <a:ext cx="60483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 rot="5400000">
            <a:off x="1690688" y="-26987"/>
            <a:ext cx="5256212" cy="655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 rot="5400000">
            <a:off x="3837782" y="2120107"/>
            <a:ext cx="5876925" cy="163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 rot="5400000">
            <a:off x="485775" y="557213"/>
            <a:ext cx="5876925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>
            <a:off x="1042988" y="0"/>
            <a:ext cx="60483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body"/>
          </p:nvPr>
        </p:nvSpPr>
        <p:spPr>
          <a:xfrm>
            <a:off x="1042988" y="620713"/>
            <a:ext cx="6551612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1042988" y="0"/>
            <a:ext cx="60483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1042988" y="620713"/>
            <a:ext cx="3198812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4" name="Google Shape;24;p11"/>
          <p:cNvSpPr txBox="1"/>
          <p:nvPr>
            <p:ph idx="2" type="body"/>
          </p:nvPr>
        </p:nvSpPr>
        <p:spPr>
          <a:xfrm>
            <a:off x="4394200" y="620713"/>
            <a:ext cx="32004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8" name="Google Shape;28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9" name="Google Shape;29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0" name="Google Shape;30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1042988" y="0"/>
            <a:ext cx="60483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1042988" y="0"/>
            <a:ext cx="60483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1042988" y="620713"/>
            <a:ext cx="6551612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>
            <p:ph idx="1" type="subTitle"/>
          </p:nvPr>
        </p:nvSpPr>
        <p:spPr>
          <a:xfrm>
            <a:off x="4354550" y="5970275"/>
            <a:ext cx="5066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rebuchet MS"/>
              <a:buNone/>
            </a:pPr>
            <a:r>
              <a:rPr lang="en-US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Carlos Mercado, Edgar Renteria, Jordan Nicholls, Maria Guimaraes-Diniz-Tomaz 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4474300" y="4250300"/>
            <a:ext cx="438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C00000"/>
                </a:solidFill>
                <a:latin typeface="Bodoni"/>
                <a:ea typeface="Bodoni"/>
                <a:cs typeface="Bodoni"/>
                <a:sym typeface="Bodoni"/>
              </a:rPr>
              <a:t>BLACKJACK</a:t>
            </a:r>
            <a:r>
              <a:rPr b="1" i="0" lang="en-US" sz="4400" u="none" cap="none" strike="noStrike">
                <a:solidFill>
                  <a:srgbClr val="C00000"/>
                </a:solidFill>
                <a:latin typeface="Bodoni"/>
                <a:ea typeface="Bodoni"/>
                <a:cs typeface="Bodoni"/>
                <a:sym typeface="Bodon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f79b00a29_3_13"/>
          <p:cNvSpPr txBox="1"/>
          <p:nvPr>
            <p:ph type="title"/>
          </p:nvPr>
        </p:nvSpPr>
        <p:spPr>
          <a:xfrm>
            <a:off x="1905000" y="228600"/>
            <a:ext cx="6338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Bodoni"/>
                <a:ea typeface="Bodoni"/>
                <a:cs typeface="Bodoni"/>
                <a:sym typeface="Bodoni"/>
              </a:rPr>
              <a:t>Results/Discussion</a:t>
            </a:r>
            <a:endParaRPr b="1" sz="4000"/>
          </a:p>
        </p:txBody>
      </p:sp>
      <p:sp>
        <p:nvSpPr>
          <p:cNvPr id="132" name="Google Shape;132;g22f79b00a29_3_13"/>
          <p:cNvSpPr txBox="1"/>
          <p:nvPr/>
        </p:nvSpPr>
        <p:spPr>
          <a:xfrm>
            <a:off x="299075" y="2003275"/>
            <a:ext cx="3369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Just like the </a:t>
            </a:r>
            <a:r>
              <a:rPr lang="en-US" sz="1500">
                <a:solidFill>
                  <a:schemeClr val="lt1"/>
                </a:solidFill>
              </a:rPr>
              <a:t>infinite</a:t>
            </a:r>
            <a:r>
              <a:rPr lang="en-US" sz="1500">
                <a:solidFill>
                  <a:schemeClr val="lt1"/>
                </a:solidFill>
              </a:rPr>
              <a:t> deck approach, policy number one is the best of the five.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Worst</a:t>
            </a:r>
            <a:r>
              <a:rPr lang="en-US" sz="1500">
                <a:solidFill>
                  <a:schemeClr val="lt1"/>
                </a:solidFill>
              </a:rPr>
              <a:t> approach is still policy 4.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133" name="Google Shape;133;g22f79b00a29_3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725" y="2003275"/>
            <a:ext cx="4971475" cy="3728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f79b00a29_3_29"/>
          <p:cNvSpPr txBox="1"/>
          <p:nvPr>
            <p:ph type="title"/>
          </p:nvPr>
        </p:nvSpPr>
        <p:spPr>
          <a:xfrm>
            <a:off x="340025" y="248525"/>
            <a:ext cx="6338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Bodoni"/>
                <a:ea typeface="Bodoni"/>
                <a:cs typeface="Bodoni"/>
                <a:sym typeface="Bodoni"/>
              </a:rPr>
              <a:t>Results/Discussion (Inf vs. Single Deck)</a:t>
            </a:r>
            <a:endParaRPr b="1" sz="4000"/>
          </a:p>
        </p:txBody>
      </p:sp>
      <p:sp>
        <p:nvSpPr>
          <p:cNvPr id="139" name="Google Shape;139;g22f79b00a29_3_29"/>
          <p:cNvSpPr txBox="1"/>
          <p:nvPr/>
        </p:nvSpPr>
        <p:spPr>
          <a:xfrm>
            <a:off x="233750" y="1888713"/>
            <a:ext cx="336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Very small differences in wins in the different deck approaches.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140" name="Google Shape;140;g22f79b00a29_3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71175"/>
            <a:ext cx="5512566" cy="413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2f79b00a29_3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7366" y="1021625"/>
            <a:ext cx="3174234" cy="238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2f79b00a29_3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7366" y="3554700"/>
            <a:ext cx="3174234" cy="23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f79b00a29_3_39"/>
          <p:cNvSpPr txBox="1"/>
          <p:nvPr>
            <p:ph type="title"/>
          </p:nvPr>
        </p:nvSpPr>
        <p:spPr>
          <a:xfrm>
            <a:off x="340025" y="248525"/>
            <a:ext cx="6338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Bodoni"/>
                <a:ea typeface="Bodoni"/>
                <a:cs typeface="Bodoni"/>
                <a:sym typeface="Bodoni"/>
              </a:rPr>
              <a:t>Results/Discussion (Inf vs. Single Deck)</a:t>
            </a:r>
            <a:endParaRPr b="1" sz="4000"/>
          </a:p>
        </p:txBody>
      </p:sp>
      <p:pic>
        <p:nvPicPr>
          <p:cNvPr id="148" name="Google Shape;148;g22f79b00a29_3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4350"/>
            <a:ext cx="5246226" cy="458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2f79b00a29_3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2475" y="1021625"/>
            <a:ext cx="3529125" cy="30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845150" y="445025"/>
            <a:ext cx="42582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Bodoni"/>
                <a:ea typeface="Bodoni"/>
                <a:cs typeface="Bodoni"/>
                <a:sym typeface="Bodoni"/>
              </a:rPr>
              <a:t>MOTIVATION</a:t>
            </a:r>
            <a:endParaRPr b="1" sz="4000"/>
          </a:p>
        </p:txBody>
      </p:sp>
      <p:sp>
        <p:nvSpPr>
          <p:cNvPr id="61" name="Google Shape;61;p2"/>
          <p:cNvSpPr txBox="1"/>
          <p:nvPr/>
        </p:nvSpPr>
        <p:spPr>
          <a:xfrm>
            <a:off x="609600" y="2253350"/>
            <a:ext cx="3962400" cy="26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Blackjack is a very popular game</a:t>
            </a:r>
            <a:endParaRPr/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Monte Carlo Concept simulation provides a powerful tool to optimize strategies</a:t>
            </a:r>
            <a:endParaRPr/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Powerful for understanding of the concept of probability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movie “21”.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Icon&#10;&#10;Description automatically generated" id="62" name="Google Shape;62;p2"/>
          <p:cNvPicPr preferRelativeResize="0"/>
          <p:nvPr/>
        </p:nvPicPr>
        <p:blipFill rotWithShape="1">
          <a:blip r:embed="rId3">
            <a:alphaModFix/>
          </a:blip>
          <a:srcRect b="0" l="30100" r="52507" t="13951"/>
          <a:stretch/>
        </p:blipFill>
        <p:spPr>
          <a:xfrm>
            <a:off x="304800" y="2317300"/>
            <a:ext cx="193530" cy="2984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63" name="Google Shape;63;p2"/>
          <p:cNvPicPr preferRelativeResize="0"/>
          <p:nvPr/>
        </p:nvPicPr>
        <p:blipFill rotWithShape="1">
          <a:blip r:embed="rId3">
            <a:alphaModFix/>
          </a:blip>
          <a:srcRect b="0" l="30100" r="52507" t="13951"/>
          <a:stretch/>
        </p:blipFill>
        <p:spPr>
          <a:xfrm>
            <a:off x="304799" y="3167761"/>
            <a:ext cx="193530" cy="2984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64" name="Google Shape;64;p2"/>
          <p:cNvPicPr preferRelativeResize="0"/>
          <p:nvPr/>
        </p:nvPicPr>
        <p:blipFill rotWithShape="1">
          <a:blip r:embed="rId3">
            <a:alphaModFix/>
          </a:blip>
          <a:srcRect b="0" l="30100" r="52507" t="13951"/>
          <a:stretch/>
        </p:blipFill>
        <p:spPr>
          <a:xfrm>
            <a:off x="304799" y="4120097"/>
            <a:ext cx="193530" cy="298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 rotWithShape="1">
          <a:blip r:embed="rId4">
            <a:alphaModFix/>
          </a:blip>
          <a:srcRect b="0" l="13208" r="42136" t="0"/>
          <a:stretch/>
        </p:blipFill>
        <p:spPr>
          <a:xfrm>
            <a:off x="5486400" y="0"/>
            <a:ext cx="3657600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66" name="Google Shape;66;p2"/>
          <p:cNvPicPr preferRelativeResize="0"/>
          <p:nvPr/>
        </p:nvPicPr>
        <p:blipFill rotWithShape="1">
          <a:blip r:embed="rId3">
            <a:alphaModFix/>
          </a:blip>
          <a:srcRect b="0" l="30100" r="52507" t="13948"/>
          <a:stretch/>
        </p:blipFill>
        <p:spPr>
          <a:xfrm>
            <a:off x="304799" y="4865447"/>
            <a:ext cx="193530" cy="298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81000" y="457200"/>
            <a:ext cx="61722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Bodoni"/>
                <a:ea typeface="Bodoni"/>
                <a:cs typeface="Bodoni"/>
                <a:sym typeface="Bodoni"/>
              </a:rPr>
              <a:t>Monte Carlo Methods </a:t>
            </a:r>
            <a:endParaRPr b="1" sz="4000"/>
          </a:p>
        </p:txBody>
      </p:sp>
      <p:sp>
        <p:nvSpPr>
          <p:cNvPr id="72" name="Google Shape;72;p3"/>
          <p:cNvSpPr txBox="1"/>
          <p:nvPr/>
        </p:nvSpPr>
        <p:spPr>
          <a:xfrm>
            <a:off x="609599" y="2514600"/>
            <a:ext cx="8534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/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381000" y="2048725"/>
            <a:ext cx="4923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Monte Carlo (MC) methods do not require complete information about the environment.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Use of </a:t>
            </a:r>
            <a:r>
              <a:rPr lang="en-US">
                <a:solidFill>
                  <a:schemeClr val="lt1"/>
                </a:solidFill>
              </a:rPr>
              <a:t>experience —sequences of states, actions and gains from interacting with the environment or from simulations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Large amount of Random samples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f79b00a29_0_2"/>
          <p:cNvSpPr txBox="1"/>
          <p:nvPr>
            <p:ph type="title"/>
          </p:nvPr>
        </p:nvSpPr>
        <p:spPr>
          <a:xfrm>
            <a:off x="203100" y="191500"/>
            <a:ext cx="6177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0000"/>
                </a:solidFill>
                <a:latin typeface="Bodoni"/>
                <a:ea typeface="Bodoni"/>
                <a:cs typeface="Bodoni"/>
                <a:sym typeface="Bodoni"/>
              </a:rPr>
              <a:t>Background and Rules </a:t>
            </a:r>
            <a:endParaRPr b="1" sz="4000">
              <a:solidFill>
                <a:srgbClr val="FF0000"/>
              </a:solidFill>
            </a:endParaRPr>
          </a:p>
        </p:txBody>
      </p:sp>
      <p:sp>
        <p:nvSpPr>
          <p:cNvPr id="80" name="Google Shape;80;g22f79b00a29_0_2"/>
          <p:cNvSpPr txBox="1"/>
          <p:nvPr/>
        </p:nvSpPr>
        <p:spPr>
          <a:xfrm>
            <a:off x="203100" y="1128775"/>
            <a:ext cx="470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OBJECTIVE</a:t>
            </a:r>
            <a:r>
              <a:rPr b="1" lang="en-US">
                <a:solidFill>
                  <a:schemeClr val="lt1"/>
                </a:solidFill>
              </a:rPr>
              <a:t>: </a:t>
            </a:r>
            <a:r>
              <a:rPr lang="en-US">
                <a:solidFill>
                  <a:schemeClr val="lt1"/>
                </a:solidFill>
              </a:rPr>
              <a:t>A player try to </a:t>
            </a:r>
            <a:r>
              <a:rPr lang="en-US">
                <a:solidFill>
                  <a:schemeClr val="lt1"/>
                </a:solidFill>
              </a:rPr>
              <a:t> obtain cards whose sum of their numbers is as close to 21 as possible, but without exceeding this value.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g22f79b00a29_0_2"/>
          <p:cNvSpPr txBox="1"/>
          <p:nvPr/>
        </p:nvSpPr>
        <p:spPr>
          <a:xfrm>
            <a:off x="203100" y="2648525"/>
            <a:ext cx="79191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Finite deck of </a:t>
            </a:r>
            <a:r>
              <a:rPr b="1" lang="en-US" sz="16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52</a:t>
            </a: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playing cards (if card drawn cards total decreases)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Infinite deck (Deck never decreases)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CARD VALUES: </a:t>
            </a:r>
            <a:endParaRPr b="1"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2" name="Google Shape;82;g22f79b00a29_0_2"/>
          <p:cNvPicPr preferRelativeResize="0"/>
          <p:nvPr/>
        </p:nvPicPr>
        <p:blipFill rotWithShape="1">
          <a:blip r:embed="rId3">
            <a:alphaModFix/>
          </a:blip>
          <a:srcRect b="66426" l="0" r="11855" t="0"/>
          <a:stretch/>
        </p:blipFill>
        <p:spPr>
          <a:xfrm>
            <a:off x="243750" y="4156275"/>
            <a:ext cx="2704300" cy="6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22f79b00a29_0_2"/>
          <p:cNvPicPr preferRelativeResize="0"/>
          <p:nvPr/>
        </p:nvPicPr>
        <p:blipFill rotWithShape="1">
          <a:blip r:embed="rId3">
            <a:alphaModFix/>
          </a:blip>
          <a:srcRect b="32848" l="2598" r="25819" t="33577"/>
          <a:stretch/>
        </p:blipFill>
        <p:spPr>
          <a:xfrm>
            <a:off x="3054950" y="4132025"/>
            <a:ext cx="2196101" cy="7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22f79b00a29_0_2"/>
          <p:cNvPicPr preferRelativeResize="0"/>
          <p:nvPr/>
        </p:nvPicPr>
        <p:blipFill rotWithShape="1">
          <a:blip r:embed="rId3">
            <a:alphaModFix/>
          </a:blip>
          <a:srcRect b="32972" l="76646" r="10642" t="33453"/>
          <a:stretch/>
        </p:blipFill>
        <p:spPr>
          <a:xfrm>
            <a:off x="243750" y="5182377"/>
            <a:ext cx="434930" cy="699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22f79b00a29_0_2"/>
          <p:cNvPicPr preferRelativeResize="0"/>
          <p:nvPr/>
        </p:nvPicPr>
        <p:blipFill rotWithShape="1">
          <a:blip r:embed="rId3">
            <a:alphaModFix/>
          </a:blip>
          <a:srcRect b="0" l="2182" r="63876" t="64680"/>
          <a:stretch/>
        </p:blipFill>
        <p:spPr>
          <a:xfrm>
            <a:off x="890795" y="5126850"/>
            <a:ext cx="1103980" cy="75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22f79b00a29_0_2"/>
          <p:cNvPicPr preferRelativeResize="0"/>
          <p:nvPr/>
        </p:nvPicPr>
        <p:blipFill rotWithShape="1">
          <a:blip r:embed="rId3">
            <a:alphaModFix/>
          </a:blip>
          <a:srcRect b="0" l="39956" r="45651" t="64680"/>
          <a:stretch/>
        </p:blipFill>
        <p:spPr>
          <a:xfrm>
            <a:off x="243751" y="6062454"/>
            <a:ext cx="434930" cy="69972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22f79b00a29_0_2"/>
          <p:cNvSpPr txBox="1"/>
          <p:nvPr/>
        </p:nvSpPr>
        <p:spPr>
          <a:xfrm>
            <a:off x="243750" y="2088750"/>
            <a:ext cx="310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DECK TYPES: 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f79b00a29_0_97"/>
          <p:cNvSpPr txBox="1"/>
          <p:nvPr/>
        </p:nvSpPr>
        <p:spPr>
          <a:xfrm>
            <a:off x="609599" y="2514600"/>
            <a:ext cx="8534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/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3" name="Google Shape;93;g22f79b00a29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975"/>
            <a:ext cx="9143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2f79b00a29_0_97"/>
          <p:cNvSpPr txBox="1"/>
          <p:nvPr/>
        </p:nvSpPr>
        <p:spPr>
          <a:xfrm>
            <a:off x="73700" y="1215875"/>
            <a:ext cx="8445600" cy="55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b="1"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PLAYER:</a:t>
            </a: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start with a hand with two up cards.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b="1"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DEALER: </a:t>
            </a: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start with a hand with two cards (up/down).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KEYS:</a:t>
            </a:r>
            <a:endParaRPr b="1" sz="16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rebuchet MS"/>
              <a:buChar char="●"/>
            </a:pPr>
            <a:r>
              <a:rPr b="1" lang="en-US" sz="1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HIT </a:t>
            </a:r>
            <a:r>
              <a:rPr lang="en-US" sz="1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(draw a card from the deck) </a:t>
            </a:r>
            <a:endParaRPr sz="17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rebuchet MS"/>
              <a:buChar char="●"/>
            </a:pPr>
            <a:r>
              <a:rPr b="1" lang="en-US" sz="1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STICK</a:t>
            </a:r>
            <a:r>
              <a:rPr lang="en-US" sz="1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(stop drawing)</a:t>
            </a:r>
            <a:endParaRPr sz="17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rebuchet MS"/>
              <a:buChar char="●"/>
            </a:pPr>
            <a:r>
              <a:rPr b="1" lang="en-US" sz="1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BUST</a:t>
            </a:r>
            <a:r>
              <a:rPr lang="en-US" sz="1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(If the sum of the values exceeds 21, you loose</a:t>
            </a: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SOFT (any hand with an ACE </a:t>
            </a: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except</a:t>
            </a: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Blackjack)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BLACKJACK (If  the first drawn two cards give a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hand value of 21: win)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g22f79b00a29_0_97"/>
          <p:cNvSpPr txBox="1"/>
          <p:nvPr/>
        </p:nvSpPr>
        <p:spPr>
          <a:xfrm>
            <a:off x="73700" y="371025"/>
            <a:ext cx="5597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Banking game players: </a:t>
            </a:r>
            <a:r>
              <a:rPr b="1"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PLAYER</a:t>
            </a: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b="1"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DEALER</a:t>
            </a:r>
            <a:endParaRPr b="1"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6" name="Google Shape;96;g22f79b00a29_0_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1775" y="2296875"/>
            <a:ext cx="920800" cy="9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22f79b00a29_0_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1675" y="1058625"/>
            <a:ext cx="845675" cy="97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22f79b00a29_0_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1775" y="5272750"/>
            <a:ext cx="2490900" cy="13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>
            <p:ph type="title"/>
          </p:nvPr>
        </p:nvSpPr>
        <p:spPr>
          <a:xfrm>
            <a:off x="2086350" y="477975"/>
            <a:ext cx="22860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FF0000"/>
                </a:solidFill>
                <a:latin typeface="Bodoni"/>
                <a:ea typeface="Bodoni"/>
                <a:cs typeface="Bodoni"/>
                <a:sym typeface="Bodoni"/>
              </a:rPr>
              <a:t>Policies</a:t>
            </a:r>
            <a:endParaRPr b="1" sz="4200">
              <a:solidFill>
                <a:srgbClr val="FF0000"/>
              </a:solidFill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328775" y="1233100"/>
            <a:ext cx="23088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277875" y="2134825"/>
            <a:ext cx="5276400" cy="28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Policy 1: if your hand ≥ 17, stick. Else hit. 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Policy 2: if your hand ≥ 17 and is hard, stick. Else hit unless your hand = 21.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Policy 3: Always stick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Policy 4: Hand &lt; 21, Hit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Policy 5: Hit until face card.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>
            <p:ph type="title"/>
          </p:nvPr>
        </p:nvSpPr>
        <p:spPr>
          <a:xfrm>
            <a:off x="228600" y="304800"/>
            <a:ext cx="8153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Bodoni"/>
                <a:ea typeface="Bodoni"/>
                <a:cs typeface="Bodoni"/>
                <a:sym typeface="Bodoni"/>
              </a:rPr>
              <a:t>Blackjack Monte Carlo Implementation</a:t>
            </a:r>
            <a:endParaRPr b="1" sz="4000"/>
          </a:p>
        </p:txBody>
      </p:sp>
      <p:sp>
        <p:nvSpPr>
          <p:cNvPr id="111" name="Google Shape;111;p6"/>
          <p:cNvSpPr txBox="1"/>
          <p:nvPr/>
        </p:nvSpPr>
        <p:spPr>
          <a:xfrm>
            <a:off x="388750" y="1903900"/>
            <a:ext cx="8243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Give the dealer two cards, and give the player two cards.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Add up both the dealer and the player cards.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-US">
                <a:solidFill>
                  <a:schemeClr val="lt1"/>
                </a:solidFill>
              </a:rPr>
              <a:t>Check for blackjacks for player and dealer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For given policy, add cards, or stay.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After staying, append cards to dealer hand until their hand sums to 17 or greater.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If dealer is over 21. Bust, dealer loses.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Winner is the person who has the greatest sum of cards at this point.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Repeat for multiple iterations.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388750" y="4884375"/>
            <a:ext cx="8243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TALKING ABOUT THE FUNCTIONS: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generate_card: generate cards from a deck of 52 cards as described  earlier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simulate_game: simulate the game using the specified policy (1&gt;5)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estimate_policy: will simulate multiple games and will return the total of wins out of 10000.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simulate_single_deck: will simulate a single game using a single deck of cards.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0a09edf3b_0_16"/>
          <p:cNvSpPr txBox="1"/>
          <p:nvPr>
            <p:ph type="title"/>
          </p:nvPr>
        </p:nvSpPr>
        <p:spPr>
          <a:xfrm>
            <a:off x="228600" y="304800"/>
            <a:ext cx="8153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Bodoni"/>
                <a:ea typeface="Bodoni"/>
                <a:cs typeface="Bodoni"/>
                <a:sym typeface="Bodoni"/>
              </a:rPr>
              <a:t>Blackjack Monte Carlo Implementation</a:t>
            </a:r>
            <a:endParaRPr b="1" sz="4000"/>
          </a:p>
        </p:txBody>
      </p:sp>
      <p:pic>
        <p:nvPicPr>
          <p:cNvPr id="118" name="Google Shape;118;g230a09edf3b_0_16"/>
          <p:cNvPicPr preferRelativeResize="0"/>
          <p:nvPr/>
        </p:nvPicPr>
        <p:blipFill rotWithShape="1">
          <a:blip r:embed="rId3">
            <a:alphaModFix/>
          </a:blip>
          <a:srcRect b="6568" l="0" r="0" t="0"/>
          <a:stretch/>
        </p:blipFill>
        <p:spPr>
          <a:xfrm>
            <a:off x="904450" y="2107350"/>
            <a:ext cx="3667550" cy="398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30a09edf3b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5400" y="0"/>
            <a:ext cx="3118599" cy="325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f79b00a29_3_6"/>
          <p:cNvSpPr txBox="1"/>
          <p:nvPr>
            <p:ph type="title"/>
          </p:nvPr>
        </p:nvSpPr>
        <p:spPr>
          <a:xfrm>
            <a:off x="1905000" y="228600"/>
            <a:ext cx="6338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Bodoni"/>
                <a:ea typeface="Bodoni"/>
                <a:cs typeface="Bodoni"/>
                <a:sym typeface="Bodoni"/>
              </a:rPr>
              <a:t>Results</a:t>
            </a:r>
            <a:r>
              <a:rPr b="1" lang="en-US" sz="4000">
                <a:latin typeface="Bodoni"/>
                <a:ea typeface="Bodoni"/>
                <a:cs typeface="Bodoni"/>
                <a:sym typeface="Bodoni"/>
              </a:rPr>
              <a:t>/Discussion</a:t>
            </a:r>
            <a:endParaRPr b="1" sz="4000"/>
          </a:p>
        </p:txBody>
      </p:sp>
      <p:sp>
        <p:nvSpPr>
          <p:cNvPr id="125" name="Google Shape;125;g22f79b00a29_3_6"/>
          <p:cNvSpPr txBox="1"/>
          <p:nvPr/>
        </p:nvSpPr>
        <p:spPr>
          <a:xfrm>
            <a:off x="398750" y="1993625"/>
            <a:ext cx="3369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From the results we can see that policy 1 (stay if hand &gt;= 17 else hit), is the best approach of the 5 for infinite decks.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The worst approach is not </a:t>
            </a:r>
            <a:r>
              <a:rPr lang="en-US">
                <a:solidFill>
                  <a:schemeClr val="lt1"/>
                </a:solidFill>
              </a:rPr>
              <a:t>surprisingly</a:t>
            </a:r>
            <a:r>
              <a:rPr lang="en-US">
                <a:solidFill>
                  <a:schemeClr val="lt1"/>
                </a:solidFill>
              </a:rPr>
              <a:t> approach 4 (hit until 21).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6" name="Google Shape;126;g22f79b00a29_3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825" y="2396400"/>
            <a:ext cx="4638426" cy="34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">
  <a:themeElements>
    <a:clrScheme name="template 15">
      <a:dk1>
        <a:srgbClr val="4D4D4D"/>
      </a:dk1>
      <a:lt1>
        <a:srgbClr val="FFFFFF"/>
      </a:lt1>
      <a:dk2>
        <a:srgbClr val="4D4D4D"/>
      </a:dk2>
      <a:lt2>
        <a:srgbClr val="1F1111"/>
      </a:lt2>
      <a:accent1>
        <a:srgbClr val="393939"/>
      </a:accent1>
      <a:accent2>
        <a:srgbClr val="727272"/>
      </a:accent2>
      <a:accent3>
        <a:srgbClr val="FFFFFF"/>
      </a:accent3>
      <a:accent4>
        <a:srgbClr val="404040"/>
      </a:accent4>
      <a:accent5>
        <a:srgbClr val="AEAEAE"/>
      </a:accent5>
      <a:accent6>
        <a:srgbClr val="676767"/>
      </a:accent6>
      <a:hlink>
        <a:srgbClr val="D42424"/>
      </a:hlink>
      <a:folHlink>
        <a:srgbClr val="DDDD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2023-04-18T02:57:44Z</dcterms:created>
  <dc:creator>Maria Guimaraes Diniz Tomaz</dc:creator>
</cp:coreProperties>
</file>