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61" r:id="rId8"/>
    <p:sldId id="268" r:id="rId9"/>
    <p:sldId id="266" r:id="rId10"/>
    <p:sldId id="269" r:id="rId11"/>
    <p:sldId id="267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572AB5-1FB4-41F9-81D8-27669DCA52F7}" type="datetimeFigureOut">
              <a:rPr lang="es-ES" smtClean="0"/>
              <a:pPr/>
              <a:t>12/01/2016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D38C83-1551-4904-85AD-6C48EFB1BA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Reconocimiento de cartas de póker mediante visión artificial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24584" name="Picture 8" descr="http://trucogeek.com/wp-content/uploads/2014/04/poker-de-as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76672"/>
            <a:ext cx="7200800" cy="3149288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187624" y="508518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Carlos Morillo Lozano</a:t>
            </a:r>
          </a:p>
          <a:p>
            <a:pPr algn="r"/>
            <a:r>
              <a:rPr lang="es-ES" dirty="0" smtClean="0"/>
              <a:t>M15329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1835696" y="2708920"/>
            <a:ext cx="2304256" cy="936104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Extracción de propiedades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1277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la imagen preprocesada obtiene la imagen de la figura y de ahí las propiedades.</a:t>
            </a:r>
          </a:p>
          <a:p>
            <a:endParaRPr lang="es-ES" dirty="0" smtClean="0"/>
          </a:p>
          <a:p>
            <a:pPr algn="ctr"/>
            <a:r>
              <a:rPr lang="es-ES" i="1" dirty="0"/>
              <a:t>&lt;propiedades&gt; = </a:t>
            </a:r>
            <a:r>
              <a:rPr lang="es-ES" i="1" dirty="0" err="1"/>
              <a:t>propiedadesCartas</a:t>
            </a:r>
            <a:r>
              <a:rPr lang="es-ES" i="1" dirty="0"/>
              <a:t>(&lt;</a:t>
            </a:r>
            <a:r>
              <a:rPr lang="es-ES" i="1" dirty="0" err="1"/>
              <a:t>frame_preprocesado</a:t>
            </a:r>
            <a:r>
              <a:rPr lang="es-ES" i="1" dirty="0"/>
              <a:t>&gt;)</a:t>
            </a:r>
          </a:p>
          <a:p>
            <a:pPr algn="ctr"/>
            <a:endParaRPr lang="es-ES" dirty="0"/>
          </a:p>
        </p:txBody>
      </p:sp>
      <p:pic>
        <p:nvPicPr>
          <p:cNvPr id="9" name="Picture 2" descr="D:\Pictures\2016-01-12 at 15-31-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4346444" cy="3240360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5508104" y="2708920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Propiedades extraídas:</a:t>
            </a:r>
          </a:p>
          <a:p>
            <a:r>
              <a:rPr lang="es-ES" i="1" dirty="0" smtClean="0"/>
              <a:t>- Número de figuras</a:t>
            </a:r>
          </a:p>
          <a:p>
            <a:pPr>
              <a:buFontTx/>
              <a:buChar char="-"/>
            </a:pPr>
            <a:r>
              <a:rPr lang="es-ES" i="1" dirty="0" smtClean="0"/>
              <a:t> Área de las figuras</a:t>
            </a:r>
          </a:p>
          <a:p>
            <a:pPr>
              <a:buFontTx/>
              <a:buChar char="-"/>
            </a:pPr>
            <a:r>
              <a:rPr lang="es-ES" i="1" dirty="0"/>
              <a:t> </a:t>
            </a:r>
            <a:r>
              <a:rPr lang="es-ES" i="1" dirty="0" smtClean="0"/>
              <a:t>Posición de la figura</a:t>
            </a:r>
          </a:p>
          <a:p>
            <a:pPr>
              <a:buFontTx/>
              <a:buChar char="-"/>
            </a:pPr>
            <a:r>
              <a:rPr lang="es-ES" i="1" dirty="0"/>
              <a:t> </a:t>
            </a:r>
            <a:r>
              <a:rPr lang="es-ES" i="1" dirty="0" err="1" smtClean="0"/>
              <a:t>Inclinacion</a:t>
            </a:r>
            <a:r>
              <a:rPr lang="es-ES" i="1" dirty="0" smtClean="0"/>
              <a:t> de la figura</a:t>
            </a:r>
          </a:p>
          <a:p>
            <a:endParaRPr lang="es-ES" i="1" dirty="0"/>
          </a:p>
          <a:p>
            <a:endParaRPr lang="es-ES" i="1" dirty="0"/>
          </a:p>
          <a:p>
            <a:pPr algn="ctr"/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436096" y="4221088"/>
            <a:ext cx="392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&lt;propiedades&gt;=regionprops(</a:t>
            </a:r>
            <a:r>
              <a:rPr lang="es-ES" i="1" dirty="0" err="1" smtClean="0"/>
              <a:t>im_label</a:t>
            </a:r>
            <a:r>
              <a:rPr lang="es-ES" i="1" dirty="0" smtClean="0"/>
              <a:t>, '</a:t>
            </a:r>
            <a:r>
              <a:rPr lang="es-ES" i="1" dirty="0" err="1" smtClean="0"/>
              <a:t>Boundingbox','Centroid','Orientation</a:t>
            </a:r>
            <a:r>
              <a:rPr lang="es-ES" i="1" dirty="0" smtClean="0"/>
              <a:t>’);</a:t>
            </a:r>
          </a:p>
          <a:p>
            <a:endParaRPr lang="es-ES" i="1" dirty="0"/>
          </a:p>
          <a:p>
            <a:endParaRPr lang="es-ES" i="1" dirty="0"/>
          </a:p>
          <a:p>
            <a:pPr algn="ctr"/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1835696" y="3645024"/>
            <a:ext cx="2304256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la carta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1277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 </a:t>
            </a:r>
            <a:r>
              <a:rPr lang="es-ES" dirty="0" smtClean="0"/>
              <a:t>1- Orienta </a:t>
            </a:r>
            <a:r>
              <a:rPr lang="es-ES" dirty="0"/>
              <a:t>la </a:t>
            </a:r>
            <a:r>
              <a:rPr lang="es-ES" dirty="0" smtClean="0"/>
              <a:t>carta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i="1" dirty="0" smtClean="0">
                <a:sym typeface="Wingdings" pitchFamily="2" charset="2"/>
              </a:rPr>
              <a:t>imrotate</a:t>
            </a:r>
            <a:endParaRPr lang="es-ES" i="1" dirty="0"/>
          </a:p>
          <a:p>
            <a:pPr lvl="0"/>
            <a:r>
              <a:rPr lang="es-ES" dirty="0"/>
              <a:t> </a:t>
            </a:r>
            <a:r>
              <a:rPr lang="es-ES" dirty="0" smtClean="0"/>
              <a:t>2- Recorta </a:t>
            </a:r>
            <a:r>
              <a:rPr lang="es-ES" dirty="0"/>
              <a:t>la </a:t>
            </a:r>
            <a:r>
              <a:rPr lang="es-ES" dirty="0" smtClean="0"/>
              <a:t>carta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i="1" dirty="0" err="1" smtClean="0">
                <a:sym typeface="Wingdings" pitchFamily="2" charset="2"/>
              </a:rPr>
              <a:t>imcrop</a:t>
            </a:r>
            <a:endParaRPr lang="es-ES" i="1" dirty="0"/>
          </a:p>
          <a:p>
            <a:pPr lvl="0"/>
            <a:r>
              <a:rPr lang="es-ES" dirty="0" smtClean="0"/>
              <a:t> 3- Se invierten los colores</a:t>
            </a:r>
          </a:p>
          <a:p>
            <a:pPr lvl="0"/>
            <a:r>
              <a:rPr lang="es-ES" dirty="0" smtClean="0"/>
              <a:t> 4- Se extraen las propiedades de las figuras de la carta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i="1" dirty="0" err="1" smtClean="0">
                <a:sym typeface="Wingdings" pitchFamily="2" charset="2"/>
              </a:rPr>
              <a:t>propiedadesCartas</a:t>
            </a:r>
            <a:endParaRPr lang="es-ES" i="1" dirty="0" smtClean="0"/>
          </a:p>
          <a:p>
            <a:pPr lvl="0"/>
            <a:r>
              <a:rPr lang="es-ES" dirty="0" smtClean="0"/>
              <a:t> 5- Se </a:t>
            </a:r>
            <a:r>
              <a:rPr lang="es-ES" dirty="0"/>
              <a:t>eliminan de la lista las figuras de áreas reducidas</a:t>
            </a:r>
          </a:p>
          <a:p>
            <a:pPr lvl="0"/>
            <a:endParaRPr lang="es-ES" dirty="0"/>
          </a:p>
          <a:p>
            <a:pPr algn="ctr"/>
            <a:endParaRPr lang="es-ES" dirty="0"/>
          </a:p>
        </p:txBody>
      </p:sp>
      <p:pic>
        <p:nvPicPr>
          <p:cNvPr id="30722" name="Picture 2" descr="D:\Pictures\2016-01-12 at 15-57-06.png"/>
          <p:cNvPicPr>
            <a:picLocks noChangeAspect="1" noChangeArrowheads="1"/>
          </p:cNvPicPr>
          <p:nvPr/>
        </p:nvPicPr>
        <p:blipFill>
          <a:blip r:embed="rId2" cstate="print"/>
          <a:srcRect l="2419"/>
          <a:stretch>
            <a:fillRect/>
          </a:stretch>
        </p:blipFill>
        <p:spPr bwMode="auto">
          <a:xfrm>
            <a:off x="1547664" y="3212976"/>
            <a:ext cx="1440160" cy="2013796"/>
          </a:xfrm>
          <a:prstGeom prst="rect">
            <a:avLst/>
          </a:prstGeom>
          <a:noFill/>
        </p:spPr>
      </p:pic>
      <p:pic>
        <p:nvPicPr>
          <p:cNvPr id="11" name="Picture 2" descr="D:\Pictures\2016-01-12 at 15-57-06.png"/>
          <p:cNvPicPr>
            <a:picLocks noChangeAspect="1" noChangeArrowheads="1"/>
          </p:cNvPicPr>
          <p:nvPr/>
        </p:nvPicPr>
        <p:blipFill>
          <a:blip r:embed="rId2" cstate="print"/>
          <a:srcRect l="16550" t="5178" r="12797" b="6796"/>
          <a:stretch>
            <a:fillRect/>
          </a:stretch>
        </p:blipFill>
        <p:spPr bwMode="auto">
          <a:xfrm>
            <a:off x="4067944" y="3356992"/>
            <a:ext cx="1008112" cy="1713790"/>
          </a:xfrm>
          <a:prstGeom prst="rect">
            <a:avLst/>
          </a:prstGeom>
          <a:noFill/>
        </p:spPr>
      </p:pic>
      <p:grpSp>
        <p:nvGrpSpPr>
          <p:cNvPr id="15" name="14 Grupo"/>
          <p:cNvGrpSpPr/>
          <p:nvPr/>
        </p:nvGrpSpPr>
        <p:grpSpPr>
          <a:xfrm>
            <a:off x="6156176" y="3068960"/>
            <a:ext cx="1045968" cy="2205397"/>
            <a:chOff x="3347864" y="3284984"/>
            <a:chExt cx="720080" cy="1518270"/>
          </a:xfrm>
        </p:grpSpPr>
        <p:pic>
          <p:nvPicPr>
            <p:cNvPr id="13" name="12 Imagen"/>
            <p:cNvPicPr/>
            <p:nvPr/>
          </p:nvPicPr>
          <p:blipFill>
            <a:blip r:embed="rId3" cstate="print"/>
            <a:srcRect l="46491" t="9452" r="44737" b="62192"/>
            <a:stretch>
              <a:fillRect/>
            </a:stretch>
          </p:blipFill>
          <p:spPr bwMode="auto">
            <a:xfrm>
              <a:off x="3347864" y="3429000"/>
              <a:ext cx="720080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3347864" y="3284984"/>
              <a:ext cx="133350" cy="4381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3347864" y="4365104"/>
              <a:ext cx="133350" cy="4381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6228184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3,4 y 5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427984" y="53732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23728" y="53732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5436096" y="3356992"/>
            <a:ext cx="1296144" cy="864096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la carta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127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 </a:t>
            </a:r>
            <a:r>
              <a:rPr lang="es-ES" dirty="0" smtClean="0"/>
              <a:t> 6- Detecta si es una figura o no por comparación del tamaño de las formas detectadas</a:t>
            </a:r>
          </a:p>
          <a:p>
            <a:pPr algn="ctr"/>
            <a:r>
              <a:rPr lang="es-ES" i="1" dirty="0"/>
              <a:t>[</a:t>
            </a:r>
            <a:r>
              <a:rPr lang="es-ES" i="1" dirty="0" err="1"/>
              <a:t>area</a:t>
            </a:r>
            <a:r>
              <a:rPr lang="es-ES" i="1" dirty="0"/>
              <a:t>,~]= </a:t>
            </a:r>
            <a:r>
              <a:rPr lang="es-ES" i="1" dirty="0" err="1"/>
              <a:t>max</a:t>
            </a:r>
            <a:r>
              <a:rPr lang="es-ES" i="1" dirty="0"/>
              <a:t>([</a:t>
            </a:r>
            <a:r>
              <a:rPr lang="es-ES" i="1" dirty="0" err="1"/>
              <a:t>propiedades_intrinsecas.FilledArea</a:t>
            </a:r>
            <a:r>
              <a:rPr lang="es-ES" i="1" dirty="0"/>
              <a:t>]);</a:t>
            </a:r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algn="ctr"/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52292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es una figura</a:t>
            </a:r>
            <a:endParaRPr lang="es-ES" dirty="0"/>
          </a:p>
        </p:txBody>
      </p:sp>
      <p:pic>
        <p:nvPicPr>
          <p:cNvPr id="19" name="18 Imagen"/>
          <p:cNvPicPr/>
          <p:nvPr/>
        </p:nvPicPr>
        <p:blipFill>
          <a:blip r:embed="rId2" cstate="print"/>
          <a:srcRect l="46914" t="9810" r="44374" b="62975"/>
          <a:stretch>
            <a:fillRect/>
          </a:stretch>
        </p:blipFill>
        <p:spPr bwMode="auto">
          <a:xfrm>
            <a:off x="2267744" y="2636912"/>
            <a:ext cx="1440160" cy="250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20 Grupo"/>
          <p:cNvGrpSpPr/>
          <p:nvPr/>
        </p:nvGrpSpPr>
        <p:grpSpPr>
          <a:xfrm>
            <a:off x="4860032" y="2564904"/>
            <a:ext cx="1512168" cy="2622016"/>
            <a:chOff x="4029075" y="2487598"/>
            <a:chExt cx="1085850" cy="1882804"/>
          </a:xfrm>
        </p:grpSpPr>
        <p:pic>
          <p:nvPicPr>
            <p:cNvPr id="20" name="19 Imagen"/>
            <p:cNvPicPr/>
            <p:nvPr/>
          </p:nvPicPr>
          <p:blipFill>
            <a:blip r:embed="rId3" cstate="print"/>
            <a:srcRect l="46412" t="9494" r="44442" b="62192"/>
            <a:stretch>
              <a:fillRect/>
            </a:stretch>
          </p:blipFill>
          <p:spPr bwMode="auto">
            <a:xfrm>
              <a:off x="4029075" y="2487598"/>
              <a:ext cx="1085850" cy="1882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47" name="Rectangle 3"/>
            <p:cNvSpPr>
              <a:spLocks noChangeArrowheads="1"/>
            </p:cNvSpPr>
            <p:nvPr/>
          </p:nvSpPr>
          <p:spPr bwMode="auto">
            <a:xfrm>
              <a:off x="4067944" y="2564904"/>
              <a:ext cx="1038225" cy="1704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4860032" y="52292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es una figura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4427984" y="4149080"/>
            <a:ext cx="1656184" cy="936104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la carta (NO figura)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127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u="sng" dirty="0" smtClean="0"/>
              <a:t>Detecta el valor numérico del naipe</a:t>
            </a:r>
            <a:r>
              <a:rPr lang="es-ES" dirty="0" smtClean="0"/>
              <a:t>: cuenta las formas de la imagen</a:t>
            </a:r>
          </a:p>
          <a:p>
            <a:pPr lvl="0"/>
            <a:endParaRPr lang="es-ES" u="sng" dirty="0"/>
          </a:p>
          <a:p>
            <a:pPr algn="ctr"/>
            <a:r>
              <a:rPr lang="es-ES" i="1" dirty="0"/>
              <a:t>[N,~]=</a:t>
            </a:r>
            <a:r>
              <a:rPr lang="es-ES" i="1" dirty="0" err="1"/>
              <a:t>size</a:t>
            </a:r>
            <a:r>
              <a:rPr lang="es-ES" i="1" dirty="0"/>
              <a:t>(propiedades_intrinsecas);</a:t>
            </a:r>
          </a:p>
          <a:p>
            <a:pPr lvl="0"/>
            <a:endParaRPr lang="es-ES" u="sng" dirty="0"/>
          </a:p>
          <a:p>
            <a:pPr lvl="0"/>
            <a:endParaRPr lang="es-ES" dirty="0"/>
          </a:p>
          <a:p>
            <a:pPr algn="ctr"/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21196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 = 8</a:t>
            </a:r>
            <a:endParaRPr lang="es-ES" dirty="0"/>
          </a:p>
        </p:txBody>
      </p:sp>
      <p:pic>
        <p:nvPicPr>
          <p:cNvPr id="19" name="18 Imagen"/>
          <p:cNvPicPr/>
          <p:nvPr/>
        </p:nvPicPr>
        <p:blipFill>
          <a:blip r:embed="rId2" cstate="print"/>
          <a:srcRect l="46914" t="9810" r="44374" b="62975"/>
          <a:stretch>
            <a:fillRect/>
          </a:stretch>
        </p:blipFill>
        <p:spPr bwMode="auto">
          <a:xfrm>
            <a:off x="3851920" y="2924944"/>
            <a:ext cx="1440160" cy="250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4427984" y="5013176"/>
            <a:ext cx="1656184" cy="936104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la carta (NO figura)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1277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u="sng" dirty="0" smtClean="0"/>
              <a:t>Detecta el palo del naipe</a:t>
            </a:r>
            <a:r>
              <a:rPr lang="es-ES" dirty="0" smtClean="0"/>
              <a:t>: se le pasa la imagen anterior de la carta y se recorta una de las formas. Esa forma se compara con 4 plantillas de los 4 palos.</a:t>
            </a:r>
          </a:p>
          <a:p>
            <a:pPr lvl="0"/>
            <a:endParaRPr lang="es-ES" u="sng" dirty="0"/>
          </a:p>
          <a:p>
            <a:pPr algn="ctr"/>
            <a:r>
              <a:rPr lang="es-ES" i="1" dirty="0"/>
              <a:t>&lt;palo&gt;=</a:t>
            </a:r>
            <a:r>
              <a:rPr lang="es-ES" i="1" dirty="0" err="1"/>
              <a:t>extraerPalo</a:t>
            </a:r>
            <a:r>
              <a:rPr lang="es-ES" i="1" dirty="0"/>
              <a:t>(&lt;</a:t>
            </a:r>
            <a:r>
              <a:rPr lang="es-ES" i="1" dirty="0" err="1"/>
              <a:t>carta_recortada</a:t>
            </a:r>
            <a:r>
              <a:rPr lang="es-ES" i="1" dirty="0"/>
              <a:t>&gt;,&lt;propiedades_intrinsecas&gt;)</a:t>
            </a:r>
          </a:p>
          <a:p>
            <a:pPr lvl="0"/>
            <a:endParaRPr lang="es-ES" u="sng" dirty="0"/>
          </a:p>
          <a:p>
            <a:pPr lvl="0"/>
            <a:endParaRPr lang="es-ES" dirty="0"/>
          </a:p>
          <a:p>
            <a:pPr algn="ctr"/>
            <a:endParaRPr lang="es-ES" dirty="0"/>
          </a:p>
        </p:txBody>
      </p:sp>
      <p:pic>
        <p:nvPicPr>
          <p:cNvPr id="32770" name="Picture 2" descr="D:\Pictures\2016-01-12 at 16-19-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636912"/>
            <a:ext cx="5113015" cy="3207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Conociendo 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Baraja empleada: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Users\Carlos\Google Drive\MASTER\MASTER\Vision por computador\im.jpg"/>
          <p:cNvPicPr/>
          <p:nvPr/>
        </p:nvPicPr>
        <p:blipFill>
          <a:blip r:embed="rId2" cstate="print"/>
          <a:srcRect l="11111" t="19436" r="6878" b="21317"/>
          <a:stretch>
            <a:fillRect/>
          </a:stretch>
        </p:blipFill>
        <p:spPr bwMode="auto">
          <a:xfrm>
            <a:off x="683568" y="2204864"/>
            <a:ext cx="7848872" cy="319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6228184" y="4077072"/>
            <a:ext cx="1296144" cy="1296144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la carta (SI es figura)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12776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 </a:t>
            </a:r>
            <a:r>
              <a:rPr lang="es-ES" u="sng" dirty="0" smtClean="0"/>
              <a:t>Detecta el palo del naipe</a:t>
            </a:r>
            <a:r>
              <a:rPr lang="es-ES" dirty="0" smtClean="0"/>
              <a:t>: al igual que el resto de cartas, el palo se detecta aislando la forma del palo que hay en la carta y comparándola con las plantillas.</a:t>
            </a:r>
          </a:p>
          <a:p>
            <a:pPr lvl="0"/>
            <a:endParaRPr lang="es-ES" i="1" u="sng" dirty="0"/>
          </a:p>
          <a:p>
            <a:pPr algn="ctr"/>
            <a:r>
              <a:rPr lang="es-ES" i="1" dirty="0" smtClean="0"/>
              <a:t>&lt;naipe&gt;=</a:t>
            </a:r>
            <a:r>
              <a:rPr lang="es-ES" i="1" dirty="0" err="1" smtClean="0"/>
              <a:t>analizarFigura</a:t>
            </a:r>
            <a:r>
              <a:rPr lang="es-ES" i="1" dirty="0" smtClean="0"/>
              <a:t>(&lt;</a:t>
            </a:r>
            <a:r>
              <a:rPr lang="es-ES" i="1" dirty="0" err="1" smtClean="0"/>
              <a:t>frame_orientado</a:t>
            </a:r>
            <a:r>
              <a:rPr lang="es-ES" i="1" dirty="0" smtClean="0"/>
              <a:t>&gt;,&lt;</a:t>
            </a:r>
            <a:r>
              <a:rPr lang="es-ES" i="1" dirty="0" err="1" smtClean="0"/>
              <a:t>propiedades_orientadas</a:t>
            </a:r>
            <a:r>
              <a:rPr lang="es-ES" i="1" dirty="0" smtClean="0"/>
              <a:t>&gt;,&lt;propiedades&gt;)</a:t>
            </a:r>
          </a:p>
          <a:p>
            <a:pPr lvl="0"/>
            <a:endParaRPr lang="es-ES" i="1" u="sng" dirty="0"/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algn="ctr"/>
            <a:endParaRPr lang="es-ES" dirty="0"/>
          </a:p>
        </p:txBody>
      </p:sp>
      <p:pic>
        <p:nvPicPr>
          <p:cNvPr id="20" name="19 Imagen"/>
          <p:cNvPicPr/>
          <p:nvPr/>
        </p:nvPicPr>
        <p:blipFill>
          <a:blip r:embed="rId2" cstate="print"/>
          <a:srcRect l="46412" t="9494" r="44442" b="62192"/>
          <a:stretch>
            <a:fillRect/>
          </a:stretch>
        </p:blipFill>
        <p:spPr bwMode="auto">
          <a:xfrm>
            <a:off x="2339752" y="3356992"/>
            <a:ext cx="1512168" cy="262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/>
          <p:nvPr/>
        </p:nvPicPr>
        <p:blipFill>
          <a:blip r:embed="rId2" cstate="print"/>
          <a:srcRect l="47283" t="11050" r="50539" b="84285"/>
          <a:stretch>
            <a:fillRect/>
          </a:stretch>
        </p:blipFill>
        <p:spPr bwMode="auto">
          <a:xfrm>
            <a:off x="4355976" y="3212976"/>
            <a:ext cx="576064" cy="69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C:\Users\Carlos\Google Drive\MASTER\MASTER\Vision por computador\muestra_trebol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780928"/>
            <a:ext cx="71882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 descr="C:\Users\Carlos\Google Drive\MASTER\MASTER\Vision por computador\muestra_romb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5301208"/>
            <a:ext cx="58801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 descr="C:\Users\Carlos\Google Drive\MASTER\MASTER\Vision por computador\muestra_corazon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3789040"/>
            <a:ext cx="73723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15 Imagen" descr="C:\Users\Carlos\Google Drive\MASTER\MASTER\Vision por computador\muestra_pica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797152"/>
            <a:ext cx="5524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AutoShape 2"/>
          <p:cNvSpPr>
            <a:spLocks noChangeArrowheads="1"/>
          </p:cNvSpPr>
          <p:nvPr/>
        </p:nvSpPr>
        <p:spPr bwMode="auto">
          <a:xfrm rot="4155107">
            <a:off x="4493761" y="4431535"/>
            <a:ext cx="1115989" cy="295275"/>
          </a:xfrm>
          <a:prstGeom prst="rightArrow">
            <a:avLst>
              <a:gd name="adj1" fmla="val 37204"/>
              <a:gd name="adj2" fmla="val 91182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 rot="862208">
            <a:off x="5020924" y="3725181"/>
            <a:ext cx="1263431" cy="295275"/>
          </a:xfrm>
          <a:prstGeom prst="rightArrow">
            <a:avLst>
              <a:gd name="adj1" fmla="val 37204"/>
              <a:gd name="adj2" fmla="val 91182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 rot="2784288">
            <a:off x="4827169" y="4202799"/>
            <a:ext cx="1161645" cy="295275"/>
          </a:xfrm>
          <a:prstGeom prst="rightArrow">
            <a:avLst>
              <a:gd name="adj1" fmla="val 37204"/>
              <a:gd name="adj2" fmla="val 91182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 rot="20661242">
            <a:off x="5021279" y="3155869"/>
            <a:ext cx="1219075" cy="295275"/>
          </a:xfrm>
          <a:prstGeom prst="rightArrow">
            <a:avLst>
              <a:gd name="adj1" fmla="val 37204"/>
              <a:gd name="adj2" fmla="val 91182"/>
            </a:avLst>
          </a:prstGeom>
          <a:solidFill>
            <a:srgbClr val="27ED2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" name="25 Triángulo isósceles"/>
          <p:cNvSpPr/>
          <p:nvPr/>
        </p:nvSpPr>
        <p:spPr>
          <a:xfrm rot="16200000">
            <a:off x="3131840" y="2636912"/>
            <a:ext cx="648072" cy="1800200"/>
          </a:xfrm>
          <a:prstGeom prst="triangle">
            <a:avLst>
              <a:gd name="adj" fmla="val 22978"/>
            </a:avLst>
          </a:prstGeom>
          <a:solidFill>
            <a:srgbClr val="92D050">
              <a:alpha val="39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la carta (SI es figura)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1277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 </a:t>
            </a:r>
            <a:r>
              <a:rPr lang="es-ES" u="sng" dirty="0" smtClean="0"/>
              <a:t>Detecta el valor del naipe</a:t>
            </a:r>
            <a:r>
              <a:rPr lang="es-ES" dirty="0" smtClean="0"/>
              <a:t>: GRAN DIFICULTAD de patrones </a:t>
            </a:r>
          </a:p>
          <a:p>
            <a:pPr lvl="0"/>
            <a:r>
              <a:rPr lang="es-ES" dirty="0" smtClean="0"/>
              <a:t>- Utilización de la imagen captada inicialmente (sin procesados)</a:t>
            </a:r>
            <a:endParaRPr lang="es-ES" dirty="0"/>
          </a:p>
          <a:p>
            <a:pPr lvl="0">
              <a:buFontTx/>
              <a:buChar char="-"/>
            </a:pPr>
            <a:r>
              <a:rPr lang="es-ES" dirty="0" smtClean="0"/>
              <a:t> Se realiza el método sift para la detección de puntos característicos de la imagen</a:t>
            </a:r>
          </a:p>
          <a:p>
            <a:pPr lvl="0">
              <a:buFontTx/>
              <a:buChar char="-"/>
            </a:pPr>
            <a:r>
              <a:rPr lang="es-ES" i="1" dirty="0" smtClean="0"/>
              <a:t> </a:t>
            </a:r>
            <a:r>
              <a:rPr lang="es-ES" dirty="0" smtClean="0"/>
              <a:t>Compara los puntos con 14 plantillas (12 de figuras,1 del joker y 1 del As de Picas)</a:t>
            </a:r>
          </a:p>
          <a:p>
            <a:pPr lvl="0">
              <a:buFontTx/>
              <a:buChar char="-"/>
            </a:pPr>
            <a:endParaRPr lang="es-ES" dirty="0"/>
          </a:p>
          <a:p>
            <a:pPr algn="ctr"/>
            <a:r>
              <a:rPr lang="es-ES" i="1" dirty="0" smtClean="0"/>
              <a:t>[&lt;</a:t>
            </a:r>
            <a:r>
              <a:rPr lang="es-ES" i="1" dirty="0"/>
              <a:t>valor&gt;,&lt;palo&gt;]=</a:t>
            </a:r>
            <a:r>
              <a:rPr lang="es-ES" i="1" dirty="0" err="1"/>
              <a:t>extraerFigura</a:t>
            </a:r>
            <a:r>
              <a:rPr lang="es-ES" i="1" dirty="0"/>
              <a:t>(&lt;</a:t>
            </a:r>
            <a:r>
              <a:rPr lang="es-ES" i="1" dirty="0" err="1"/>
              <a:t>frame_captado</a:t>
            </a:r>
            <a:r>
              <a:rPr lang="es-ES" i="1" dirty="0"/>
              <a:t>&gt;,&lt;propiedades</a:t>
            </a:r>
            <a:r>
              <a:rPr lang="es-ES" i="1" dirty="0" smtClean="0"/>
              <a:t>&gt;) + </a:t>
            </a:r>
            <a:r>
              <a:rPr lang="es-ES" i="1" dirty="0" err="1" smtClean="0"/>
              <a:t>sift.m</a:t>
            </a:r>
            <a:r>
              <a:rPr lang="es-ES" i="1" dirty="0" smtClean="0"/>
              <a:t> + </a:t>
            </a:r>
            <a:r>
              <a:rPr lang="es-ES" i="1" dirty="0" err="1" smtClean="0"/>
              <a:t>match.m</a:t>
            </a:r>
            <a:endParaRPr lang="es-ES" i="1" dirty="0"/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algn="ctr"/>
            <a:endParaRPr lang="es-ES" dirty="0"/>
          </a:p>
        </p:txBody>
      </p:sp>
      <p:pic>
        <p:nvPicPr>
          <p:cNvPr id="59" name="58 Imagen"/>
          <p:cNvPicPr/>
          <p:nvPr/>
        </p:nvPicPr>
        <p:blipFill>
          <a:blip r:embed="rId2" cstate="print"/>
          <a:srcRect l="12815" t="26214" r="10084" b="8738"/>
          <a:stretch>
            <a:fillRect/>
          </a:stretch>
        </p:blipFill>
        <p:spPr bwMode="auto">
          <a:xfrm>
            <a:off x="4860032" y="3284984"/>
            <a:ext cx="34956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59 Imagen"/>
          <p:cNvPicPr/>
          <p:nvPr/>
        </p:nvPicPr>
        <p:blipFill>
          <a:blip r:embed="rId3" cstate="print"/>
          <a:srcRect l="13235" t="26456" r="9454" b="9223"/>
          <a:stretch>
            <a:fillRect/>
          </a:stretch>
        </p:blipFill>
        <p:spPr bwMode="auto">
          <a:xfrm>
            <a:off x="1043608" y="3284984"/>
            <a:ext cx="3505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60 Rectángulo"/>
          <p:cNvSpPr/>
          <p:nvPr/>
        </p:nvSpPr>
        <p:spPr>
          <a:xfrm>
            <a:off x="971600" y="5805264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Figuras diferentes </a:t>
            </a:r>
            <a:r>
              <a:rPr lang="es-ES" dirty="0"/>
              <a:t>(Puntos casados=20)</a:t>
            </a:r>
          </a:p>
        </p:txBody>
      </p:sp>
      <p:sp>
        <p:nvSpPr>
          <p:cNvPr id="62" name="61 Rectángulo"/>
          <p:cNvSpPr/>
          <p:nvPr/>
        </p:nvSpPr>
        <p:spPr>
          <a:xfrm>
            <a:off x="4860032" y="5805264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Figuras diferentes </a:t>
            </a:r>
            <a:r>
              <a:rPr lang="es-ES" dirty="0"/>
              <a:t>(Puntos </a:t>
            </a:r>
            <a:r>
              <a:rPr lang="es-ES" dirty="0" smtClean="0"/>
              <a:t>casados=444)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2267744" y="5561856"/>
            <a:ext cx="1512168" cy="60344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Muestra del resultado</a:t>
            </a:r>
            <a:endParaRPr lang="es-ES" dirty="0"/>
          </a:p>
        </p:txBody>
      </p:sp>
      <p:pic>
        <p:nvPicPr>
          <p:cNvPr id="49154" name="Picture 2" descr="D:\Pictures\2016-01-12 at 14-53-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74562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</a:t>
            </a:r>
            <a:endParaRPr lang="es-ES" dirty="0"/>
          </a:p>
        </p:txBody>
      </p:sp>
      <p:pic>
        <p:nvPicPr>
          <p:cNvPr id="49154" name="Picture 2" descr="D:\Pictures\2016-01-12 at 14-53-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74562" cy="4824536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555776" y="5085184"/>
            <a:ext cx="1224136" cy="864096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pic>
        <p:nvPicPr>
          <p:cNvPr id="49154" name="Picture 2" descr="D:\Pictures\2016-01-12 at 14-53-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74562" cy="4824536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539552" y="5013176"/>
            <a:ext cx="1872208" cy="1080120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6" name="Picture 20" descr="http://www.quantumgambitz.com/blog/wp-content/uploads/2013/08/200px-Playing_card_diamond_10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564904"/>
            <a:ext cx="1832992" cy="2808312"/>
          </a:xfrm>
          <a:prstGeom prst="rect">
            <a:avLst/>
          </a:prstGeom>
          <a:noFill/>
        </p:spPr>
      </p:pic>
      <p:pic>
        <p:nvPicPr>
          <p:cNvPr id="50180" name="Picture 4" descr="http://i1085.photobucket.com/albums/j434/zerxruki/cartas%20yoru/picas1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204864"/>
            <a:ext cx="1905000" cy="2857500"/>
          </a:xfrm>
          <a:prstGeom prst="rect">
            <a:avLst/>
          </a:prstGeom>
          <a:noFill/>
        </p:spPr>
      </p:pic>
      <p:sp>
        <p:nvSpPr>
          <p:cNvPr id="50182" name="AutoShape 6" descr="data:image/jpeg;base64,/9j/4AAQSkZJRgABAQAAAQABAAD/2wCEAAkGBxQQEBUUEBQVFRQVFBcYGBQXGBwcFhwYFh8gHBgdHBgfHSgsHRwoHBwgITEhJSkrMC8vHh8zODMsNygtLisBCgoKDg0OFxAQFywcHBwsLCwsLCwsLCwsLCwsLCwsLCwsLCwsLCwsLCwsLCwsLCwsLCwsLCwsLCwsLCwsLCwsLP/AABEIAPAAoAMBIgACEQEDEQH/xAAcAAACAwEBAQEAAAAAAAAAAAAABgUHCAQDAQL/xABHEAACAQMBBAUHCwIDBgcAAAABAgMABBEFBhIhMQcTQWGxIjNRcXJzgRQXMjRCU1SRkqLTocEjUmIIFTWy0eEkJWN0s8Pw/8QAFQEBAQAAAAAAAAAAAAAAAAAAAAH/xAAWEQEBAQAAAAAAAAAAAAAAAAAAARH/2gAMAwEAAhEDEQA/ALtmmCDLHFeIuGP0YzjvOP6GuLT5xNcS549VugDsy2cn18Kl6Dm66T7v9wo66T7v9wrpooObrpPu/wBwo66T7v8AcK6aKDm66T7v9wo66T7v9wrpooObrpPu/wBwo66T7v8AcK6aKDm66T7v9wo66T7v9wrpooObrpPu/wBwo66T7v8AcK6aKDm66T7v9wo66T7v9wrpooObrpPu/wBwo66T7v8AcK6aKDmF4AcOCpPLPL866RX5kjDAhhkHsqM0O63+sTn1bsuTzwDig49m/rF37UfgaYaXtm/rF37Ufga/e22uPYWbTxqrsJIl3Wzj/EcKeXcaCeopO1jaO8a9ktdOt4ZDBEjyvM5UZk3txFAHPCnieFTeyutC/tIrgIU6xclDxKsODDPDOCKCWooooCiiigKKKKAooooCiiigKKKKAooooCl/Znzlz79/GmCl/Zjzlz79/Gg+bN/WLv2o/A1G9Ln/AAt/fW//AMq1JbN/WLv2o/A1H9LELPpjKiszddbnCgk4Eqk8B3UBs5/xrU/dWXhLX66KD/5VB65P+dqir7WV0rVruW5jmMV1Db9U8UbON6HfDIccm8oYzU70b2MkGmW6TKUk3SxQ813iWwe/jRDPVc7V9MFnZStDGr3EiEhurICKw5gueZHcDTntLI62Vw0Wd8QSFcc8hTjFY2zwFVWp9ieku01R+rTfimxkRSY8rHPdYHDern3U61jDZ+eRLqBrfzomj6v294AD1E8PjWzqg+0UUUBRRRQFI20PStp9lK0TO8rqcMIl3gD2gtkDI9GamekC8eDS7uSJirrA5VhzBxzHfWRTw5VYNdbKbY2mpqxtJN5kxvIwKuAeRKns76YKyX0Y3zw6taGMkFpghHpV+DA+PwrWlQFFFFAUv7Mecuffv40wUv7Mecuffv40HzZv6xd+1H4GmGl7Zv6xd+1H4GoLpne9Gnr/ALv63PWjrepz1nV4PLd443sZxQLFx0vTprBteoXqBcfJ93j1ud/c38/1C45VbGsanHaQSTztuxxqWY9uB6B2msyXGnaiM3Ts/wAqjt1kKlP/ABIhZigduGd4AZ3iM4POmyCO/utlLg3BkbdlV4zJnfaBN0txPErnJBPoPZQfi+6ebgyHqbWERZOFcsXI7yCBnuA/Oqu127hlmZ7aJoY249UW3grH6QU4HkejIqPqT0jRHuY7iQHdS2i6xjjPM4VfWf7GqO7YvX4dPmNw8JnmTHUITiJWOcu55kjhhR6ScjAqzdnundmmC30CLExAMkRbeTvKnO8PVg+uql2j0N7KYRud4NHHIr4wGWRQwI9RJHrBqLVSTgZPdQbdikDKGUgqQCCORB4gjur90vbLxmx0qAXTbvUWymRm+zurk59XKqk1vp2naU/I4I1iBwpkyzsPSQCAM+jj66gvyuLWdVitIHnnbdjjXLH+wHae6q86NOlcalN8muo1imIzGyE7j44sMH6LAceZzx5Y4+vT/HIdJymd1biMyezxA/cVoFfUOnVJd+NrDegcFWDTYco3A5AQgHHZn41TupiISt8mZ2i+wXUK4B7GAOMjlkcDjPDlXMa7rLSnlgnmBAS36vezniZW3VA7+Z9QNUT2wWvW2myG7mRp7hCVhgHkoMjjI0mD7IABPM+irc2N6aobydYbmH5MXO6j7++hY8gx3Ruk+nlVBazpj2lxLBL9OJyp9BxyI7iMEeuuNVJOAMk8ABzJ7OFBt+iufTlYQxh87wjUNnnkAZz8a6KgKX9mPOXPv38aYKX9mPOXPv38aD5s39Yu/aj8DTDS9s39Yu/aj8DTDQQkGytsl616qt8oYEF99iCCMY3c4xw5YqaIzzr7RQV7qXQ5ps0pkCSR7xyUjfCZ7cDBx6hSp0yrbaZp0Wn2cax9e++4HPcixxYniSWwMn0NV2VB7QajYQMDfPbKxHDrdzewPXxxRMIuwul2eu6LBHdIHe2zDvA4kQjlhh2EYOORpg2a6LdPsJhNGjSSL9FpW3t0+kDAGe+mPQp7SRC9kYCpI3jDu4yOW9u/3qC6UdrzpVj1sYBmkcRxA/RDEEliO0AAnHqoOjpNs3m0i7SMbzdUSB2nd4n+grJWKZz0i6nv7/y2be9Y3f0Yx/Sl6+uzNI0hVELHJVBuoD24Xs9NVTB0Z2Lz6taLFnKzLISOxIzvNn1gY+NaxvLRJo2jlUPG6lWRhkEHmCKyJoW1dxYROtoVieRvKmABlKgcEBOd1c5PAcc9wpq2P6Xry2uF+WSm4gZgHDAbyg82Ugcxzx21A/XXQRaNIWS4nRCfNjdOB6AxGfzzS90y2ltptnb6dZoEEjmeQ5yx3BuqWPaSSf01fMcgYBlIIIBBHIg8jS9r+habLJ1l9HbGRhjemKhiB6MnkKIUY9kLTaLT7W6kLRz9SqNLHjeJTyWDgjDYIPqru2L6JLXTphOztcSrxQuAEU+kIPtd5Jx2U56JpVvax7tpGkcbHexH9Ek9v5CpCiiiiigKX9mPOXPv38aYKX9mPOXPv38aD5s39Yu/aj8DTDS9s39Yu/aj8DTDQFFFfl3CgkkAAZJPAADmSaDi1++NvazTKATFE7gHkSoJFY41LUJLiV5ZmLySHeZzzJPgOwDsFaK1fpf0smSBzLIjBkZ0TKEHg2CTkjvArPOt2ccMzJDMs8fNJFyMqeW8p+i3pHZVErsBtJJp1/FLGTus6rKg5OjHBGPSOY76vnpt2alv9PHycFpIJOs3BzZcEMAO08c47qovo/gtkuVur6URwWzo+4AWkkfJKKqjsyMk8uQ7av8A2c6VdPvphCkjRyNgKJV3QxPYDkjPdUKywabBsv8AJ9LN5eRsplniS3U5UlRvNKxH+UqAAa1M+kW7SdY0ERk575Rd7PrxVR9N2jX+o3MSW1rLJDAjeWMYLyY3sZI5BQPzqoq3b/ZV9Nu2TB6mQl4JOxozxHHtYAgH/vUds1oE2oXKQW65ZjxP2VXtZj2AVqPY23e40yGLUbfEkaiN45VDA7nAMOfMf3qatbK3s0YxxxQJ9Jyqqi4Hax7u+oIjbPVTpWlSSQjLQxKkeePHgqk+nHOsnXt7JPI0s7mSRySzsckn1/2rRW1u3Wk6hbT2Ru1UyKQshR+rDDip3sYxms631q0MjxuVLIxBKsGU47Qw4EVVWB0J7WS2t/HbFi1vcNuFCTuq5yVZR2HPA4557q0xWW+imG3t7hb++mWKGAt1YPF5JMclQccKDknHMgVoHZrbmx1FilrOGcZO4wKvgcyFYAkVAx0UUUBS/sx5y59+/jTBS/sx5y59+/jQfNm/rF37UfgaYaXtm/rF37UfgaYaApD6bbh49Gn6v7RRGP8AoZgG/wClPlcup6fHcwvDMu9HIpVl9INBipq9rWxklDmNSwjQu5H2VHAk/E1buo9Ak/Wn5PdRGIngZAwcD0HAIJ7xjPoFfrbTZWDQNHeNHMl1eOkbSYx5CeWwVcnC8MHtJIqmqgvbJ4ZDHKpVwASp/wBQDD8wQfjXgOFXqNgo9f020u4ZBDdLCI3JGUcxeThsYIIxzH5GvLZfoKZJg9/Mjxqc9VGGyx9DMcYX1c+6gtfY26km0+1kn848EbNnmSRz+PP41M1+UQAAAAADAA5ADlwr9VB8qqP9ojUJI7GGJCQk0x3yO0IMhfUTx+FWxUFtnsxFqlo1vMSuSGRwMlHHJgO3ny7QTQY9NetvZySAlEZgpUEgcAXOFHxPKrKk6DtR6zdDW5TPnN8jh6d3dz8K9+kPZ+PQtOgtopN+5uJxNJLjHC3B3ABk4UM/DPPyqoquWFkZlcFWUlWU8CCvAgj05r2sbySCVJYWKSRsGVhzBFXRtZ0X/wC9VTUNNZFa5RZZIWOFLuMsysORyTkY58e2vPYnoTkWdZNTMfVoQRAh3t8j/M3DC57OOaC7LKUvEjHgWRWI7yMmveiioCl/Zjzlz79/GmCl/Zjzlz79/Gg+bN/WLv2o/A0w0vbN/WLv2o/A0w0BRRRQFLO1ew1pqbo92JGMakIFdlAzxPAdpwPyFe+pbaWFtL1U91CkmcFS3EHv9Hxqv+nSSVbe3vbK5lVN7q36mVgjKwyjeS2OBBGe8eigsPZXZW30yN47UOEdt4qzlgGxgkZ5Z4flU5Vd9FTG10oXWoXLkznf355SQqckUFzwyOPx7qbtI2ltLtittcRSsBkqjAnHqoJaiiigKKKKApH2x6M7fVLjr7iacMECKqMoVQPQCp5k5psfVIFfqzNEJM43C672fZzmqg6bdcv9Ou4mtrqSOGdGIQbuA8eA2Mg9jKaC0tk9n1062W3jkkkRCSpkILAHjjIA4ZqZpY2Gkli0yGTUJ96R0EjySEADf4queAGBimC0vY5gTFIkgHAlGDAH4Gg96KKKApf2Y85c+/fxpgpf2Y85c+/fxoPmzf1i79qPwNMNL2zf1i79qPwNMNAUndLGuyWOlzSwHdkJWNWHNS5wWHeBTjURtXoEeo2kttLwEg4MBkqw4qwHceNBjh3Pp4nmfTTDom0vV2F3ZzFmimQNGvMLMjAgj0Ajn6hU1qPRFqccvVrAJVzgSo67mPSckEflSnr+k/JJjCZI5HQYcxnKq/2k3u0jtIqiQ202kN7JGqE/J4IUjhTkBuqA5x6SwPH0AVC2N7JBIssLFJEbeV1OCCKkNm9nJdQZ47coZVXeWJm3WcfaCZ4EjnjNNOz/AEQ6jcTKk8Rt48+XI5U4HbuqDxP5VBozZnVPldnBcYwZYkcjvI4/DNSdeFjaLBEkUYwkaKijuUYFLu0PSDY2E3U3UjJJuhsdW5BB5EEDBoGqq86atqpNPsVW3JWW4cxhxzVQMuR/q5AevPZTds7r8GoQ9daszR7xUMVZcleeAQMjvqC6Udjjq1luRkLNE2/ETyJxgqT2Ajt9OKDKbtkkniTxJPEknvpuO1XyzTFtL6QloLiJoZDkt1TbyyqT/pBBH/auNtgtSEnVfIp97OPoHc/X9H+tQ2saabaZonZHZDhjG28obtXPaQeBqid6Q9rJNSvHO+TbxuVgTjuiNeCtj0kDJ7eOKjtldpJtOuVnt2IKkby/Zde1WHoP9K/Gj7OXF5HI9rGZTFjfjTjIAeTBOZXPDhmmLY/oxvb24VJYZbeEEdZLIhTC9oUNjeY/l6ag1LbTCRFccmUMM88MMivWvxFGFUKowFAAHcOVfugKX9mPOXPv38aYKX9mPOXPv38aD5s39Yu/aj8DTDS9s39Yu/aj8DTDQFFFFBF7T3DRWVxJHwdIJGUjmCFODWNewVt1gCMEZB5iqN2s6DXaVn06VBGxz1MmQUz2KwzlfXjHfVFSbM3Tw3tvJCCZFmjKgHBJ3h5Px5fGtgazqsVnA89w25HGMsfAAdpJ4AVWfR50PCxnW5vZFlkTjHGgO4rf5iT9IjsGOHPj2en+0SrnTYt3O4Lkb+PZbdz3b39qghbjp/xL/h2WYs8C0uJCPTgKQD3ZPrqL6X9Tg1axtdRtM/4cjQSoR5alwGUNjsBU4PbvVUhFddlq0kMUkSEbkrRs6kZyYSWT+pP51RfGr9ItvoEENhBF188MSLIobcRGwCd5sHLEknA/OvbYnpnivbhbe5h+TtIQI3D7yFjyU5UbpPZzz3Vnu+u2nlklkOXkdnY+lnJJP5mvKNSWAUHeJGAOeezGO3NQa56SL57fSruSIkOIWAYcxvcM/DNZGFbRlshPbdVcqGEkW7IvYcjDf1qgdf6ELyKU/JGSeLPklm3HA7Aw5E47R+QpAqdGF88Gr2rRk5aZYz3rJwYHx+Fa2qo+jDolaxnF1fMjSJ5uJOKqx+0zHmccgPTVu0BRRRQFL+zHnLn37+NMFL+zHnLn37+NB82b+sXftR+Bphpe2b+sXftR+BphoCiil7bzaUaZYyXBXeYYVF7C7cFz3dp9VAw1WvSptzd6RLF1UcMkMynBcNvB0xvAkHtBBHxqitR251CaYyvdzhs5AR2RB6AEU4xTHqe2b6ro8sN4Qbi1eOWKXIBdSSjgjh5QDZ4c/Rw40Xn0da3cX9ktzdJGnWMerVM/QHDJyTxJz8MVPalYR3MTxToHjcEMp5EVnfbrb+eHdsLGQww20axM8TeVIwUBiHHJc5xg1C7JdJd7Yzh3mlniJG/FK5fK9u6WJ3Wx2j41BZWr9C+n26STyXFwsMYaRlG4SFHEgNu/CqO1edJZmaGIQx8AsYJbAHAZY/Sb0n01qvbe0a/0idbbyjNBvRj/ADAgMB6yKyXu8ePxBqhq6OtHtb+4Fndb8bynMU8Z4hlHFGUggqQM54EEd9XZsh0Q2lhOJ2d55E4p1gUKrD7W6OZ9GeVUp0W6PLc6tbCMHEUiyuw5KkZyc+v6PxrRm3+1qaTZtOy77lgkcecbznlk+gAEn1VAy1W/SB0nSaTdCFrMSqyB0k6/dyORG71ZwQe+qgm6WNUaXrPlOP8A0wi9X6sEZ/rUztftD/v/AE+3lKql1bXCwSAZ3StyMK47t6Pl2cfTQXpsbrj39nHcyQ9T1oJVN/f8nsO9urz54xU3WftvOleaCU2emERRW3+CZcZZjH5Pk54BRjHbnnXPsJ0x3Mdwiai4mgdgrSEAOmftZAGVHaPRQaJopU2r6QbLTZkhuXYO4B8lS26p4Bm7qXNM6SfkvWf75kiTMrJCIY3JdYzhpTgthGyN0dx50FnUv7Mecuffv41OQTLIquhDKwDKw5EHiCPhUHsx5y59+/jQfNm/rF37UfgaYaXtm/rF37UfgaYaApO6V9nJNR0ySKHjKrLIi/5in2R3kZpxooMQzxMjFXBVlJDKwIYEcwQeRr0u7OSEqJUZCyB1DDBKt9E+o1sLaRo4Lea5MUbSRRO4LKM5UZHHGayBqF7JcStLO5eSQ7zOx4kn/wDcuyqPKOFirOFYopAZgDuqWzugnszg4zzwa69E0ia9nWC2QvI54AcgO0k9ij01L9HOuvZahCy8Y5HWKVD9Fo3IByO3Gcj1VrG1sY4s9VGiZ57ihc/kKg/Ol2fUQRRZz1caJn07gAz/AEpf13o70+9kMk9uOsJyzoSjMfSSpGTTXRQROg7O21ghS0hWIMQWI+kxHLeY8TSN0+6FJc6eksQLfJpC7qOe4wwW+HA+rNWfRQYfNftWZOW8ucHtHep/uK1NtjothY20998it2ljQsuUGC/2cjGOfdWYtTvZLiVpZnLyOcsx7f8AoB2AchVHEWJ4n8679C0mS9uI7eBcvIwUegDtJ7gOJpt6JtST5YtndRpNbXLbpjcZCyY8l19BON045jHorR2i7NWlln5LbxxFuZVeJ+PPFQV50sdHsM29qEk8irBABJGFBaQR/R3WJ8knkSQfT66x6Ptk01uRoXmkhkiAcMR1imLOCuCRusOGDxByeAxx0Ttfr9taRBbpWk68mNYEQu8nDygEHMY5+sUubJ3mk2NjPe2UTRxq27PlW65WU/QKscjG9nFA8aVYLbQRwx53IkVFzzwoxx76idmPOXPv38an6gNmPOXPv38aD5s39Yu/aj8DTDS9s39Yu/aj8DTDQFFFFBzajZrPC8Un0JEZG9TDBrLm1HRtfWMhXqXnjB8maFCwI7MqMlT3H8zWrKKDOnRf0YXUt3FPdxNBBC6vuyDDuynKgL2DIBJPqrRdFFAUUUUBRRRQQ+12iC/sprYndMqEKx5Buan86yXr2iT2MrRXUbRuM8x5LY7Vbkw7xWzK+YqjOXQxsPPPeR3cqNHbwHfVmBHWN9kLnmOOS3KtHUUVAn67/wAc07/295/9VJW1fmtovatv+Txpv2ou0h1rTnmdUUw3ahmOF3j1WBk9tJm0M6y2u0EsTB42kgVXU5UlEXewe3GaIugVAbMecuffv41PioDZjzlz79/Givmzf1i79qPwNMNL2zf1i79qPwNMNAUUUUBRRRQFFFFAUUUUBRRRQFFFFAUUUUHFqulQ3cfV3MSSpnO66gjPp7jXidnrb5MbXqIxbnnEBhOeeQ76k6KD5UBsx5y59+/jTBil/Zjzlz79/Gg/Ozpxd3a+6Pf9of2pipR2n0aYSrc2b7kqg9mQwPNWHaKj06Q5Yhi5sJt8dsJVkPf5RUj1cfXQP1FIXzmr+Bvf0xfyUfOav4G9/TF/JQPtFIXzmr+Bvf0xfyUfOav4G9/TF/JQPtFIXzmr+Bvf0xfyUfOav4G9/TF/JQPtFIXzmr+Bvf0xfyUfOav4G9/TF/JQPtFIXzmr+Bvf0xfyUfOav4G9/TF/JQPtFIXzmr+Bvf0xfyUfOav4G9/TF/JQPtFIXzmr+Bvf0xfyUfOav4G9/TF/JQPtFIXzmr+Bvf0xfyUfOav4G9/TF/JQPtL2zHnLn37+NL82017f/wCHawNbIecrnMuD/lUcFPfk/Cm3Z7SRawhB2C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0184" name="AutoShape 8" descr="data:image/jpeg;base64,/9j/4AAQSkZJRgABAQAAAQABAAD/2wCEAAkGBxQQEBUUEBQVFRQVFBcYGBQXGBwcFhwYFh8gHBgdHBgfHSgsHRwoHBwgITEhJSkrMC8vHh8zODMsNygtLisBCgoKDg0OFxAQFywcHBwsLCwsLCwsLCwsLCwsLCwsLCwsLCwsLCwsLCwsLCwsLCwsLCwsLCwsLCwsLCwsLCwsLP/AABEIAPAAoAMBIgACEQEDEQH/xAAcAAACAwEBAQEAAAAAAAAAAAAABgUHCAQDAQL/xABHEAACAQMBBAUHCwIDBgcAAAABAgMABBEFBhIhMQcTQWGxIjNRcXJzgRQXMjRCU1SRkqLTocEjUmIIFTWy0eEkJWN0s8Pw/8QAFQEBAQAAAAAAAAAAAAAAAAAAAAH/xAAWEQEBAQAAAAAAAAAAAAAAAAAAARH/2gAMAwEAAhEDEQA/ALtmmCDLHFeIuGP0YzjvOP6GuLT5xNcS549VugDsy2cn18Kl6Dm66T7v9wo66T7v9wrpooObrpPu/wBwo66T7v8AcK6aKDm66T7v9wo66T7v9wrpooObrpPu/wBwo66T7v8AcK6aKDm66T7v9wo66T7v9wrpooObrpPu/wBwo66T7v8AcK6aKDm66T7v9wo66T7v9wrpooObrpPu/wBwo66T7v8AcK6aKDmF4AcOCpPLPL866RX5kjDAhhkHsqM0O63+sTn1bsuTzwDig49m/rF37UfgaYaXtm/rF37Ufga/e22uPYWbTxqrsJIl3Wzj/EcKeXcaCeopO1jaO8a9ktdOt4ZDBEjyvM5UZk3txFAHPCnieFTeyutC/tIrgIU6xclDxKsODDPDOCKCWooooCiiigKKKKAooooCiiigKKKKAooooCl/Znzlz79/GmCl/Zjzlz79/Gg+bN/WLv2o/A1G9Ln/AAt/fW//AMq1JbN/WLv2o/A1H9LELPpjKiszddbnCgk4Eqk8B3UBs5/xrU/dWXhLX66KD/5VB65P+dqir7WV0rVruW5jmMV1Db9U8UbON6HfDIccm8oYzU70b2MkGmW6TKUk3SxQ813iWwe/jRDPVc7V9MFnZStDGr3EiEhurICKw5gueZHcDTntLI62Vw0Wd8QSFcc8hTjFY2zwFVWp9ieku01R+rTfimxkRSY8rHPdYHDern3U61jDZ+eRLqBrfzomj6v294AD1E8PjWzqg+0UUUBRRRQFI20PStp9lK0TO8rqcMIl3gD2gtkDI9GamekC8eDS7uSJirrA5VhzBxzHfWRTw5VYNdbKbY2mpqxtJN5kxvIwKuAeRKns76YKyX0Y3zw6taGMkFpghHpV+DA+PwrWlQFFFFAUv7Mecuffv40wUv7Mecuffv40HzZv6xd+1H4GmGl7Zv6xd+1H4GoLpne9Gnr/ALv63PWjrepz1nV4PLd443sZxQLFx0vTprBteoXqBcfJ93j1ud/c38/1C45VbGsanHaQSTztuxxqWY9uB6B2msyXGnaiM3Ts/wAqjt1kKlP/ABIhZigduGd4AZ3iM4POmyCO/utlLg3BkbdlV4zJnfaBN0txPErnJBPoPZQfi+6ebgyHqbWERZOFcsXI7yCBnuA/Oqu127hlmZ7aJoY249UW3grH6QU4HkejIqPqT0jRHuY7iQHdS2i6xjjPM4VfWf7GqO7YvX4dPmNw8JnmTHUITiJWOcu55kjhhR6ScjAqzdnundmmC30CLExAMkRbeTvKnO8PVg+uql2j0N7KYRud4NHHIr4wGWRQwI9RJHrBqLVSTgZPdQbdikDKGUgqQCCORB4gjur90vbLxmx0qAXTbvUWymRm+zurk59XKqk1vp2naU/I4I1iBwpkyzsPSQCAM+jj66gvyuLWdVitIHnnbdjjXLH+wHae6q86NOlcalN8muo1imIzGyE7j44sMH6LAceZzx5Y4+vT/HIdJymd1biMyezxA/cVoFfUOnVJd+NrDegcFWDTYco3A5AQgHHZn41TupiISt8mZ2i+wXUK4B7GAOMjlkcDjPDlXMa7rLSnlgnmBAS36vezniZW3VA7+Z9QNUT2wWvW2myG7mRp7hCVhgHkoMjjI0mD7IABPM+irc2N6aobydYbmH5MXO6j7++hY8gx3Ruk+nlVBazpj2lxLBL9OJyp9BxyI7iMEeuuNVJOAMk8ABzJ7OFBt+iufTlYQxh87wjUNnnkAZz8a6KgKX9mPOXPv38aYKX9mPOXPv38aD5s39Yu/aj8DTDS9s39Yu/aj8DTDQQkGytsl616qt8oYEF99iCCMY3c4xw5YqaIzzr7RQV7qXQ5ps0pkCSR7xyUjfCZ7cDBx6hSp0yrbaZp0Wn2cax9e++4HPcixxYniSWwMn0NV2VB7QajYQMDfPbKxHDrdzewPXxxRMIuwul2eu6LBHdIHe2zDvA4kQjlhh2EYOORpg2a6LdPsJhNGjSSL9FpW3t0+kDAGe+mPQp7SRC9kYCpI3jDu4yOW9u/3qC6UdrzpVj1sYBmkcRxA/RDEEliO0AAnHqoOjpNs3m0i7SMbzdUSB2nd4n+grJWKZz0i6nv7/y2be9Y3f0Yx/Sl6+uzNI0hVELHJVBuoD24Xs9NVTB0Z2Lz6taLFnKzLISOxIzvNn1gY+NaxvLRJo2jlUPG6lWRhkEHmCKyJoW1dxYROtoVieRvKmABlKgcEBOd1c5PAcc9wpq2P6Xry2uF+WSm4gZgHDAbyg82Ugcxzx21A/XXQRaNIWS4nRCfNjdOB6AxGfzzS90y2ltptnb6dZoEEjmeQ5yx3BuqWPaSSf01fMcgYBlIIIBBHIg8jS9r+habLJ1l9HbGRhjemKhiB6MnkKIUY9kLTaLT7W6kLRz9SqNLHjeJTyWDgjDYIPqru2L6JLXTphOztcSrxQuAEU+kIPtd5Jx2U56JpVvax7tpGkcbHexH9Ek9v5CpCiiiiigKX9mPOXPv38aYKX9mPOXPv38aD5s39Yu/aj8DTDS9s39Yu/aj8DTDQFFFfl3CgkkAAZJPAADmSaDi1++NvazTKATFE7gHkSoJFY41LUJLiV5ZmLySHeZzzJPgOwDsFaK1fpf0smSBzLIjBkZ0TKEHg2CTkjvArPOt2ccMzJDMs8fNJFyMqeW8p+i3pHZVErsBtJJp1/FLGTus6rKg5OjHBGPSOY76vnpt2alv9PHycFpIJOs3BzZcEMAO08c47qovo/gtkuVur6URwWzo+4AWkkfJKKqjsyMk8uQ7av8A2c6VdPvphCkjRyNgKJV3QxPYDkjPdUKywabBsv8AJ9LN5eRsplniS3U5UlRvNKxH+UqAAa1M+kW7SdY0ERk575Rd7PrxVR9N2jX+o3MSW1rLJDAjeWMYLyY3sZI5BQPzqoq3b/ZV9Nu2TB6mQl4JOxozxHHtYAgH/vUds1oE2oXKQW65ZjxP2VXtZj2AVqPY23e40yGLUbfEkaiN45VDA7nAMOfMf3qatbK3s0YxxxQJ9Jyqqi4Hax7u+oIjbPVTpWlSSQjLQxKkeePHgqk+nHOsnXt7JPI0s7mSRySzsckn1/2rRW1u3Wk6hbT2Ru1UyKQshR+rDDip3sYxms631q0MjxuVLIxBKsGU47Qw4EVVWB0J7WS2t/HbFi1vcNuFCTuq5yVZR2HPA4557q0xWW+imG3t7hb++mWKGAt1YPF5JMclQccKDknHMgVoHZrbmx1FilrOGcZO4wKvgcyFYAkVAx0UUUBS/sx5y59+/jTBS/sx5y59+/jQfNm/rF37UfgaYaXtm/rF37UfgaYaApD6bbh49Gn6v7RRGP8AoZgG/wClPlcup6fHcwvDMu9HIpVl9INBipq9rWxklDmNSwjQu5H2VHAk/E1buo9Ak/Wn5PdRGIngZAwcD0HAIJ7xjPoFfrbTZWDQNHeNHMl1eOkbSYx5CeWwVcnC8MHtJIqmqgvbJ4ZDHKpVwASp/wBQDD8wQfjXgOFXqNgo9f020u4ZBDdLCI3JGUcxeThsYIIxzH5GvLZfoKZJg9/Mjxqc9VGGyx9DMcYX1c+6gtfY26km0+1kn848EbNnmSRz+PP41M1+UQAAAAADAA5ADlwr9VB8qqP9ojUJI7GGJCQk0x3yO0IMhfUTx+FWxUFtnsxFqlo1vMSuSGRwMlHHJgO3ny7QTQY9NetvZySAlEZgpUEgcAXOFHxPKrKk6DtR6zdDW5TPnN8jh6d3dz8K9+kPZ+PQtOgtopN+5uJxNJLjHC3B3ABk4UM/DPPyqoquWFkZlcFWUlWU8CCvAgj05r2sbySCVJYWKSRsGVhzBFXRtZ0X/wC9VTUNNZFa5RZZIWOFLuMsysORyTkY58e2vPYnoTkWdZNTMfVoQRAh3t8j/M3DC57OOaC7LKUvEjHgWRWI7yMmveiioCl/Zjzlz79/GmCl/Zjzlz79/Gg+bN/WLv2o/A0w0vbN/WLv2o/A0w0BRRRQFLO1ew1pqbo92JGMakIFdlAzxPAdpwPyFe+pbaWFtL1U91CkmcFS3EHv9Hxqv+nSSVbe3vbK5lVN7q36mVgjKwyjeS2OBBGe8eigsPZXZW30yN47UOEdt4qzlgGxgkZ5Z4flU5Vd9FTG10oXWoXLkznf355SQqckUFzwyOPx7qbtI2ltLtittcRSsBkqjAnHqoJaiiigKKKKApH2x6M7fVLjr7iacMECKqMoVQPQCp5k5psfVIFfqzNEJM43C672fZzmqg6bdcv9Ou4mtrqSOGdGIQbuA8eA2Mg9jKaC0tk9n1062W3jkkkRCSpkILAHjjIA4ZqZpY2Gkli0yGTUJ96R0EjySEADf4queAGBimC0vY5gTFIkgHAlGDAH4Gg96KKKApf2Y85c+/fxpgpf2Y85c+/fxoPmzf1i79qPwNMNL2zf1i79qPwNMNAUndLGuyWOlzSwHdkJWNWHNS5wWHeBTjURtXoEeo2kttLwEg4MBkqw4qwHceNBjh3Pp4nmfTTDom0vV2F3ZzFmimQNGvMLMjAgj0Ajn6hU1qPRFqccvVrAJVzgSo67mPSckEflSnr+k/JJjCZI5HQYcxnKq/2k3u0jtIqiQ202kN7JGqE/J4IUjhTkBuqA5x6SwPH0AVC2N7JBIssLFJEbeV1OCCKkNm9nJdQZ47coZVXeWJm3WcfaCZ4EjnjNNOz/AEQ6jcTKk8Rt48+XI5U4HbuqDxP5VBozZnVPldnBcYwZYkcjvI4/DNSdeFjaLBEkUYwkaKijuUYFLu0PSDY2E3U3UjJJuhsdW5BB5EEDBoGqq86atqpNPsVW3JWW4cxhxzVQMuR/q5AevPZTds7r8GoQ9daszR7xUMVZcleeAQMjvqC6Udjjq1luRkLNE2/ETyJxgqT2Ajt9OKDKbtkkniTxJPEknvpuO1XyzTFtL6QloLiJoZDkt1TbyyqT/pBBH/auNtgtSEnVfIp97OPoHc/X9H+tQ2saabaZonZHZDhjG28obtXPaQeBqid6Q9rJNSvHO+TbxuVgTjuiNeCtj0kDJ7eOKjtldpJtOuVnt2IKkby/Zde1WHoP9K/Gj7OXF5HI9rGZTFjfjTjIAeTBOZXPDhmmLY/oxvb24VJYZbeEEdZLIhTC9oUNjeY/l6ag1LbTCRFccmUMM88MMivWvxFGFUKowFAAHcOVfugKX9mPOXPv38aYKX9mPOXPv38aD5s39Yu/aj8DTDS9s39Yu/aj8DTDQFFFFBF7T3DRWVxJHwdIJGUjmCFODWNewVt1gCMEZB5iqN2s6DXaVn06VBGxz1MmQUz2KwzlfXjHfVFSbM3Tw3tvJCCZFmjKgHBJ3h5Px5fGtgazqsVnA89w25HGMsfAAdpJ4AVWfR50PCxnW5vZFlkTjHGgO4rf5iT9IjsGOHPj2en+0SrnTYt3O4Lkb+PZbdz3b39qghbjp/xL/h2WYs8C0uJCPTgKQD3ZPrqL6X9Tg1axtdRtM/4cjQSoR5alwGUNjsBU4PbvVUhFddlq0kMUkSEbkrRs6kZyYSWT+pP51RfGr9ItvoEENhBF188MSLIobcRGwCd5sHLEknA/OvbYnpnivbhbe5h+TtIQI3D7yFjyU5UbpPZzz3Vnu+u2nlklkOXkdnY+lnJJP5mvKNSWAUHeJGAOeezGO3NQa56SL57fSruSIkOIWAYcxvcM/DNZGFbRlshPbdVcqGEkW7IvYcjDf1qgdf6ELyKU/JGSeLPklm3HA7Aw5E47R+QpAqdGF88Gr2rRk5aZYz3rJwYHx+Fa2qo+jDolaxnF1fMjSJ5uJOKqx+0zHmccgPTVu0BRRRQFL+zHnLn37+NMFL+zHnLn37+NB82b+sXftR+Bphpe2b+sXftR+BphoCiil7bzaUaZYyXBXeYYVF7C7cFz3dp9VAw1WvSptzd6RLF1UcMkMynBcNvB0xvAkHtBBHxqitR251CaYyvdzhs5AR2RB6AEU4xTHqe2b6ro8sN4Qbi1eOWKXIBdSSjgjh5QDZ4c/Rw40Xn0da3cX9ktzdJGnWMerVM/QHDJyTxJz8MVPalYR3MTxToHjcEMp5EVnfbrb+eHdsLGQww20axM8TeVIwUBiHHJc5xg1C7JdJd7Yzh3mlniJG/FK5fK9u6WJ3Wx2j41BZWr9C+n26STyXFwsMYaRlG4SFHEgNu/CqO1edJZmaGIQx8AsYJbAHAZY/Sb0n01qvbe0a/0idbbyjNBvRj/ADAgMB6yKyXu8ePxBqhq6OtHtb+4Fndb8bynMU8Z4hlHFGUggqQM54EEd9XZsh0Q2lhOJ2d55E4p1gUKrD7W6OZ9GeVUp0W6PLc6tbCMHEUiyuw5KkZyc+v6PxrRm3+1qaTZtOy77lgkcecbznlk+gAEn1VAy1W/SB0nSaTdCFrMSqyB0k6/dyORG71ZwQe+qgm6WNUaXrPlOP8A0wi9X6sEZ/rUztftD/v/AE+3lKql1bXCwSAZ3StyMK47t6Pl2cfTQXpsbrj39nHcyQ9T1oJVN/f8nsO9urz54xU3WftvOleaCU2emERRW3+CZcZZjH5Pk54BRjHbnnXPsJ0x3Mdwiai4mgdgrSEAOmftZAGVHaPRQaJopU2r6QbLTZkhuXYO4B8lS26p4Bm7qXNM6SfkvWf75kiTMrJCIY3JdYzhpTgthGyN0dx50FnUv7Mecuffv41OQTLIquhDKwDKw5EHiCPhUHsx5y59+/jQfNm/rF37UfgaYaXtm/rF37UfgaYaApO6V9nJNR0ySKHjKrLIi/5in2R3kZpxooMQzxMjFXBVlJDKwIYEcwQeRr0u7OSEqJUZCyB1DDBKt9E+o1sLaRo4Lea5MUbSRRO4LKM5UZHHGayBqF7JcStLO5eSQ7zOx4kn/wDcuyqPKOFirOFYopAZgDuqWzugnszg4zzwa69E0ia9nWC2QvI54AcgO0k9ij01L9HOuvZahCy8Y5HWKVD9Fo3IByO3Gcj1VrG1sY4s9VGiZ57ihc/kKg/Ol2fUQRRZz1caJn07gAz/AEpf13o70+9kMk9uOsJyzoSjMfSSpGTTXRQROg7O21ghS0hWIMQWI+kxHLeY8TSN0+6FJc6eksQLfJpC7qOe4wwW+HA+rNWfRQYfNftWZOW8ucHtHep/uK1NtjothY20998it2ljQsuUGC/2cjGOfdWYtTvZLiVpZnLyOcsx7f8AoB2AchVHEWJ4n8679C0mS9uI7eBcvIwUegDtJ7gOJpt6JtST5YtndRpNbXLbpjcZCyY8l19BON045jHorR2i7NWlln5LbxxFuZVeJ+PPFQV50sdHsM29qEk8irBABJGFBaQR/R3WJ8knkSQfT66x6Ptk01uRoXmkhkiAcMR1imLOCuCRusOGDxByeAxx0Ttfr9taRBbpWk68mNYEQu8nDygEHMY5+sUubJ3mk2NjPe2UTRxq27PlW65WU/QKscjG9nFA8aVYLbQRwx53IkVFzzwoxx76idmPOXPv38an6gNmPOXPv38aD5s39Yu/aj8DTDS9s39Yu/aj8DTDQFFFFBzajZrPC8Un0JEZG9TDBrLm1HRtfWMhXqXnjB8maFCwI7MqMlT3H8zWrKKDOnRf0YXUt3FPdxNBBC6vuyDDuynKgL2DIBJPqrRdFFAUUUUBRRRQQ+12iC/sprYndMqEKx5Buan86yXr2iT2MrRXUbRuM8x5LY7Vbkw7xWzK+YqjOXQxsPPPeR3cqNHbwHfVmBHWN9kLnmOOS3KtHUUVAn67/wAc07/295/9VJW1fmtovatv+Txpv2ou0h1rTnmdUUw3ahmOF3j1WBk9tJm0M6y2u0EsTB42kgVXU5UlEXewe3GaIugVAbMecuffv41PioDZjzlz79/Givmzf1i79qPwNMNL2zf1i79qPwNMNAUUUUBRRRQFFFFAUUUUBRRRQFFFFAUUUUHFqulQ3cfV3MSSpnO66gjPp7jXidnrb5MbXqIxbnnEBhOeeQ76k6KD5UBsx5y59+/jTBil/Zjzlz79/Gg/Ozpxd3a+6Pf9of2pipR2n0aYSrc2b7kqg9mQwPNWHaKj06Q5Yhi5sJt8dsJVkPf5RUj1cfXQP1FIXzmr+Bvf0xfyUfOav4G9/TF/JQPtFIXzmr+Bvf0xfyUfOav4G9/TF/JQPtFIXzmr+Bvf0xfyUfOav4G9/TF/JQPtFIXzmr+Bvf0xfyUfOav4G9/TF/JQPtFIXzmr+Bvf0xfyUfOav4G9/TF/JQPtFIXzmr+Bvf0xfyUfOav4G9/TF/JQPtFIXzmr+Bvf0xfyUfOav4G9/TF/JQPtFIXzmr+Bvf0xfyUfOav4G9/TF/JQPtL2zHnLn37+NL82017f/wCHawNbIecrnMuD/lUcFPfk/Cm3Z7SRawhB2C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0186" name="AutoShape 10" descr="data:image/jpeg;base64,/9j/4AAQSkZJRgABAQAAAQABAAD/2wCEAAkGBxQQEBUUEBQVFRQVFBcYGBQXGBwcFhwYFh8gHBgdHBgfHSgsHRwoHBwgITEhJSkrMC8vHh8zODMsNygtLisBCgoKDg0OFxAQFywcHBwsLCwsLCwsLCwsLCwsLCwsLCwsLCwsLCwsLCwsLCwsLCwsLCwsLCwsLCwsLCwsLCwsLP/AABEIAPAAoAMBIgACEQEDEQH/xAAcAAACAwEBAQEAAAAAAAAAAAAABgUHCAQDAQL/xABHEAACAQMBBAUHCwIDBgcAAAABAgMABBEFBhIhMQcTQWGxIjNRcXJzgRQXMjRCU1SRkqLTocEjUmIIFTWy0eEkJWN0s8Pw/8QAFQEBAQAAAAAAAAAAAAAAAAAAAAH/xAAWEQEBAQAAAAAAAAAAAAAAAAAAARH/2gAMAwEAAhEDEQA/ALtmmCDLHFeIuGP0YzjvOP6GuLT5xNcS549VugDsy2cn18Kl6Dm66T7v9wo66T7v9wrpooObrpPu/wBwo66T7v8AcK6aKDm66T7v9wo66T7v9wrpooObrpPu/wBwo66T7v8AcK6aKDm66T7v9wo66T7v9wrpooObrpPu/wBwo66T7v8AcK6aKDm66T7v9wo66T7v9wrpooObrpPu/wBwo66T7v8AcK6aKDmF4AcOCpPLPL866RX5kjDAhhkHsqM0O63+sTn1bsuTzwDig49m/rF37UfgaYaXtm/rF37Ufga/e22uPYWbTxqrsJIl3Wzj/EcKeXcaCeopO1jaO8a9ktdOt4ZDBEjyvM5UZk3txFAHPCnieFTeyutC/tIrgIU6xclDxKsODDPDOCKCWooooCiiigKKKKAooooCiiigKKKKAooooCl/Znzlz79/GmCl/Zjzlz79/Gg+bN/WLv2o/A1G9Ln/AAt/fW//AMq1JbN/WLv2o/A1H9LELPpjKiszddbnCgk4Eqk8B3UBs5/xrU/dWXhLX66KD/5VB65P+dqir7WV0rVruW5jmMV1Db9U8UbON6HfDIccm8oYzU70b2MkGmW6TKUk3SxQ813iWwe/jRDPVc7V9MFnZStDGr3EiEhurICKw5gueZHcDTntLI62Vw0Wd8QSFcc8hTjFY2zwFVWp9ieku01R+rTfimxkRSY8rHPdYHDern3U61jDZ+eRLqBrfzomj6v294AD1E8PjWzqg+0UUUBRRRQFI20PStp9lK0TO8rqcMIl3gD2gtkDI9GamekC8eDS7uSJirrA5VhzBxzHfWRTw5VYNdbKbY2mpqxtJN5kxvIwKuAeRKns76YKyX0Y3zw6taGMkFpghHpV+DA+PwrWlQFFFFAUv7Mecuffv40wUv7Mecuffv40HzZv6xd+1H4GmGl7Zv6xd+1H4GoLpne9Gnr/ALv63PWjrepz1nV4PLd443sZxQLFx0vTprBteoXqBcfJ93j1ud/c38/1C45VbGsanHaQSTztuxxqWY9uB6B2msyXGnaiM3Ts/wAqjt1kKlP/ABIhZigduGd4AZ3iM4POmyCO/utlLg3BkbdlV4zJnfaBN0txPErnJBPoPZQfi+6ebgyHqbWERZOFcsXI7yCBnuA/Oqu127hlmZ7aJoY249UW3grH6QU4HkejIqPqT0jRHuY7iQHdS2i6xjjPM4VfWf7GqO7YvX4dPmNw8JnmTHUITiJWOcu55kjhhR6ScjAqzdnundmmC30CLExAMkRbeTvKnO8PVg+uql2j0N7KYRud4NHHIr4wGWRQwI9RJHrBqLVSTgZPdQbdikDKGUgqQCCORB4gjur90vbLxmx0qAXTbvUWymRm+zurk59XKqk1vp2naU/I4I1iBwpkyzsPSQCAM+jj66gvyuLWdVitIHnnbdjjXLH+wHae6q86NOlcalN8muo1imIzGyE7j44sMH6LAceZzx5Y4+vT/HIdJymd1biMyezxA/cVoFfUOnVJd+NrDegcFWDTYco3A5AQgHHZn41TupiISt8mZ2i+wXUK4B7GAOMjlkcDjPDlXMa7rLSnlgnmBAS36vezniZW3VA7+Z9QNUT2wWvW2myG7mRp7hCVhgHkoMjjI0mD7IABPM+irc2N6aobydYbmH5MXO6j7++hY8gx3Ruk+nlVBazpj2lxLBL9OJyp9BxyI7iMEeuuNVJOAMk8ABzJ7OFBt+iufTlYQxh87wjUNnnkAZz8a6KgKX9mPOXPv38aYKX9mPOXPv38aD5s39Yu/aj8DTDS9s39Yu/aj8DTDQQkGytsl616qt8oYEF99iCCMY3c4xw5YqaIzzr7RQV7qXQ5ps0pkCSR7xyUjfCZ7cDBx6hSp0yrbaZp0Wn2cax9e++4HPcixxYniSWwMn0NV2VB7QajYQMDfPbKxHDrdzewPXxxRMIuwul2eu6LBHdIHe2zDvA4kQjlhh2EYOORpg2a6LdPsJhNGjSSL9FpW3t0+kDAGe+mPQp7SRC9kYCpI3jDu4yOW9u/3qC6UdrzpVj1sYBmkcRxA/RDEEliO0AAnHqoOjpNs3m0i7SMbzdUSB2nd4n+grJWKZz0i6nv7/y2be9Y3f0Yx/Sl6+uzNI0hVELHJVBuoD24Xs9NVTB0Z2Lz6taLFnKzLISOxIzvNn1gY+NaxvLRJo2jlUPG6lWRhkEHmCKyJoW1dxYROtoVieRvKmABlKgcEBOd1c5PAcc9wpq2P6Xry2uF+WSm4gZgHDAbyg82Ugcxzx21A/XXQRaNIWS4nRCfNjdOB6AxGfzzS90y2ltptnb6dZoEEjmeQ5yx3BuqWPaSSf01fMcgYBlIIIBBHIg8jS9r+habLJ1l9HbGRhjemKhiB6MnkKIUY9kLTaLT7W6kLRz9SqNLHjeJTyWDgjDYIPqru2L6JLXTphOztcSrxQuAEU+kIPtd5Jx2U56JpVvax7tpGkcbHexH9Ek9v5CpCiiiiigKX9mPOXPv38aYKX9mPOXPv38aD5s39Yu/aj8DTDS9s39Yu/aj8DTDQFFFfl3CgkkAAZJPAADmSaDi1++NvazTKATFE7gHkSoJFY41LUJLiV5ZmLySHeZzzJPgOwDsFaK1fpf0smSBzLIjBkZ0TKEHg2CTkjvArPOt2ccMzJDMs8fNJFyMqeW8p+i3pHZVErsBtJJp1/FLGTus6rKg5OjHBGPSOY76vnpt2alv9PHycFpIJOs3BzZcEMAO08c47qovo/gtkuVur6URwWzo+4AWkkfJKKqjsyMk8uQ7av8A2c6VdPvphCkjRyNgKJV3QxPYDkjPdUKywabBsv8AJ9LN5eRsplniS3U5UlRvNKxH+UqAAa1M+kW7SdY0ERk575Rd7PrxVR9N2jX+o3MSW1rLJDAjeWMYLyY3sZI5BQPzqoq3b/ZV9Nu2TB6mQl4JOxozxHHtYAgH/vUds1oE2oXKQW65ZjxP2VXtZj2AVqPY23e40yGLUbfEkaiN45VDA7nAMOfMf3qatbK3s0YxxxQJ9Jyqqi4Hax7u+oIjbPVTpWlSSQjLQxKkeePHgqk+nHOsnXt7JPI0s7mSRySzsckn1/2rRW1u3Wk6hbT2Ru1UyKQshR+rDDip3sYxms631q0MjxuVLIxBKsGU47Qw4EVVWB0J7WS2t/HbFi1vcNuFCTuq5yVZR2HPA4557q0xWW+imG3t7hb++mWKGAt1YPF5JMclQccKDknHMgVoHZrbmx1FilrOGcZO4wKvgcyFYAkVAx0UUUBS/sx5y59+/jTBS/sx5y59+/jQfNm/rF37UfgaYaXtm/rF37UfgaYaApD6bbh49Gn6v7RRGP8AoZgG/wClPlcup6fHcwvDMu9HIpVl9INBipq9rWxklDmNSwjQu5H2VHAk/E1buo9Ak/Wn5PdRGIngZAwcD0HAIJ7xjPoFfrbTZWDQNHeNHMl1eOkbSYx5CeWwVcnC8MHtJIqmqgvbJ4ZDHKpVwASp/wBQDD8wQfjXgOFXqNgo9f020u4ZBDdLCI3JGUcxeThsYIIxzH5GvLZfoKZJg9/Mjxqc9VGGyx9DMcYX1c+6gtfY26km0+1kn848EbNnmSRz+PP41M1+UQAAAAADAA5ADlwr9VB8qqP9ojUJI7GGJCQk0x3yO0IMhfUTx+FWxUFtnsxFqlo1vMSuSGRwMlHHJgO3ny7QTQY9NetvZySAlEZgpUEgcAXOFHxPKrKk6DtR6zdDW5TPnN8jh6d3dz8K9+kPZ+PQtOgtopN+5uJxNJLjHC3B3ABk4UM/DPPyqoquWFkZlcFWUlWU8CCvAgj05r2sbySCVJYWKSRsGVhzBFXRtZ0X/wC9VTUNNZFa5RZZIWOFLuMsysORyTkY58e2vPYnoTkWdZNTMfVoQRAh3t8j/M3DC57OOaC7LKUvEjHgWRWI7yMmveiioCl/Zjzlz79/GmCl/Zjzlz79/Gg+bN/WLv2o/A0w0vbN/WLv2o/A0w0BRRRQFLO1ew1pqbo92JGMakIFdlAzxPAdpwPyFe+pbaWFtL1U91CkmcFS3EHv9Hxqv+nSSVbe3vbK5lVN7q36mVgjKwyjeS2OBBGe8eigsPZXZW30yN47UOEdt4qzlgGxgkZ5Z4flU5Vd9FTG10oXWoXLkznf355SQqckUFzwyOPx7qbtI2ltLtittcRSsBkqjAnHqoJaiiigKKKKApH2x6M7fVLjr7iacMECKqMoVQPQCp5k5psfVIFfqzNEJM43C672fZzmqg6bdcv9Ou4mtrqSOGdGIQbuA8eA2Mg9jKaC0tk9n1062W3jkkkRCSpkILAHjjIA4ZqZpY2Gkli0yGTUJ96R0EjySEADf4queAGBimC0vY5gTFIkgHAlGDAH4Gg96KKKApf2Y85c+/fxpgpf2Y85c+/fxoPmzf1i79qPwNMNL2zf1i79qPwNMNAUndLGuyWOlzSwHdkJWNWHNS5wWHeBTjURtXoEeo2kttLwEg4MBkqw4qwHceNBjh3Pp4nmfTTDom0vV2F3ZzFmimQNGvMLMjAgj0Ajn6hU1qPRFqccvVrAJVzgSo67mPSckEflSnr+k/JJjCZI5HQYcxnKq/2k3u0jtIqiQ202kN7JGqE/J4IUjhTkBuqA5x6SwPH0AVC2N7JBIssLFJEbeV1OCCKkNm9nJdQZ47coZVXeWJm3WcfaCZ4EjnjNNOz/AEQ6jcTKk8Rt48+XI5U4HbuqDxP5VBozZnVPldnBcYwZYkcjvI4/DNSdeFjaLBEkUYwkaKijuUYFLu0PSDY2E3U3UjJJuhsdW5BB5EEDBoGqq86atqpNPsVW3JWW4cxhxzVQMuR/q5AevPZTds7r8GoQ9daszR7xUMVZcleeAQMjvqC6Udjjq1luRkLNE2/ETyJxgqT2Ajt9OKDKbtkkniTxJPEknvpuO1XyzTFtL6QloLiJoZDkt1TbyyqT/pBBH/auNtgtSEnVfIp97OPoHc/X9H+tQ2saabaZonZHZDhjG28obtXPaQeBqid6Q9rJNSvHO+TbxuVgTjuiNeCtj0kDJ7eOKjtldpJtOuVnt2IKkby/Zde1WHoP9K/Gj7OXF5HI9rGZTFjfjTjIAeTBOZXPDhmmLY/oxvb24VJYZbeEEdZLIhTC9oUNjeY/l6ag1LbTCRFccmUMM88MMivWvxFGFUKowFAAHcOVfugKX9mPOXPv38aYKX9mPOXPv38aD5s39Yu/aj8DTDS9s39Yu/aj8DTDQFFFFBF7T3DRWVxJHwdIJGUjmCFODWNewVt1gCMEZB5iqN2s6DXaVn06VBGxz1MmQUz2KwzlfXjHfVFSbM3Tw3tvJCCZFmjKgHBJ3h5Px5fGtgazqsVnA89w25HGMsfAAdpJ4AVWfR50PCxnW5vZFlkTjHGgO4rf5iT9IjsGOHPj2en+0SrnTYt3O4Lkb+PZbdz3b39qghbjp/xL/h2WYs8C0uJCPTgKQD3ZPrqL6X9Tg1axtdRtM/4cjQSoR5alwGUNjsBU4PbvVUhFddlq0kMUkSEbkrRs6kZyYSWT+pP51RfGr9ItvoEENhBF188MSLIobcRGwCd5sHLEknA/OvbYnpnivbhbe5h+TtIQI3D7yFjyU5UbpPZzz3Vnu+u2nlklkOXkdnY+lnJJP5mvKNSWAUHeJGAOeezGO3NQa56SL57fSruSIkOIWAYcxvcM/DNZGFbRlshPbdVcqGEkW7IvYcjDf1qgdf6ELyKU/JGSeLPklm3HA7Aw5E47R+QpAqdGF88Gr2rRk5aZYz3rJwYHx+Fa2qo+jDolaxnF1fMjSJ5uJOKqx+0zHmccgPTVu0BRRRQFL+zHnLn37+NMFL+zHnLn37+NB82b+sXftR+Bphpe2b+sXftR+BphoCiil7bzaUaZYyXBXeYYVF7C7cFz3dp9VAw1WvSptzd6RLF1UcMkMynBcNvB0xvAkHtBBHxqitR251CaYyvdzhs5AR2RB6AEU4xTHqe2b6ro8sN4Qbi1eOWKXIBdSSjgjh5QDZ4c/Rw40Xn0da3cX9ktzdJGnWMerVM/QHDJyTxJz8MVPalYR3MTxToHjcEMp5EVnfbrb+eHdsLGQww20axM8TeVIwUBiHHJc5xg1C7JdJd7Yzh3mlniJG/FK5fK9u6WJ3Wx2j41BZWr9C+n26STyXFwsMYaRlG4SFHEgNu/CqO1edJZmaGIQx8AsYJbAHAZY/Sb0n01qvbe0a/0idbbyjNBvRj/ADAgMB6yKyXu8ePxBqhq6OtHtb+4Fndb8bynMU8Z4hlHFGUggqQM54EEd9XZsh0Q2lhOJ2d55E4p1gUKrD7W6OZ9GeVUp0W6PLc6tbCMHEUiyuw5KkZyc+v6PxrRm3+1qaTZtOy77lgkcecbznlk+gAEn1VAy1W/SB0nSaTdCFrMSqyB0k6/dyORG71ZwQe+qgm6WNUaXrPlOP8A0wi9X6sEZ/rUztftD/v/AE+3lKql1bXCwSAZ3StyMK47t6Pl2cfTQXpsbrj39nHcyQ9T1oJVN/f8nsO9urz54xU3WftvOleaCU2emERRW3+CZcZZjH5Pk54BRjHbnnXPsJ0x3Mdwiai4mgdgrSEAOmftZAGVHaPRQaJopU2r6QbLTZkhuXYO4B8lS26p4Bm7qXNM6SfkvWf75kiTMrJCIY3JdYzhpTgthGyN0dx50FnUv7Mecuffv41OQTLIquhDKwDKw5EHiCPhUHsx5y59+/jQfNm/rF37UfgaYaXtm/rF37UfgaYaApO6V9nJNR0ySKHjKrLIi/5in2R3kZpxooMQzxMjFXBVlJDKwIYEcwQeRr0u7OSEqJUZCyB1DDBKt9E+o1sLaRo4Lea5MUbSRRO4LKM5UZHHGayBqF7JcStLO5eSQ7zOx4kn/wDcuyqPKOFirOFYopAZgDuqWzugnszg4zzwa69E0ia9nWC2QvI54AcgO0k9ij01L9HOuvZahCy8Y5HWKVD9Fo3IByO3Gcj1VrG1sY4s9VGiZ57ihc/kKg/Ol2fUQRRZz1caJn07gAz/AEpf13o70+9kMk9uOsJyzoSjMfSSpGTTXRQROg7O21ghS0hWIMQWI+kxHLeY8TSN0+6FJc6eksQLfJpC7qOe4wwW+HA+rNWfRQYfNftWZOW8ucHtHep/uK1NtjothY20998it2ljQsuUGC/2cjGOfdWYtTvZLiVpZnLyOcsx7f8AoB2AchVHEWJ4n8679C0mS9uI7eBcvIwUegDtJ7gOJpt6JtST5YtndRpNbXLbpjcZCyY8l19BON045jHorR2i7NWlln5LbxxFuZVeJ+PPFQV50sdHsM29qEk8irBABJGFBaQR/R3WJ8knkSQfT66x6Ptk01uRoXmkhkiAcMR1imLOCuCRusOGDxByeAxx0Ttfr9taRBbpWk68mNYEQu8nDygEHMY5+sUubJ3mk2NjPe2UTRxq27PlW65WU/QKscjG9nFA8aVYLbQRwx53IkVFzzwoxx76idmPOXPv38an6gNmPOXPv38aD5s39Yu/aj8DTDS9s39Yu/aj8DTDQFFFFBzajZrPC8Un0JEZG9TDBrLm1HRtfWMhXqXnjB8maFCwI7MqMlT3H8zWrKKDOnRf0YXUt3FPdxNBBC6vuyDDuynKgL2DIBJPqrRdFFAUUUUBRRRQQ+12iC/sprYndMqEKx5Buan86yXr2iT2MrRXUbRuM8x5LY7Vbkw7xWzK+YqjOXQxsPPPeR3cqNHbwHfVmBHWN9kLnmOOS3KtHUUVAn67/wAc07/295/9VJW1fmtovatv+Txpv2ou0h1rTnmdUUw3ahmOF3j1WBk9tJm0M6y2u0EsTB42kgVXU5UlEXewe3GaIugVAbMecuffv41PioDZjzlz79/Givmzf1i79qPwNMNL2zf1i79qPwNMNAUUUUBRRRQFFFFAUUUUBRRRQFFFFAUUUUHFqulQ3cfV3MSSpnO66gjPp7jXidnrb5MbXqIxbnnEBhOeeQ76k6KD5UBsx5y59+/jTBil/Zjzlz79/Gg/Ozpxd3a+6Pf9of2pipR2n0aYSrc2b7kqg9mQwPNWHaKj06Q5Yhi5sJt8dsJVkPf5RUj1cfXQP1FIXzmr+Bvf0xfyUfOav4G9/TF/JQPtFIXzmr+Bvf0xfyUfOav4G9/TF/JQPtFIXzmr+Bvf0xfyUfOav4G9/TF/JQPtFIXzmr+Bvf0xfyUfOav4G9/TF/JQPtFIXzmr+Bvf0xfyUfOav4G9/TF/JQPtFIXzmr+Bvf0xfyUfOav4G9/TF/JQPtFIXzmr+Bvf0xfyUfOav4G9/TF/JQPtFIXzmr+Bvf0xfyUfOav4G9/TF/JQPtL2zHnLn37+NL82017f/wCHawNbIecrnMuD/lUcFPfk/Cm3Z7SRawhB2C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0190" name="AutoShape 14" descr="data:image/jpeg;base64,/9j/4AAQSkZJRgABAQAAAQABAAD/2wCEAAkGBxAPEBAPEBEVFRUWGBcYFxUVFxUXFRgVFxYaGBcYFxgZHSggGSYlIBgVIjEhJSkrLi4vFyIzODMtNyguLisBCgoKDg0OGxAQGy0lICYvLi41Ky0tLS0vLTIvLS8tLSstLi0tLS0tLS0tLS8tLS0tLS0tLS0tLy0tLS0tLS0tLf/AABEIAPAAoAMBEQACEQEDEQH/xAAcAAEAAgIDAQAAAAAAAAAAAAAABgcFCAEDBAL/xABIEAABAwICBQUMCAQFBQEAAAABAAIDBBEFIQYHEjFBE1FhcYEXIiMyNDVydJGxs9MUQlJTVZKToRVissElQ4LR8TNFc+HwFv/EABsBAQACAwEBAAAAAAAAAAAAAAAEBQIDBgEH/8QANREAAgICAAMFBQgCAwEBAAAAAAECAwQRBRIxEyFBUWEycYGR0RQiQqGxweHwBvEzNHJEFf/aAAwDAQACEQMRAD8Ar/QjV3V4q0zBzYacO2TNJfP7XJtHj26wL5X32Asul1F0Ww3amqnOtm4GGNpPO1jmuI6iSgO3uFUP3lX+pB8tAO4VQ/eVf6kHy0A7hVD95V/qQfLQDuFUP3lX+pB8tAO4VQ/eVf6kHy0A7hVD95V/qQfLQDuFUP3lX+pB8tAO4VQ/eVf6kHy0A7hVD95V/qQfLQDuFUP3lX+pB8tAO4VQ/eVf6kHy0A7hVD95V/qQfLQDuFUP3lX+pB8tAO4VQ/eVf6kHy0A7hVD95V/qQfLQDuE0P3lX+pB8tAYjH9RrAL0dU9rrZR1LWlr3dErLBuVsi09fMBUmO4NPQzyU1SwskYcxwI4OaeIPAoDbTR+GJrnQRtAZTNjjjbwaLHPpOQzQGfQBAEAQBAEAQBAEAQBAEAQBAEAQBAfMkYcC1wuDwQFLa68NZUYeakW26Obk9o32jE92zs5b++2Dnu77nQFlaN+UV3pR+5yAkKAIAgCAIAgCAIAgCAIAgCAIAgCAIAgKf1n+aMU9ZZ8YICf6OeUV3pR+5yAymI4nFTmESuI5WQRsyJu9wJAy3bjmsXJLqbaqZ2b5fBbfuMZi2meH0k30eacNflcAOOzf7RAs3tWMrYRemyRTw/Iuhzwj3f3oZ5jw4BzSCCLgjMEHcQthDaaemfSHgQBAEAQBAEAQBAEAQBAEAQHBCAqDWf5oxT1lnxggJ/o35RXelH7nIDyae+NhfrsX9L1pt6x95Y8P6W/+H+qMVhcTXQaQlzQSZZwSQCSGxAtB6s7dawj3qfxJNsmrMbT8I/qSnQ4/4fR/+Fn9IW6v2UV2b/2J+9nbVaQ0cUnIyVMTX/Zc9oI6+btXrnFPTZ5DFunHnjBte4yJcLXuLb78Lc6yI+nvRiabSiglk5FlVE597BocMzzDgVgrIt62SpYWRGPNKD17jMLMihAEAQBAdFbWRwMdLK9rGN3ucQAF42ktszhXKyXLFbZjcK0poat/JwVDHvz729ibcwO9YxsjLuTN92FfSuacWkd+N49S0LQ+play99kHNzrb7NGZXspxj1ZhRi23vVcdnVgektHXX+jTNeRmW5hwHPsnNeRsjLozLIw7qP8Akjoy6zIwQBAU/rP80Yp6yz4wQE/0b8orvSj9zkB4tYBs7C/Xof6XrVb1j7yy4b0t/wDEv2MdhTwItIWkgESTE34B0ORPXY+xa49Jm+1Nzxn6L9Tz41jklFo/SvjJbJJHFG13Fu00kkcx2WmxSc3CpaM8fGjfxCSl3pNv+/EpW6rzryU//rpThRw8vN+UAG/ODZJLL9Dg3LmK3dq+z5St/wDz4fbO313a/Pz+RFlpLIv/AFVY1JWUA5Ulz4nmMuJuXAAFpPY63YrLHm5Q7zieMY0acj7vRrZMlvKoIAgCApDXPij5K1tNc8nE0EN4F7sy4jntYf8AKr8qTctHX8CojGl2eLZAqed8T2yRuLXNIc1w3gjMFRk9PaLqcFOLjLozLaX4+7Eak1DrgbLGhp4WaNoDP7W0e1bLbOeWyLg4ixquReb/AL8jH4TiMlLNHURGz2EEcxtvB6DuKwhJxe0b76Y3VuE+jNo4pA5rXDcQCO0XVwfOpLT0faHgQFP6z/NGKess+MEBP9G/KK70o/c5Adulxo2RRz1riGQyslYQTflW32bAZu3nJa7OVLcvAl4fbubhT1kmn7vEh+kFTo9O6GuqLkzXsWiQX5MhpMjW82Qz326Fpm6XqT8S0xocSrUqa/w+7x8jJa0MNbU4UHwWLYiyVgb4pjDS3LoDXX7FlfHmr7iPwm51Zep+O0/f/sohVx2gQBeAvjU/hzocOD3f5z3SAfy2DR132b9qssaOoHF8buVmTpfhWv3/AHJypBUBAEAQFJa6sMdHWR1Nu9lZa/8AOzIj2FpVflR1LZ13AblKl1+Kf6ldqKXoQHtwbDn1dRDTM3yODb77A73dguexZwjzSSNORdGmqVkuiRtExoAAG4ZK3PnTe+8+kAQFP6z/ADRinrLPjBAT/Rvyiu9KP3OQGO1r4O+qw9xjzdC4S25w1rg79nE9i0ZEHKHcWvB8hU5K5vxdxQcETnuaxgLnOIa0DeXE2AHaq1LfcdpKSinJ9EbO4Lh3I0kNM+ztmNrHXzB72zh0jereMdR0fPL7ee6VkfF7KA040adhtU6LMxuu6J3Oy+7rbuPYeKrbq+SWjtuH5iyqlLxXX++pHlpJ5JNBNGHYlVCM3ETLOldzN4NHS7d7TwW6mvnl6EDiOasWrm/E+n99DYmGJrGtYwANaAABuAGQAVolo4SUnJ7fUhWlmsqnoJDBHGZ5GmzwHbDGnmLrG56AFHsyIweupbYXB7ciPPJ8q+ez3aF6cwYntMDTFK0XMbiDdvO12W1bjkFlVcrDVn8MsxNNvcX4/UjuM63oopnR09PyzGm3KGTYDiN+yNk5dP7LVPKSektk6jgE5w5py5X5a3+6JdojpXT4nGXxXa9ttuN3jNvuPSDY5rfXapraKzNwbMWepdH0fmdmmGAMxGkkp3WDvGjcfqyAGx94PQUsgpx0Y4WVLGuU108fca4VtJJBI+KVpa9hLXNO8EKraaemd9XZGyKnF7TOlYmRc+qLRXkIvp8zfCSjwYIzbHz9bsuwDnVhjVaXMzkuN53aT7GHRdfV/wAFkKUUAQHKHpT+s/zRinrLPjBAT/Rzyiu9KP3OQEhQEF0f0AjpcSmqwByQAMDfsvffb/Lw9LoUeFCjNyLjJ4rK7FjV4+Prrp8/2J0pBTmC0x0cjxKmdC6weM43n6r7Zdh3Fa7a1OOiXg5csW1TXTxXmjXd2Fzif6KY3cttbHJ2z2r2t/73WzVXyvfL4nd9vX2fa7+7rezYjQ/RyPDaZsDbF5zkePrPtn2DcFaVVqEdHCZ2XLJtc308F5IzM7y1jnDMgEjrAWbIsVtpGqkkhcS5xJJJJJ3knMkqnZ9Jikkkj1YXiMlNJysZsdl7esPaWn3/ALL2MnF7RrupjbHll6P5HkWJtJtqfnc3E2NbezmPDh0WBz7QFJxn98p+ORTxdvwaL6VicYVxra0R+kRfToG+FjHhAN74xx62+6/MFFyKuZcyL7guf2U+xm+59PR/yQXVrot/EKrakF4IrOk32cT4rO21z0DpUairnl39C54tnfZqtR9p9PqbABtsgrM4g5Q8CHoQFP6z/NGKess+MEBP9HPKK70o/c5ASFAEAQBAYd+jsBrm4hbwjWFm4WJJyd1gXHasOzXNzElZdiodHhvf8GYWZGCA1s03wI0FbNB9QnbjNv8ALdmB2buxVVsOSTR33D8r7RQp+PR+8wK1E0IC19SeBO2pa94sLcnH0m/fnssB2nmU3Fh+I5rj+UtRpXvf7FtKacycIDH4JgsFEx0cDdlrnueRlvcd2XACwHQAsYQUVpG/IyLL5KU3tpJGRWRoCAIAgKf1n+aMU9ZZ8YICf6N+UV3pR+5yAkKAIDE6VY22gpJaoja2R3red5NmgnhmVhZPkjsk4mO8i5VrxKCr9McRnkMrqqVp4Nje5jB0BrTb2qtd0297O1r4djVx5VBP3rb+ZOKDWbKMLle+xqmObG11snbYcWyEbrgMfcbrgc6kLJfZ9/UprOCx+1pR9hpv5eH5ogjNLcRbJyorJtq983uLfyHveyyj9tPe9l0+H4zjy8i+Xf8APqXnoHpJ/EqQTOAEjTsSAbtsAG46CCCrCmznjs47iOH9lucF0fejyaxtFBiNNtRjw8VzGftDiw9dhbmPavL6udept4XnfZbe/wBl9fqa/PYWktIIIyIORBG8EKsO4TTW0ZfRPR+TEallOzIb3u+ywEXPXwHSVnXW5y0RM3LjjVOb+C82bIUFHHBEyGJuyxjQ1o5gFapJLSOCsslZJzl1ZWOt3S6eGRtDTvMY2dqRzTZx2tzQeAtmee/tiZNrT5UdDwXArsi7rFvv7l+5W+A47UUMomp3lpuNptzsvA4OHEKLCyUXtF/k4teRDkmv49xJdZGmT66RsULyIA1hLQfGe4Bx2rb7Xt2Lbfc5PS6Ffwrhyoi5zX3tv5fyYTRLSifDZmyRuJjJHKRX71zeOW4G24rXXa4Ml5uFXlQaku/wfl/BsjFIHta9puCAQecEXBVqcFJNPTPtDwICn9Z/mjFPWWfGCAn+jflFd6UfucgJCgCAhWt6nc/DJC36j2OI6L2PsvfsWjJW4FrwWajlLfjsoNVp2wXgCAufUfSubS1MpvZ8gAHDvG5kdrrf6VYYi+62cn/kFid0YrwX6lkqUc+VFrg0T2XfxGBvenKcDg76r7dO49Nuc2hZNX4kdRwTP2uwm/d9PoTTV3owMOpRtDw0lnSniPss/wBN/bdb6a+SPqVPE815N3d7K6fX4kqW4rSidclI5mI7Z3SRtIPVdp9yrspans7PgViljcvkyCqMXRwh4fcUbnuDWi7nEAAbyTkAF6jyTUU2zabD6fkoYot+wxrb+i0D+yuEtLR84tnzzcvNtnoXpgEBT+s/zRinrLPjBAT/AEb8orvSj9zkBIUAQHRXUjJ4pIZBdj2lrh0EWK8a2tMyrnKuSlHqjWfSLBpKGpkppMyw5OtYOafFcOsKpnBwlpn0HFyI5FSsj4/l6GNWBIPbg+GS1c8dPC273mw5gOLieAG9ZRi5PSNV98Ka3ZPojZTAMJZRU0VNHmGNte1i47y49ZuVbQiorSPn+RfK+12S8TILI0nzJG1wLXAEHeCAR7CgTae0fSAICI6ytGf4hSeDF5obvjtvdcd8ztsO0Bab6+ePqWfCs37Nd972X3P6/A19VWdyEBZGqHRTlpfp8w8HGfBA/WkG93U339Sl41W3zM5/jedyR7CHV9fRfyXQp5yYQBAU/rP80Yp6yz4wQE/0b8orvSj9zkBIUAQBAQ3WVoiMRg5SMeHiBLP527yw/wBunrWi+rnW11LXhWf9ms5Zey+vp6lA2VadsXvqw0Q+gQ8vMPDygXB3xs3hnXxPYOCsaKuRbfU4zi2f9os5Ieyvzfn9CcqQU4QBAEAQBAU5rb0P5J5xCBvePPhmgeK8nx+p3Hp68oOTVr7yOq4LxDnXYWPvXT3eXwIboho6/EqptO0kN8aR9vFYN56+A61oqrc5aLbOy44tTm+vgvU2NoKOOCJkMTdljAGtHMArRJJaRwVlkrJOcurPQvTAIAgKf1n+aMU9ZZ8YICf6N+UV3pR+5yAkKAIAgCAhFRoBC7FW11m8lYvfHzzgixtzG5cekdKjuhdpzFvHis1iOnx6b9P73E3UgqAgCAIAgCAIDqqadkrHRyNDmuBa5p3EHIheNb7mZQk4SUovvRgtDdFYsMZK1h2nSPJLuOwCeTaeoH2krXVUoLuJmdnTypJy8F+fi/iSJbSCEAQBAU/rP80Yp6yz4wQE/wBG/KK70o/c5ASFAEAQBARXGtNYKXEKeieRZ4PKPv4jnEcmDzXzv1haZXKM1EsaOHWXY8rl4dF5+ZKluK4IAgCAIAgCA655mxtc95DWtBLidwAzJKN6PYxcmorqRTQfTaPEnTxkBj2OcWD7UN+9dbnHEdXOtNVyntFlxDhssVRl1TXf6P8AvQl63FYEAQBAU/rP80Yp6yz4wQE/0b8orvSj9zkBIUAQBAYXS7SBmHUr6h9i7dGwm2087h/c9AWuyxQjslYWJLJtUF8X5I1vrqt88j5pXFz3kucTxJVW229s76uuNcFCK0kXXqr0w+mRfRJz4aJos4n/AKkYyv1jK/WDzqfj2860+pyPGOH9hPtYey/yZP1JKUIAgCAIAgKm1waWf9ugdzGZw9oj/uezpULJt/AjpuB4H/0T+H1+hWmD4nLSTx1EJs9huOYjiCOIO5RYycXtHQX0wurdc+jNjtGMeixCmZUxZXyc29yx43tP/wBmCFaVzU47RwWXizxrXXL/AGvMyyzIwQBAU/rP80Yp6yz4wQE/0b8orvSj9zkBIUAQHDiACTkOdB1Nd9YWk5xKqLmk8jHdsQPN9Z9v5rDsAVZfZzy9DueGYX2WrT9p97+nwIutBZHqw2vkppY54nbL2EFp/secHcsoycXtGu2qNsHCXRmyujuLsraaGpZkHjMXvsuGTm9huraElKO0fP8AKolRbKuXgZJZGgIDgG+YQHKAjenmkow2kdIM5H95EP5iPGPQN/s51qus5I7J/DsN5V3L4Lvf99TXWSQuJc4kkkkkm5JOZJPFVbO8SSWkfK8PSWat9Jjh9W0PdaGUhsmeQz71/Zf2ErfRZyS9Cr4rhfaadx9pd6+nxNhFZnDBD04KAqDWf5oxT1lnxggJ/o35RXelH7nICQoAgIzrHrTBhlU4GxLQwEfzkN/utV0tQbJ/C6+0yoL4/I10VUd4EBygLe1F1jzHWQE96x0b29BeHB39Df3U/El3NHL/AOQ1xUoTXV7Xy19S0lLOcIRrT0nFFSmBh8NOC0fyx7nO/sOvoWjIs5I6XVlvwfCd9vPL2Y/r4Ix2qPS3l4/oEx8JGPBk/WjGWz1ty7OpYY1vMuVm/jWB2c+2h0fX0f8AJZClFCUtrvqS6rp4s7MiJA4Xe7Mjsa32KBlv7yR1n+PwSplLzf6FcKIdAEAQGzGh9U6agpJH+M6Jl/Za/wCyt63uCZ89zYKGROK82ZhZkUICn9Z/mjFPWWfGCAn+jflFd6UfucgJCgCAxek2EitpJ6a4Be2wJzAcM2n2rCceaLRIxb+wujZ5M1uxXDJqSV0E7Cx7eB4jnB4g86q5QcXpnfU3Qugpwe0yaaJ6AzVVBVzPZsveG/R9oWJ2TtOOe4OyAPWt9dDlBsqM3ikKsiEU9pe1/fQhMmHzNl5B0TxJe3J7J278wba5Ufle9Fyra3DnTWvPwLx1W6LyYfTPfNlLMWlzfstaDstPT3zievoVhj1OEe/qzjeMZ0cm1KHsx8fPzJRjWKR0cElTKbNYL9JPBo6SbDtW6UlFbZXUUSusVcerNbcfxiWuqJKmY987cBua0bmjoCqpzc3tnf42PDHrVcPA8tHVSQyMlicWvYQWuG8ELFNp7RtnXGyLjJbTNjNDNJGYlTNmFg8d7IwfVf8A7HeFa1WKcdnBZ2HLFtcH08H6Ec1raIS1zYqmnG1JEC1zOLmE3Gz0g3y47XRnqyKnPvRP4NxCGO3XZ0fj5FSUOjtZPKIWU0u3exBY5ob6RIs3tUFVyb0kdRZmUVw53Na9/wChOtNtXkzKelkpm8q6OIMmawd84tzD2j628jnyCk20PlWil4fxeErJxsek3tb/AE9CKaP6FV1ZKGCF8bbjakka5rWjjvttHoH7LTCmUn0LPJ4lj0Q3zJvyTNhcPo2wRRws8VjQ0dQFlZxWlo4ayx2Tc31Z6F6YBAU/rP8ANGKess+MEBP9G/KK70o/c5ASFAEAQHy5gNrgG264QJtHjrsWgglghkeGvmLmxjnLRc+8dpCxckmk/E210TshKcV3R6ntssjUEPCldcuOulqW0bT3kIBcOeRwvn1Ai3WVAyp7fKddwLFUKnc+r/QrpRC/CAl2rDHTR18bSfBzWjfzXJ7w9h95W/Hnyz95V8Xxe2x211j3/U2BVmcMcoemLwnHoKqWphidd0D9h4y5t46L7Q62lYRmpNpeBIuxbKYRnJd0ltf38zKLMjBD0IAgKf1n+aMU9ZZ8YICf6N+UV3pR+5yAkKAIAgOqqqWRMfLI4NY0FznHcAN5XjeltmUISnJRittmummWkz8QrHVAJa1ptEL2LWtNwegk5/8ACrLbXOWzu8DCjj09m+9vqXNq+0rbiVMNojl4wBK3n5njoNuwqdTbzx9Tk+J4Lxbe72X0+hKluK41w1gxPbidYH7zISPRIBb+1lVX/wDIzveGSi8WGvIjy1E876+jfBLJDILPY4tcOkGyykmnpmuuyNkFOPRn3hUDpJ4Y2eM57AOsuACRW5LR5dJRrlKXRJm0quD5wRHWPpWMOptlh8PKCIx9kcXnqvl09q0328kfUs+F4Lybdv2V1+hSui+PyYfVMqWXNsntv47D4wPvHSFArscJbOuzMSOTU638PRmx+G18dTFHPC7aY8AtP+/MehWkWmto4G2qVU3Ca70epemBD6DTiGXFJKAEbAbssf8AamaTtt9m70TzrSrk58pZ2cMnDEV76+Xp4EwW4rCn9Z/mjFPWWfGCAn+jflFd6UfucgJCgCAICoNcGlhe7+HQO71ucxHF3BnUN56bc2cHJt/CjqOCYGl2813+H1KtUM6MyujOOy4fUMqIs7ZObewew72n/fgVsrm4S2iNl4sMmp1y+fkbJ4dWsqIo54jdj2hzT0HnVqmmto4C2uVc3CXVEb020FgxO0m3yUzRblA3aDhwD23F+g3yutVtKn3+JYYHE7MT7utx8voYTRjVVHTTNnqZhLsEFrGt2W3G4uJJv1LXXjKL2yXl8clbBwrjrfiZHTPV1DiMnLsk5GU5OOztNfYZXFxY7s78NyztoU3s0YHF54seRrmj79aOdDtXUGHyCd8hmmF9lxaGtbfi1tznwuT7F5VjqD34nmdxezJjyJcsf1JXilfHTQyTymzGAknq4DpO5b5SUVtlbTVK2ahHqzW3STG5a+ofUy5F2TWjc1g8Vo6udVVk3OW2d/iY0MapVx/2YxaySWHqk0pNPP8AQpXeCmPeXPiSndbodu67dKl41unysoeNYKsr7aC7119V/BZOsHGH0WHzzR+ObMafsl5ttdmalXT5YNo5/huPG/JjCXTr8jXaGVzHNewkOaQQRvBBuCFVp67zvJRUk0+jNmNFsVNZR09SQAXsBcBu2hk79wrauXNFM+e5dHY3SrXgytNZ/mjFPWWfGCzI5P8ARvyiu9KP3OQEhQBAY7SLEfolJUVAFzGxzgOm2X72WM5csWzfi1dtdGvzZrDI8uJc4kkkkkm5JOZJPFVDe+8+hpJLSPleHoQFx6kcWc+GopHboi17PRffaHYRf/UVPxZ7Ticr/kFCjONq8e5/D+/kWcpZzwQBAEBVuvHE3NZTUrTk8ukf07Ngwe0uPYFEy5aSR0f+P0pyla/DuX7lQqAdSEByxxBBBIIzBGRBG4henjSa0zYlk1PiGFMlrLCKSJrpCTYNI3uvwzF1abU69yODcbMbLcaeqekRzCtGMDroPo1PK53JOMhcHeE74AG9xmO9aN3Bao11SWkT7s3Pos7Sxa33en++8mujrqb6LCKQ3hA2Wb9wy45qRDl5fu9Coyu17WXa+14lZ6z/ADRinrLPjBZGgn+jflFd6UfucgJCgCAxGl2HvqqGpgZ4z2ENHO4ZgdtlhZHmi0iTh2qq+E5dEzWd7C0lpBBBsQRYgjeCOCqT6EmmtozWj+jklbDWSxg+AYHC25xJzb17IcexbIVuSb8iHk5kaLIRl+J6/vxMItZMLc1H4XI1tTVOBDH7LGfzbJJcezIe3mU3Ei0mzl/8gvi3GpdV3v8AYtRTDnAgCAICrtduDSSMgrI23bGHMktvAJBa7qvtA9YUTKg2lJHRcAyYxlKqT696/cqBQTqiS6R6KS0dLR1Lmm0re/vfvXk3aDzXbb2FbbKnGKZXYmfG+6dafR93qv8AZHqanfK9scbS5ziA1o3kncFqS33InTmoRcpPSRd2k2GmlwalpX57L6ZjxwN5BtDpG9WM48tSXuOPxbu1zZ2LxUmvke6vgYzGaXYa1t6WYHZAF7Ftr25lk0lYvczVXJywp7f4kdurM/4XS9R/qKY//GjXxb/tzIVrP80Yp6yz4wW4ryf6N+UV3pR+5yAkKAIAgI7jWhOH1knKzQd+d7mOcwu9LZIvuWqVMJPbROo4lk0R5YS7vmZbCsLgpIxDTxtjYM7N4nnJ4npWcYqK0iNddO6XNN7ZhanQLDJJeWdTN2r3IBLWE9LQbLB0Qb3olw4plRhyKfd+fzJHDE1jQxjQ1oFg0CwA5gAtpAlJye31PtDwIAgCA4e0EEEAg5EHMEHgUCeu9GFg0Sw9kglbSRB4NwdkZHnA3LWqoJ70SpZ+TKPK5vXvMtUU7JWlkjQ5pyLXAEHrBWbW+pGjKUXuL0zw4Zo/R0ri6np443Hi1ov7eC8jCMeiN1uVdatTk2YXWc4NoA4mwE0BJ4ACQb1rv9gl8JW8jXpL9DnFD/jVD6vP7LtSX/IvcxV/0bP/AFE41Y54VS/6v6ymP/xo84v/ANuZDNZ/mjFPWWfGC3FcT/Rvyiu9KP3OQEhQBAEAQBAEAQBAEAQBAEAQ8CHoQ8PPX0UdRG+GVocxws5p3ELxpNaZsrslXJTi9NGJwDRGjoHukp4yHuAbtOc5xDRwF93D2LCFUYd6JOTn35EVGx93yMhguFRUcLKeEEMbe1ySczfeVlGKitI0X3zum7J9WVbrP80Yp6yz4wWRqJ/o35RXelH7nICQoAgCAIAgCAIAgCAIAgCAIAgCAIAgCAp/Wf5oxT1lnxggJ9o6bVdc0kf5Rtx+uP7BASJAEAQBAEAQBAEAQBAEAQBAEAQBAEAQFP6zvNGKess+OEBkMOxP+KxRYnhsoZUMaBNHbxXEd8x7b+KSDY8bc4KAyTNYc0Q2anDp9scYCxzD09+WkdWfWgHdOZ+HVv5YfmIB3Tmfh1b+WH5iAd05n4dW/lh+YgHdOZ+HVv5YfmIB3Tmfh1b+WH5iAd05n4dW/lh+YgHdOZ+HVv5YfmIB3Tmfh1b+WH5iAd05n4dW/lh+YgHdOZ+HVv5YfmIB3Tmfh1b+WH5iAd05n4dW/lh+YgHdOZ+HVv5YfmIB3Tmfh1b+WH5iAd05n4dW/lh+YgHdOZ+HVv5YfmID4l0mxDEDyVLTOpmHfLIQZbHeA0d6zru7sQFca3NIqeGmbgtK/bc14dUPBGyCy9ouNztZk3FtkDO5s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0192" name="AutoShape 16" descr="data:image/jpeg;base64,/9j/4AAQSkZJRgABAQAAAQABAAD/2wCEAAkGBxAPEBAPEBEVFRUWGBcYFxUVFxUXFRgVFxYaGBcYFxgZHSggGSYlIBgVIjEhJSkrLi4vFyIzODMtNyguLisBCgoKDg0OGxAQGy0lICYvLi41Ky0tLS0vLTIvLS8tLSstLi0tLS0tLS0tLS8tLS0tLS0tLS0tLy0tLS0tLS0tLf/AABEIAPAAoAMBEQACEQEDEQH/xAAcAAEAAgIDAQAAAAAAAAAAAAAABgcFCAEDBAL/xABIEAABAwICBQUMCAQFBQEAAAABAAIDBBEFIQYHEjFBE1FhcYEXIiMyNDVydJGxs9MUQlJTVZKToRVissElQ4LR8TNFc+HwFv/EABsBAQACAwEBAAAAAAAAAAAAAAAEBQIDBgEH/8QANREAAgICAAMFBQgCAwEBAAAAAAECAwQRBRIxEyFBUWEycYGR0RQiQqGxweHwBvEzNHJEFf/aAAwDAQACEQMRAD8Ar/QjV3V4q0zBzYacO2TNJfP7XJtHj26wL5X32Asul1F0Ww3amqnOtm4GGNpPO1jmuI6iSgO3uFUP3lX+pB8tAO4VQ/eVf6kHy0A7hVD95V/qQfLQDuFUP3lX+pB8tAO4VQ/eVf6kHy0A7hVD95V/qQfLQDuFUP3lX+pB8tAO4VQ/eVf6kHy0A7hVD95V/qQfLQDuFUP3lX+pB8tAO4VQ/eVf6kHy0A7hVD95V/qQfLQDuFUP3lX+pB8tAO4VQ/eVf6kHy0A7hVD95V/qQfLQDuE0P3lX+pB8tAYjH9RrAL0dU9rrZR1LWlr3dErLBuVsi09fMBUmO4NPQzyU1SwskYcxwI4OaeIPAoDbTR+GJrnQRtAZTNjjjbwaLHPpOQzQGfQBAEAQBAEAQBAEAQBAEAQBAEAQBAfMkYcC1wuDwQFLa68NZUYeakW26Obk9o32jE92zs5b++2Dnu77nQFlaN+UV3pR+5yAkKAIAgCAIAgCAIAgCAIAgCAIAgCAIAgKf1n+aMU9ZZ8YICf6OeUV3pR+5yAymI4nFTmESuI5WQRsyJu9wJAy3bjmsXJLqbaqZ2b5fBbfuMZi2meH0k30eacNflcAOOzf7RAs3tWMrYRemyRTw/Iuhzwj3f3oZ5jw4BzSCCLgjMEHcQthDaaemfSHgQBAEAQBAEAQBAEAQBAEAQHBCAqDWf5oxT1lnxggJ/o35RXelH7nIDyae+NhfrsX9L1pt6x95Y8P6W/+H+qMVhcTXQaQlzQSZZwSQCSGxAtB6s7dawj3qfxJNsmrMbT8I/qSnQ4/4fR/+Fn9IW6v2UV2b/2J+9nbVaQ0cUnIyVMTX/Zc9oI6+btXrnFPTZ5DFunHnjBte4yJcLXuLb78Lc6yI+nvRiabSiglk5FlVE597BocMzzDgVgrIt62SpYWRGPNKD17jMLMihAEAQBAdFbWRwMdLK9rGN3ucQAF42ktszhXKyXLFbZjcK0poat/JwVDHvz729ibcwO9YxsjLuTN92FfSuacWkd+N49S0LQ+play99kHNzrb7NGZXspxj1ZhRi23vVcdnVgektHXX+jTNeRmW5hwHPsnNeRsjLozLIw7qP8Akjoy6zIwQBAU/rP80Yp6yz4wQE/0b8orvSj9zkB4tYBs7C/Xof6XrVb1j7yy4b0t/wDEv2MdhTwItIWkgESTE34B0ORPXY+xa49Jm+1Nzxn6L9Tz41jklFo/SvjJbJJHFG13Fu00kkcx2WmxSc3CpaM8fGjfxCSl3pNv+/EpW6rzryU//rpThRw8vN+UAG/ODZJLL9Dg3LmK3dq+z5St/wDz4fbO313a/Pz+RFlpLIv/AFVY1JWUA5Ulz4nmMuJuXAAFpPY63YrLHm5Q7zieMY0acj7vRrZMlvKoIAgCApDXPij5K1tNc8nE0EN4F7sy4jntYf8AKr8qTctHX8CojGl2eLZAqed8T2yRuLXNIc1w3gjMFRk9PaLqcFOLjLozLaX4+7Eak1DrgbLGhp4WaNoDP7W0e1bLbOeWyLg4ixquReb/AL8jH4TiMlLNHURGz2EEcxtvB6DuKwhJxe0b76Y3VuE+jNo4pA5rXDcQCO0XVwfOpLT0faHgQFP6z/NGKess+MEBP9G/KK70o/c5Adulxo2RRz1riGQyslYQTflW32bAZu3nJa7OVLcvAl4fbubhT1kmn7vEh+kFTo9O6GuqLkzXsWiQX5MhpMjW82Qz326Fpm6XqT8S0xocSrUqa/w+7x8jJa0MNbU4UHwWLYiyVgb4pjDS3LoDXX7FlfHmr7iPwm51Zep+O0/f/sohVx2gQBeAvjU/hzocOD3f5z3SAfy2DR132b9qssaOoHF8buVmTpfhWv3/AHJypBUBAEAQFJa6sMdHWR1Nu9lZa/8AOzIj2FpVflR1LZ13AblKl1+Kf6ldqKXoQHtwbDn1dRDTM3yODb77A73dguexZwjzSSNORdGmqVkuiRtExoAAG4ZK3PnTe+8+kAQFP6z/ADRinrLPjBAT/Rvyiu9KP3OQGO1r4O+qw9xjzdC4S25w1rg79nE9i0ZEHKHcWvB8hU5K5vxdxQcETnuaxgLnOIa0DeXE2AHaq1LfcdpKSinJ9EbO4Lh3I0kNM+ztmNrHXzB72zh0jereMdR0fPL7ee6VkfF7KA040adhtU6LMxuu6J3Oy+7rbuPYeKrbq+SWjtuH5iyqlLxXX++pHlpJ5JNBNGHYlVCM3ETLOldzN4NHS7d7TwW6mvnl6EDiOasWrm/E+n99DYmGJrGtYwANaAABuAGQAVolo4SUnJ7fUhWlmsqnoJDBHGZ5GmzwHbDGnmLrG56AFHsyIweupbYXB7ciPPJ8q+ez3aF6cwYntMDTFK0XMbiDdvO12W1bjkFlVcrDVn8MsxNNvcX4/UjuM63oopnR09PyzGm3KGTYDiN+yNk5dP7LVPKSektk6jgE5w5py5X5a3+6JdojpXT4nGXxXa9ttuN3jNvuPSDY5rfXapraKzNwbMWepdH0fmdmmGAMxGkkp3WDvGjcfqyAGx94PQUsgpx0Y4WVLGuU108fca4VtJJBI+KVpa9hLXNO8EKraaemd9XZGyKnF7TOlYmRc+qLRXkIvp8zfCSjwYIzbHz9bsuwDnVhjVaXMzkuN53aT7GHRdfV/wAFkKUUAQHKHpT+s/zRinrLPjBAT/Rzyiu9KP3OQEhQEF0f0AjpcSmqwByQAMDfsvffb/Lw9LoUeFCjNyLjJ4rK7FjV4+Prrp8/2J0pBTmC0x0cjxKmdC6weM43n6r7Zdh3Fa7a1OOiXg5csW1TXTxXmjXd2Fzif6KY3cttbHJ2z2r2t/73WzVXyvfL4nd9vX2fa7+7rezYjQ/RyPDaZsDbF5zkePrPtn2DcFaVVqEdHCZ2XLJtc308F5IzM7y1jnDMgEjrAWbIsVtpGqkkhcS5xJJJJJ3knMkqnZ9Jikkkj1YXiMlNJysZsdl7esPaWn3/ALL2MnF7RrupjbHll6P5HkWJtJtqfnc3E2NbezmPDh0WBz7QFJxn98p+ORTxdvwaL6VicYVxra0R+kRfToG+FjHhAN74xx62+6/MFFyKuZcyL7guf2U+xm+59PR/yQXVrot/EKrakF4IrOk32cT4rO21z0DpUairnl39C54tnfZqtR9p9PqbABtsgrM4g5Q8CHoQFP6z/NGKess+MEBP9HPKK70o/c5ASFAEAQBAYd+jsBrm4hbwjWFm4WJJyd1gXHasOzXNzElZdiodHhvf8GYWZGCA1s03wI0FbNB9QnbjNv8ALdmB2buxVVsOSTR33D8r7RQp+PR+8wK1E0IC19SeBO2pa94sLcnH0m/fnssB2nmU3Fh+I5rj+UtRpXvf7FtKacycIDH4JgsFEx0cDdlrnueRlvcd2XACwHQAsYQUVpG/IyLL5KU3tpJGRWRoCAIAgKf1n+aMU9ZZ8YICf6N+UV3pR+5yAkKAIDE6VY22gpJaoja2R3red5NmgnhmVhZPkjsk4mO8i5VrxKCr9McRnkMrqqVp4Nje5jB0BrTb2qtd0297O1r4djVx5VBP3rb+ZOKDWbKMLle+xqmObG11snbYcWyEbrgMfcbrgc6kLJfZ9/UprOCx+1pR9hpv5eH5ogjNLcRbJyorJtq983uLfyHveyyj9tPe9l0+H4zjy8i+Xf8APqXnoHpJ/EqQTOAEjTsSAbtsAG46CCCrCmznjs47iOH9lucF0fejyaxtFBiNNtRjw8VzGftDiw9dhbmPavL6udept4XnfZbe/wBl9fqa/PYWktIIIyIORBG8EKsO4TTW0ZfRPR+TEallOzIb3u+ywEXPXwHSVnXW5y0RM3LjjVOb+C82bIUFHHBEyGJuyxjQ1o5gFapJLSOCsslZJzl1ZWOt3S6eGRtDTvMY2dqRzTZx2tzQeAtmee/tiZNrT5UdDwXArsi7rFvv7l+5W+A47UUMomp3lpuNptzsvA4OHEKLCyUXtF/k4teRDkmv49xJdZGmT66RsULyIA1hLQfGe4Bx2rb7Xt2Lbfc5PS6Ffwrhyoi5zX3tv5fyYTRLSifDZmyRuJjJHKRX71zeOW4G24rXXa4Ml5uFXlQaku/wfl/BsjFIHta9puCAQecEXBVqcFJNPTPtDwICn9Z/mjFPWWfGCAn+jflFd6UfucgJCgCAhWt6nc/DJC36j2OI6L2PsvfsWjJW4FrwWajlLfjsoNVp2wXgCAufUfSubS1MpvZ8gAHDvG5kdrrf6VYYi+62cn/kFid0YrwX6lkqUc+VFrg0T2XfxGBvenKcDg76r7dO49Nuc2hZNX4kdRwTP2uwm/d9PoTTV3owMOpRtDw0lnSniPss/wBN/bdb6a+SPqVPE815N3d7K6fX4kqW4rSidclI5mI7Z3SRtIPVdp9yrspans7PgViljcvkyCqMXRwh4fcUbnuDWi7nEAAbyTkAF6jyTUU2zabD6fkoYot+wxrb+i0D+yuEtLR84tnzzcvNtnoXpgEBT+s/zRinrLPjBAT/AEb8orvSj9zkBIUAQHRXUjJ4pIZBdj2lrh0EWK8a2tMyrnKuSlHqjWfSLBpKGpkppMyw5OtYOafFcOsKpnBwlpn0HFyI5FSsj4/l6GNWBIPbg+GS1c8dPC273mw5gOLieAG9ZRi5PSNV98Ka3ZPojZTAMJZRU0VNHmGNte1i47y49ZuVbQiorSPn+RfK+12S8TILI0nzJG1wLXAEHeCAR7CgTae0fSAICI6ytGf4hSeDF5obvjtvdcd8ztsO0Bab6+ePqWfCs37Nd972X3P6/A19VWdyEBZGqHRTlpfp8w8HGfBA/WkG93U339Sl41W3zM5/jedyR7CHV9fRfyXQp5yYQBAU/rP80Yp6yz4wQE/0b8orvSj9zkBIUAQBAQ3WVoiMRg5SMeHiBLP527yw/wBunrWi+rnW11LXhWf9ms5Zey+vp6lA2VadsXvqw0Q+gQ8vMPDygXB3xs3hnXxPYOCsaKuRbfU4zi2f9os5Ieyvzfn9CcqQU4QBAEAQBAU5rb0P5J5xCBvePPhmgeK8nx+p3Hp68oOTVr7yOq4LxDnXYWPvXT3eXwIboho6/EqptO0kN8aR9vFYN56+A61oqrc5aLbOy44tTm+vgvU2NoKOOCJkMTdljAGtHMArRJJaRwVlkrJOcurPQvTAIAgKf1n+aMU9ZZ8YICf6N+UV3pR+5yAkKAIAgCAhFRoBC7FW11m8lYvfHzzgixtzG5cekdKjuhdpzFvHis1iOnx6b9P73E3UgqAgCAIAgCAIDqqadkrHRyNDmuBa5p3EHIheNb7mZQk4SUovvRgtDdFYsMZK1h2nSPJLuOwCeTaeoH2krXVUoLuJmdnTypJy8F+fi/iSJbSCEAQBAU/rP80Yp6yz4wQE/wBG/KK70o/c5ASFAEAQBARXGtNYKXEKeieRZ4PKPv4jnEcmDzXzv1haZXKM1EsaOHWXY8rl4dF5+ZKluK4IAgCAIAgCA655mxtc95DWtBLidwAzJKN6PYxcmorqRTQfTaPEnTxkBj2OcWD7UN+9dbnHEdXOtNVyntFlxDhssVRl1TXf6P8AvQl63FYEAQBAU/rP80Yp6yz4wQE/0b8orvSj9zkBIUAQBAYXS7SBmHUr6h9i7dGwm2087h/c9AWuyxQjslYWJLJtUF8X5I1vrqt88j5pXFz3kucTxJVW229s76uuNcFCK0kXXqr0w+mRfRJz4aJos4n/AKkYyv1jK/WDzqfj2860+pyPGOH9hPtYey/yZP1JKUIAgCAIAgKm1waWf9ugdzGZw9oj/uezpULJt/AjpuB4H/0T+H1+hWmD4nLSTx1EJs9huOYjiCOIO5RYycXtHQX0wurdc+jNjtGMeixCmZUxZXyc29yx43tP/wBmCFaVzU47RwWXizxrXXL/AGvMyyzIwQBAU/rP80Yp6yz4wQE/0b8orvSj9zkBIUAQHDiACTkOdB1Nd9YWk5xKqLmk8jHdsQPN9Z9v5rDsAVZfZzy9DueGYX2WrT9p97+nwIutBZHqw2vkppY54nbL2EFp/secHcsoycXtGu2qNsHCXRmyujuLsraaGpZkHjMXvsuGTm9huraElKO0fP8AKolRbKuXgZJZGgIDgG+YQHKAjenmkow2kdIM5H95EP5iPGPQN/s51qus5I7J/DsN5V3L4Lvf99TXWSQuJc4kkkkkm5JOZJPFVbO8SSWkfK8PSWat9Jjh9W0PdaGUhsmeQz71/Zf2ErfRZyS9Cr4rhfaadx9pd6+nxNhFZnDBD04KAqDWf5oxT1lnxggJ/o35RXelH7nICQoAgIzrHrTBhlU4GxLQwEfzkN/utV0tQbJ/C6+0yoL4/I10VUd4EBygLe1F1jzHWQE96x0b29BeHB39Df3U/El3NHL/AOQ1xUoTXV7Xy19S0lLOcIRrT0nFFSmBh8NOC0fyx7nO/sOvoWjIs5I6XVlvwfCd9vPL2Y/r4Ix2qPS3l4/oEx8JGPBk/WjGWz1ty7OpYY1vMuVm/jWB2c+2h0fX0f8AJZClFCUtrvqS6rp4s7MiJA4Xe7Mjsa32KBlv7yR1n+PwSplLzf6FcKIdAEAQGzGh9U6agpJH+M6Jl/Za/wCyt63uCZ89zYKGROK82ZhZkUICn9Z/mjFPWWfGCAn+jflFd6UfucgJCgCAxek2EitpJ6a4Be2wJzAcM2n2rCceaLRIxb+wujZ5M1uxXDJqSV0E7Cx7eB4jnB4g86q5QcXpnfU3Qugpwe0yaaJ6AzVVBVzPZsveG/R9oWJ2TtOOe4OyAPWt9dDlBsqM3ikKsiEU9pe1/fQhMmHzNl5B0TxJe3J7J278wba5Ufle9Fyra3DnTWvPwLx1W6LyYfTPfNlLMWlzfstaDstPT3zievoVhj1OEe/qzjeMZ0cm1KHsx8fPzJRjWKR0cElTKbNYL9JPBo6SbDtW6UlFbZXUUSusVcerNbcfxiWuqJKmY987cBua0bmjoCqpzc3tnf42PDHrVcPA8tHVSQyMlicWvYQWuG8ELFNp7RtnXGyLjJbTNjNDNJGYlTNmFg8d7IwfVf8A7HeFa1WKcdnBZ2HLFtcH08H6Ec1raIS1zYqmnG1JEC1zOLmE3Gz0g3y47XRnqyKnPvRP4NxCGO3XZ0fj5FSUOjtZPKIWU0u3exBY5ob6RIs3tUFVyb0kdRZmUVw53Na9/wChOtNtXkzKelkpm8q6OIMmawd84tzD2j628jnyCk20PlWil4fxeErJxsek3tb/AE9CKaP6FV1ZKGCF8bbjakka5rWjjvttHoH7LTCmUn0LPJ4lj0Q3zJvyTNhcPo2wRRws8VjQ0dQFlZxWlo4ayx2Tc31Z6F6YBAU/rP8ANGKess+MEBP9G/KK70o/c5ASFAEAQHy5gNrgG264QJtHjrsWgglghkeGvmLmxjnLRc+8dpCxckmk/E210TshKcV3R6ntssjUEPCldcuOulqW0bT3kIBcOeRwvn1Ai3WVAyp7fKddwLFUKnc+r/QrpRC/CAl2rDHTR18bSfBzWjfzXJ7w9h95W/Hnyz95V8Xxe2x211j3/U2BVmcMcoemLwnHoKqWphidd0D9h4y5t46L7Q62lYRmpNpeBIuxbKYRnJd0ltf38zKLMjBD0IAgKf1n+aMU9ZZ8YICf6N+UV3pR+5yAkKAIAgOqqqWRMfLI4NY0FznHcAN5XjeltmUISnJRittmummWkz8QrHVAJa1ptEL2LWtNwegk5/8ACrLbXOWzu8DCjj09m+9vqXNq+0rbiVMNojl4wBK3n5njoNuwqdTbzx9Tk+J4Lxbe72X0+hKluK41w1gxPbidYH7zISPRIBb+1lVX/wDIzveGSi8WGvIjy1E876+jfBLJDILPY4tcOkGyykmnpmuuyNkFOPRn3hUDpJ4Y2eM57AOsuACRW5LR5dJRrlKXRJm0quD5wRHWPpWMOptlh8PKCIx9kcXnqvl09q0328kfUs+F4Lybdv2V1+hSui+PyYfVMqWXNsntv47D4wPvHSFArscJbOuzMSOTU638PRmx+G18dTFHPC7aY8AtP+/MehWkWmto4G2qVU3Ca70epemBD6DTiGXFJKAEbAbssf8AamaTtt9m70TzrSrk58pZ2cMnDEV76+Xp4EwW4rCn9Z/mjFPWWfGCAn+jflFd6UfucgJCgCAICoNcGlhe7+HQO71ucxHF3BnUN56bc2cHJt/CjqOCYGl2813+H1KtUM6MyujOOy4fUMqIs7ZObewew72n/fgVsrm4S2iNl4sMmp1y+fkbJ4dWsqIo54jdj2hzT0HnVqmmto4C2uVc3CXVEb020FgxO0m3yUzRblA3aDhwD23F+g3yutVtKn3+JYYHE7MT7utx8voYTRjVVHTTNnqZhLsEFrGt2W3G4uJJv1LXXjKL2yXl8clbBwrjrfiZHTPV1DiMnLsk5GU5OOztNfYZXFxY7s78NyztoU3s0YHF54seRrmj79aOdDtXUGHyCd8hmmF9lxaGtbfi1tznwuT7F5VjqD34nmdxezJjyJcsf1JXilfHTQyTymzGAknq4DpO5b5SUVtlbTVK2ahHqzW3STG5a+ofUy5F2TWjc1g8Vo6udVVk3OW2d/iY0MapVx/2YxaySWHqk0pNPP8AQpXeCmPeXPiSndbodu67dKl41unysoeNYKsr7aC7119V/BZOsHGH0WHzzR+ObMafsl5ttdmalXT5YNo5/huPG/JjCXTr8jXaGVzHNewkOaQQRvBBuCFVp67zvJRUk0+jNmNFsVNZR09SQAXsBcBu2hk79wrauXNFM+e5dHY3SrXgytNZ/mjFPWWfGCzI5P8ARvyiu9KP3OQEhQBAY7SLEfolJUVAFzGxzgOm2X72WM5csWzfi1dtdGvzZrDI8uJc4kkkkkm5JOZJPFVDe+8+hpJLSPleHoQFx6kcWc+GopHboi17PRffaHYRf/UVPxZ7Ticr/kFCjONq8e5/D+/kWcpZzwQBAEBVuvHE3NZTUrTk8ukf07Ngwe0uPYFEy5aSR0f+P0pyla/DuX7lQqAdSEByxxBBBIIzBGRBG4henjSa0zYlk1PiGFMlrLCKSJrpCTYNI3uvwzF1abU69yODcbMbLcaeqekRzCtGMDroPo1PK53JOMhcHeE74AG9xmO9aN3Bao11SWkT7s3Pos7Sxa33en++8mujrqb6LCKQ3hA2Wb9wy45qRDl5fu9Coyu17WXa+14lZ6z/ADRinrLPjBZGgn+jflFd6UfucgJCgCAxGl2HvqqGpgZ4z2ENHO4ZgdtlhZHmi0iTh2qq+E5dEzWd7C0lpBBBsQRYgjeCOCqT6EmmtozWj+jklbDWSxg+AYHC25xJzb17IcexbIVuSb8iHk5kaLIRl+J6/vxMItZMLc1H4XI1tTVOBDH7LGfzbJJcezIe3mU3Ei0mzl/8gvi3GpdV3v8AYtRTDnAgCAICrtduDSSMgrI23bGHMktvAJBa7qvtA9YUTKg2lJHRcAyYxlKqT696/cqBQTqiS6R6KS0dLR1Lmm0re/vfvXk3aDzXbb2FbbKnGKZXYmfG+6dafR93qv8AZHqanfK9scbS5ziA1o3kncFqS33InTmoRcpPSRd2k2GmlwalpX57L6ZjxwN5BtDpG9WM48tSXuOPxbu1zZ2LxUmvke6vgYzGaXYa1t6WYHZAF7Ftr25lk0lYvczVXJywp7f4kdurM/4XS9R/qKY//GjXxb/tzIVrP80Yp6yz4wW4ryf6N+UV3pR+5yAkKAIAgI7jWhOH1knKzQd+d7mOcwu9LZIvuWqVMJPbROo4lk0R5YS7vmZbCsLgpIxDTxtjYM7N4nnJ4npWcYqK0iNddO6XNN7ZhanQLDJJeWdTN2r3IBLWE9LQbLB0Qb3olw4plRhyKfd+fzJHDE1jQxjQ1oFg0CwA5gAtpAlJye31PtDwIAgCA4e0EEEAg5EHMEHgUCeu9GFg0Sw9kglbSRB4NwdkZHnA3LWqoJ70SpZ+TKPK5vXvMtUU7JWlkjQ5pyLXAEHrBWbW+pGjKUXuL0zw4Zo/R0ri6np443Hi1ov7eC8jCMeiN1uVdatTk2YXWc4NoA4mwE0BJ4ACQb1rv9gl8JW8jXpL9DnFD/jVD6vP7LtSX/IvcxV/0bP/AFE41Y54VS/6v6ymP/xo84v/ANuZDNZ/mjFPWWfGC3FcT/Rvyiu9KP3OQEhQBAEAQBAEAQBAEAQBAEAQ8CHoQ8PPX0UdRG+GVocxws5p3ELxpNaZsrslXJTi9NGJwDRGjoHukp4yHuAbtOc5xDRwF93D2LCFUYd6JOTn35EVGx93yMhguFRUcLKeEEMbe1ySczfeVlGKitI0X3zum7J9WVbrP80Yp6yz4wWRqJ/o35RXelH7nICQoAgCAIAgCAIAgCAIAgCAIAgCAIAgCAp/Wf5oxT1lnxggJ9o6bVdc0kf5Rtx+uP7BASJAEAQBAEAQBAEAQBAEAQBAEAQBAEAQFP6zvNGKess+OEBkMOxP+KxRYnhsoZUMaBNHbxXEd8x7b+KSDY8bc4KAyTNYc0Q2anDp9scYCxzD09+WkdWfWgHdOZ+HVv5YfmIB3Tmfh1b+WH5iAd05n4dW/lh+YgHdOZ+HVv5YfmIB3Tmfh1b+WH5iAd05n4dW/lh+YgHdOZ+HVv5YfmIB3Tmfh1b+WH5iAd05n4dW/lh+YgHdOZ+HVv5YfmIB3Tmfh1b+WH5iAd05n4dW/lh+YgHdOZ+HVv5YfmIB3Tmfh1b+WH5iAd05n4dW/lh+YgHdOZ+HVv5YfmID4l0mxDEDyVLTOpmHfLIQZbHeA0d6zru7sQFca3NIqeGmbgtK/bc14dUPBGyCy9ouNztZk3FtkDO5s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0194" name="Picture 18" descr="http://i1085.photobucket.com/albums/j434/zerxruki/cartas%20yoru/corazones1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844824"/>
            <a:ext cx="1905000" cy="2857500"/>
          </a:xfrm>
          <a:prstGeom prst="rect">
            <a:avLst/>
          </a:prstGeom>
          <a:noFill/>
        </p:spPr>
      </p:pic>
      <p:pic>
        <p:nvPicPr>
          <p:cNvPr id="50188" name="Picture 12" descr="http://lacajadepandra.files.wordpress.com/2011/05/10-trebol_thumb1.jpg?w=300&amp;h=45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1484784"/>
            <a:ext cx="1920213" cy="288032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2924944"/>
            <a:ext cx="4320480" cy="846584"/>
          </a:xfr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ES" sz="6000" dirty="0" smtClean="0">
                <a:ln w="1905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Preguntas</a:t>
            </a:r>
            <a:endParaRPr lang="es-ES" sz="3600" dirty="0">
              <a:ln w="19050">
                <a:solidFill>
                  <a:schemeClr val="tx1"/>
                </a:solidFill>
              </a:ln>
              <a:solidFill>
                <a:srgbClr val="C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Conociendo 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Interfaz de control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208912" cy="457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ejecución	</a:t>
            </a:r>
            <a:endParaRPr lang="es-ES" dirty="0"/>
          </a:p>
        </p:txBody>
      </p:sp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1547664" y="1196752"/>
            <a:ext cx="6552728" cy="5463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1835696" y="1916832"/>
            <a:ext cx="2304256" cy="43204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Captura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4233" t="12041" r="58554" b="34089"/>
          <a:stretch>
            <a:fillRect/>
          </a:stretch>
        </p:blipFill>
        <p:spPr bwMode="auto">
          <a:xfrm>
            <a:off x="2195736" y="2132856"/>
            <a:ext cx="4896544" cy="394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275856" y="602128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Frame captado por la cámara</a:t>
            </a:r>
            <a:endParaRPr lang="es-ES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1277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Captura del frame mediante la función:</a:t>
            </a:r>
          </a:p>
          <a:p>
            <a:pPr algn="ctr"/>
            <a:r>
              <a:rPr lang="es-ES" i="1" dirty="0" smtClean="0"/>
              <a:t>frame=</a:t>
            </a:r>
            <a:r>
              <a:rPr lang="es-ES" i="1" dirty="0" err="1" smtClean="0"/>
              <a:t>getsnapshot</a:t>
            </a:r>
            <a:r>
              <a:rPr lang="es-ES" i="1" dirty="0" smtClean="0"/>
              <a:t>(vid)</a:t>
            </a:r>
            <a:endParaRPr lang="es-ES" i="1" dirty="0"/>
          </a:p>
          <a:p>
            <a:pPr algn="ctr"/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2016-01-12 at 15-14-56.png"/>
          <p:cNvPicPr>
            <a:picLocks noChangeAspect="1" noChangeArrowheads="1"/>
          </p:cNvPicPr>
          <p:nvPr/>
        </p:nvPicPr>
        <p:blipFill>
          <a:blip r:embed="rId2" cstate="print"/>
          <a:srcRect t="1315" r="-13924"/>
          <a:stretch>
            <a:fillRect/>
          </a:stretch>
        </p:blipFill>
        <p:spPr bwMode="auto">
          <a:xfrm>
            <a:off x="971600" y="260648"/>
            <a:ext cx="7560840" cy="6303705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1835696" y="2276872"/>
            <a:ext cx="2304256" cy="43204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Preprocesado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12776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encarga de realizar una conversión previa de la imagen captada para adaptarla a facilitar las necesidades del resto de funciones y </a:t>
            </a:r>
            <a:r>
              <a:rPr lang="es-ES" dirty="0" smtClean="0"/>
              <a:t>procesos:</a:t>
            </a:r>
          </a:p>
          <a:p>
            <a:endParaRPr lang="es-ES" dirty="0" smtClean="0"/>
          </a:p>
          <a:p>
            <a:pPr algn="ctr"/>
            <a:r>
              <a:rPr lang="es-ES" i="1" dirty="0"/>
              <a:t>&lt;</a:t>
            </a:r>
            <a:r>
              <a:rPr lang="es-ES" i="1" dirty="0" err="1"/>
              <a:t>frame_preprocesado</a:t>
            </a:r>
            <a:r>
              <a:rPr lang="es-ES" i="1" dirty="0"/>
              <a:t>&gt;=</a:t>
            </a:r>
            <a:r>
              <a:rPr lang="es-ES" i="1" dirty="0" err="1"/>
              <a:t>preprocesar</a:t>
            </a:r>
            <a:r>
              <a:rPr lang="es-ES" i="1" dirty="0"/>
              <a:t>(&lt;</a:t>
            </a:r>
            <a:r>
              <a:rPr lang="es-ES" i="1" dirty="0" err="1"/>
              <a:t>frame_captado</a:t>
            </a:r>
            <a:r>
              <a:rPr lang="es-ES" i="1" dirty="0"/>
              <a:t>&gt;)</a:t>
            </a:r>
          </a:p>
          <a:p>
            <a:pPr algn="ctr"/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rcRect l="53616" t="51266" r="15520" b="7278"/>
          <a:stretch>
            <a:fillRect/>
          </a:stretch>
        </p:blipFill>
        <p:spPr bwMode="auto">
          <a:xfrm>
            <a:off x="2483768" y="2780928"/>
            <a:ext cx="4354012" cy="325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897</TotalTime>
  <Words>462</Words>
  <Application>Microsoft Office PowerPoint</Application>
  <PresentationFormat>Presentación en pantalla (4:3)</PresentationFormat>
  <Paragraphs>77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Origen</vt:lpstr>
      <vt:lpstr>Reconocimiento de cartas de póker mediante visión artificial </vt:lpstr>
      <vt:lpstr>Conociendo el problema</vt:lpstr>
      <vt:lpstr>Conociendo el problema</vt:lpstr>
      <vt:lpstr>Ciclo de ejecución </vt:lpstr>
      <vt:lpstr>Diapositiva 5</vt:lpstr>
      <vt:lpstr>Diapositiva 6</vt:lpstr>
      <vt:lpstr>Captura</vt:lpstr>
      <vt:lpstr>Diapositiva 8</vt:lpstr>
      <vt:lpstr>Preprocesado</vt:lpstr>
      <vt:lpstr>Diapositiva 10</vt:lpstr>
      <vt:lpstr>Extracción de propiedades</vt:lpstr>
      <vt:lpstr>Diapositiva 12</vt:lpstr>
      <vt:lpstr>Análisis de la carta</vt:lpstr>
      <vt:lpstr>Diapositiva 14</vt:lpstr>
      <vt:lpstr>Análisis de la carta</vt:lpstr>
      <vt:lpstr>Diapositiva 16</vt:lpstr>
      <vt:lpstr>Análisis de la carta (NO figura)</vt:lpstr>
      <vt:lpstr>Diapositiva 18</vt:lpstr>
      <vt:lpstr>Análisis de la carta (NO figura)</vt:lpstr>
      <vt:lpstr>Diapositiva 20</vt:lpstr>
      <vt:lpstr>Análisis de la carta (SI es figura)</vt:lpstr>
      <vt:lpstr>Análisis de la carta (SI es figura)</vt:lpstr>
      <vt:lpstr>Diapositiva 23</vt:lpstr>
      <vt:lpstr>Muestra del resultado</vt:lpstr>
      <vt:lpstr>Parámetros</vt:lpstr>
      <vt:lpstr>Tiempos de ejecución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cartas de póker mediante visión artificial </dc:title>
  <dc:creator>Carlos</dc:creator>
  <cp:lastModifiedBy>Carlos</cp:lastModifiedBy>
  <cp:revision>32</cp:revision>
  <dcterms:created xsi:type="dcterms:W3CDTF">2016-01-12T14:18:33Z</dcterms:created>
  <dcterms:modified xsi:type="dcterms:W3CDTF">2016-01-13T08:58:53Z</dcterms:modified>
</cp:coreProperties>
</file>