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98" r:id="rId3"/>
    <p:sldId id="299" r:id="rId4"/>
    <p:sldId id="257" r:id="rId5"/>
    <p:sldId id="25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6" r:id="rId24"/>
    <p:sldId id="291" r:id="rId25"/>
    <p:sldId id="292" r:id="rId26"/>
    <p:sldId id="293" r:id="rId27"/>
    <p:sldId id="294" r:id="rId28"/>
    <p:sldId id="296" r:id="rId29"/>
    <p:sldId id="295" r:id="rId30"/>
    <p:sldId id="271" r:id="rId31"/>
    <p:sldId id="277" r:id="rId32"/>
    <p:sldId id="278" r:id="rId33"/>
    <p:sldId id="280" r:id="rId34"/>
    <p:sldId id="279" r:id="rId35"/>
    <p:sldId id="281" r:id="rId36"/>
    <p:sldId id="282" r:id="rId37"/>
    <p:sldId id="283" r:id="rId38"/>
    <p:sldId id="284" r:id="rId39"/>
    <p:sldId id="285" r:id="rId40"/>
    <p:sldId id="286" r:id="rId41"/>
    <p:sldId id="287" r:id="rId42"/>
    <p:sldId id="288" r:id="rId43"/>
    <p:sldId id="289" r:id="rId44"/>
    <p:sldId id="290" r:id="rId4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etração com AWS" id="{B89C1D4C-5855-4014-92C8-3DB950962233}">
          <p14:sldIdLst>
            <p14:sldId id="297"/>
            <p14:sldId id="298"/>
            <p14:sldId id="299"/>
          </p14:sldIdLst>
        </p14:section>
        <p14:section name="Integrações" id="{9919C21C-C207-4B67-B895-6DDAA2634D72}">
          <p14:sldIdLst>
            <p14:sldId id="257"/>
            <p14:sldId id="256"/>
            <p14:sldId id="258"/>
            <p14:sldId id="259"/>
            <p14:sldId id="260"/>
            <p14:sldId id="261"/>
            <p14:sldId id="262"/>
            <p14:sldId id="263"/>
            <p14:sldId id="264"/>
            <p14:sldId id="265"/>
            <p14:sldId id="266"/>
            <p14:sldId id="267"/>
            <p14:sldId id="268"/>
            <p14:sldId id="269"/>
            <p14:sldId id="270"/>
            <p14:sldId id="272"/>
            <p14:sldId id="273"/>
            <p14:sldId id="274"/>
            <p14:sldId id="275"/>
          </p14:sldIdLst>
        </p14:section>
        <p14:section name="S3" id="{BB6D7F2A-4651-4CAC-91D2-7322C28B62CC}">
          <p14:sldIdLst>
            <p14:sldId id="276"/>
            <p14:sldId id="291"/>
            <p14:sldId id="292"/>
            <p14:sldId id="293"/>
            <p14:sldId id="294"/>
            <p14:sldId id="296"/>
            <p14:sldId id="295"/>
            <p14:sldId id="271"/>
          </p14:sldIdLst>
        </p14:section>
        <p14:section name="Xray" id="{B807201C-089B-4D3C-AA6E-3C8BB9168E7D}">
          <p14:sldIdLst>
            <p14:sldId id="277"/>
            <p14:sldId id="278"/>
            <p14:sldId id="280"/>
            <p14:sldId id="279"/>
          </p14:sldIdLst>
        </p14:section>
        <p14:section name="EC2" id="{6D58445B-AFF6-4D3E-A5C1-4D9DB7BA9251}">
          <p14:sldIdLst>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4206C-A895-42BA-9D70-4E9846D0B45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685244A-5CB7-429F-931C-58C260996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393A43D-8F08-4B55-BB1E-95295B1EB35F}"/>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5" name="Espaço Reservado para Rodapé 4">
            <a:extLst>
              <a:ext uri="{FF2B5EF4-FFF2-40B4-BE49-F238E27FC236}">
                <a16:creationId xmlns:a16="http://schemas.microsoft.com/office/drawing/2014/main" id="{5EB45FF9-38CA-4E18-B111-9EF0041E5A3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D4B73D7-F8C5-400B-A9B1-51240E9D7676}"/>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209862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47F5D-CAF8-4322-A07C-758BC54BDFE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1BB9E1B-6492-4352-A23C-B43E36FE091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BDDE590-AF13-4B97-B581-11281C987ECC}"/>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5" name="Espaço Reservado para Rodapé 4">
            <a:extLst>
              <a:ext uri="{FF2B5EF4-FFF2-40B4-BE49-F238E27FC236}">
                <a16:creationId xmlns:a16="http://schemas.microsoft.com/office/drawing/2014/main" id="{C723A816-EE39-4604-89C3-AD05D3A7721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4949528-8B1F-40B4-9620-330F4256E9B9}"/>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48864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23E0EA7-53C7-494D-A727-8134B4D0F62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C7481F0-3B5E-4121-96DD-F27B069F8CE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7B51055-3F5A-4582-8670-04CC3B9A2C4B}"/>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5" name="Espaço Reservado para Rodapé 4">
            <a:extLst>
              <a:ext uri="{FF2B5EF4-FFF2-40B4-BE49-F238E27FC236}">
                <a16:creationId xmlns:a16="http://schemas.microsoft.com/office/drawing/2014/main" id="{21080B17-0266-4E03-BCE8-459628A205A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848E3F4-D7FD-451C-B484-F6988B54A8A6}"/>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45454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03AFD-A4F8-42BD-8F2B-E0A00555047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525E1F0-DB6B-4E8B-8703-C7AC7012E37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FD95D1B-D62F-4520-ABCB-F48965F7A0D4}"/>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5" name="Espaço Reservado para Rodapé 4">
            <a:extLst>
              <a:ext uri="{FF2B5EF4-FFF2-40B4-BE49-F238E27FC236}">
                <a16:creationId xmlns:a16="http://schemas.microsoft.com/office/drawing/2014/main" id="{959C8DE9-52D5-4CE6-BF59-0F5FB4EDEDA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D2ECC3B-400D-42C7-8E53-364008315F2D}"/>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367081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D07D6-6E93-43C1-BB6B-38C00158F66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4E21A31-1E8F-475F-AEDD-D202D07B2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5007B0E-CC22-466A-B656-0B7B435389EA}"/>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5" name="Espaço Reservado para Rodapé 4">
            <a:extLst>
              <a:ext uri="{FF2B5EF4-FFF2-40B4-BE49-F238E27FC236}">
                <a16:creationId xmlns:a16="http://schemas.microsoft.com/office/drawing/2014/main" id="{D1239DD3-3CD8-4270-BB99-59CB772EA4D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3F28A8-B3EF-45B7-A7CA-D983C502B402}"/>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3734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14EA5-EDDC-4C06-A31B-B0169E0A72B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083DFB5-0E9A-4EF3-B4B1-8F4B4742449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8879FC6-76A7-4E2F-951F-E56CE658B95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991CAD8-836A-4C24-9ABB-959EBCEE3925}"/>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6" name="Espaço Reservado para Rodapé 5">
            <a:extLst>
              <a:ext uri="{FF2B5EF4-FFF2-40B4-BE49-F238E27FC236}">
                <a16:creationId xmlns:a16="http://schemas.microsoft.com/office/drawing/2014/main" id="{97EFC365-E6B8-4ADB-B9D8-55BE26D6028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42EA612-3C4F-41D0-9D70-68E7DF9BDA6B}"/>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3645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6EF97-1933-4E7A-984D-318C672EF96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4BCC3A4-7074-4D37-98F5-79C73CE71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83152895-C83C-4A5E-AEF5-3259B11CADA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337969E-0BDB-4900-AA53-59359FB77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D785948-A32D-400A-9A41-E9143BBAA1B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71C2D88-E7B3-4B82-9BD9-2BA72C1EE20A}"/>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8" name="Espaço Reservado para Rodapé 7">
            <a:extLst>
              <a:ext uri="{FF2B5EF4-FFF2-40B4-BE49-F238E27FC236}">
                <a16:creationId xmlns:a16="http://schemas.microsoft.com/office/drawing/2014/main" id="{AF903789-43AC-4716-B724-1527207B66F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0915F7A-489F-41C7-A807-66659A3EF5CA}"/>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19088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ED83F-776D-45AE-8A58-A6C53A915F2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14EDABD-1864-4761-AD68-1832F4BF9937}"/>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4" name="Espaço Reservado para Rodapé 3">
            <a:extLst>
              <a:ext uri="{FF2B5EF4-FFF2-40B4-BE49-F238E27FC236}">
                <a16:creationId xmlns:a16="http://schemas.microsoft.com/office/drawing/2014/main" id="{9DF734BE-301B-48BB-98AF-5F2217DF309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ED89B3D-44E6-4888-B7ED-FF2683EEDAB6}"/>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75734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19E7E17-F366-4AD4-8881-9F69657FD7DC}"/>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3" name="Espaço Reservado para Rodapé 2">
            <a:extLst>
              <a:ext uri="{FF2B5EF4-FFF2-40B4-BE49-F238E27FC236}">
                <a16:creationId xmlns:a16="http://schemas.microsoft.com/office/drawing/2014/main" id="{54A76D4B-09DD-464F-A926-2B82CDBB284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391DED0-5C4C-4DDD-B907-89C3D5FE1EBB}"/>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33806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3650C-7112-4F3B-ACDC-248F3C60D78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C33544F-81E0-4899-B309-C57FA00F0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F4B603F-F589-4643-A07C-2725CB2D1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13024B0-DAB0-4C41-8B01-7852CF7E665F}"/>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6" name="Espaço Reservado para Rodapé 5">
            <a:extLst>
              <a:ext uri="{FF2B5EF4-FFF2-40B4-BE49-F238E27FC236}">
                <a16:creationId xmlns:a16="http://schemas.microsoft.com/office/drawing/2014/main" id="{DFE3A81C-C64C-4BCD-BD45-C11F6466B60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F18DFA9-9109-4F7D-8D7F-B9930469597B}"/>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33841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81747-0A28-4196-A549-54B66DB2123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121FEA0-8B61-4192-9A5C-C86BF51EE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FD85A68-8F68-437D-82AC-8B902C46E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52B156B-68B8-4DD5-BE9E-791412F2987E}"/>
              </a:ext>
            </a:extLst>
          </p:cNvPr>
          <p:cNvSpPr>
            <a:spLocks noGrp="1"/>
          </p:cNvSpPr>
          <p:nvPr>
            <p:ph type="dt" sz="half" idx="10"/>
          </p:nvPr>
        </p:nvSpPr>
        <p:spPr/>
        <p:txBody>
          <a:bodyPr/>
          <a:lstStyle/>
          <a:p>
            <a:fld id="{16741465-CC46-468B-B0D9-ADFD7C666AFA}" type="datetimeFigureOut">
              <a:rPr lang="pt-BR" smtClean="0"/>
              <a:t>12/07/2021</a:t>
            </a:fld>
            <a:endParaRPr lang="pt-BR"/>
          </a:p>
        </p:txBody>
      </p:sp>
      <p:sp>
        <p:nvSpPr>
          <p:cNvPr id="6" name="Espaço Reservado para Rodapé 5">
            <a:extLst>
              <a:ext uri="{FF2B5EF4-FFF2-40B4-BE49-F238E27FC236}">
                <a16:creationId xmlns:a16="http://schemas.microsoft.com/office/drawing/2014/main" id="{76512C65-18E5-4927-B736-AFC271990B9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07DC9F9-48F4-4104-910A-31B6C1B215DD}"/>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217649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6FE4E21-C60D-49CD-BF99-FC45485A3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2E90A4F-3190-4758-9EF4-92A993C63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67A2F2-B54D-43A7-94A1-8E8A4D099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41465-CC46-468B-B0D9-ADFD7C666AFA}" type="datetimeFigureOut">
              <a:rPr lang="pt-BR" smtClean="0"/>
              <a:t>12/07/2021</a:t>
            </a:fld>
            <a:endParaRPr lang="pt-BR"/>
          </a:p>
        </p:txBody>
      </p:sp>
      <p:sp>
        <p:nvSpPr>
          <p:cNvPr id="5" name="Espaço Reservado para Rodapé 4">
            <a:extLst>
              <a:ext uri="{FF2B5EF4-FFF2-40B4-BE49-F238E27FC236}">
                <a16:creationId xmlns:a16="http://schemas.microsoft.com/office/drawing/2014/main" id="{A10C8145-D933-4F03-9586-8CAD4063C1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6BC72A3-A862-4A3A-B7FB-C2F37DDD1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5EA2-0092-468B-8133-1AF56D8086D3}" type="slidenum">
              <a:rPr lang="pt-BR" smtClean="0"/>
              <a:t>‹nº›</a:t>
            </a:fld>
            <a:endParaRPr lang="pt-BR"/>
          </a:p>
        </p:txBody>
      </p:sp>
    </p:spTree>
    <p:extLst>
      <p:ext uri="{BB962C8B-B14F-4D97-AF65-F5344CB8AC3E}">
        <p14:creationId xmlns:p14="http://schemas.microsoft.com/office/powerpoint/2010/main" val="3583653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waf/" TargetMode="External"/><Relationship Id="rId2" Type="http://schemas.openxmlformats.org/officeDocument/2006/relationships/hyperlink" Target="https://aws.amazon.com/shield/" TargetMode="External"/><Relationship Id="rId1" Type="http://schemas.openxmlformats.org/officeDocument/2006/relationships/slideLayout" Target="../slideLayouts/slideLayout2.xml"/><Relationship Id="rId4" Type="http://schemas.openxmlformats.org/officeDocument/2006/relationships/hyperlink" Target="https://aws.amazon.com/route53/"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ws.amazon.com/pt/route53/what-is-d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ws.amazon.com/pt/ecs/anywher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ws.amazon.com/pt/products/storage/data-lake-stor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aws.amazon.com/autoscaling/latest/userguide/as-scaling-target-tracking.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BFF79-0D7E-41EB-9D3E-C3A7986C1790}"/>
              </a:ext>
            </a:extLst>
          </p:cNvPr>
          <p:cNvSpPr>
            <a:spLocks noGrp="1"/>
          </p:cNvSpPr>
          <p:nvPr>
            <p:ph type="title"/>
          </p:nvPr>
        </p:nvSpPr>
        <p:spPr/>
        <p:txBody>
          <a:bodyPr/>
          <a:lstStyle/>
          <a:p>
            <a:r>
              <a:rPr lang="pt-BR" dirty="0">
                <a:highlight>
                  <a:srgbClr val="FFFF00"/>
                </a:highlight>
              </a:rPr>
              <a:t>AWS Command </a:t>
            </a:r>
            <a:r>
              <a:rPr lang="pt-BR" dirty="0" err="1">
                <a:highlight>
                  <a:srgbClr val="FFFF00"/>
                </a:highlight>
              </a:rPr>
              <a:t>Line</a:t>
            </a:r>
            <a:r>
              <a:rPr lang="pt-BR" dirty="0">
                <a:highlight>
                  <a:srgbClr val="FFFF00"/>
                </a:highlight>
              </a:rPr>
              <a:t> Interface</a:t>
            </a:r>
          </a:p>
        </p:txBody>
      </p:sp>
      <p:sp>
        <p:nvSpPr>
          <p:cNvPr id="3" name="Espaço Reservado para Conteúdo 2">
            <a:extLst>
              <a:ext uri="{FF2B5EF4-FFF2-40B4-BE49-F238E27FC236}">
                <a16:creationId xmlns:a16="http://schemas.microsoft.com/office/drawing/2014/main" id="{0A646973-9A78-4F84-8CD6-FA574906BFE7}"/>
              </a:ext>
            </a:extLst>
          </p:cNvPr>
          <p:cNvSpPr>
            <a:spLocks noGrp="1"/>
          </p:cNvSpPr>
          <p:nvPr>
            <p:ph idx="1"/>
          </p:nvPr>
        </p:nvSpPr>
        <p:spPr/>
        <p:txBody>
          <a:bodyPr/>
          <a:lstStyle/>
          <a:p>
            <a:r>
              <a:rPr lang="en-US" b="0" i="0" dirty="0">
                <a:solidFill>
                  <a:srgbClr val="333333"/>
                </a:solidFill>
                <a:effectLst/>
                <a:latin typeface="AmazonEmber"/>
              </a:rPr>
              <a:t>The AWS Command Line Interface (CLI) </a:t>
            </a:r>
            <a:r>
              <a:rPr lang="pt-BR" b="0" i="0" dirty="0">
                <a:solidFill>
                  <a:srgbClr val="333333"/>
                </a:solidFill>
                <a:effectLst/>
                <a:latin typeface="AmazonEmber"/>
              </a:rPr>
              <a:t>é uma ferramenta unificada para o gerenciamento de seus serviços da AWS. Com apenas uma ferramenta para fazer download e configurar, você poderá controlar vários serviços da AWS pela linha de comando e automatizá-los usando scripts.</a:t>
            </a:r>
            <a:endParaRPr lang="pt-BR" dirty="0"/>
          </a:p>
        </p:txBody>
      </p:sp>
    </p:spTree>
    <p:extLst>
      <p:ext uri="{BB962C8B-B14F-4D97-AF65-F5344CB8AC3E}">
        <p14:creationId xmlns:p14="http://schemas.microsoft.com/office/powerpoint/2010/main" val="2236505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4B3F6-66D1-4038-9582-30A68619201C}"/>
              </a:ext>
            </a:extLst>
          </p:cNvPr>
          <p:cNvSpPr>
            <a:spLocks noGrp="1"/>
          </p:cNvSpPr>
          <p:nvPr>
            <p:ph type="title"/>
          </p:nvPr>
        </p:nvSpPr>
        <p:spPr/>
        <p:txBody>
          <a:bodyPr/>
          <a:lstStyle/>
          <a:p>
            <a:r>
              <a:rPr lang="pt-BR" dirty="0" err="1"/>
              <a:t>Amazon</a:t>
            </a:r>
            <a:r>
              <a:rPr lang="pt-BR" dirty="0"/>
              <a:t> </a:t>
            </a:r>
            <a:r>
              <a:rPr lang="pt-BR" dirty="0" err="1"/>
              <a:t>CloudFront</a:t>
            </a:r>
            <a:endParaRPr lang="pt-BR" dirty="0"/>
          </a:p>
        </p:txBody>
      </p:sp>
      <p:sp>
        <p:nvSpPr>
          <p:cNvPr id="3" name="Espaço Reservado para Conteúdo 2">
            <a:extLst>
              <a:ext uri="{FF2B5EF4-FFF2-40B4-BE49-F238E27FC236}">
                <a16:creationId xmlns:a16="http://schemas.microsoft.com/office/drawing/2014/main" id="{F50B99EB-2A9A-4031-B1FE-C99306CB0A2E}"/>
              </a:ext>
            </a:extLst>
          </p:cNvPr>
          <p:cNvSpPr>
            <a:spLocks noGrp="1"/>
          </p:cNvSpPr>
          <p:nvPr>
            <p:ph idx="1"/>
          </p:nvPr>
        </p:nvSpPr>
        <p:spPr/>
        <p:txBody>
          <a:bodyPr/>
          <a:lstStyle/>
          <a:p>
            <a:r>
              <a:rPr lang="pt-BR" b="0" i="0" dirty="0">
                <a:solidFill>
                  <a:srgbClr val="232F3E"/>
                </a:solidFill>
                <a:effectLst/>
                <a:latin typeface="AmazonEmber"/>
              </a:rPr>
              <a:t>O </a:t>
            </a:r>
            <a:r>
              <a:rPr lang="pt-BR" b="0" i="0" dirty="0" err="1">
                <a:solidFill>
                  <a:srgbClr val="232F3E"/>
                </a:solidFill>
                <a:effectLst/>
                <a:latin typeface="AmazonEmber"/>
              </a:rPr>
              <a:t>Amazon</a:t>
            </a:r>
            <a:r>
              <a:rPr lang="pt-BR" b="0" i="0" dirty="0">
                <a:solidFill>
                  <a:srgbClr val="232F3E"/>
                </a:solidFill>
                <a:effectLst/>
                <a:latin typeface="AmazonEmber"/>
              </a:rPr>
              <a:t> </a:t>
            </a:r>
            <a:r>
              <a:rPr lang="pt-BR" b="0" i="0" dirty="0" err="1">
                <a:solidFill>
                  <a:srgbClr val="232F3E"/>
                </a:solidFill>
                <a:effectLst/>
                <a:latin typeface="AmazonEmber"/>
              </a:rPr>
              <a:t>CloudFront</a:t>
            </a:r>
            <a:r>
              <a:rPr lang="pt-BR" b="0" i="0" dirty="0">
                <a:solidFill>
                  <a:srgbClr val="232F3E"/>
                </a:solidFill>
                <a:effectLst/>
                <a:latin typeface="AmazonEmber"/>
              </a:rPr>
              <a:t> é um serviço rápido de rede de entrega de conteúdo (CDN) que entrega dados, vídeos, aplicações e APIs a clientes em todo o mundo com segurança, baixa latência e altas velocidades de transferência em um ambiente de uso facilitado para desenvolvedores.</a:t>
            </a:r>
          </a:p>
          <a:p>
            <a:r>
              <a:rPr lang="pt-BR" b="0" i="0" dirty="0">
                <a:solidFill>
                  <a:srgbClr val="232F3E"/>
                </a:solidFill>
                <a:effectLst/>
                <a:latin typeface="AmazonEmber"/>
              </a:rPr>
              <a:t>O </a:t>
            </a:r>
            <a:r>
              <a:rPr lang="pt-BR" b="0" i="0" dirty="0" err="1">
                <a:solidFill>
                  <a:srgbClr val="232F3E"/>
                </a:solidFill>
                <a:effectLst/>
                <a:latin typeface="AmazonEmber"/>
              </a:rPr>
              <a:t>CloudFront</a:t>
            </a:r>
            <a:r>
              <a:rPr lang="pt-BR" b="0" i="0" dirty="0">
                <a:solidFill>
                  <a:srgbClr val="232F3E"/>
                </a:solidFill>
                <a:effectLst/>
                <a:latin typeface="AmazonEmber"/>
              </a:rPr>
              <a:t> oferece os recursos de segurança mais avançados, incluindo criptografia de campo e suporte à HTTPS, integrados facilmente ao </a:t>
            </a:r>
            <a:r>
              <a:rPr lang="pt-BR" b="0" i="0" u="none" strike="noStrike" dirty="0">
                <a:solidFill>
                  <a:srgbClr val="007EB9"/>
                </a:solidFill>
                <a:effectLst/>
                <a:latin typeface="AmazonEmber"/>
                <a:hlinkClick r:id="rId2"/>
              </a:rPr>
              <a:t>AWS </a:t>
            </a:r>
            <a:r>
              <a:rPr lang="pt-BR" b="0" i="0" u="none" strike="noStrike" dirty="0" err="1">
                <a:solidFill>
                  <a:srgbClr val="007EB9"/>
                </a:solidFill>
                <a:effectLst/>
                <a:latin typeface="AmazonEmber"/>
                <a:hlinkClick r:id="rId2"/>
              </a:rPr>
              <a:t>Shield</a:t>
            </a:r>
            <a:r>
              <a:rPr lang="pt-BR" b="0" i="0" dirty="0">
                <a:solidFill>
                  <a:srgbClr val="232F3E"/>
                </a:solidFill>
                <a:effectLst/>
                <a:latin typeface="AmazonEmber"/>
              </a:rPr>
              <a:t>, </a:t>
            </a:r>
            <a:r>
              <a:rPr lang="pt-BR" b="0" i="0" u="none" strike="noStrike" dirty="0">
                <a:solidFill>
                  <a:srgbClr val="007EB9"/>
                </a:solidFill>
                <a:effectLst/>
                <a:latin typeface="AmazonEmber"/>
                <a:hlinkClick r:id="rId3"/>
              </a:rPr>
              <a:t>AWS Web </a:t>
            </a:r>
            <a:r>
              <a:rPr lang="pt-BR" b="0" i="0" u="none" strike="noStrike" dirty="0" err="1">
                <a:solidFill>
                  <a:srgbClr val="007EB9"/>
                </a:solidFill>
                <a:effectLst/>
                <a:latin typeface="AmazonEmber"/>
                <a:hlinkClick r:id="rId3"/>
              </a:rPr>
              <a:t>Application</a:t>
            </a:r>
            <a:r>
              <a:rPr lang="pt-BR" b="0" i="0" u="none" strike="noStrike" dirty="0">
                <a:solidFill>
                  <a:srgbClr val="007EB9"/>
                </a:solidFill>
                <a:effectLst/>
                <a:latin typeface="AmazonEmber"/>
                <a:hlinkClick r:id="rId3"/>
              </a:rPr>
              <a:t> Firewall</a:t>
            </a:r>
            <a:r>
              <a:rPr lang="pt-BR" b="0" i="0" dirty="0">
                <a:solidFill>
                  <a:srgbClr val="232F3E"/>
                </a:solidFill>
                <a:effectLst/>
                <a:latin typeface="AmazonEmber"/>
              </a:rPr>
              <a:t> e </a:t>
            </a:r>
            <a:r>
              <a:rPr lang="pt-BR" b="0" i="0" u="none" strike="noStrike" dirty="0" err="1">
                <a:solidFill>
                  <a:srgbClr val="007EB9"/>
                </a:solidFill>
                <a:effectLst/>
                <a:latin typeface="AmazonEmber"/>
                <a:hlinkClick r:id="rId4"/>
              </a:rPr>
              <a:t>Amazon</a:t>
            </a:r>
            <a:r>
              <a:rPr lang="pt-BR" b="0" i="0" u="none" strike="noStrike" dirty="0">
                <a:solidFill>
                  <a:srgbClr val="007EB9"/>
                </a:solidFill>
                <a:effectLst/>
                <a:latin typeface="AmazonEmber"/>
                <a:hlinkClick r:id="rId4"/>
              </a:rPr>
              <a:t> </a:t>
            </a:r>
            <a:r>
              <a:rPr lang="pt-BR" b="0" i="0" u="none" strike="noStrike" dirty="0" err="1">
                <a:solidFill>
                  <a:srgbClr val="007EB9"/>
                </a:solidFill>
                <a:effectLst/>
                <a:latin typeface="AmazonEmber"/>
                <a:hlinkClick r:id="rId4"/>
              </a:rPr>
              <a:t>Route</a:t>
            </a:r>
            <a:r>
              <a:rPr lang="pt-BR" b="0" i="0" u="none" strike="noStrike" dirty="0">
                <a:solidFill>
                  <a:srgbClr val="007EB9"/>
                </a:solidFill>
                <a:effectLst/>
                <a:latin typeface="AmazonEmber"/>
                <a:hlinkClick r:id="rId4"/>
              </a:rPr>
              <a:t> 53</a:t>
            </a:r>
            <a:r>
              <a:rPr lang="pt-BR" b="0" i="0" dirty="0">
                <a:solidFill>
                  <a:srgbClr val="232F3E"/>
                </a:solidFill>
                <a:effectLst/>
                <a:latin typeface="AmazonEmber"/>
              </a:rPr>
              <a:t> para oferecer proteção contra vários tipos de ataques, incluindo ataques de </a:t>
            </a:r>
            <a:r>
              <a:rPr lang="pt-BR" b="0" i="0" dirty="0" err="1">
                <a:solidFill>
                  <a:srgbClr val="232F3E"/>
                </a:solidFill>
                <a:effectLst/>
                <a:latin typeface="AmazonEmber"/>
              </a:rPr>
              <a:t>DDoS</a:t>
            </a:r>
            <a:r>
              <a:rPr lang="pt-BR" b="0" i="0" dirty="0">
                <a:solidFill>
                  <a:srgbClr val="232F3E"/>
                </a:solidFill>
                <a:effectLst/>
                <a:latin typeface="AmazonEmber"/>
              </a:rPr>
              <a:t> na camada de rede e aplicações. </a:t>
            </a:r>
            <a:endParaRPr lang="pt-BR" dirty="0"/>
          </a:p>
        </p:txBody>
      </p:sp>
    </p:spTree>
    <p:extLst>
      <p:ext uri="{BB962C8B-B14F-4D97-AF65-F5344CB8AC3E}">
        <p14:creationId xmlns:p14="http://schemas.microsoft.com/office/powerpoint/2010/main" val="167581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CA731-9170-4C8D-8043-2795B3BD9EAE}"/>
              </a:ext>
            </a:extLst>
          </p:cNvPr>
          <p:cNvSpPr>
            <a:spLocks noGrp="1"/>
          </p:cNvSpPr>
          <p:nvPr>
            <p:ph type="title"/>
          </p:nvPr>
        </p:nvSpPr>
        <p:spPr/>
        <p:txBody>
          <a:bodyPr/>
          <a:lstStyle/>
          <a:p>
            <a:endParaRPr lang="pt-BR"/>
          </a:p>
        </p:txBody>
      </p:sp>
      <p:pic>
        <p:nvPicPr>
          <p:cNvPr id="4098" name="Picture 2" descr="Working with Content Delivery Networks (CDNs) - AWS Elemental MediaPackage">
            <a:extLst>
              <a:ext uri="{FF2B5EF4-FFF2-40B4-BE49-F238E27FC236}">
                <a16:creationId xmlns:a16="http://schemas.microsoft.com/office/drawing/2014/main" id="{98CE033C-C82E-474A-BE24-EA9E4AC4AA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965788"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70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A332D-07DF-475E-B40C-EEBA92E7C88E}"/>
              </a:ext>
            </a:extLst>
          </p:cNvPr>
          <p:cNvSpPr>
            <a:spLocks noGrp="1"/>
          </p:cNvSpPr>
          <p:nvPr>
            <p:ph type="title"/>
          </p:nvPr>
        </p:nvSpPr>
        <p:spPr/>
        <p:txBody>
          <a:bodyPr/>
          <a:lstStyle/>
          <a:p>
            <a:endParaRPr lang="pt-BR"/>
          </a:p>
        </p:txBody>
      </p:sp>
      <p:pic>
        <p:nvPicPr>
          <p:cNvPr id="5122" name="Picture 2" descr="Como o CloudFront entrega conteúdo - Amazon CloudFront">
            <a:extLst>
              <a:ext uri="{FF2B5EF4-FFF2-40B4-BE49-F238E27FC236}">
                <a16:creationId xmlns:a16="http://schemas.microsoft.com/office/drawing/2014/main" id="{80486EB6-30B5-4545-A91C-89CEA4F101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42868"/>
            <a:ext cx="10515600" cy="481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1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4E6AF-FF20-4FF3-86FE-830AA9D4EBDD}"/>
              </a:ext>
            </a:extLst>
          </p:cNvPr>
          <p:cNvSpPr>
            <a:spLocks noGrp="1"/>
          </p:cNvSpPr>
          <p:nvPr>
            <p:ph type="title"/>
          </p:nvPr>
        </p:nvSpPr>
        <p:spPr/>
        <p:txBody>
          <a:bodyPr/>
          <a:lstStyle/>
          <a:p>
            <a:r>
              <a:rPr lang="pt-BR" dirty="0" err="1">
                <a:highlight>
                  <a:srgbClr val="FFFF00"/>
                </a:highlight>
              </a:rPr>
              <a:t>Amazon</a:t>
            </a:r>
            <a:r>
              <a:rPr lang="pt-BR" dirty="0">
                <a:highlight>
                  <a:srgbClr val="FFFF00"/>
                </a:highlight>
              </a:rPr>
              <a:t> </a:t>
            </a:r>
            <a:r>
              <a:rPr lang="pt-BR" dirty="0" err="1">
                <a:highlight>
                  <a:srgbClr val="FFFF00"/>
                </a:highlight>
              </a:rPr>
              <a:t>Route</a:t>
            </a:r>
            <a:r>
              <a:rPr lang="pt-BR" dirty="0">
                <a:highlight>
                  <a:srgbClr val="FFFF00"/>
                </a:highlight>
              </a:rPr>
              <a:t> 53</a:t>
            </a:r>
          </a:p>
        </p:txBody>
      </p:sp>
      <p:sp>
        <p:nvSpPr>
          <p:cNvPr id="3" name="Espaço Reservado para Conteúdo 2">
            <a:extLst>
              <a:ext uri="{FF2B5EF4-FFF2-40B4-BE49-F238E27FC236}">
                <a16:creationId xmlns:a16="http://schemas.microsoft.com/office/drawing/2014/main" id="{2D21AE5F-ED59-472D-B6D5-CC09931D2055}"/>
              </a:ext>
            </a:extLst>
          </p:cNvPr>
          <p:cNvSpPr>
            <a:spLocks noGrp="1"/>
          </p:cNvSpPr>
          <p:nvPr>
            <p:ph idx="1"/>
          </p:nvPr>
        </p:nvSpPr>
        <p:spPr/>
        <p:txBody>
          <a:bodyPr/>
          <a:lstStyle/>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a:t>
            </a:r>
            <a:r>
              <a:rPr lang="pt-BR" b="0" i="0" dirty="0" err="1">
                <a:solidFill>
                  <a:srgbClr val="232F3E"/>
                </a:solidFill>
                <a:effectLst/>
                <a:latin typeface="AmazonEmberLight"/>
              </a:rPr>
              <a:t>Route</a:t>
            </a:r>
            <a:r>
              <a:rPr lang="pt-BR" b="0" i="0" dirty="0">
                <a:solidFill>
                  <a:srgbClr val="232F3E"/>
                </a:solidFill>
                <a:effectLst/>
                <a:latin typeface="AmazonEmberLight"/>
              </a:rPr>
              <a:t> 53 é um web </a:t>
            </a:r>
            <a:r>
              <a:rPr lang="pt-BR" b="0" i="0" dirty="0" err="1">
                <a:solidFill>
                  <a:srgbClr val="232F3E"/>
                </a:solidFill>
                <a:effectLst/>
                <a:latin typeface="AmazonEmberLight"/>
              </a:rPr>
              <a:t>service</a:t>
            </a:r>
            <a:r>
              <a:rPr lang="pt-BR" b="0" i="0" dirty="0">
                <a:solidFill>
                  <a:srgbClr val="232F3E"/>
                </a:solidFill>
                <a:effectLst/>
                <a:latin typeface="AmazonEmberLight"/>
              </a:rPr>
              <a:t> </a:t>
            </a:r>
            <a:r>
              <a:rPr lang="pt-BR" b="0" i="0" u="none" strike="noStrike" dirty="0">
                <a:solidFill>
                  <a:srgbClr val="007EB9"/>
                </a:solidFill>
                <a:effectLst/>
                <a:latin typeface="AmazonEmberLight"/>
                <a:hlinkClick r:id="rId2"/>
              </a:rPr>
              <a:t>Domain </a:t>
            </a:r>
            <a:r>
              <a:rPr lang="pt-BR" b="0" i="0" u="none" strike="noStrike" dirty="0" err="1">
                <a:solidFill>
                  <a:srgbClr val="007EB9"/>
                </a:solidFill>
                <a:effectLst/>
                <a:latin typeface="AmazonEmberLight"/>
                <a:hlinkClick r:id="rId2"/>
              </a:rPr>
              <a:t>Name</a:t>
            </a:r>
            <a:r>
              <a:rPr lang="pt-BR" b="0" i="0" u="none" strike="noStrike" dirty="0">
                <a:solidFill>
                  <a:srgbClr val="007EB9"/>
                </a:solidFill>
                <a:effectLst/>
                <a:latin typeface="AmazonEmberLight"/>
                <a:hlinkClick r:id="rId2"/>
              </a:rPr>
              <a:t> System (DNS)</a:t>
            </a:r>
            <a:r>
              <a:rPr lang="pt-BR" b="0" i="0" dirty="0">
                <a:solidFill>
                  <a:srgbClr val="232F3E"/>
                </a:solidFill>
                <a:effectLst/>
                <a:latin typeface="AmazonEmberLight"/>
              </a:rPr>
              <a:t> na nuvem altamente disponível e escalável. Ele foi projetado para oferecer aos desenvolvedores e empresas uma maneira altamente confiável e econômica de direcionar os usuários finais aos aplicativos de Internet, convertendo nomes como www.example.com para endereços IP numéricos como 192.0.2.1, usados pelos computadores para se conectarem entre si.</a:t>
            </a:r>
            <a:endParaRPr lang="pt-BR" dirty="0"/>
          </a:p>
        </p:txBody>
      </p:sp>
    </p:spTree>
    <p:extLst>
      <p:ext uri="{BB962C8B-B14F-4D97-AF65-F5344CB8AC3E}">
        <p14:creationId xmlns:p14="http://schemas.microsoft.com/office/powerpoint/2010/main" val="411962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828B9-4264-4571-91D7-D0FC3A4290EB}"/>
              </a:ext>
            </a:extLst>
          </p:cNvPr>
          <p:cNvSpPr>
            <a:spLocks noGrp="1"/>
          </p:cNvSpPr>
          <p:nvPr>
            <p:ph type="title"/>
          </p:nvPr>
        </p:nvSpPr>
        <p:spPr/>
        <p:txBody>
          <a:bodyPr/>
          <a:lstStyle/>
          <a:p>
            <a:r>
              <a:rPr lang="pt-BR" dirty="0" err="1">
                <a:highlight>
                  <a:srgbClr val="FFFF00"/>
                </a:highlight>
              </a:rPr>
              <a:t>Amazon</a:t>
            </a:r>
            <a:r>
              <a:rPr lang="pt-BR" dirty="0">
                <a:highlight>
                  <a:srgbClr val="FFFF00"/>
                </a:highlight>
              </a:rPr>
              <a:t> </a:t>
            </a:r>
            <a:r>
              <a:rPr lang="pt-BR" dirty="0" err="1">
                <a:highlight>
                  <a:srgbClr val="FFFF00"/>
                </a:highlight>
              </a:rPr>
              <a:t>Route</a:t>
            </a:r>
            <a:r>
              <a:rPr lang="pt-BR" dirty="0">
                <a:highlight>
                  <a:srgbClr val="FFFF00"/>
                </a:highlight>
              </a:rPr>
              <a:t> 53</a:t>
            </a:r>
          </a:p>
        </p:txBody>
      </p:sp>
      <p:pic>
        <p:nvPicPr>
          <p:cNvPr id="6150" name="Picture 6">
            <a:extLst>
              <a:ext uri="{FF2B5EF4-FFF2-40B4-BE49-F238E27FC236}">
                <a16:creationId xmlns:a16="http://schemas.microsoft.com/office/drawing/2014/main" id="{0625A72F-5A5D-4E6D-8D68-0E13EBEAE5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3906"/>
            <a:ext cx="3232274" cy="233267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A9711023-2274-4BE9-9863-F7A31A105136}"/>
              </a:ext>
            </a:extLst>
          </p:cNvPr>
          <p:cNvSpPr txBox="1"/>
          <p:nvPr/>
        </p:nvSpPr>
        <p:spPr>
          <a:xfrm>
            <a:off x="3967090" y="2437896"/>
            <a:ext cx="7386710" cy="1200329"/>
          </a:xfrm>
          <a:prstGeom prst="rect">
            <a:avLst/>
          </a:prstGeom>
          <a:noFill/>
        </p:spPr>
        <p:txBody>
          <a:bodyPr wrap="square" rtlCol="0">
            <a:spAutoFit/>
          </a:bodyPr>
          <a:lstStyle/>
          <a:p>
            <a:pPr algn="l"/>
            <a:r>
              <a:rPr lang="pt-BR" b="1" i="0" u="none" strike="noStrike" dirty="0">
                <a:solidFill>
                  <a:srgbClr val="16191F"/>
                </a:solidFill>
                <a:effectLst/>
                <a:latin typeface="Amazon Ember"/>
              </a:rPr>
              <a:t>Nomes de domínio</a:t>
            </a:r>
          </a:p>
          <a:p>
            <a:pPr algn="l"/>
            <a:r>
              <a:rPr lang="pt-BR" b="0" i="0" u="none" strike="noStrike" dirty="0">
                <a:solidFill>
                  <a:srgbClr val="16191F"/>
                </a:solidFill>
                <a:effectLst/>
                <a:latin typeface="Amazon Ember"/>
              </a:rPr>
              <a:t>Um domínio é o nome, como example.com, que os usuários usam para acessar seu aplicativo.</a:t>
            </a:r>
          </a:p>
          <a:p>
            <a:endParaRPr lang="pt-BR" dirty="0"/>
          </a:p>
        </p:txBody>
      </p:sp>
      <p:pic>
        <p:nvPicPr>
          <p:cNvPr id="6152" name="Picture 8">
            <a:extLst>
              <a:ext uri="{FF2B5EF4-FFF2-40B4-BE49-F238E27FC236}">
                <a16:creationId xmlns:a16="http://schemas.microsoft.com/office/drawing/2014/main" id="{32B68DC3-26E0-48C7-AF25-76C9E550A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32215"/>
            <a:ext cx="3302611" cy="2232781"/>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797688F1-3784-4976-9D3A-A79A2F5D4F70}"/>
              </a:ext>
            </a:extLst>
          </p:cNvPr>
          <p:cNvSpPr txBox="1"/>
          <p:nvPr/>
        </p:nvSpPr>
        <p:spPr>
          <a:xfrm>
            <a:off x="4070474" y="4385433"/>
            <a:ext cx="7014869" cy="1477328"/>
          </a:xfrm>
          <a:prstGeom prst="rect">
            <a:avLst/>
          </a:prstGeom>
          <a:noFill/>
        </p:spPr>
        <p:txBody>
          <a:bodyPr wrap="square" rtlCol="0">
            <a:spAutoFit/>
          </a:bodyPr>
          <a:lstStyle/>
          <a:p>
            <a:pPr algn="l"/>
            <a:br>
              <a:rPr lang="pt-BR" b="1" i="0" u="none" strike="noStrike" dirty="0">
                <a:solidFill>
                  <a:srgbClr val="16191F"/>
                </a:solidFill>
                <a:effectLst/>
                <a:latin typeface="Amazon Ember"/>
              </a:rPr>
            </a:br>
            <a:r>
              <a:rPr lang="pt-BR" b="1" i="0" u="none" strike="noStrike" dirty="0">
                <a:solidFill>
                  <a:srgbClr val="16191F"/>
                </a:solidFill>
                <a:effectLst/>
                <a:latin typeface="Amazon Ember"/>
              </a:rPr>
              <a:t>Zonas hospedadas</a:t>
            </a:r>
          </a:p>
          <a:p>
            <a:pPr algn="l"/>
            <a:r>
              <a:rPr lang="pt-BR" b="0" i="0" u="none" strike="noStrike" dirty="0">
                <a:solidFill>
                  <a:srgbClr val="16191F"/>
                </a:solidFill>
                <a:effectLst/>
                <a:latin typeface="Amazon Ember"/>
              </a:rPr>
              <a:t>Especifique como você quer que o </a:t>
            </a:r>
            <a:r>
              <a:rPr lang="pt-BR" b="0" i="0" u="none" strike="noStrike" dirty="0" err="1">
                <a:solidFill>
                  <a:srgbClr val="16191F"/>
                </a:solidFill>
                <a:effectLst/>
                <a:latin typeface="Amazon Ember"/>
              </a:rPr>
              <a:t>Route</a:t>
            </a:r>
            <a:r>
              <a:rPr lang="pt-BR" b="0" i="0" u="none" strike="noStrike" dirty="0">
                <a:solidFill>
                  <a:srgbClr val="16191F"/>
                </a:solidFill>
                <a:effectLst/>
                <a:latin typeface="Amazon Ember"/>
              </a:rPr>
              <a:t> 53 responda a consultas DNS para um domínio como example.com.</a:t>
            </a:r>
          </a:p>
          <a:p>
            <a:endParaRPr lang="pt-BR" dirty="0"/>
          </a:p>
        </p:txBody>
      </p:sp>
    </p:spTree>
    <p:extLst>
      <p:ext uri="{BB962C8B-B14F-4D97-AF65-F5344CB8AC3E}">
        <p14:creationId xmlns:p14="http://schemas.microsoft.com/office/powerpoint/2010/main" val="189824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31861-AE02-469F-AC4E-C24B60C3560C}"/>
              </a:ext>
            </a:extLst>
          </p:cNvPr>
          <p:cNvSpPr>
            <a:spLocks noGrp="1"/>
          </p:cNvSpPr>
          <p:nvPr>
            <p:ph type="title"/>
          </p:nvPr>
        </p:nvSpPr>
        <p:spPr/>
        <p:txBody>
          <a:bodyPr/>
          <a:lstStyle/>
          <a:p>
            <a:r>
              <a:rPr lang="pt-BR" dirty="0" err="1">
                <a:highlight>
                  <a:srgbClr val="FFFF00"/>
                </a:highlight>
              </a:rPr>
              <a:t>Amazon</a:t>
            </a:r>
            <a:r>
              <a:rPr lang="pt-BR" dirty="0">
                <a:highlight>
                  <a:srgbClr val="FFFF00"/>
                </a:highlight>
              </a:rPr>
              <a:t> </a:t>
            </a:r>
            <a:r>
              <a:rPr lang="pt-BR" dirty="0" err="1">
                <a:highlight>
                  <a:srgbClr val="FFFF00"/>
                </a:highlight>
              </a:rPr>
              <a:t>Route</a:t>
            </a:r>
            <a:r>
              <a:rPr lang="pt-BR" dirty="0">
                <a:highlight>
                  <a:srgbClr val="FFFF00"/>
                </a:highlight>
              </a:rPr>
              <a:t> 53</a:t>
            </a:r>
          </a:p>
        </p:txBody>
      </p:sp>
      <p:pic>
        <p:nvPicPr>
          <p:cNvPr id="7170" name="Picture 2">
            <a:extLst>
              <a:ext uri="{FF2B5EF4-FFF2-40B4-BE49-F238E27FC236}">
                <a16:creationId xmlns:a16="http://schemas.microsoft.com/office/drawing/2014/main" id="{1C25C3BE-C451-451D-8DD0-12505943F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360"/>
            <a:ext cx="2866512" cy="279991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76D86B97-78DF-4535-9999-009AABDA1F9B}"/>
              </a:ext>
            </a:extLst>
          </p:cNvPr>
          <p:cNvSpPr txBox="1"/>
          <p:nvPr/>
        </p:nvSpPr>
        <p:spPr>
          <a:xfrm>
            <a:off x="4318783" y="2616592"/>
            <a:ext cx="5078437" cy="1477328"/>
          </a:xfrm>
          <a:prstGeom prst="rect">
            <a:avLst/>
          </a:prstGeom>
          <a:noFill/>
        </p:spPr>
        <p:txBody>
          <a:bodyPr wrap="square" rtlCol="0">
            <a:spAutoFit/>
          </a:bodyPr>
          <a:lstStyle/>
          <a:p>
            <a:pPr algn="l"/>
            <a:r>
              <a:rPr lang="pt-BR" b="1" i="0" u="none" strike="noStrike" dirty="0">
                <a:solidFill>
                  <a:srgbClr val="16191F"/>
                </a:solidFill>
                <a:effectLst/>
                <a:latin typeface="Amazon Ember"/>
              </a:rPr>
              <a:t>Verificações de integridade</a:t>
            </a:r>
          </a:p>
          <a:p>
            <a:pPr algn="l"/>
            <a:r>
              <a:rPr lang="pt-BR" b="0" i="0" u="none" strike="noStrike" dirty="0">
                <a:solidFill>
                  <a:srgbClr val="16191F"/>
                </a:solidFill>
                <a:effectLst/>
                <a:latin typeface="Amazon Ember"/>
              </a:rPr>
              <a:t>Monitoram seus aplicativos e recursos da web. Também direcionam as consultas DNS para recursos íntegros.</a:t>
            </a:r>
          </a:p>
          <a:p>
            <a:endParaRPr lang="pt-BR" dirty="0"/>
          </a:p>
        </p:txBody>
      </p:sp>
      <p:pic>
        <p:nvPicPr>
          <p:cNvPr id="7172" name="Picture 4">
            <a:extLst>
              <a:ext uri="{FF2B5EF4-FFF2-40B4-BE49-F238E27FC236}">
                <a16:creationId xmlns:a16="http://schemas.microsoft.com/office/drawing/2014/main" id="{2A94230B-BEC0-4908-B604-B8B4BC3D9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31543"/>
            <a:ext cx="2988212" cy="230079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13ACE956-CE2B-4376-90B5-BDC702EEFE4D}"/>
              </a:ext>
            </a:extLst>
          </p:cNvPr>
          <p:cNvSpPr txBox="1"/>
          <p:nvPr/>
        </p:nvSpPr>
        <p:spPr>
          <a:xfrm>
            <a:off x="4318783" y="4843277"/>
            <a:ext cx="6428934" cy="1200329"/>
          </a:xfrm>
          <a:prstGeom prst="rect">
            <a:avLst/>
          </a:prstGeom>
          <a:noFill/>
        </p:spPr>
        <p:txBody>
          <a:bodyPr wrap="square" rtlCol="0">
            <a:spAutoFit/>
          </a:bodyPr>
          <a:lstStyle/>
          <a:p>
            <a:pPr algn="l"/>
            <a:r>
              <a:rPr lang="pt-BR" b="1" i="0" u="none" strike="noStrike" dirty="0">
                <a:solidFill>
                  <a:srgbClr val="16191F"/>
                </a:solidFill>
                <a:effectLst/>
                <a:latin typeface="Amazon Ember"/>
              </a:rPr>
              <a:t>Fluxo de tráfego</a:t>
            </a:r>
          </a:p>
          <a:p>
            <a:pPr algn="l"/>
            <a:r>
              <a:rPr lang="pt-BR" b="0" i="0" u="none" strike="noStrike" dirty="0">
                <a:solidFill>
                  <a:srgbClr val="16191F"/>
                </a:solidFill>
                <a:effectLst/>
                <a:latin typeface="Amazon Ember"/>
              </a:rPr>
              <a:t>Use uma ferramenta visual para criar políticas para vários </a:t>
            </a:r>
            <a:r>
              <a:rPr lang="pt-BR" b="0" i="0" u="none" strike="noStrike" dirty="0" err="1">
                <a:solidFill>
                  <a:srgbClr val="16191F"/>
                </a:solidFill>
                <a:effectLst/>
                <a:latin typeface="Amazon Ember"/>
              </a:rPr>
              <a:t>endpoints</a:t>
            </a:r>
            <a:r>
              <a:rPr lang="pt-BR" b="0" i="0" u="none" strike="noStrike" dirty="0">
                <a:solidFill>
                  <a:srgbClr val="16191F"/>
                </a:solidFill>
                <a:effectLst/>
                <a:latin typeface="Amazon Ember"/>
              </a:rPr>
              <a:t> em configurações complexas.</a:t>
            </a:r>
          </a:p>
          <a:p>
            <a:endParaRPr lang="pt-BR" dirty="0"/>
          </a:p>
        </p:txBody>
      </p:sp>
    </p:spTree>
    <p:extLst>
      <p:ext uri="{BB962C8B-B14F-4D97-AF65-F5344CB8AC3E}">
        <p14:creationId xmlns:p14="http://schemas.microsoft.com/office/powerpoint/2010/main" val="360145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A0187-8884-4FC7-82C3-EDDD85F7C449}"/>
              </a:ext>
            </a:extLst>
          </p:cNvPr>
          <p:cNvSpPr>
            <a:spLocks noGrp="1"/>
          </p:cNvSpPr>
          <p:nvPr>
            <p:ph type="title"/>
          </p:nvPr>
        </p:nvSpPr>
        <p:spPr/>
        <p:txBody>
          <a:bodyPr/>
          <a:lstStyle/>
          <a:p>
            <a:r>
              <a:rPr lang="pt-BR" dirty="0">
                <a:highlight>
                  <a:srgbClr val="FFFF00"/>
                </a:highlight>
              </a:rPr>
              <a:t>AWS Global </a:t>
            </a:r>
            <a:r>
              <a:rPr lang="pt-BR" dirty="0" err="1">
                <a:highlight>
                  <a:srgbClr val="FFFF00"/>
                </a:highlight>
              </a:rPr>
              <a:t>Accelerator</a:t>
            </a:r>
            <a:endParaRPr lang="pt-BR" dirty="0">
              <a:highlight>
                <a:srgbClr val="FFFF00"/>
              </a:highlight>
            </a:endParaRPr>
          </a:p>
        </p:txBody>
      </p:sp>
      <p:sp>
        <p:nvSpPr>
          <p:cNvPr id="3" name="Espaço Reservado para Conteúdo 2">
            <a:extLst>
              <a:ext uri="{FF2B5EF4-FFF2-40B4-BE49-F238E27FC236}">
                <a16:creationId xmlns:a16="http://schemas.microsoft.com/office/drawing/2014/main" id="{A22C436B-3FC6-4AB4-B5AF-C7364FEDA166}"/>
              </a:ext>
            </a:extLst>
          </p:cNvPr>
          <p:cNvSpPr>
            <a:spLocks noGrp="1"/>
          </p:cNvSpPr>
          <p:nvPr>
            <p:ph idx="1"/>
          </p:nvPr>
        </p:nvSpPr>
        <p:spPr/>
        <p:txBody>
          <a:bodyPr/>
          <a:lstStyle/>
          <a:p>
            <a:r>
              <a:rPr lang="pt-BR" b="0" i="0" dirty="0">
                <a:solidFill>
                  <a:srgbClr val="232F3E"/>
                </a:solidFill>
                <a:effectLst/>
                <a:latin typeface="AmazonEmber"/>
              </a:rPr>
              <a:t>O AWS Global </a:t>
            </a:r>
            <a:r>
              <a:rPr lang="pt-BR" b="0" i="0" dirty="0" err="1">
                <a:solidFill>
                  <a:srgbClr val="232F3E"/>
                </a:solidFill>
                <a:effectLst/>
                <a:latin typeface="AmazonEmber"/>
              </a:rPr>
              <a:t>Accelerator</a:t>
            </a:r>
            <a:r>
              <a:rPr lang="pt-BR" b="0" i="0" dirty="0">
                <a:solidFill>
                  <a:srgbClr val="232F3E"/>
                </a:solidFill>
                <a:effectLst/>
                <a:latin typeface="AmazonEmber"/>
              </a:rPr>
              <a:t> é um serviço de rede que melhora o desempenho do tráfego de seus usuários em até 60% usando a infraestrutura de rede global da </a:t>
            </a:r>
            <a:r>
              <a:rPr lang="pt-BR" b="0" i="0" dirty="0" err="1">
                <a:solidFill>
                  <a:srgbClr val="232F3E"/>
                </a:solidFill>
                <a:effectLst/>
                <a:latin typeface="AmazonEmber"/>
              </a:rPr>
              <a:t>Amazon</a:t>
            </a:r>
            <a:r>
              <a:rPr lang="pt-BR" b="0" i="0" dirty="0">
                <a:solidFill>
                  <a:srgbClr val="232F3E"/>
                </a:solidFill>
                <a:effectLst/>
                <a:latin typeface="AmazonEmber"/>
              </a:rPr>
              <a:t> Web Services. Quando a Internet está congestionada, o AWS Global </a:t>
            </a:r>
            <a:r>
              <a:rPr lang="pt-BR" b="0" i="0" dirty="0" err="1">
                <a:solidFill>
                  <a:srgbClr val="232F3E"/>
                </a:solidFill>
                <a:effectLst/>
                <a:latin typeface="AmazonEmber"/>
              </a:rPr>
              <a:t>Accelerator</a:t>
            </a:r>
            <a:r>
              <a:rPr lang="pt-BR" b="0" i="0" dirty="0">
                <a:solidFill>
                  <a:srgbClr val="232F3E"/>
                </a:solidFill>
                <a:effectLst/>
                <a:latin typeface="AmazonEmber"/>
              </a:rPr>
              <a:t> otimiza o caminho para seu aplicativo para manter a perda de pacotes, o </a:t>
            </a:r>
            <a:r>
              <a:rPr lang="pt-BR" b="0" i="0" dirty="0" err="1">
                <a:solidFill>
                  <a:srgbClr val="232F3E"/>
                </a:solidFill>
                <a:effectLst/>
                <a:latin typeface="AmazonEmber"/>
              </a:rPr>
              <a:t>jitter</a:t>
            </a:r>
            <a:r>
              <a:rPr lang="pt-BR" b="0" i="0" dirty="0">
                <a:solidFill>
                  <a:srgbClr val="232F3E"/>
                </a:solidFill>
                <a:effectLst/>
                <a:latin typeface="AmazonEmber"/>
              </a:rPr>
              <a:t> e a latência consistentemente baixos.</a:t>
            </a:r>
            <a:endParaRPr lang="pt-BR" dirty="0"/>
          </a:p>
        </p:txBody>
      </p:sp>
    </p:spTree>
    <p:extLst>
      <p:ext uri="{BB962C8B-B14F-4D97-AF65-F5344CB8AC3E}">
        <p14:creationId xmlns:p14="http://schemas.microsoft.com/office/powerpoint/2010/main" val="2971670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88C86-FBE0-4F23-9B5F-73366B04F439}"/>
              </a:ext>
            </a:extLst>
          </p:cNvPr>
          <p:cNvSpPr>
            <a:spLocks noGrp="1"/>
          </p:cNvSpPr>
          <p:nvPr>
            <p:ph type="title"/>
          </p:nvPr>
        </p:nvSpPr>
        <p:spPr/>
        <p:txBody>
          <a:bodyPr/>
          <a:lstStyle/>
          <a:p>
            <a:r>
              <a:rPr lang="pt-BR" dirty="0">
                <a:highlight>
                  <a:srgbClr val="FFFF00"/>
                </a:highlight>
              </a:rPr>
              <a:t>AWS Global </a:t>
            </a:r>
            <a:r>
              <a:rPr lang="pt-BR" dirty="0" err="1">
                <a:highlight>
                  <a:srgbClr val="FFFF00"/>
                </a:highlight>
              </a:rPr>
              <a:t>Accelerator</a:t>
            </a:r>
            <a:endParaRPr lang="pt-BR" dirty="0">
              <a:highlight>
                <a:srgbClr val="FFFF00"/>
              </a:highlight>
            </a:endParaRPr>
          </a:p>
        </p:txBody>
      </p:sp>
      <p:sp>
        <p:nvSpPr>
          <p:cNvPr id="3" name="Espaço Reservado para Conteúdo 2">
            <a:extLst>
              <a:ext uri="{FF2B5EF4-FFF2-40B4-BE49-F238E27FC236}">
                <a16:creationId xmlns:a16="http://schemas.microsoft.com/office/drawing/2014/main" id="{7CB573FC-E5CC-40C3-B39D-3ED353F4A238}"/>
              </a:ext>
            </a:extLst>
          </p:cNvPr>
          <p:cNvSpPr>
            <a:spLocks noGrp="1"/>
          </p:cNvSpPr>
          <p:nvPr>
            <p:ph idx="1"/>
          </p:nvPr>
        </p:nvSpPr>
        <p:spPr>
          <a:xfrm>
            <a:off x="838200" y="1924099"/>
            <a:ext cx="10515600" cy="4351338"/>
          </a:xfrm>
        </p:spPr>
        <p:txBody>
          <a:bodyPr/>
          <a:lstStyle/>
          <a:p>
            <a:pPr algn="l"/>
            <a:r>
              <a:rPr lang="pt-BR" b="0" i="0" dirty="0">
                <a:solidFill>
                  <a:srgbClr val="232F3E"/>
                </a:solidFill>
                <a:effectLst/>
                <a:latin typeface="AmazonEmberBold"/>
              </a:rPr>
              <a:t>Sem o AWS Global </a:t>
            </a:r>
            <a:r>
              <a:rPr lang="pt-BR" b="0" i="0" dirty="0" err="1">
                <a:solidFill>
                  <a:srgbClr val="232F3E"/>
                </a:solidFill>
                <a:effectLst/>
                <a:latin typeface="AmazonEmberBold"/>
              </a:rPr>
              <a:t>Accelerator</a:t>
            </a:r>
            <a:endParaRPr lang="pt-BR" b="0" i="0" dirty="0">
              <a:solidFill>
                <a:srgbClr val="232F3E"/>
              </a:solidFill>
              <a:effectLst/>
              <a:latin typeface="AmazonEmberBold"/>
            </a:endParaRPr>
          </a:p>
          <a:p>
            <a:endParaRPr lang="pt-BR" dirty="0"/>
          </a:p>
        </p:txBody>
      </p:sp>
      <p:pic>
        <p:nvPicPr>
          <p:cNvPr id="8194" name="Picture 2" descr="global-accelerator-before">
            <a:extLst>
              <a:ext uri="{FF2B5EF4-FFF2-40B4-BE49-F238E27FC236}">
                <a16:creationId xmlns:a16="http://schemas.microsoft.com/office/drawing/2014/main" id="{E02E1FF7-3E33-4500-A811-80B666072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7" y="2802109"/>
            <a:ext cx="9648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1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778CF-AD07-4D15-8992-8B67A240A13A}"/>
              </a:ext>
            </a:extLst>
          </p:cNvPr>
          <p:cNvSpPr>
            <a:spLocks noGrp="1"/>
          </p:cNvSpPr>
          <p:nvPr>
            <p:ph type="title"/>
          </p:nvPr>
        </p:nvSpPr>
        <p:spPr/>
        <p:txBody>
          <a:bodyPr/>
          <a:lstStyle/>
          <a:p>
            <a:r>
              <a:rPr lang="pt-BR" dirty="0">
                <a:highlight>
                  <a:srgbClr val="FFFF00"/>
                </a:highlight>
              </a:rPr>
              <a:t>AWS Global </a:t>
            </a:r>
            <a:r>
              <a:rPr lang="pt-BR" dirty="0" err="1">
                <a:highlight>
                  <a:srgbClr val="FFFF00"/>
                </a:highlight>
              </a:rPr>
              <a:t>Accelerator</a:t>
            </a:r>
            <a:endParaRPr lang="pt-BR" dirty="0">
              <a:highlight>
                <a:srgbClr val="FFFF00"/>
              </a:highlight>
            </a:endParaRPr>
          </a:p>
        </p:txBody>
      </p:sp>
      <p:sp>
        <p:nvSpPr>
          <p:cNvPr id="3" name="Espaço Reservado para Conteúdo 2">
            <a:extLst>
              <a:ext uri="{FF2B5EF4-FFF2-40B4-BE49-F238E27FC236}">
                <a16:creationId xmlns:a16="http://schemas.microsoft.com/office/drawing/2014/main" id="{06BAB92C-5B15-4E0D-A831-A4091EE63DE7}"/>
              </a:ext>
            </a:extLst>
          </p:cNvPr>
          <p:cNvSpPr>
            <a:spLocks noGrp="1"/>
          </p:cNvSpPr>
          <p:nvPr>
            <p:ph idx="1"/>
          </p:nvPr>
        </p:nvSpPr>
        <p:spPr/>
        <p:txBody>
          <a:bodyPr/>
          <a:lstStyle/>
          <a:p>
            <a:pPr algn="l"/>
            <a:r>
              <a:rPr lang="pt-BR" b="0" i="0" dirty="0">
                <a:solidFill>
                  <a:srgbClr val="232F3E"/>
                </a:solidFill>
                <a:effectLst/>
                <a:latin typeface="AmazonEmberBold"/>
              </a:rPr>
              <a:t>Com o AWS Global </a:t>
            </a:r>
            <a:r>
              <a:rPr lang="pt-BR" b="0" i="0" dirty="0" err="1">
                <a:solidFill>
                  <a:srgbClr val="232F3E"/>
                </a:solidFill>
                <a:effectLst/>
                <a:latin typeface="AmazonEmberBold"/>
              </a:rPr>
              <a:t>Accelerator</a:t>
            </a:r>
            <a:endParaRPr lang="pt-BR" b="0" i="0" dirty="0">
              <a:solidFill>
                <a:srgbClr val="232F3E"/>
              </a:solidFill>
              <a:effectLst/>
              <a:latin typeface="AmazonEmberBold"/>
            </a:endParaRPr>
          </a:p>
          <a:p>
            <a:pPr marL="0" indent="0">
              <a:buNone/>
            </a:pPr>
            <a:endParaRPr lang="pt-BR" dirty="0"/>
          </a:p>
        </p:txBody>
      </p:sp>
      <p:pic>
        <p:nvPicPr>
          <p:cNvPr id="9218" name="Picture 2" descr="global-accelerator-after">
            <a:extLst>
              <a:ext uri="{FF2B5EF4-FFF2-40B4-BE49-F238E27FC236}">
                <a16:creationId xmlns:a16="http://schemas.microsoft.com/office/drawing/2014/main" id="{6E813EED-5F14-486A-BE88-7B2EA35E8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824" y="3041260"/>
            <a:ext cx="96393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800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12C08-D5AE-4303-802C-8BCC3854C160}"/>
              </a:ext>
            </a:extLst>
          </p:cNvPr>
          <p:cNvSpPr>
            <a:spLocks noGrp="1"/>
          </p:cNvSpPr>
          <p:nvPr>
            <p:ph type="title"/>
          </p:nvPr>
        </p:nvSpPr>
        <p:spPr/>
        <p:txBody>
          <a:bodyPr/>
          <a:lstStyle/>
          <a:p>
            <a:r>
              <a:rPr lang="pt-BR" dirty="0">
                <a:highlight>
                  <a:srgbClr val="FFFF00"/>
                </a:highlight>
              </a:rPr>
              <a:t>AWS Lambda</a:t>
            </a:r>
          </a:p>
        </p:txBody>
      </p:sp>
      <p:sp>
        <p:nvSpPr>
          <p:cNvPr id="3" name="Espaço Reservado para Conteúdo 2">
            <a:extLst>
              <a:ext uri="{FF2B5EF4-FFF2-40B4-BE49-F238E27FC236}">
                <a16:creationId xmlns:a16="http://schemas.microsoft.com/office/drawing/2014/main" id="{C6A34937-5E16-4350-8FC0-8C090EE84471}"/>
              </a:ext>
            </a:extLst>
          </p:cNvPr>
          <p:cNvSpPr>
            <a:spLocks noGrp="1"/>
          </p:cNvSpPr>
          <p:nvPr>
            <p:ph idx="1"/>
          </p:nvPr>
        </p:nvSpPr>
        <p:spPr/>
        <p:txBody>
          <a:bodyPr>
            <a:normAutofit lnSpcReduction="10000"/>
          </a:bodyPr>
          <a:lstStyle/>
          <a:p>
            <a:r>
              <a:rPr lang="pt-BR" b="0" i="0" dirty="0">
                <a:solidFill>
                  <a:srgbClr val="232F3E"/>
                </a:solidFill>
                <a:effectLst/>
                <a:latin typeface="AmazonEmber"/>
              </a:rPr>
              <a:t>O AWS Lambda é um serviço de computação sem servidor que permite executar código sem provisionar ou gerenciar servidores, criando lógica de dimensionamento de cluster com reconhecimento de </a:t>
            </a:r>
            <a:r>
              <a:rPr lang="pt-BR" b="0" i="0" dirty="0" err="1">
                <a:solidFill>
                  <a:srgbClr val="232F3E"/>
                </a:solidFill>
                <a:effectLst/>
                <a:latin typeface="AmazonEmber"/>
              </a:rPr>
              <a:t>workloads</a:t>
            </a:r>
            <a:r>
              <a:rPr lang="pt-BR" b="0" i="0" dirty="0">
                <a:solidFill>
                  <a:srgbClr val="232F3E"/>
                </a:solidFill>
                <a:effectLst/>
                <a:latin typeface="AmazonEmber"/>
              </a:rPr>
              <a:t>, mantendo integrações de eventos ou gerenciando tempos de execução.</a:t>
            </a:r>
          </a:p>
          <a:p>
            <a:r>
              <a:rPr lang="pt-BR" b="0" i="0" dirty="0">
                <a:solidFill>
                  <a:srgbClr val="232F3E"/>
                </a:solidFill>
                <a:effectLst/>
                <a:latin typeface="AmazonEmber"/>
              </a:rPr>
              <a:t>Com o Lambda, você pode executar o código para praticamente qualquer tipo de aplicação ou serviço de </a:t>
            </a:r>
            <a:r>
              <a:rPr lang="pt-BR" b="0" i="0" dirty="0" err="1">
                <a:solidFill>
                  <a:srgbClr val="232F3E"/>
                </a:solidFill>
                <a:effectLst/>
                <a:latin typeface="AmazonEmber"/>
              </a:rPr>
              <a:t>back-end</a:t>
            </a:r>
            <a:r>
              <a:rPr lang="pt-BR" b="0" i="0" dirty="0">
                <a:solidFill>
                  <a:srgbClr val="232F3E"/>
                </a:solidFill>
                <a:effectLst/>
                <a:latin typeface="AmazonEmber"/>
              </a:rPr>
              <a:t>, tudo sem precisar de administração. Basta fazer o upload do seu código como um arquivo ZIP ou imagem de contêiner, e o Lambda aloca de maneira automática e precisa o poder de execução de computação e executa seu código com base na solicitação ou evento de entrada, para qualquer dimensão de tráfego. </a:t>
            </a:r>
            <a:endParaRPr lang="pt-BR" dirty="0"/>
          </a:p>
        </p:txBody>
      </p:sp>
    </p:spTree>
    <p:extLst>
      <p:ext uri="{BB962C8B-B14F-4D97-AF65-F5344CB8AC3E}">
        <p14:creationId xmlns:p14="http://schemas.microsoft.com/office/powerpoint/2010/main" val="392471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F9D78-44BB-4CB9-8AF6-44B0A281A5CD}"/>
              </a:ext>
            </a:extLst>
          </p:cNvPr>
          <p:cNvSpPr>
            <a:spLocks noGrp="1"/>
          </p:cNvSpPr>
          <p:nvPr>
            <p:ph type="title"/>
          </p:nvPr>
        </p:nvSpPr>
        <p:spPr/>
        <p:txBody>
          <a:bodyPr/>
          <a:lstStyle/>
          <a:p>
            <a:r>
              <a:rPr lang="pt-BR" dirty="0">
                <a:highlight>
                  <a:srgbClr val="FFFF00"/>
                </a:highlight>
              </a:rPr>
              <a:t>AWS SDK</a:t>
            </a:r>
          </a:p>
        </p:txBody>
      </p:sp>
      <p:sp>
        <p:nvSpPr>
          <p:cNvPr id="3" name="Espaço Reservado para Conteúdo 2">
            <a:extLst>
              <a:ext uri="{FF2B5EF4-FFF2-40B4-BE49-F238E27FC236}">
                <a16:creationId xmlns:a16="http://schemas.microsoft.com/office/drawing/2014/main" id="{B1C3F3BD-8014-46B1-A6AC-2401B7E2B244}"/>
              </a:ext>
            </a:extLst>
          </p:cNvPr>
          <p:cNvSpPr>
            <a:spLocks noGrp="1"/>
          </p:cNvSpPr>
          <p:nvPr>
            <p:ph idx="1"/>
          </p:nvPr>
        </p:nvSpPr>
        <p:spPr/>
        <p:txBody>
          <a:bodyPr/>
          <a:lstStyle/>
          <a:p>
            <a:r>
              <a:rPr lang="pt-BR" b="0" i="0" dirty="0">
                <a:solidFill>
                  <a:srgbClr val="333333"/>
                </a:solidFill>
                <a:effectLst/>
                <a:latin typeface="AmazonEmber"/>
              </a:rPr>
              <a:t>O AWS SDK simplifica o uso do AWS Services, fornecendo um conjunto de bibliotecas consistentes e familiares para os desenvolvedores. Ele oferece suporte para a consideração do ciclo de vida da API, como gerenciamento de credenciais, novas tentativas, </a:t>
            </a:r>
            <a:r>
              <a:rPr lang="pt-BR" b="0" i="0" dirty="0" err="1">
                <a:solidFill>
                  <a:srgbClr val="333333"/>
                </a:solidFill>
                <a:effectLst/>
                <a:latin typeface="AmazonEmber"/>
              </a:rPr>
              <a:t>marshaling</a:t>
            </a:r>
            <a:r>
              <a:rPr lang="pt-BR" b="0" i="0" dirty="0">
                <a:solidFill>
                  <a:srgbClr val="333333"/>
                </a:solidFill>
                <a:effectLst/>
                <a:latin typeface="AmazonEmber"/>
              </a:rPr>
              <a:t> de dados e serialização. O AWS SDK também oferece suporte a abstrações de nível superior para desenvolvimento simplificado.</a:t>
            </a:r>
            <a:endParaRPr lang="pt-BR" dirty="0"/>
          </a:p>
        </p:txBody>
      </p:sp>
    </p:spTree>
    <p:extLst>
      <p:ext uri="{BB962C8B-B14F-4D97-AF65-F5344CB8AC3E}">
        <p14:creationId xmlns:p14="http://schemas.microsoft.com/office/powerpoint/2010/main" val="4152471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4760C-0E72-4788-9B0F-110B4D4543CE}"/>
              </a:ext>
            </a:extLst>
          </p:cNvPr>
          <p:cNvSpPr>
            <a:spLocks noGrp="1"/>
          </p:cNvSpPr>
          <p:nvPr>
            <p:ph type="title"/>
          </p:nvPr>
        </p:nvSpPr>
        <p:spPr/>
        <p:txBody>
          <a:bodyPr/>
          <a:lstStyle/>
          <a:p>
            <a:r>
              <a:rPr lang="pt-BR" dirty="0">
                <a:highlight>
                  <a:srgbClr val="FFFF00"/>
                </a:highlight>
              </a:rPr>
              <a:t>Como funciona o Lambda?</a:t>
            </a:r>
          </a:p>
        </p:txBody>
      </p:sp>
      <p:pic>
        <p:nvPicPr>
          <p:cNvPr id="1026" name="Picture 2" descr="Como o AWS Lambda funciona">
            <a:extLst>
              <a:ext uri="{FF2B5EF4-FFF2-40B4-BE49-F238E27FC236}">
                <a16:creationId xmlns:a16="http://schemas.microsoft.com/office/drawing/2014/main" id="{F587E523-82B0-4617-B934-8FEDC3F56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75371"/>
            <a:ext cx="10515600" cy="305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8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4693F-C8E7-419A-AE14-E81D0981157D}"/>
              </a:ext>
            </a:extLst>
          </p:cNvPr>
          <p:cNvSpPr>
            <a:spLocks noGrp="1"/>
          </p:cNvSpPr>
          <p:nvPr>
            <p:ph type="title"/>
          </p:nvPr>
        </p:nvSpPr>
        <p:spPr/>
        <p:txBody>
          <a:bodyPr/>
          <a:lstStyle/>
          <a:p>
            <a:r>
              <a:rPr lang="pt-BR" dirty="0" err="1">
                <a:highlight>
                  <a:srgbClr val="FFFF00"/>
                </a:highlight>
              </a:rPr>
              <a:t>Amazon</a:t>
            </a:r>
            <a:r>
              <a:rPr lang="pt-BR" dirty="0">
                <a:highlight>
                  <a:srgbClr val="FFFF00"/>
                </a:highlight>
              </a:rPr>
              <a:t> </a:t>
            </a:r>
            <a:r>
              <a:rPr lang="pt-BR" dirty="0" err="1">
                <a:highlight>
                  <a:srgbClr val="FFFF00"/>
                </a:highlight>
              </a:rPr>
              <a:t>Elastic</a:t>
            </a:r>
            <a:r>
              <a:rPr lang="pt-BR" dirty="0">
                <a:highlight>
                  <a:srgbClr val="FFFF00"/>
                </a:highlight>
              </a:rPr>
              <a:t> Container Service(ECS)</a:t>
            </a:r>
            <a:br>
              <a:rPr lang="pt-BR" dirty="0">
                <a:highlight>
                  <a:srgbClr val="FFFF00"/>
                </a:highlight>
              </a:rPr>
            </a:br>
            <a:endParaRPr lang="pt-BR" dirty="0">
              <a:highlight>
                <a:srgbClr val="FFFF00"/>
              </a:highlight>
            </a:endParaRPr>
          </a:p>
        </p:txBody>
      </p:sp>
      <p:sp>
        <p:nvSpPr>
          <p:cNvPr id="3" name="Espaço Reservado para Conteúdo 2">
            <a:extLst>
              <a:ext uri="{FF2B5EF4-FFF2-40B4-BE49-F238E27FC236}">
                <a16:creationId xmlns:a16="http://schemas.microsoft.com/office/drawing/2014/main" id="{28830DA6-18D2-4DB5-9070-DB5F26E1AAB6}"/>
              </a:ext>
            </a:extLst>
          </p:cNvPr>
          <p:cNvSpPr>
            <a:spLocks noGrp="1"/>
          </p:cNvSpPr>
          <p:nvPr>
            <p:ph idx="1"/>
          </p:nvPr>
        </p:nvSpPr>
        <p:spPr/>
        <p:txBody>
          <a:bodyPr>
            <a:normAutofit fontScale="92500" lnSpcReduction="10000"/>
          </a:bodyPr>
          <a:lstStyle/>
          <a:p>
            <a:pPr algn="l"/>
            <a:r>
              <a:rPr lang="pt-BR" b="0" i="0" dirty="0">
                <a:solidFill>
                  <a:srgbClr val="232F3E"/>
                </a:solidFill>
                <a:effectLst/>
                <a:latin typeface="AmazonEmber"/>
              </a:rPr>
              <a:t>O </a:t>
            </a:r>
            <a:r>
              <a:rPr lang="pt-BR" b="0" i="0" dirty="0" err="1">
                <a:solidFill>
                  <a:srgbClr val="232F3E"/>
                </a:solidFill>
                <a:effectLst/>
                <a:latin typeface="AmazonEmber"/>
              </a:rPr>
              <a:t>Amazon</a:t>
            </a:r>
            <a:r>
              <a:rPr lang="pt-BR" b="0" i="0" dirty="0">
                <a:solidFill>
                  <a:srgbClr val="232F3E"/>
                </a:solidFill>
                <a:effectLst/>
                <a:latin typeface="AmazonEmber"/>
              </a:rPr>
              <a:t> </a:t>
            </a:r>
            <a:r>
              <a:rPr lang="pt-BR" b="0" i="0" dirty="0" err="1">
                <a:solidFill>
                  <a:srgbClr val="232F3E"/>
                </a:solidFill>
                <a:effectLst/>
                <a:latin typeface="AmazonEmber"/>
              </a:rPr>
              <a:t>Elastic</a:t>
            </a:r>
            <a:r>
              <a:rPr lang="pt-BR" b="0" i="0" dirty="0">
                <a:solidFill>
                  <a:srgbClr val="232F3E"/>
                </a:solidFill>
                <a:effectLst/>
                <a:latin typeface="AmazonEmber"/>
              </a:rPr>
              <a:t> Container Service (</a:t>
            </a:r>
            <a:r>
              <a:rPr lang="pt-BR" b="0" i="0" dirty="0" err="1">
                <a:solidFill>
                  <a:srgbClr val="232F3E"/>
                </a:solidFill>
                <a:effectLst/>
                <a:latin typeface="AmazonEmber"/>
              </a:rPr>
              <a:t>Amazon</a:t>
            </a:r>
            <a:r>
              <a:rPr lang="pt-BR" b="0" i="0" dirty="0">
                <a:solidFill>
                  <a:srgbClr val="232F3E"/>
                </a:solidFill>
                <a:effectLst/>
                <a:latin typeface="AmazonEmber"/>
              </a:rPr>
              <a:t> ECS) é um serviço totalmente gerenciado de orquestração de contêineres que ajuda a implantar, gerenciar e escalar facilmente aplicações </a:t>
            </a:r>
            <a:r>
              <a:rPr lang="pt-BR" b="0" i="0" dirty="0" err="1">
                <a:solidFill>
                  <a:srgbClr val="232F3E"/>
                </a:solidFill>
                <a:effectLst/>
                <a:latin typeface="AmazonEmber"/>
              </a:rPr>
              <a:t>conteinerizadas</a:t>
            </a:r>
            <a:r>
              <a:rPr lang="pt-BR" b="0" i="0" dirty="0">
                <a:solidFill>
                  <a:srgbClr val="232F3E"/>
                </a:solidFill>
                <a:effectLst/>
                <a:latin typeface="AmazonEmber"/>
              </a:rPr>
              <a:t>. Ele se integra completamente ao restante da plataforma AWS para fornecer uma solução segura e fácil de usar para a execução de </a:t>
            </a:r>
            <a:r>
              <a:rPr lang="pt-BR" b="0" i="0" dirty="0" err="1">
                <a:solidFill>
                  <a:srgbClr val="232F3E"/>
                </a:solidFill>
                <a:effectLst/>
                <a:latin typeface="AmazonEmber"/>
              </a:rPr>
              <a:t>workloads</a:t>
            </a:r>
            <a:r>
              <a:rPr lang="pt-BR" b="0" i="0" dirty="0">
                <a:solidFill>
                  <a:srgbClr val="232F3E"/>
                </a:solidFill>
                <a:effectLst/>
                <a:latin typeface="AmazonEmber"/>
              </a:rPr>
              <a:t> de contêiner na nuvem e agora em sua infraestrutura com o </a:t>
            </a:r>
            <a:r>
              <a:rPr lang="pt-BR" b="0" i="0" u="none" strike="noStrike" dirty="0" err="1">
                <a:solidFill>
                  <a:srgbClr val="007EB9"/>
                </a:solidFill>
                <a:effectLst/>
                <a:latin typeface="AmazonEmber"/>
                <a:hlinkClick r:id="rId2"/>
              </a:rPr>
              <a:t>Amazon</a:t>
            </a:r>
            <a:r>
              <a:rPr lang="pt-BR" b="0" i="0" u="none" strike="noStrike" dirty="0">
                <a:solidFill>
                  <a:srgbClr val="007EB9"/>
                </a:solidFill>
                <a:effectLst/>
                <a:latin typeface="AmazonEmber"/>
                <a:hlinkClick r:id="rId2"/>
              </a:rPr>
              <a:t> ECS </a:t>
            </a:r>
            <a:r>
              <a:rPr lang="pt-BR" b="0" i="0" u="none" strike="noStrike" dirty="0" err="1">
                <a:solidFill>
                  <a:srgbClr val="007EB9"/>
                </a:solidFill>
                <a:effectLst/>
                <a:latin typeface="AmazonEmber"/>
                <a:hlinkClick r:id="rId2"/>
              </a:rPr>
              <a:t>Anywhere</a:t>
            </a:r>
            <a:r>
              <a:rPr lang="pt-BR" b="0" i="0" dirty="0">
                <a:solidFill>
                  <a:srgbClr val="232F3E"/>
                </a:solidFill>
                <a:effectLst/>
                <a:latin typeface="AmazonEmber"/>
              </a:rPr>
              <a:t>.</a:t>
            </a:r>
          </a:p>
          <a:p>
            <a:pPr algn="l"/>
            <a:r>
              <a:rPr lang="pt-BR" b="0" i="0" dirty="0">
                <a:solidFill>
                  <a:srgbClr val="232F3E"/>
                </a:solidFill>
                <a:effectLst/>
                <a:latin typeface="AmazonEmber"/>
              </a:rPr>
              <a:t>O </a:t>
            </a:r>
            <a:r>
              <a:rPr lang="pt-BR" b="0" i="0" dirty="0" err="1">
                <a:solidFill>
                  <a:srgbClr val="232F3E"/>
                </a:solidFill>
                <a:effectLst/>
                <a:latin typeface="AmazonEmber"/>
              </a:rPr>
              <a:t>Amazon</a:t>
            </a:r>
            <a:r>
              <a:rPr lang="pt-BR" b="0" i="0" dirty="0">
                <a:solidFill>
                  <a:srgbClr val="232F3E"/>
                </a:solidFill>
                <a:effectLst/>
                <a:latin typeface="AmazonEmber"/>
              </a:rPr>
              <a:t> ECS aproveita a tecnologia sem servidor do AWS </a:t>
            </a:r>
            <a:r>
              <a:rPr lang="pt-BR" b="0" i="0" dirty="0" err="1">
                <a:solidFill>
                  <a:srgbClr val="232F3E"/>
                </a:solidFill>
                <a:effectLst/>
                <a:latin typeface="AmazonEmber"/>
              </a:rPr>
              <a:t>Fargate</a:t>
            </a:r>
            <a:r>
              <a:rPr lang="pt-BR" b="0" i="0" dirty="0">
                <a:solidFill>
                  <a:srgbClr val="232F3E"/>
                </a:solidFill>
                <a:effectLst/>
                <a:latin typeface="AmazonEmber"/>
              </a:rPr>
              <a:t> para fornecer operações de contêiner autônomas, o que reduz o tempo gasto em configuração, aplicação de patches e segurança. Em vez de se preocupar com o gerenciamento do plano de controle, complementos e nós, o </a:t>
            </a:r>
            <a:r>
              <a:rPr lang="pt-BR" b="0" i="0" dirty="0" err="1">
                <a:solidFill>
                  <a:srgbClr val="232F3E"/>
                </a:solidFill>
                <a:effectLst/>
                <a:latin typeface="AmazonEmber"/>
              </a:rPr>
              <a:t>Amazon</a:t>
            </a:r>
            <a:r>
              <a:rPr lang="pt-BR" b="0" i="0" dirty="0">
                <a:solidFill>
                  <a:srgbClr val="232F3E"/>
                </a:solidFill>
                <a:effectLst/>
                <a:latin typeface="AmazonEmber"/>
              </a:rPr>
              <a:t> ECS permite que você crie aplicações rapidamente e expanda seus negócios.</a:t>
            </a:r>
          </a:p>
          <a:p>
            <a:endParaRPr lang="pt-BR" dirty="0"/>
          </a:p>
        </p:txBody>
      </p:sp>
    </p:spTree>
    <p:extLst>
      <p:ext uri="{BB962C8B-B14F-4D97-AF65-F5344CB8AC3E}">
        <p14:creationId xmlns:p14="http://schemas.microsoft.com/office/powerpoint/2010/main" val="391525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7FF46-1D98-4BA6-8321-26C2F8D802AC}"/>
              </a:ext>
            </a:extLst>
          </p:cNvPr>
          <p:cNvSpPr>
            <a:spLocks noGrp="1"/>
          </p:cNvSpPr>
          <p:nvPr>
            <p:ph type="title"/>
          </p:nvPr>
        </p:nvSpPr>
        <p:spPr/>
        <p:txBody>
          <a:bodyPr/>
          <a:lstStyle/>
          <a:p>
            <a:r>
              <a:rPr lang="pt-BR" dirty="0">
                <a:highlight>
                  <a:srgbClr val="FFFF00"/>
                </a:highlight>
              </a:rPr>
              <a:t>Explicar o que é um container </a:t>
            </a:r>
          </a:p>
        </p:txBody>
      </p:sp>
      <p:sp>
        <p:nvSpPr>
          <p:cNvPr id="3" name="Espaço Reservado para Conteúdo 2">
            <a:extLst>
              <a:ext uri="{FF2B5EF4-FFF2-40B4-BE49-F238E27FC236}">
                <a16:creationId xmlns:a16="http://schemas.microsoft.com/office/drawing/2014/main" id="{E037DC62-B677-4B61-81EF-5813CB650A77}"/>
              </a:ext>
            </a:extLst>
          </p:cNvPr>
          <p:cNvSpPr>
            <a:spLocks noGrp="1"/>
          </p:cNvSpPr>
          <p:nvPr>
            <p:ph idx="1"/>
          </p:nvPr>
        </p:nvSpPr>
        <p:spPr/>
        <p:txBody>
          <a:bodyPr/>
          <a:lstStyle/>
          <a:p>
            <a:r>
              <a:rPr lang="en-US" dirty="0"/>
              <a:t>To deploy applications on Amazon ECS, your application components must be architected to run in containers. A container is a standardized unit of software development that contains everything that your software application needs to run, including relevant code, runtime, system tools, and system libraries. Containers are created from a read-only template called an image.</a:t>
            </a:r>
          </a:p>
          <a:p>
            <a:endParaRPr lang="en-US" dirty="0"/>
          </a:p>
          <a:p>
            <a:r>
              <a:rPr lang="pt-BR" dirty="0"/>
              <a:t>https://www.meupositivo.com.br/panoramapositivo/container-docker/</a:t>
            </a:r>
          </a:p>
        </p:txBody>
      </p:sp>
    </p:spTree>
    <p:extLst>
      <p:ext uri="{BB962C8B-B14F-4D97-AF65-F5344CB8AC3E}">
        <p14:creationId xmlns:p14="http://schemas.microsoft.com/office/powerpoint/2010/main" val="197485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03690-FE94-4723-9CBC-7E106175DA9C}"/>
              </a:ext>
            </a:extLst>
          </p:cNvPr>
          <p:cNvSpPr>
            <a:spLocks noGrp="1"/>
          </p:cNvSpPr>
          <p:nvPr>
            <p:ph type="title"/>
          </p:nvPr>
        </p:nvSpPr>
        <p:spPr/>
        <p:txBody>
          <a:bodyPr/>
          <a:lstStyle/>
          <a:p>
            <a:r>
              <a:rPr lang="pt-BR" dirty="0" err="1"/>
              <a:t>Amazon</a:t>
            </a:r>
            <a:r>
              <a:rPr lang="pt-BR" dirty="0"/>
              <a:t> S3</a:t>
            </a:r>
          </a:p>
        </p:txBody>
      </p:sp>
      <p:sp>
        <p:nvSpPr>
          <p:cNvPr id="3" name="Espaço Reservado para Conteúdo 2">
            <a:extLst>
              <a:ext uri="{FF2B5EF4-FFF2-40B4-BE49-F238E27FC236}">
                <a16:creationId xmlns:a16="http://schemas.microsoft.com/office/drawing/2014/main" id="{5B084299-6A9D-4255-9F73-DA4F23851B4E}"/>
              </a:ext>
            </a:extLst>
          </p:cNvPr>
          <p:cNvSpPr>
            <a:spLocks noGrp="1"/>
          </p:cNvSpPr>
          <p:nvPr>
            <p:ph idx="1"/>
          </p:nvPr>
        </p:nvSpPr>
        <p:spPr/>
        <p:txBody>
          <a:bodyPr/>
          <a:lstStyle/>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a:t>
            </a:r>
            <a:r>
              <a:rPr lang="pt-BR" b="0" i="0" dirty="0" err="1">
                <a:solidFill>
                  <a:srgbClr val="232F3E"/>
                </a:solidFill>
                <a:effectLst/>
                <a:latin typeface="AmazonEmberLight"/>
              </a:rPr>
              <a:t>Simple</a:t>
            </a:r>
            <a:r>
              <a:rPr lang="pt-BR" b="0" i="0" dirty="0">
                <a:solidFill>
                  <a:srgbClr val="232F3E"/>
                </a:solidFill>
                <a:effectLst/>
                <a:latin typeface="AmazonEmberLight"/>
              </a:rPr>
              <a:t> </a:t>
            </a:r>
            <a:r>
              <a:rPr lang="pt-BR" b="0" i="0" dirty="0" err="1">
                <a:solidFill>
                  <a:srgbClr val="232F3E"/>
                </a:solidFill>
                <a:effectLst/>
                <a:latin typeface="AmazonEmberLight"/>
              </a:rPr>
              <a:t>Storage</a:t>
            </a:r>
            <a:r>
              <a:rPr lang="pt-BR" b="0" i="0" dirty="0">
                <a:solidFill>
                  <a:srgbClr val="232F3E"/>
                </a:solidFill>
                <a:effectLst/>
                <a:latin typeface="AmazonEmberLight"/>
              </a:rPr>
              <a:t> Service (</a:t>
            </a:r>
            <a:r>
              <a:rPr lang="pt-BR" b="0" i="0" dirty="0" err="1">
                <a:solidFill>
                  <a:srgbClr val="232F3E"/>
                </a:solidFill>
                <a:effectLst/>
                <a:latin typeface="AmazonEmberLight"/>
              </a:rPr>
              <a:t>Amazon</a:t>
            </a:r>
            <a:r>
              <a:rPr lang="pt-BR" b="0" i="0" dirty="0">
                <a:solidFill>
                  <a:srgbClr val="232F3E"/>
                </a:solidFill>
                <a:effectLst/>
                <a:latin typeface="AmazonEmberLight"/>
              </a:rPr>
              <a:t> S3) é um serviço de armazenamento de objetos que oferece escalabilidade, disponibilidade de dados, segurança e performance líderes do setor. Isso significa que clientes de todos os tamanhos e setores podem usá-lo para armazenar e proteger qualquer volume de dados.</a:t>
            </a:r>
          </a:p>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S3 foi projetado para 99,999999999% (11 noves) de durabilidade e armazena dados de milhões de aplicações para empresas em todo o mundo.</a:t>
            </a:r>
            <a:endParaRPr lang="pt-BR" dirty="0"/>
          </a:p>
        </p:txBody>
      </p:sp>
    </p:spTree>
    <p:extLst>
      <p:ext uri="{BB962C8B-B14F-4D97-AF65-F5344CB8AC3E}">
        <p14:creationId xmlns:p14="http://schemas.microsoft.com/office/powerpoint/2010/main" val="387078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CBC3D-2448-4A24-96C9-9B1D2B642832}"/>
              </a:ext>
            </a:extLst>
          </p:cNvPr>
          <p:cNvSpPr>
            <a:spLocks noGrp="1"/>
          </p:cNvSpPr>
          <p:nvPr>
            <p:ph type="title"/>
          </p:nvPr>
        </p:nvSpPr>
        <p:spPr/>
        <p:txBody>
          <a:bodyPr/>
          <a:lstStyle/>
          <a:p>
            <a:r>
              <a:rPr lang="pt-BR" dirty="0" err="1"/>
              <a:t>Amazon</a:t>
            </a:r>
            <a:r>
              <a:rPr lang="pt-BR" dirty="0"/>
              <a:t> S3</a:t>
            </a:r>
          </a:p>
        </p:txBody>
      </p:sp>
      <p:sp>
        <p:nvSpPr>
          <p:cNvPr id="3" name="Espaço Reservado para Conteúdo 2">
            <a:extLst>
              <a:ext uri="{FF2B5EF4-FFF2-40B4-BE49-F238E27FC236}">
                <a16:creationId xmlns:a16="http://schemas.microsoft.com/office/drawing/2014/main" id="{B3ADCD54-6F82-4C48-ABA1-8B283BE83CFC}"/>
              </a:ext>
            </a:extLst>
          </p:cNvPr>
          <p:cNvSpPr>
            <a:spLocks noGrp="1"/>
          </p:cNvSpPr>
          <p:nvPr>
            <p:ph idx="1"/>
          </p:nvPr>
        </p:nvSpPr>
        <p:spPr/>
        <p:txBody>
          <a:bodyPr/>
          <a:lstStyle/>
          <a:p>
            <a:r>
              <a:rPr lang="pt-BR" b="0" i="0" dirty="0">
                <a:solidFill>
                  <a:srgbClr val="232F3E"/>
                </a:solidFill>
                <a:effectLst/>
                <a:latin typeface="AmazonEmberBold"/>
              </a:rPr>
              <a:t>Backup e restauração</a:t>
            </a:r>
          </a:p>
          <a:p>
            <a:pPr marL="0" indent="0">
              <a:buNone/>
            </a:pPr>
            <a:r>
              <a:rPr lang="pt-BR" dirty="0"/>
              <a:t>- </a:t>
            </a:r>
            <a:r>
              <a:rPr lang="pt-BR" b="0" i="0" dirty="0">
                <a:solidFill>
                  <a:srgbClr val="333333"/>
                </a:solidFill>
                <a:effectLst/>
                <a:latin typeface="AmazonEmber"/>
              </a:rPr>
              <a:t>Crie soluções escaláveis, duráveis e seguras de backup e restauração com o </a:t>
            </a:r>
            <a:r>
              <a:rPr lang="pt-BR" b="0" i="0" dirty="0" err="1">
                <a:solidFill>
                  <a:srgbClr val="333333"/>
                </a:solidFill>
                <a:effectLst/>
                <a:latin typeface="AmazonEmber"/>
              </a:rPr>
              <a:t>Amazon</a:t>
            </a:r>
            <a:r>
              <a:rPr lang="pt-BR" b="0" i="0" dirty="0">
                <a:solidFill>
                  <a:srgbClr val="333333"/>
                </a:solidFill>
                <a:effectLst/>
                <a:latin typeface="AmazonEmber"/>
              </a:rPr>
              <a:t> S3 e outros serviços da AWS, como o </a:t>
            </a:r>
            <a:r>
              <a:rPr lang="pt-BR" b="0" i="0" dirty="0">
                <a:solidFill>
                  <a:srgbClr val="333333"/>
                </a:solidFill>
                <a:effectLst/>
                <a:latin typeface="AmazonEmberBold"/>
              </a:rPr>
              <a:t>S3 </a:t>
            </a:r>
            <a:r>
              <a:rPr lang="pt-BR" b="0" i="0" dirty="0" err="1">
                <a:solidFill>
                  <a:srgbClr val="333333"/>
                </a:solidFill>
                <a:effectLst/>
                <a:latin typeface="AmazonEmberBold"/>
              </a:rPr>
              <a:t>Glacier</a:t>
            </a:r>
            <a:r>
              <a:rPr lang="pt-BR" b="0" i="0" dirty="0">
                <a:solidFill>
                  <a:srgbClr val="333333"/>
                </a:solidFill>
                <a:effectLst/>
                <a:latin typeface="AmazonEmber"/>
              </a:rPr>
              <a:t>, o </a:t>
            </a:r>
            <a:r>
              <a:rPr lang="pt-BR" b="0" i="0" dirty="0" err="1">
                <a:solidFill>
                  <a:srgbClr val="333333"/>
                </a:solidFill>
                <a:effectLst/>
                <a:latin typeface="AmazonEmberBold"/>
              </a:rPr>
              <a:t>Amazon</a:t>
            </a:r>
            <a:r>
              <a:rPr lang="pt-BR" b="0" i="0" dirty="0">
                <a:solidFill>
                  <a:srgbClr val="333333"/>
                </a:solidFill>
                <a:effectLst/>
                <a:latin typeface="AmazonEmberBold"/>
              </a:rPr>
              <a:t> EFS</a:t>
            </a:r>
            <a:r>
              <a:rPr lang="pt-BR" b="0" i="0" dirty="0">
                <a:solidFill>
                  <a:srgbClr val="333333"/>
                </a:solidFill>
                <a:effectLst/>
                <a:latin typeface="AmazonEmber"/>
              </a:rPr>
              <a:t> e o </a:t>
            </a:r>
            <a:r>
              <a:rPr lang="pt-BR" b="0" i="0" dirty="0" err="1">
                <a:solidFill>
                  <a:srgbClr val="333333"/>
                </a:solidFill>
                <a:effectLst/>
                <a:latin typeface="AmazonEmberBold"/>
              </a:rPr>
              <a:t>Amazon</a:t>
            </a:r>
            <a:r>
              <a:rPr lang="pt-BR" b="0" i="0" dirty="0">
                <a:solidFill>
                  <a:srgbClr val="333333"/>
                </a:solidFill>
                <a:effectLst/>
                <a:latin typeface="AmazonEmberBold"/>
              </a:rPr>
              <a:t> EBS</a:t>
            </a:r>
            <a:r>
              <a:rPr lang="pt-BR" b="0" i="0" dirty="0">
                <a:solidFill>
                  <a:srgbClr val="333333"/>
                </a:solidFill>
                <a:effectLst/>
                <a:latin typeface="AmazonEmber"/>
              </a:rPr>
              <a:t>, para aumentar ou substituir recursos existentes </a:t>
            </a:r>
            <a:r>
              <a:rPr lang="pt-BR" b="0" i="0" dirty="0" err="1">
                <a:solidFill>
                  <a:srgbClr val="333333"/>
                </a:solidFill>
                <a:effectLst/>
                <a:latin typeface="AmazonEmber"/>
              </a:rPr>
              <a:t>on-premises</a:t>
            </a:r>
            <a:r>
              <a:rPr lang="pt-BR" b="0" i="0" dirty="0">
                <a:solidFill>
                  <a:srgbClr val="333333"/>
                </a:solidFill>
                <a:effectLst/>
                <a:latin typeface="AmazonEmber"/>
              </a:rPr>
              <a:t>.</a:t>
            </a:r>
          </a:p>
          <a:p>
            <a:pPr algn="l"/>
            <a:r>
              <a:rPr lang="pt-BR" b="0" i="0" dirty="0">
                <a:solidFill>
                  <a:srgbClr val="232F3E"/>
                </a:solidFill>
                <a:effectLst/>
                <a:latin typeface="AmazonEmberBold"/>
              </a:rPr>
              <a:t>Recuperação de desastres</a:t>
            </a:r>
          </a:p>
          <a:p>
            <a:pPr marL="0" indent="0">
              <a:buNone/>
            </a:pPr>
            <a:r>
              <a:rPr lang="pt-BR" b="0" i="0" dirty="0">
                <a:solidFill>
                  <a:srgbClr val="333333"/>
                </a:solidFill>
                <a:effectLst/>
                <a:latin typeface="AmazonEmber"/>
              </a:rPr>
              <a:t> - Proteja dados, aplicações e sistemas de TI essenciais que estejam em execução na Nuvem AWS ou em sua organização sem incorrer na despesa de um segundo local físico.</a:t>
            </a:r>
            <a:br>
              <a:rPr lang="pt-BR" b="0" i="0" dirty="0">
                <a:solidFill>
                  <a:srgbClr val="333333"/>
                </a:solidFill>
                <a:effectLst/>
                <a:latin typeface="AmazonEmber"/>
              </a:rPr>
            </a:br>
            <a:endParaRPr lang="pt-BR" dirty="0"/>
          </a:p>
        </p:txBody>
      </p:sp>
    </p:spTree>
    <p:extLst>
      <p:ext uri="{BB962C8B-B14F-4D97-AF65-F5344CB8AC3E}">
        <p14:creationId xmlns:p14="http://schemas.microsoft.com/office/powerpoint/2010/main" val="187640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238F-F11B-4FA2-A87B-F7FB7E65BE64}"/>
              </a:ext>
            </a:extLst>
          </p:cNvPr>
          <p:cNvSpPr>
            <a:spLocks noGrp="1"/>
          </p:cNvSpPr>
          <p:nvPr>
            <p:ph type="title"/>
          </p:nvPr>
        </p:nvSpPr>
        <p:spPr/>
        <p:txBody>
          <a:bodyPr/>
          <a:lstStyle/>
          <a:p>
            <a:r>
              <a:rPr lang="pt-BR" dirty="0" err="1"/>
              <a:t>Amazon</a:t>
            </a:r>
            <a:r>
              <a:rPr lang="pt-BR" dirty="0"/>
              <a:t> S3</a:t>
            </a:r>
          </a:p>
        </p:txBody>
      </p:sp>
      <p:sp>
        <p:nvSpPr>
          <p:cNvPr id="3" name="Espaço Reservado para Conteúdo 2">
            <a:extLst>
              <a:ext uri="{FF2B5EF4-FFF2-40B4-BE49-F238E27FC236}">
                <a16:creationId xmlns:a16="http://schemas.microsoft.com/office/drawing/2014/main" id="{1F4C275E-6C60-41ED-B924-ED39CB92592E}"/>
              </a:ext>
            </a:extLst>
          </p:cNvPr>
          <p:cNvSpPr>
            <a:spLocks noGrp="1"/>
          </p:cNvSpPr>
          <p:nvPr>
            <p:ph idx="1"/>
          </p:nvPr>
        </p:nvSpPr>
        <p:spPr/>
        <p:txBody>
          <a:bodyPr/>
          <a:lstStyle/>
          <a:p>
            <a:r>
              <a:rPr lang="pt-BR" b="0" i="0" dirty="0">
                <a:solidFill>
                  <a:srgbClr val="232F3E"/>
                </a:solidFill>
                <a:effectLst/>
                <a:latin typeface="AmazonEmberBold"/>
              </a:rPr>
              <a:t>Arquivamento</a:t>
            </a:r>
          </a:p>
          <a:p>
            <a:pPr>
              <a:buFontTx/>
              <a:buChar char="-"/>
            </a:pPr>
            <a:r>
              <a:rPr lang="pt-BR" b="0" i="0" dirty="0">
                <a:solidFill>
                  <a:srgbClr val="333333"/>
                </a:solidFill>
                <a:effectLst/>
                <a:latin typeface="AmazonEmber"/>
              </a:rPr>
              <a:t>Desative infraestrutura física e arquive dados com o </a:t>
            </a:r>
            <a:r>
              <a:rPr lang="pt-BR" b="0" i="0" dirty="0">
                <a:solidFill>
                  <a:srgbClr val="333333"/>
                </a:solidFill>
                <a:effectLst/>
                <a:latin typeface="AmazonEmberBold"/>
              </a:rPr>
              <a:t>S3 </a:t>
            </a:r>
            <a:r>
              <a:rPr lang="pt-BR" b="0" i="0" dirty="0" err="1">
                <a:solidFill>
                  <a:srgbClr val="333333"/>
                </a:solidFill>
                <a:effectLst/>
                <a:latin typeface="AmazonEmberBold"/>
              </a:rPr>
              <a:t>Glacier</a:t>
            </a:r>
            <a:r>
              <a:rPr lang="pt-BR" b="0" i="0" dirty="0">
                <a:solidFill>
                  <a:srgbClr val="333333"/>
                </a:solidFill>
                <a:effectLst/>
                <a:latin typeface="AmazonEmber"/>
              </a:rPr>
              <a:t> e o </a:t>
            </a:r>
            <a:r>
              <a:rPr lang="pt-BR" b="0" i="0" dirty="0">
                <a:solidFill>
                  <a:srgbClr val="333333"/>
                </a:solidFill>
                <a:effectLst/>
                <a:latin typeface="AmazonEmberBold"/>
              </a:rPr>
              <a:t>S3 </a:t>
            </a:r>
            <a:r>
              <a:rPr lang="pt-BR" b="0" i="0" dirty="0" err="1">
                <a:solidFill>
                  <a:srgbClr val="333333"/>
                </a:solidFill>
                <a:effectLst/>
                <a:latin typeface="AmazonEmberBold"/>
              </a:rPr>
              <a:t>Glacier</a:t>
            </a:r>
            <a:r>
              <a:rPr lang="pt-BR" b="0" i="0" dirty="0">
                <a:solidFill>
                  <a:srgbClr val="333333"/>
                </a:solidFill>
                <a:effectLst/>
                <a:latin typeface="AmazonEmberBold"/>
              </a:rPr>
              <a:t> </a:t>
            </a:r>
            <a:r>
              <a:rPr lang="pt-BR" b="0" i="0" dirty="0" err="1">
                <a:solidFill>
                  <a:srgbClr val="333333"/>
                </a:solidFill>
                <a:effectLst/>
                <a:latin typeface="AmazonEmberBold"/>
              </a:rPr>
              <a:t>Deep</a:t>
            </a:r>
            <a:r>
              <a:rPr lang="pt-BR" b="0" i="0" dirty="0">
                <a:solidFill>
                  <a:srgbClr val="333333"/>
                </a:solidFill>
                <a:effectLst/>
                <a:latin typeface="AmazonEmberBold"/>
              </a:rPr>
              <a:t> </a:t>
            </a:r>
            <a:r>
              <a:rPr lang="pt-BR" b="0" i="0" dirty="0" err="1">
                <a:solidFill>
                  <a:srgbClr val="333333"/>
                </a:solidFill>
                <a:effectLst/>
                <a:latin typeface="AmazonEmberBold"/>
              </a:rPr>
              <a:t>Archive</a:t>
            </a:r>
            <a:r>
              <a:rPr lang="pt-BR" b="0" i="0" dirty="0">
                <a:solidFill>
                  <a:srgbClr val="333333"/>
                </a:solidFill>
                <a:effectLst/>
                <a:latin typeface="AmazonEmber"/>
              </a:rPr>
              <a:t>. Essas categorias de armazenamento do S3 mantêm objetos a longo prazo com as taxas mais baixas. </a:t>
            </a:r>
          </a:p>
          <a:p>
            <a:pPr algn="l"/>
            <a:r>
              <a:rPr lang="pt-BR" b="0" i="0" dirty="0">
                <a:solidFill>
                  <a:srgbClr val="232F3E"/>
                </a:solidFill>
                <a:effectLst/>
                <a:latin typeface="AmazonEmberBold"/>
              </a:rPr>
              <a:t>Análises de data </a:t>
            </a:r>
            <a:r>
              <a:rPr lang="pt-BR" b="0" i="0" dirty="0" err="1">
                <a:solidFill>
                  <a:srgbClr val="232F3E"/>
                </a:solidFill>
                <a:effectLst/>
                <a:latin typeface="AmazonEmberBold"/>
              </a:rPr>
              <a:t>lakes</a:t>
            </a:r>
            <a:r>
              <a:rPr lang="pt-BR" b="0" i="0" dirty="0">
                <a:solidFill>
                  <a:srgbClr val="232F3E"/>
                </a:solidFill>
                <a:effectLst/>
                <a:latin typeface="AmazonEmberBold"/>
              </a:rPr>
              <a:t> e big data</a:t>
            </a:r>
          </a:p>
          <a:p>
            <a:pPr marL="0" indent="0">
              <a:buNone/>
            </a:pPr>
            <a:r>
              <a:rPr lang="pt-BR" dirty="0">
                <a:solidFill>
                  <a:srgbClr val="333333"/>
                </a:solidFill>
                <a:latin typeface="AmazonEmber"/>
              </a:rPr>
              <a:t> - </a:t>
            </a:r>
            <a:r>
              <a:rPr lang="pt-BR" b="0" i="0" dirty="0">
                <a:solidFill>
                  <a:srgbClr val="333333"/>
                </a:solidFill>
                <a:effectLst/>
                <a:latin typeface="AmazonEmber"/>
              </a:rPr>
              <a:t>Agilize a inovação criando um </a:t>
            </a:r>
            <a:r>
              <a:rPr lang="pt-BR" b="0" i="0" u="none" strike="noStrike" dirty="0">
                <a:solidFill>
                  <a:srgbClr val="007EB9"/>
                </a:solidFill>
                <a:effectLst/>
                <a:latin typeface="AmazonEmber"/>
                <a:hlinkClick r:id="rId2"/>
              </a:rPr>
              <a:t>data </a:t>
            </a:r>
            <a:r>
              <a:rPr lang="pt-BR" b="0" i="0" u="none" strike="noStrike" dirty="0" err="1">
                <a:solidFill>
                  <a:srgbClr val="007EB9"/>
                </a:solidFill>
                <a:effectLst/>
                <a:latin typeface="AmazonEmber"/>
                <a:hlinkClick r:id="rId2"/>
              </a:rPr>
              <a:t>lake</a:t>
            </a:r>
            <a:r>
              <a:rPr lang="pt-BR" b="0" i="0" u="none" strike="noStrike" dirty="0">
                <a:solidFill>
                  <a:srgbClr val="007EB9"/>
                </a:solidFill>
                <a:effectLst/>
                <a:latin typeface="AmazonEmber"/>
                <a:hlinkClick r:id="rId2"/>
              </a:rPr>
              <a:t> no </a:t>
            </a:r>
            <a:r>
              <a:rPr lang="pt-BR" b="0" i="0" u="none" strike="noStrike" dirty="0" err="1">
                <a:solidFill>
                  <a:srgbClr val="007EB9"/>
                </a:solidFill>
                <a:effectLst/>
                <a:latin typeface="AmazonEmber"/>
                <a:hlinkClick r:id="rId2"/>
              </a:rPr>
              <a:t>Amazon</a:t>
            </a:r>
            <a:r>
              <a:rPr lang="pt-BR" b="0" i="0" u="none" strike="noStrike" dirty="0">
                <a:solidFill>
                  <a:srgbClr val="007EB9"/>
                </a:solidFill>
                <a:effectLst/>
                <a:latin typeface="AmazonEmber"/>
                <a:hlinkClick r:id="rId2"/>
              </a:rPr>
              <a:t> S3</a:t>
            </a:r>
            <a:r>
              <a:rPr lang="pt-BR" b="0" i="0" dirty="0">
                <a:solidFill>
                  <a:srgbClr val="333333"/>
                </a:solidFill>
                <a:effectLst/>
                <a:latin typeface="AmazonEmber"/>
              </a:rPr>
              <a:t> e extraia insights valiosos usando ferramentas de consulta no local, análises e ferramentas de </a:t>
            </a:r>
            <a:r>
              <a:rPr lang="pt-BR" b="0" i="0" dirty="0" err="1">
                <a:solidFill>
                  <a:srgbClr val="333333"/>
                </a:solidFill>
                <a:effectLst/>
                <a:latin typeface="AmazonEmber"/>
              </a:rPr>
              <a:t>machine</a:t>
            </a:r>
            <a:r>
              <a:rPr lang="pt-BR" b="0" i="0" dirty="0">
                <a:solidFill>
                  <a:srgbClr val="333333"/>
                </a:solidFill>
                <a:effectLst/>
                <a:latin typeface="AmazonEmber"/>
              </a:rPr>
              <a:t> </a:t>
            </a:r>
            <a:r>
              <a:rPr lang="pt-BR" b="0" i="0" dirty="0" err="1">
                <a:solidFill>
                  <a:srgbClr val="333333"/>
                </a:solidFill>
                <a:effectLst/>
                <a:latin typeface="AmazonEmber"/>
              </a:rPr>
              <a:t>learning</a:t>
            </a:r>
            <a:endParaRPr lang="pt-BR" dirty="0"/>
          </a:p>
        </p:txBody>
      </p:sp>
    </p:spTree>
    <p:extLst>
      <p:ext uri="{BB962C8B-B14F-4D97-AF65-F5344CB8AC3E}">
        <p14:creationId xmlns:p14="http://schemas.microsoft.com/office/powerpoint/2010/main" val="3816233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DFBE6-7BFD-4461-BF23-20E5B613F537}"/>
              </a:ext>
            </a:extLst>
          </p:cNvPr>
          <p:cNvSpPr>
            <a:spLocks noGrp="1"/>
          </p:cNvSpPr>
          <p:nvPr>
            <p:ph type="title"/>
          </p:nvPr>
        </p:nvSpPr>
        <p:spPr/>
        <p:txBody>
          <a:bodyPr/>
          <a:lstStyle/>
          <a:p>
            <a:r>
              <a:rPr lang="pt-BR" dirty="0" err="1"/>
              <a:t>Amazon</a:t>
            </a:r>
            <a:r>
              <a:rPr lang="pt-BR" dirty="0"/>
              <a:t> S3</a:t>
            </a:r>
          </a:p>
        </p:txBody>
      </p:sp>
      <p:sp>
        <p:nvSpPr>
          <p:cNvPr id="3" name="Espaço Reservado para Conteúdo 2">
            <a:extLst>
              <a:ext uri="{FF2B5EF4-FFF2-40B4-BE49-F238E27FC236}">
                <a16:creationId xmlns:a16="http://schemas.microsoft.com/office/drawing/2014/main" id="{D62F7A11-CCCD-4347-B4A9-B10EA9AD7791}"/>
              </a:ext>
            </a:extLst>
          </p:cNvPr>
          <p:cNvSpPr>
            <a:spLocks noGrp="1"/>
          </p:cNvSpPr>
          <p:nvPr>
            <p:ph idx="1"/>
          </p:nvPr>
        </p:nvSpPr>
        <p:spPr/>
        <p:txBody>
          <a:bodyPr/>
          <a:lstStyle/>
          <a:p>
            <a:pPr algn="l"/>
            <a:r>
              <a:rPr lang="pt-BR" b="0" i="0" dirty="0">
                <a:solidFill>
                  <a:srgbClr val="232F3E"/>
                </a:solidFill>
                <a:effectLst/>
                <a:latin typeface="AmazonEmberBold"/>
              </a:rPr>
              <a:t>Armazenamento na nuvem híbrida</a:t>
            </a:r>
          </a:p>
          <a:p>
            <a:pPr>
              <a:buFontTx/>
              <a:buChar char="-"/>
            </a:pPr>
            <a:r>
              <a:rPr lang="pt-BR" b="0" i="0" dirty="0">
                <a:solidFill>
                  <a:srgbClr val="333333"/>
                </a:solidFill>
                <a:effectLst/>
                <a:latin typeface="AmazonEmber"/>
              </a:rPr>
              <a:t>Configure a conectividade privada entre o </a:t>
            </a:r>
            <a:r>
              <a:rPr lang="pt-BR" b="0" i="0" dirty="0" err="1">
                <a:solidFill>
                  <a:srgbClr val="333333"/>
                </a:solidFill>
                <a:effectLst/>
                <a:latin typeface="AmazonEmber"/>
              </a:rPr>
              <a:t>Amazon</a:t>
            </a:r>
            <a:r>
              <a:rPr lang="pt-BR" b="0" i="0" dirty="0">
                <a:solidFill>
                  <a:srgbClr val="333333"/>
                </a:solidFill>
                <a:effectLst/>
                <a:latin typeface="AmazonEmber"/>
              </a:rPr>
              <a:t> S3 e o ambiente </a:t>
            </a:r>
            <a:r>
              <a:rPr lang="pt-BR" b="0" i="0" dirty="0" err="1">
                <a:solidFill>
                  <a:srgbClr val="333333"/>
                </a:solidFill>
                <a:effectLst/>
                <a:latin typeface="AmazonEmber"/>
              </a:rPr>
              <a:t>on-premises</a:t>
            </a:r>
            <a:r>
              <a:rPr lang="pt-BR" b="0" i="0" dirty="0">
                <a:solidFill>
                  <a:srgbClr val="333333"/>
                </a:solidFill>
                <a:effectLst/>
                <a:latin typeface="AmazonEmber"/>
              </a:rPr>
              <a:t> com o </a:t>
            </a:r>
            <a:r>
              <a:rPr lang="pt-BR" b="0" i="0" dirty="0">
                <a:solidFill>
                  <a:srgbClr val="333333"/>
                </a:solidFill>
                <a:effectLst/>
                <a:latin typeface="AmazonEmberBold"/>
              </a:rPr>
              <a:t>AWS </a:t>
            </a:r>
            <a:r>
              <a:rPr lang="pt-BR" b="0" i="0" dirty="0" err="1">
                <a:solidFill>
                  <a:srgbClr val="333333"/>
                </a:solidFill>
                <a:effectLst/>
                <a:latin typeface="AmazonEmberBold"/>
              </a:rPr>
              <a:t>PrivateLink</a:t>
            </a:r>
            <a:r>
              <a:rPr lang="pt-BR" b="0" i="0" dirty="0">
                <a:solidFill>
                  <a:srgbClr val="333333"/>
                </a:solidFill>
                <a:effectLst/>
                <a:latin typeface="AmazonEmber"/>
              </a:rPr>
              <a:t>. Você pode provisionar </a:t>
            </a:r>
            <a:r>
              <a:rPr lang="pt-BR" b="0" i="0" dirty="0" err="1">
                <a:solidFill>
                  <a:srgbClr val="333333"/>
                </a:solidFill>
                <a:effectLst/>
                <a:latin typeface="AmazonEmber"/>
              </a:rPr>
              <a:t>endpoints</a:t>
            </a:r>
            <a:r>
              <a:rPr lang="pt-BR" b="0" i="0" dirty="0">
                <a:solidFill>
                  <a:srgbClr val="333333"/>
                </a:solidFill>
                <a:effectLst/>
                <a:latin typeface="AmazonEmber"/>
              </a:rPr>
              <a:t> privados em uma VPC para permitir acesso direto do ambiente </a:t>
            </a:r>
            <a:r>
              <a:rPr lang="pt-BR" b="0" i="0" dirty="0" err="1">
                <a:solidFill>
                  <a:srgbClr val="333333"/>
                </a:solidFill>
                <a:effectLst/>
                <a:latin typeface="AmazonEmber"/>
              </a:rPr>
              <a:t>on-premises</a:t>
            </a:r>
            <a:r>
              <a:rPr lang="pt-BR" b="0" i="0" dirty="0">
                <a:solidFill>
                  <a:srgbClr val="333333"/>
                </a:solidFill>
                <a:effectLst/>
                <a:latin typeface="AmazonEmber"/>
              </a:rPr>
              <a:t> ao S3 usando </a:t>
            </a:r>
            <a:r>
              <a:rPr lang="pt-BR" b="0" i="0" dirty="0" err="1">
                <a:solidFill>
                  <a:srgbClr val="333333"/>
                </a:solidFill>
                <a:effectLst/>
                <a:latin typeface="AmazonEmber"/>
              </a:rPr>
              <a:t>IPs</a:t>
            </a:r>
            <a:r>
              <a:rPr lang="pt-BR" b="0" i="0" dirty="0">
                <a:solidFill>
                  <a:srgbClr val="333333"/>
                </a:solidFill>
                <a:effectLst/>
                <a:latin typeface="AmazonEmber"/>
              </a:rPr>
              <a:t> privados da VPC.</a:t>
            </a:r>
            <a:r>
              <a:rPr lang="pt-BR" b="0" i="0" dirty="0">
                <a:solidFill>
                  <a:srgbClr val="333333"/>
                </a:solidFill>
                <a:effectLst/>
                <a:latin typeface="AmazonEmberBold"/>
              </a:rPr>
              <a:t> </a:t>
            </a:r>
            <a:endParaRPr lang="pt-BR" dirty="0">
              <a:solidFill>
                <a:srgbClr val="333333"/>
              </a:solidFill>
              <a:latin typeface="AmazonEmber"/>
            </a:endParaRPr>
          </a:p>
          <a:p>
            <a:pPr algn="l"/>
            <a:r>
              <a:rPr lang="pt-BR" b="0" i="0" dirty="0">
                <a:solidFill>
                  <a:srgbClr val="232F3E"/>
                </a:solidFill>
                <a:effectLst/>
                <a:latin typeface="AmazonEmberBold"/>
              </a:rPr>
              <a:t>Aplicações nativas da nuvem</a:t>
            </a:r>
          </a:p>
          <a:p>
            <a:pPr marL="0" indent="0">
              <a:buNone/>
            </a:pPr>
            <a:r>
              <a:rPr lang="pt-BR" dirty="0">
                <a:solidFill>
                  <a:srgbClr val="333333"/>
                </a:solidFill>
                <a:latin typeface="AmazonEmber"/>
              </a:rPr>
              <a:t>- </a:t>
            </a:r>
            <a:r>
              <a:rPr lang="pt-BR" b="0" i="0" dirty="0">
                <a:solidFill>
                  <a:srgbClr val="333333"/>
                </a:solidFill>
                <a:effectLst/>
                <a:latin typeface="AmazonEmber"/>
              </a:rPr>
              <a:t>Crie aplicativos móveis e baseados na Internet de maneira rápida e econômica, usando os serviços da AWS e o </a:t>
            </a:r>
            <a:r>
              <a:rPr lang="pt-BR" b="0" i="0" dirty="0" err="1">
                <a:solidFill>
                  <a:srgbClr val="333333"/>
                </a:solidFill>
                <a:effectLst/>
                <a:latin typeface="AmazonEmber"/>
              </a:rPr>
              <a:t>Amazon</a:t>
            </a:r>
            <a:r>
              <a:rPr lang="pt-BR" b="0" i="0" dirty="0">
                <a:solidFill>
                  <a:srgbClr val="333333"/>
                </a:solidFill>
                <a:effectLst/>
                <a:latin typeface="AmazonEmber"/>
              </a:rPr>
              <a:t> S3 para armazenar dados de desenvolvimento e produção compartilhados pelos </a:t>
            </a:r>
            <a:r>
              <a:rPr lang="pt-BR" b="0" i="0" dirty="0" err="1">
                <a:solidFill>
                  <a:srgbClr val="333333"/>
                </a:solidFill>
                <a:effectLst/>
                <a:latin typeface="AmazonEmber"/>
              </a:rPr>
              <a:t>microsserviços</a:t>
            </a:r>
            <a:r>
              <a:rPr lang="pt-BR" b="0" i="0" dirty="0">
                <a:solidFill>
                  <a:srgbClr val="333333"/>
                </a:solidFill>
                <a:effectLst/>
                <a:latin typeface="AmazonEmber"/>
              </a:rPr>
              <a:t> que compõem as aplicações nativas da nuvem.</a:t>
            </a:r>
          </a:p>
        </p:txBody>
      </p:sp>
    </p:spTree>
    <p:extLst>
      <p:ext uri="{BB962C8B-B14F-4D97-AF65-F5344CB8AC3E}">
        <p14:creationId xmlns:p14="http://schemas.microsoft.com/office/powerpoint/2010/main" val="4023878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D9E86-9D26-4D4A-901F-2894468C3AE6}"/>
              </a:ext>
            </a:extLst>
          </p:cNvPr>
          <p:cNvSpPr>
            <a:spLocks noGrp="1"/>
          </p:cNvSpPr>
          <p:nvPr>
            <p:ph type="title"/>
          </p:nvPr>
        </p:nvSpPr>
        <p:spPr/>
        <p:txBody>
          <a:bodyPr/>
          <a:lstStyle/>
          <a:p>
            <a:r>
              <a:rPr lang="pt-BR" dirty="0" err="1"/>
              <a:t>Amazon</a:t>
            </a:r>
            <a:r>
              <a:rPr lang="pt-BR" dirty="0"/>
              <a:t> S3 </a:t>
            </a:r>
            <a:r>
              <a:rPr lang="pt-BR" dirty="0" err="1"/>
              <a:t>Glacier</a:t>
            </a:r>
            <a:r>
              <a:rPr lang="pt-BR" dirty="0"/>
              <a:t> e S3 </a:t>
            </a:r>
            <a:r>
              <a:rPr lang="pt-BR" dirty="0" err="1"/>
              <a:t>Glacier</a:t>
            </a:r>
            <a:r>
              <a:rPr lang="pt-BR" dirty="0"/>
              <a:t> </a:t>
            </a:r>
            <a:r>
              <a:rPr lang="pt-BR" dirty="0" err="1"/>
              <a:t>Deep</a:t>
            </a:r>
            <a:r>
              <a:rPr lang="pt-BR" dirty="0"/>
              <a:t> </a:t>
            </a:r>
            <a:r>
              <a:rPr lang="pt-BR" dirty="0" err="1"/>
              <a:t>Archive</a:t>
            </a:r>
            <a:endParaRPr lang="pt-BR" dirty="0"/>
          </a:p>
        </p:txBody>
      </p:sp>
      <p:sp>
        <p:nvSpPr>
          <p:cNvPr id="3" name="Espaço Reservado para Conteúdo 2">
            <a:extLst>
              <a:ext uri="{FF2B5EF4-FFF2-40B4-BE49-F238E27FC236}">
                <a16:creationId xmlns:a16="http://schemas.microsoft.com/office/drawing/2014/main" id="{791FF618-7CE6-45DA-92FD-507598110935}"/>
              </a:ext>
            </a:extLst>
          </p:cNvPr>
          <p:cNvSpPr>
            <a:spLocks noGrp="1"/>
          </p:cNvSpPr>
          <p:nvPr>
            <p:ph idx="1"/>
          </p:nvPr>
        </p:nvSpPr>
        <p:spPr/>
        <p:txBody>
          <a:bodyPr/>
          <a:lstStyle/>
          <a:p>
            <a:r>
              <a:rPr lang="pt-BR" dirty="0"/>
              <a:t>O </a:t>
            </a:r>
            <a:r>
              <a:rPr lang="pt-BR" dirty="0" err="1"/>
              <a:t>Amazon</a:t>
            </a:r>
            <a:r>
              <a:rPr lang="pt-BR" dirty="0"/>
              <a:t> S3 </a:t>
            </a:r>
            <a:r>
              <a:rPr lang="pt-BR" dirty="0" err="1"/>
              <a:t>Glacier</a:t>
            </a:r>
            <a:r>
              <a:rPr lang="pt-BR" dirty="0"/>
              <a:t> e o S3 </a:t>
            </a:r>
            <a:r>
              <a:rPr lang="pt-BR" dirty="0" err="1"/>
              <a:t>Glacier</a:t>
            </a:r>
            <a:r>
              <a:rPr lang="pt-BR" dirty="0"/>
              <a:t> </a:t>
            </a:r>
            <a:r>
              <a:rPr lang="pt-BR" dirty="0" err="1"/>
              <a:t>Deep</a:t>
            </a:r>
            <a:r>
              <a:rPr lang="pt-BR" dirty="0"/>
              <a:t> </a:t>
            </a:r>
            <a:r>
              <a:rPr lang="pt-BR" dirty="0" err="1"/>
              <a:t>Archive</a:t>
            </a:r>
            <a:r>
              <a:rPr lang="pt-BR" dirty="0"/>
              <a:t> são classes de armazenamento em nuvem seguras, resilientes e de custo extremamente baixo do </a:t>
            </a:r>
            <a:r>
              <a:rPr lang="pt-BR" dirty="0" err="1"/>
              <a:t>Amazon</a:t>
            </a:r>
            <a:r>
              <a:rPr lang="pt-BR" dirty="0"/>
              <a:t> S3 para arquivamento de dados e backups de longa duração. Essas classes foram projetadas para oferecer 99,999999999% de durabilidade e disponibilizar funcionalidades de segurança e conformidade abrangentes que podem ajudar a cumprir até mesmo os requisitos normativos mais rigorosos. </a:t>
            </a:r>
          </a:p>
        </p:txBody>
      </p:sp>
    </p:spTree>
    <p:extLst>
      <p:ext uri="{BB962C8B-B14F-4D97-AF65-F5344CB8AC3E}">
        <p14:creationId xmlns:p14="http://schemas.microsoft.com/office/powerpoint/2010/main" val="38640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6F4D0-15AF-4DF6-B0E5-46BCF4EB2981}"/>
              </a:ext>
            </a:extLst>
          </p:cNvPr>
          <p:cNvSpPr>
            <a:spLocks noGrp="1"/>
          </p:cNvSpPr>
          <p:nvPr>
            <p:ph type="title"/>
          </p:nvPr>
        </p:nvSpPr>
        <p:spPr/>
        <p:txBody>
          <a:bodyPr/>
          <a:lstStyle/>
          <a:p>
            <a:r>
              <a:rPr lang="pt-BR" dirty="0" err="1"/>
              <a:t>Amazon</a:t>
            </a:r>
            <a:r>
              <a:rPr lang="pt-BR" dirty="0"/>
              <a:t> S3 </a:t>
            </a:r>
            <a:r>
              <a:rPr lang="pt-BR" dirty="0" err="1"/>
              <a:t>Glacier</a:t>
            </a:r>
            <a:r>
              <a:rPr lang="pt-BR" dirty="0"/>
              <a:t> e S3 </a:t>
            </a:r>
            <a:r>
              <a:rPr lang="pt-BR" dirty="0" err="1"/>
              <a:t>Glacier</a:t>
            </a:r>
            <a:r>
              <a:rPr lang="pt-BR" dirty="0"/>
              <a:t> </a:t>
            </a:r>
            <a:r>
              <a:rPr lang="pt-BR" dirty="0" err="1"/>
              <a:t>Deep</a:t>
            </a:r>
            <a:r>
              <a:rPr lang="pt-BR" dirty="0"/>
              <a:t> </a:t>
            </a:r>
            <a:r>
              <a:rPr lang="pt-BR" dirty="0" err="1"/>
              <a:t>Archive</a:t>
            </a:r>
            <a:endParaRPr lang="pt-BR" dirty="0"/>
          </a:p>
        </p:txBody>
      </p:sp>
      <p:sp>
        <p:nvSpPr>
          <p:cNvPr id="3" name="Espaço Reservado para Conteúdo 2">
            <a:extLst>
              <a:ext uri="{FF2B5EF4-FFF2-40B4-BE49-F238E27FC236}">
                <a16:creationId xmlns:a16="http://schemas.microsoft.com/office/drawing/2014/main" id="{395EF5F7-A839-4F99-82D8-81F96582F1FF}"/>
              </a:ext>
            </a:extLst>
          </p:cNvPr>
          <p:cNvSpPr>
            <a:spLocks noGrp="1"/>
          </p:cNvSpPr>
          <p:nvPr>
            <p:ph idx="1"/>
          </p:nvPr>
        </p:nvSpPr>
        <p:spPr/>
        <p:txBody>
          <a:bodyPr/>
          <a:lstStyle/>
          <a:p>
            <a:r>
              <a:rPr lang="pt-BR" b="0" i="0" dirty="0">
                <a:solidFill>
                  <a:srgbClr val="232F3E"/>
                </a:solidFill>
                <a:effectLst/>
                <a:latin typeface="AmazonEmberLight"/>
              </a:rPr>
              <a:t> o </a:t>
            </a:r>
            <a:r>
              <a:rPr lang="pt-BR" b="0" i="0" dirty="0" err="1">
                <a:solidFill>
                  <a:srgbClr val="232F3E"/>
                </a:solidFill>
                <a:effectLst/>
                <a:latin typeface="AmazonEmberLight"/>
              </a:rPr>
              <a:t>Amazon</a:t>
            </a:r>
            <a:r>
              <a:rPr lang="pt-BR" b="0" i="0" dirty="0">
                <a:solidFill>
                  <a:srgbClr val="232F3E"/>
                </a:solidFill>
                <a:effectLst/>
                <a:latin typeface="AmazonEmberLight"/>
              </a:rPr>
              <a:t> S3 </a:t>
            </a:r>
            <a:r>
              <a:rPr lang="pt-BR" b="0" i="0" dirty="0" err="1">
                <a:solidFill>
                  <a:srgbClr val="232F3E"/>
                </a:solidFill>
                <a:effectLst/>
                <a:latin typeface="AmazonEmberLight"/>
              </a:rPr>
              <a:t>Glacier</a:t>
            </a:r>
            <a:r>
              <a:rPr lang="pt-BR" b="0" i="0" dirty="0">
                <a:solidFill>
                  <a:srgbClr val="232F3E"/>
                </a:solidFill>
                <a:effectLst/>
                <a:latin typeface="AmazonEmberLight"/>
              </a:rPr>
              <a:t> fornece três opções de acesso a arquivos, de alguns minutos a várias horas, e o S3 </a:t>
            </a:r>
            <a:r>
              <a:rPr lang="pt-BR" b="0" i="0" dirty="0" err="1">
                <a:solidFill>
                  <a:srgbClr val="232F3E"/>
                </a:solidFill>
                <a:effectLst/>
                <a:latin typeface="AmazonEmberLight"/>
              </a:rPr>
              <a:t>Glacier</a:t>
            </a:r>
            <a:r>
              <a:rPr lang="pt-BR" b="0" i="0" dirty="0">
                <a:solidFill>
                  <a:srgbClr val="232F3E"/>
                </a:solidFill>
                <a:effectLst/>
                <a:latin typeface="AmazonEmberLight"/>
              </a:rPr>
              <a:t> </a:t>
            </a:r>
            <a:r>
              <a:rPr lang="pt-BR" b="0" i="0" dirty="0" err="1">
                <a:solidFill>
                  <a:srgbClr val="232F3E"/>
                </a:solidFill>
                <a:effectLst/>
                <a:latin typeface="AmazonEmberLight"/>
              </a:rPr>
              <a:t>Deep</a:t>
            </a:r>
            <a:r>
              <a:rPr lang="pt-BR" b="0" i="0" dirty="0">
                <a:solidFill>
                  <a:srgbClr val="232F3E"/>
                </a:solidFill>
                <a:effectLst/>
                <a:latin typeface="AmazonEmberLight"/>
              </a:rPr>
              <a:t> </a:t>
            </a:r>
            <a:r>
              <a:rPr lang="pt-BR" b="0" i="0" dirty="0" err="1">
                <a:solidFill>
                  <a:srgbClr val="232F3E"/>
                </a:solidFill>
                <a:effectLst/>
                <a:latin typeface="AmazonEmberLight"/>
              </a:rPr>
              <a:t>Archive</a:t>
            </a:r>
            <a:r>
              <a:rPr lang="pt-BR" b="0" i="0" dirty="0">
                <a:solidFill>
                  <a:srgbClr val="232F3E"/>
                </a:solidFill>
                <a:effectLst/>
                <a:latin typeface="AmazonEmberLight"/>
              </a:rPr>
              <a:t> oferece duas opções de acesso, de 12 a 48 horas.</a:t>
            </a:r>
            <a:endParaRPr lang="pt-BR" dirty="0"/>
          </a:p>
        </p:txBody>
      </p:sp>
    </p:spTree>
    <p:extLst>
      <p:ext uri="{BB962C8B-B14F-4D97-AF65-F5344CB8AC3E}">
        <p14:creationId xmlns:p14="http://schemas.microsoft.com/office/powerpoint/2010/main" val="3248730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8B7B7-2C6E-448A-A16A-5608E6468B2D}"/>
              </a:ext>
            </a:extLst>
          </p:cNvPr>
          <p:cNvSpPr>
            <a:spLocks noGrp="1"/>
          </p:cNvSpPr>
          <p:nvPr>
            <p:ph type="title"/>
          </p:nvPr>
        </p:nvSpPr>
        <p:spPr/>
        <p:txBody>
          <a:bodyPr/>
          <a:lstStyle/>
          <a:p>
            <a:r>
              <a:rPr lang="pt-BR" dirty="0" err="1"/>
              <a:t>Amazon</a:t>
            </a:r>
            <a:r>
              <a:rPr lang="pt-BR" dirty="0"/>
              <a:t> S3 </a:t>
            </a:r>
            <a:r>
              <a:rPr lang="pt-BR" dirty="0" err="1"/>
              <a:t>Glacier</a:t>
            </a:r>
            <a:r>
              <a:rPr lang="pt-BR" dirty="0"/>
              <a:t> e S3 </a:t>
            </a:r>
            <a:r>
              <a:rPr lang="pt-BR" dirty="0" err="1"/>
              <a:t>Glacier</a:t>
            </a:r>
            <a:r>
              <a:rPr lang="pt-BR" dirty="0"/>
              <a:t> </a:t>
            </a:r>
            <a:r>
              <a:rPr lang="pt-BR" dirty="0" err="1"/>
              <a:t>Deep</a:t>
            </a:r>
            <a:r>
              <a:rPr lang="pt-BR" dirty="0"/>
              <a:t> </a:t>
            </a:r>
            <a:r>
              <a:rPr lang="pt-BR" dirty="0" err="1"/>
              <a:t>Archive</a:t>
            </a:r>
            <a:endParaRPr lang="pt-BR" dirty="0"/>
          </a:p>
        </p:txBody>
      </p:sp>
      <p:sp>
        <p:nvSpPr>
          <p:cNvPr id="3" name="Espaço Reservado para Conteúdo 2">
            <a:extLst>
              <a:ext uri="{FF2B5EF4-FFF2-40B4-BE49-F238E27FC236}">
                <a16:creationId xmlns:a16="http://schemas.microsoft.com/office/drawing/2014/main" id="{33610F7C-4171-4101-90B2-C2E46BE74154}"/>
              </a:ext>
            </a:extLst>
          </p:cNvPr>
          <p:cNvSpPr>
            <a:spLocks noGrp="1"/>
          </p:cNvSpPr>
          <p:nvPr>
            <p:ph idx="1"/>
          </p:nvPr>
        </p:nvSpPr>
        <p:spPr/>
        <p:txBody>
          <a:bodyPr/>
          <a:lstStyle/>
          <a:p>
            <a:r>
              <a:rPr lang="pt-BR" b="0" i="0" dirty="0">
                <a:solidFill>
                  <a:srgbClr val="232F3E"/>
                </a:solidFill>
                <a:effectLst/>
                <a:latin typeface="AmazonEmberBold"/>
              </a:rPr>
              <a:t>FLUXOS DE TRABALHO DE ATIVOS DE MÍDIA</a:t>
            </a:r>
          </a:p>
          <a:p>
            <a:r>
              <a:rPr lang="pt-BR" b="0" i="0" dirty="0">
                <a:solidFill>
                  <a:srgbClr val="232F3E"/>
                </a:solidFill>
                <a:effectLst/>
                <a:latin typeface="AmazonEmberBold"/>
              </a:rPr>
              <a:t>ARQUIVAMENTO DE INFORMAÇÕES DE SAÚDE</a:t>
            </a:r>
          </a:p>
          <a:p>
            <a:r>
              <a:rPr lang="pt-BR" b="0" i="0" dirty="0">
                <a:solidFill>
                  <a:srgbClr val="232F3E"/>
                </a:solidFill>
                <a:effectLst/>
                <a:latin typeface="AmazonEmberBold"/>
              </a:rPr>
              <a:t>ARQUIVAMENTO PARA FINS NORMATIVOS E DE CONFORMIDADE</a:t>
            </a:r>
          </a:p>
          <a:p>
            <a:r>
              <a:rPr lang="pt-BR" b="0" i="0" dirty="0">
                <a:solidFill>
                  <a:srgbClr val="232F3E"/>
                </a:solidFill>
                <a:effectLst/>
                <a:latin typeface="AmazonEmberBold"/>
              </a:rPr>
              <a:t>ARMAZENAMENTO FÍSICO DE DADOS CIENTÍFICOS</a:t>
            </a:r>
          </a:p>
          <a:p>
            <a:pPr algn="l"/>
            <a:r>
              <a:rPr lang="pt-BR" b="0" i="0" dirty="0">
                <a:solidFill>
                  <a:srgbClr val="232F3E"/>
                </a:solidFill>
                <a:effectLst/>
                <a:latin typeface="AmazonEmberBold"/>
              </a:rPr>
              <a:t>PRESERVAÇÃO DIGITAL</a:t>
            </a:r>
          </a:p>
          <a:p>
            <a:pPr algn="l"/>
            <a:r>
              <a:rPr lang="pt-BR" b="0" i="0" dirty="0">
                <a:solidFill>
                  <a:srgbClr val="232F3E"/>
                </a:solidFill>
                <a:effectLst/>
                <a:latin typeface="AmazonEmberBold"/>
              </a:rPr>
              <a:t>SUBSTITUIÇÃO DE FITAS MAGNÉTICAS</a:t>
            </a:r>
          </a:p>
          <a:p>
            <a:pPr marL="0" indent="0">
              <a:buNone/>
            </a:pPr>
            <a:br>
              <a:rPr lang="pt-BR" b="0" i="0" dirty="0">
                <a:solidFill>
                  <a:srgbClr val="333333"/>
                </a:solidFill>
                <a:effectLst/>
                <a:latin typeface="AmazonEmber"/>
              </a:rPr>
            </a:br>
            <a:br>
              <a:rPr lang="pt-BR" b="0" i="0" dirty="0">
                <a:solidFill>
                  <a:srgbClr val="333333"/>
                </a:solidFill>
                <a:effectLst/>
                <a:latin typeface="AmazonEmber"/>
              </a:rPr>
            </a:br>
            <a:endParaRPr lang="pt-BR" dirty="0"/>
          </a:p>
        </p:txBody>
      </p:sp>
    </p:spTree>
    <p:extLst>
      <p:ext uri="{BB962C8B-B14F-4D97-AF65-F5344CB8AC3E}">
        <p14:creationId xmlns:p14="http://schemas.microsoft.com/office/powerpoint/2010/main" val="149616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69566-F922-4D38-9CCD-5C9B8C303E51}"/>
              </a:ext>
            </a:extLst>
          </p:cNvPr>
          <p:cNvSpPr>
            <a:spLocks noGrp="1"/>
          </p:cNvSpPr>
          <p:nvPr>
            <p:ph type="title"/>
          </p:nvPr>
        </p:nvSpPr>
        <p:spPr/>
        <p:txBody>
          <a:bodyPr/>
          <a:lstStyle/>
          <a:p>
            <a:r>
              <a:rPr lang="pt-BR" b="0" i="0" u="none" strike="noStrike" dirty="0">
                <a:solidFill>
                  <a:srgbClr val="16191F"/>
                </a:solidFill>
                <a:effectLst/>
                <a:highlight>
                  <a:srgbClr val="FFFF00"/>
                </a:highlight>
                <a:latin typeface="Amazon Ember"/>
              </a:rPr>
              <a:t> AWS Management Console</a:t>
            </a:r>
            <a:br>
              <a:rPr lang="pt-BR" b="0" i="0" u="none" strike="noStrike" dirty="0">
                <a:solidFill>
                  <a:srgbClr val="16191F"/>
                </a:solidFill>
                <a:effectLst/>
                <a:highlight>
                  <a:srgbClr val="FFFF00"/>
                </a:highlight>
                <a:latin typeface="Amazon Ember"/>
              </a:rPr>
            </a:br>
            <a:endParaRPr lang="pt-BR" dirty="0">
              <a:highlight>
                <a:srgbClr val="FFFF00"/>
              </a:highlight>
            </a:endParaRPr>
          </a:p>
        </p:txBody>
      </p:sp>
      <p:sp>
        <p:nvSpPr>
          <p:cNvPr id="3" name="Espaço Reservado para Conteúdo 2">
            <a:extLst>
              <a:ext uri="{FF2B5EF4-FFF2-40B4-BE49-F238E27FC236}">
                <a16:creationId xmlns:a16="http://schemas.microsoft.com/office/drawing/2014/main" id="{F37E9AD7-7377-45D9-91C8-E17BAE14F065}"/>
              </a:ext>
            </a:extLst>
          </p:cNvPr>
          <p:cNvSpPr>
            <a:spLocks noGrp="1"/>
          </p:cNvSpPr>
          <p:nvPr>
            <p:ph idx="1"/>
          </p:nvPr>
        </p:nvSpPr>
        <p:spPr/>
        <p:txBody>
          <a:bodyPr/>
          <a:lstStyle/>
          <a:p>
            <a:r>
              <a:rPr lang="pt-BR" dirty="0"/>
              <a:t>OAWS Management </a:t>
            </a:r>
            <a:r>
              <a:rPr lang="pt-BR" dirty="0" err="1"/>
              <a:t>ConsoleO</a:t>
            </a:r>
            <a:r>
              <a:rPr lang="pt-BR" dirty="0"/>
              <a:t> é um aplicativo web que compreende e se refere a um amplo acervo de consoles de serviço para gerenciamento da </a:t>
            </a:r>
            <a:r>
              <a:rPr lang="pt-BR" dirty="0" err="1"/>
              <a:t>Amazon</a:t>
            </a:r>
            <a:r>
              <a:rPr lang="pt-BR" dirty="0"/>
              <a:t> Web Services. Quando você faz login pela primeira vez, vê a página inicial do console. A página inicial fornece acesso a cada console de serviço, bem como a uma interface de usuário intuitiva para explorar a AWS e obter dicas úteis.</a:t>
            </a:r>
          </a:p>
        </p:txBody>
      </p:sp>
    </p:spTree>
    <p:extLst>
      <p:ext uri="{BB962C8B-B14F-4D97-AF65-F5344CB8AC3E}">
        <p14:creationId xmlns:p14="http://schemas.microsoft.com/office/powerpoint/2010/main" val="1522578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FCC28-109A-4514-A8AF-3A36C1DF63D5}"/>
              </a:ext>
            </a:extLst>
          </p:cNvPr>
          <p:cNvSpPr>
            <a:spLocks noGrp="1"/>
          </p:cNvSpPr>
          <p:nvPr>
            <p:ph type="title"/>
          </p:nvPr>
        </p:nvSpPr>
        <p:spPr/>
        <p:txBody>
          <a:bodyPr/>
          <a:lstStyle/>
          <a:p>
            <a:r>
              <a:rPr lang="pt-BR" dirty="0"/>
              <a:t>S3 </a:t>
            </a:r>
            <a:r>
              <a:rPr lang="pt-BR" dirty="0" err="1"/>
              <a:t>Transfer</a:t>
            </a:r>
            <a:r>
              <a:rPr lang="pt-BR" dirty="0"/>
              <a:t> </a:t>
            </a:r>
            <a:r>
              <a:rPr lang="pt-BR" dirty="0" err="1"/>
              <a:t>Acceleration</a:t>
            </a:r>
            <a:endParaRPr lang="pt-BR" dirty="0"/>
          </a:p>
        </p:txBody>
      </p:sp>
      <p:sp>
        <p:nvSpPr>
          <p:cNvPr id="3" name="Espaço Reservado para Conteúdo 2">
            <a:extLst>
              <a:ext uri="{FF2B5EF4-FFF2-40B4-BE49-F238E27FC236}">
                <a16:creationId xmlns:a16="http://schemas.microsoft.com/office/drawing/2014/main" id="{FF5FB54A-1164-4ECA-AF5F-F85A565CF2AD}"/>
              </a:ext>
            </a:extLst>
          </p:cNvPr>
          <p:cNvSpPr>
            <a:spLocks noGrp="1"/>
          </p:cNvSpPr>
          <p:nvPr>
            <p:ph idx="1"/>
          </p:nvPr>
        </p:nvSpPr>
        <p:spPr/>
        <p:txBody>
          <a:bodyPr>
            <a:normAutofit lnSpcReduction="10000"/>
          </a:bodyPr>
          <a:lstStyle/>
          <a:p>
            <a:r>
              <a:rPr lang="pt-BR" dirty="0"/>
              <a:t>O </a:t>
            </a:r>
            <a:r>
              <a:rPr lang="pt-BR" dirty="0" err="1"/>
              <a:t>Amazon</a:t>
            </a:r>
            <a:r>
              <a:rPr lang="pt-BR" dirty="0"/>
              <a:t> S3 </a:t>
            </a:r>
            <a:r>
              <a:rPr lang="pt-BR" dirty="0" err="1"/>
              <a:t>Transfer</a:t>
            </a:r>
            <a:r>
              <a:rPr lang="pt-BR" dirty="0"/>
              <a:t> </a:t>
            </a:r>
            <a:r>
              <a:rPr lang="pt-BR" dirty="0" err="1"/>
              <a:t>Acceleration</a:t>
            </a:r>
            <a:r>
              <a:rPr lang="pt-BR" dirty="0"/>
              <a:t> pode acelerar as transferências de conteúdo entre o usuário e o </a:t>
            </a:r>
            <a:r>
              <a:rPr lang="pt-BR" dirty="0" err="1"/>
              <a:t>Amazon</a:t>
            </a:r>
            <a:r>
              <a:rPr lang="pt-BR" dirty="0"/>
              <a:t> S3 de 50-500% para transferências de longa distância de objetos maiores.</a:t>
            </a:r>
          </a:p>
          <a:p>
            <a:r>
              <a:rPr lang="pt-BR" dirty="0"/>
              <a:t>O S3 </a:t>
            </a:r>
            <a:r>
              <a:rPr lang="pt-BR" dirty="0" err="1"/>
              <a:t>Transfer</a:t>
            </a:r>
            <a:r>
              <a:rPr lang="pt-BR" dirty="0"/>
              <a:t> </a:t>
            </a:r>
            <a:r>
              <a:rPr lang="pt-BR" dirty="0" err="1"/>
              <a:t>Acceleration</a:t>
            </a:r>
            <a:r>
              <a:rPr lang="pt-BR" dirty="0"/>
              <a:t> (S3TA) reduz a variabilidade no roteamento da Internet, o congestionamento e as velocidades que podem afetar as transferências, e logicamente encurta a distância até o S3 para aplicativos remotos</a:t>
            </a:r>
          </a:p>
          <a:p>
            <a:r>
              <a:rPr lang="pt-BR" dirty="0"/>
              <a:t>O S3TA melhora o desempenho de transferência, roteando o tráfego por meio </a:t>
            </a:r>
            <a:r>
              <a:rPr lang="pt-BR" dirty="0" err="1"/>
              <a:t>Amazon</a:t>
            </a:r>
            <a:r>
              <a:rPr lang="pt-BR" dirty="0"/>
              <a:t> </a:t>
            </a:r>
            <a:r>
              <a:rPr lang="pt-BR" dirty="0" err="1"/>
              <a:t>CloudFront’s</a:t>
            </a:r>
            <a:r>
              <a:rPr lang="pt-BR" dirty="0"/>
              <a:t> globalmente distribuídos e Edge </a:t>
            </a:r>
            <a:r>
              <a:rPr lang="pt-BR" dirty="0" err="1"/>
              <a:t>Locations</a:t>
            </a:r>
            <a:r>
              <a:rPr lang="pt-BR" dirty="0"/>
              <a:t> e redes de </a:t>
            </a:r>
            <a:r>
              <a:rPr lang="pt-BR" dirty="0" err="1"/>
              <a:t>backbone</a:t>
            </a:r>
            <a:r>
              <a:rPr lang="pt-BR" dirty="0"/>
              <a:t> da AWS, e usando otimizações de protocolo de rede.</a:t>
            </a:r>
          </a:p>
        </p:txBody>
      </p:sp>
    </p:spTree>
    <p:extLst>
      <p:ext uri="{BB962C8B-B14F-4D97-AF65-F5344CB8AC3E}">
        <p14:creationId xmlns:p14="http://schemas.microsoft.com/office/powerpoint/2010/main" val="387865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927A9-1FE4-458B-A8E1-2A1B6FEF5E43}"/>
              </a:ext>
            </a:extLst>
          </p:cNvPr>
          <p:cNvSpPr>
            <a:spLocks noGrp="1"/>
          </p:cNvSpPr>
          <p:nvPr>
            <p:ph type="title"/>
          </p:nvPr>
        </p:nvSpPr>
        <p:spPr/>
        <p:txBody>
          <a:bodyPr/>
          <a:lstStyle/>
          <a:p>
            <a:r>
              <a:rPr lang="pt-BR" dirty="0">
                <a:highlight>
                  <a:srgbClr val="FFFF00"/>
                </a:highlight>
              </a:rPr>
              <a:t>AWS X-Ray</a:t>
            </a:r>
          </a:p>
        </p:txBody>
      </p:sp>
      <p:sp>
        <p:nvSpPr>
          <p:cNvPr id="3" name="Espaço Reservado para Conteúdo 2">
            <a:extLst>
              <a:ext uri="{FF2B5EF4-FFF2-40B4-BE49-F238E27FC236}">
                <a16:creationId xmlns:a16="http://schemas.microsoft.com/office/drawing/2014/main" id="{4F2B3F1C-9798-4F09-8650-760371EEE68C}"/>
              </a:ext>
            </a:extLst>
          </p:cNvPr>
          <p:cNvSpPr>
            <a:spLocks noGrp="1"/>
          </p:cNvSpPr>
          <p:nvPr>
            <p:ph idx="1"/>
          </p:nvPr>
        </p:nvSpPr>
        <p:spPr/>
        <p:txBody>
          <a:bodyPr/>
          <a:lstStyle/>
          <a:p>
            <a:r>
              <a:rPr lang="pt-BR" b="0" i="0" dirty="0">
                <a:solidFill>
                  <a:srgbClr val="232F3E"/>
                </a:solidFill>
                <a:effectLst/>
                <a:latin typeface="AmazonEmber"/>
              </a:rPr>
              <a:t>O AWS X-Ray ajuda desenvolvedores a analisar e depurar aplicações distribuídas de produção, como as criadas usando uma arquitetura de </a:t>
            </a:r>
            <a:r>
              <a:rPr lang="pt-BR" b="0" i="0" dirty="0" err="1">
                <a:solidFill>
                  <a:srgbClr val="232F3E"/>
                </a:solidFill>
                <a:effectLst/>
                <a:latin typeface="AmazonEmber"/>
              </a:rPr>
              <a:t>microsserviços</a:t>
            </a:r>
            <a:r>
              <a:rPr lang="pt-BR" b="0" i="0" dirty="0">
                <a:solidFill>
                  <a:srgbClr val="232F3E"/>
                </a:solidFill>
                <a:effectLst/>
                <a:latin typeface="AmazonEmber"/>
              </a:rPr>
              <a:t>. Com o X-Ray, é possível entender a performance de aplicativos e de seus serviços subjacentes para identificar e solucionar problemas e erros de performance. </a:t>
            </a:r>
          </a:p>
          <a:p>
            <a:r>
              <a:rPr lang="pt-BR" b="0" i="0" dirty="0">
                <a:solidFill>
                  <a:srgbClr val="232F3E"/>
                </a:solidFill>
                <a:effectLst/>
                <a:latin typeface="AmazonEmber"/>
              </a:rPr>
              <a:t>O X-Ray disponibiliza uma visualização completa sobre as solicitações, conforme elas percorrem o aplicativo, além de mostrar um mapa dos componentes subjacentes do aplicativo. É possível usar o X-Ray para analisar as aplicações em desenvolvimento e em produção</a:t>
            </a:r>
            <a:endParaRPr lang="pt-BR" dirty="0"/>
          </a:p>
        </p:txBody>
      </p:sp>
    </p:spTree>
    <p:extLst>
      <p:ext uri="{BB962C8B-B14F-4D97-AF65-F5344CB8AC3E}">
        <p14:creationId xmlns:p14="http://schemas.microsoft.com/office/powerpoint/2010/main" val="3128917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75BDA-28C8-48E8-85F9-93AADE770221}"/>
              </a:ext>
            </a:extLst>
          </p:cNvPr>
          <p:cNvSpPr>
            <a:spLocks noGrp="1"/>
          </p:cNvSpPr>
          <p:nvPr>
            <p:ph type="title"/>
          </p:nvPr>
        </p:nvSpPr>
        <p:spPr/>
        <p:txBody>
          <a:bodyPr/>
          <a:lstStyle/>
          <a:p>
            <a:r>
              <a:rPr lang="pt-BR" dirty="0">
                <a:highlight>
                  <a:srgbClr val="FFFF00"/>
                </a:highlight>
              </a:rPr>
              <a:t>AWS X-Ray Como Funciona?</a:t>
            </a:r>
          </a:p>
        </p:txBody>
      </p:sp>
      <p:pic>
        <p:nvPicPr>
          <p:cNvPr id="2050" name="Picture 2" descr="product-page-diagram_AWS-X-Ray_how-it-works">
            <a:extLst>
              <a:ext uri="{FF2B5EF4-FFF2-40B4-BE49-F238E27FC236}">
                <a16:creationId xmlns:a16="http://schemas.microsoft.com/office/drawing/2014/main" id="{9D26211B-BAF8-468E-93B4-AEB66178E8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46296"/>
            <a:ext cx="10515600" cy="350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34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67407-AC31-450A-8C59-B4014628EDB7}"/>
              </a:ext>
            </a:extLst>
          </p:cNvPr>
          <p:cNvSpPr>
            <a:spLocks noGrp="1"/>
          </p:cNvSpPr>
          <p:nvPr>
            <p:ph type="title"/>
          </p:nvPr>
        </p:nvSpPr>
        <p:spPr/>
        <p:txBody>
          <a:bodyPr/>
          <a:lstStyle/>
          <a:p>
            <a:endParaRPr lang="pt-BR"/>
          </a:p>
        </p:txBody>
      </p:sp>
      <p:pic>
        <p:nvPicPr>
          <p:cNvPr id="4098" name="Picture 2" descr="&#10;      How the X-Ray SDK works&#10;    ">
            <a:extLst>
              <a:ext uri="{FF2B5EF4-FFF2-40B4-BE49-F238E27FC236}">
                <a16:creationId xmlns:a16="http://schemas.microsoft.com/office/drawing/2014/main" id="{CB2152F5-CA9A-43A6-ACD1-28F11B4529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7745" y="1825625"/>
            <a:ext cx="86165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32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15D84-6643-4994-8B52-003CBEB88F9D}"/>
              </a:ext>
            </a:extLst>
          </p:cNvPr>
          <p:cNvSpPr>
            <a:spLocks noGrp="1"/>
          </p:cNvSpPr>
          <p:nvPr>
            <p:ph type="title"/>
          </p:nvPr>
        </p:nvSpPr>
        <p:spPr/>
        <p:txBody>
          <a:bodyPr/>
          <a:lstStyle/>
          <a:p>
            <a:endParaRPr lang="pt-BR"/>
          </a:p>
        </p:txBody>
      </p:sp>
      <p:pic>
        <p:nvPicPr>
          <p:cNvPr id="3074" name="Picture 2" descr="&#10;      Service graph shows the client, front-end service, and backend services that your&#10;        front-end service calls to process requests and persist data&#10;    ">
            <a:extLst>
              <a:ext uri="{FF2B5EF4-FFF2-40B4-BE49-F238E27FC236}">
                <a16:creationId xmlns:a16="http://schemas.microsoft.com/office/drawing/2014/main" id="{5D548955-7974-45B2-953B-6929ADE9F5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4072" y="1825625"/>
            <a:ext cx="610385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46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7A06A-D7E6-4DFD-B99D-D6C8C4FFB20C}"/>
              </a:ext>
            </a:extLst>
          </p:cNvPr>
          <p:cNvSpPr>
            <a:spLocks noGrp="1"/>
          </p:cNvSpPr>
          <p:nvPr>
            <p:ph type="title"/>
          </p:nvPr>
        </p:nvSpPr>
        <p:spPr/>
        <p:txBody>
          <a:bodyPr/>
          <a:lstStyle/>
          <a:p>
            <a:r>
              <a:rPr lang="pt-BR" dirty="0"/>
              <a:t>AWS EC2</a:t>
            </a:r>
          </a:p>
        </p:txBody>
      </p:sp>
      <p:sp>
        <p:nvSpPr>
          <p:cNvPr id="3" name="Espaço Reservado para Conteúdo 2">
            <a:extLst>
              <a:ext uri="{FF2B5EF4-FFF2-40B4-BE49-F238E27FC236}">
                <a16:creationId xmlns:a16="http://schemas.microsoft.com/office/drawing/2014/main" id="{C983267B-CA94-4ABB-8635-7B93EE643764}"/>
              </a:ext>
            </a:extLst>
          </p:cNvPr>
          <p:cNvSpPr>
            <a:spLocks noGrp="1"/>
          </p:cNvSpPr>
          <p:nvPr>
            <p:ph idx="1"/>
          </p:nvPr>
        </p:nvSpPr>
        <p:spPr/>
        <p:txBody>
          <a:bodyPr/>
          <a:lstStyle/>
          <a:p>
            <a:r>
              <a:rPr lang="pt-BR" b="0" i="0" dirty="0">
                <a:solidFill>
                  <a:srgbClr val="333333"/>
                </a:solidFill>
                <a:effectLst/>
                <a:latin typeface="AmazonEmber"/>
              </a:rPr>
              <a:t>O </a:t>
            </a:r>
            <a:r>
              <a:rPr lang="pt-BR" b="0" i="0" dirty="0" err="1">
                <a:solidFill>
                  <a:srgbClr val="333333"/>
                </a:solidFill>
                <a:effectLst/>
                <a:latin typeface="AmazonEmber"/>
              </a:rPr>
              <a:t>Amazon</a:t>
            </a:r>
            <a:r>
              <a:rPr lang="pt-BR" b="0" i="0" dirty="0">
                <a:solidFill>
                  <a:srgbClr val="333333"/>
                </a:solidFill>
                <a:effectLst/>
                <a:latin typeface="AmazonEmber"/>
              </a:rPr>
              <a:t> EC2 apresenta um verdadeiro ambiente de computação virtual, permitindo que você utilize interfaces de serviço web para iniciar instâncias com uma variedade de sistemas operacionais, carregue-os com seu ambiente de aplicativo personalizado, gerencie permissões de acesso da sua rede e execute sua imagem usando o número de sistemas que você desejar.</a:t>
            </a:r>
            <a:endParaRPr lang="pt-BR" dirty="0"/>
          </a:p>
        </p:txBody>
      </p:sp>
    </p:spTree>
    <p:extLst>
      <p:ext uri="{BB962C8B-B14F-4D97-AF65-F5344CB8AC3E}">
        <p14:creationId xmlns:p14="http://schemas.microsoft.com/office/powerpoint/2010/main" val="2124382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24034-B89D-4FE3-BF72-E1ECDF4D48FB}"/>
              </a:ext>
            </a:extLst>
          </p:cNvPr>
          <p:cNvSpPr>
            <a:spLocks noGrp="1"/>
          </p:cNvSpPr>
          <p:nvPr>
            <p:ph type="title"/>
          </p:nvPr>
        </p:nvSpPr>
        <p:spPr/>
        <p:txBody>
          <a:bodyPr/>
          <a:lstStyle/>
          <a:p>
            <a:r>
              <a:rPr lang="pt-BR" dirty="0"/>
              <a:t>AWS EC2</a:t>
            </a:r>
          </a:p>
        </p:txBody>
      </p:sp>
      <p:sp>
        <p:nvSpPr>
          <p:cNvPr id="3" name="Espaço Reservado para Conteúdo 2">
            <a:extLst>
              <a:ext uri="{FF2B5EF4-FFF2-40B4-BE49-F238E27FC236}">
                <a16:creationId xmlns:a16="http://schemas.microsoft.com/office/drawing/2014/main" id="{C6B9A9F1-9B1D-4BDE-8306-8EAFC8D06442}"/>
              </a:ext>
            </a:extLst>
          </p:cNvPr>
          <p:cNvSpPr>
            <a:spLocks noGrp="1"/>
          </p:cNvSpPr>
          <p:nvPr>
            <p:ph idx="1"/>
          </p:nvPr>
        </p:nvSpPr>
        <p:spPr/>
        <p:txBody>
          <a:bodyPr>
            <a:normAutofit lnSpcReduction="10000"/>
          </a:bodyPr>
          <a:lstStyle/>
          <a:p>
            <a:pPr algn="l"/>
            <a:r>
              <a:rPr lang="pt-BR" b="0" i="0" dirty="0">
                <a:solidFill>
                  <a:srgbClr val="333333"/>
                </a:solidFill>
                <a:effectLst/>
                <a:latin typeface="AmazonEmber"/>
              </a:rPr>
              <a:t>Pagamento de acordo com a utilização</a:t>
            </a:r>
          </a:p>
          <a:p>
            <a:pPr algn="l"/>
            <a:r>
              <a:rPr lang="pt-BR" b="0" i="0" dirty="0">
                <a:solidFill>
                  <a:srgbClr val="333333"/>
                </a:solidFill>
                <a:effectLst/>
                <a:latin typeface="AmazonEmber"/>
              </a:rPr>
              <a:t>Vários locais</a:t>
            </a:r>
          </a:p>
          <a:p>
            <a:pPr algn="l"/>
            <a:r>
              <a:rPr lang="pt-BR" b="0" i="0" dirty="0">
                <a:solidFill>
                  <a:srgbClr val="333333"/>
                </a:solidFill>
                <a:effectLst/>
                <a:latin typeface="AmazonEmber"/>
              </a:rPr>
              <a:t>Endereços IP elásticos</a:t>
            </a:r>
          </a:p>
          <a:p>
            <a:r>
              <a:rPr lang="pt-BR" b="0" i="0" dirty="0" err="1">
                <a:solidFill>
                  <a:srgbClr val="333333"/>
                </a:solidFill>
                <a:effectLst/>
                <a:latin typeface="AmazonEmber"/>
              </a:rPr>
              <a:t>Amazon</a:t>
            </a:r>
            <a:r>
              <a:rPr lang="pt-BR" b="0" i="0" dirty="0">
                <a:solidFill>
                  <a:srgbClr val="333333"/>
                </a:solidFill>
                <a:effectLst/>
                <a:latin typeface="AmazonEmber"/>
              </a:rPr>
              <a:t> EC2 Auto </a:t>
            </a:r>
            <a:r>
              <a:rPr lang="pt-BR" b="0" i="0" dirty="0" err="1">
                <a:solidFill>
                  <a:srgbClr val="333333"/>
                </a:solidFill>
                <a:effectLst/>
                <a:latin typeface="AmazonEmber"/>
              </a:rPr>
              <a:t>Scaling</a:t>
            </a:r>
            <a:endParaRPr lang="pt-BR" b="0" i="0" dirty="0">
              <a:solidFill>
                <a:srgbClr val="333333"/>
              </a:solidFill>
              <a:effectLst/>
              <a:latin typeface="AmazonEmber"/>
            </a:endParaRPr>
          </a:p>
          <a:p>
            <a:pPr algn="l"/>
            <a:r>
              <a:rPr lang="pt-BR" dirty="0">
                <a:solidFill>
                  <a:srgbClr val="333333"/>
                </a:solidFill>
                <a:latin typeface="AmazonEmber"/>
              </a:rPr>
              <a:t>Diversos </a:t>
            </a:r>
            <a:r>
              <a:rPr lang="pt-BR" b="0" i="0" dirty="0">
                <a:solidFill>
                  <a:srgbClr val="232F3E"/>
                </a:solidFill>
                <a:effectLst/>
                <a:latin typeface="AmazonEmberBold"/>
              </a:rPr>
              <a:t>Sistemas operacionais</a:t>
            </a:r>
          </a:p>
          <a:p>
            <a:br>
              <a:rPr lang="pt-BR" b="0" i="0" dirty="0">
                <a:solidFill>
                  <a:srgbClr val="333333"/>
                </a:solidFill>
                <a:effectLst/>
                <a:latin typeface="AmazonEmber"/>
              </a:rPr>
            </a:br>
            <a:br>
              <a:rPr lang="pt-BR" b="0" i="0" dirty="0">
                <a:solidFill>
                  <a:srgbClr val="333333"/>
                </a:solidFill>
                <a:effectLst/>
                <a:latin typeface="AmazonEmber"/>
              </a:rPr>
            </a:br>
            <a:br>
              <a:rPr lang="pt-BR" b="0" i="0" dirty="0">
                <a:solidFill>
                  <a:srgbClr val="333333"/>
                </a:solidFill>
                <a:effectLst/>
                <a:latin typeface="AmazonEmber"/>
              </a:rPr>
            </a:br>
            <a:br>
              <a:rPr lang="pt-BR" b="0" i="0" dirty="0">
                <a:solidFill>
                  <a:srgbClr val="333333"/>
                </a:solidFill>
                <a:effectLst/>
                <a:latin typeface="AmazonEmber"/>
              </a:rPr>
            </a:br>
            <a:endParaRPr lang="pt-BR" dirty="0"/>
          </a:p>
        </p:txBody>
      </p:sp>
    </p:spTree>
    <p:extLst>
      <p:ext uri="{BB962C8B-B14F-4D97-AF65-F5344CB8AC3E}">
        <p14:creationId xmlns:p14="http://schemas.microsoft.com/office/powerpoint/2010/main" val="2966389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50A08-DDF6-422D-8825-D2CA31C38F55}"/>
              </a:ext>
            </a:extLst>
          </p:cNvPr>
          <p:cNvSpPr>
            <a:spLocks noGrp="1"/>
          </p:cNvSpPr>
          <p:nvPr>
            <p:ph type="title"/>
          </p:nvPr>
        </p:nvSpPr>
        <p:spPr/>
        <p:txBody>
          <a:bodyPr/>
          <a:lstStyle/>
          <a:p>
            <a:r>
              <a:rPr lang="pt-BR" dirty="0"/>
              <a:t>Definição de preço do </a:t>
            </a:r>
            <a:r>
              <a:rPr lang="pt-BR" dirty="0" err="1"/>
              <a:t>Amazon</a:t>
            </a:r>
            <a:r>
              <a:rPr lang="pt-BR" dirty="0"/>
              <a:t> EC2</a:t>
            </a:r>
            <a:br>
              <a:rPr lang="pt-BR" dirty="0"/>
            </a:br>
            <a:endParaRPr lang="pt-BR" dirty="0"/>
          </a:p>
        </p:txBody>
      </p:sp>
      <p:sp>
        <p:nvSpPr>
          <p:cNvPr id="3" name="Espaço Reservado para Conteúdo 2">
            <a:extLst>
              <a:ext uri="{FF2B5EF4-FFF2-40B4-BE49-F238E27FC236}">
                <a16:creationId xmlns:a16="http://schemas.microsoft.com/office/drawing/2014/main" id="{FC5CAE1C-5314-4A5A-9B8D-F53C28DF11DA}"/>
              </a:ext>
            </a:extLst>
          </p:cNvPr>
          <p:cNvSpPr>
            <a:spLocks noGrp="1"/>
          </p:cNvSpPr>
          <p:nvPr>
            <p:ph idx="1"/>
          </p:nvPr>
        </p:nvSpPr>
        <p:spPr/>
        <p:txBody>
          <a:bodyPr>
            <a:normAutofit lnSpcReduction="10000"/>
          </a:bodyPr>
          <a:lstStyle/>
          <a:p>
            <a:pPr algn="l"/>
            <a:r>
              <a:rPr lang="pt-BR" b="0" i="0" dirty="0">
                <a:solidFill>
                  <a:srgbClr val="232F3E"/>
                </a:solidFill>
                <a:effectLst/>
                <a:latin typeface="AmazonEmberBold"/>
              </a:rPr>
              <a:t>Nível gratuito - </a:t>
            </a:r>
            <a:r>
              <a:rPr lang="pt-BR" b="0" i="0" dirty="0">
                <a:solidFill>
                  <a:srgbClr val="333333"/>
                </a:solidFill>
                <a:effectLst/>
                <a:latin typeface="AmazonEmber"/>
              </a:rPr>
              <a:t>O nível gratuito da AWS inclui 750 horas de instâncias Linux e Windows t2.micro (t3.micro para as regiões nas quais t2.micro não está disponível) todo mês durante um ano. Para permanecer no nível gratuito, use somente </a:t>
            </a:r>
            <a:r>
              <a:rPr lang="pt-BR" b="0" i="0" dirty="0" err="1">
                <a:solidFill>
                  <a:srgbClr val="333333"/>
                </a:solidFill>
                <a:effectLst/>
                <a:latin typeface="AmazonEmber"/>
              </a:rPr>
              <a:t>microinstâncias</a:t>
            </a:r>
            <a:r>
              <a:rPr lang="pt-BR" b="0" i="0" dirty="0">
                <a:solidFill>
                  <a:srgbClr val="333333"/>
                </a:solidFill>
                <a:effectLst/>
                <a:latin typeface="AmazonEmber"/>
              </a:rPr>
              <a:t> do EC2.</a:t>
            </a:r>
            <a:endParaRPr lang="pt-BR" dirty="0"/>
          </a:p>
          <a:p>
            <a:r>
              <a:rPr lang="pt-BR" dirty="0"/>
              <a:t>Sob demanda - </a:t>
            </a:r>
            <a:r>
              <a:rPr lang="pt-BR" b="0" i="0" dirty="0">
                <a:solidFill>
                  <a:srgbClr val="333333"/>
                </a:solidFill>
                <a:effectLst/>
                <a:latin typeface="AmazonEmber"/>
              </a:rPr>
              <a:t>Com as instâncias sob demanda, você paga pela capacidade computacional por hora ou por segundo, dependendo das instâncias executadas. Não são necessários compromissos de longo prazo nem pagamentos antecipados.</a:t>
            </a:r>
          </a:p>
          <a:p>
            <a:r>
              <a:rPr lang="pt-BR" dirty="0"/>
              <a:t>Instâncias spot - </a:t>
            </a:r>
            <a:r>
              <a:rPr lang="pt-BR" b="0" i="0" dirty="0">
                <a:solidFill>
                  <a:srgbClr val="333333"/>
                </a:solidFill>
                <a:effectLst/>
                <a:latin typeface="AmazonEmber"/>
              </a:rPr>
              <a:t>As instâncias spot do </a:t>
            </a:r>
            <a:r>
              <a:rPr lang="pt-BR" b="0" i="0" dirty="0" err="1">
                <a:solidFill>
                  <a:srgbClr val="333333"/>
                </a:solidFill>
                <a:effectLst/>
                <a:latin typeface="AmazonEmber"/>
              </a:rPr>
              <a:t>Amazon</a:t>
            </a:r>
            <a:r>
              <a:rPr lang="pt-BR" b="0" i="0" dirty="0">
                <a:solidFill>
                  <a:srgbClr val="333333"/>
                </a:solidFill>
                <a:effectLst/>
                <a:latin typeface="AmazonEmber"/>
              </a:rPr>
              <a:t> EC2 permitem solicitar capacidade computacional extra do </a:t>
            </a:r>
            <a:r>
              <a:rPr lang="pt-BR" b="0" i="0" dirty="0" err="1">
                <a:solidFill>
                  <a:srgbClr val="333333"/>
                </a:solidFill>
                <a:effectLst/>
                <a:latin typeface="AmazonEmber"/>
              </a:rPr>
              <a:t>Amazon</a:t>
            </a:r>
            <a:r>
              <a:rPr lang="pt-BR" b="0" i="0" dirty="0">
                <a:solidFill>
                  <a:srgbClr val="333333"/>
                </a:solidFill>
                <a:effectLst/>
                <a:latin typeface="AmazonEmber"/>
              </a:rPr>
              <a:t> EC2 com desconto de até 90% em relação ao preço das instâncias sob demanda.</a:t>
            </a:r>
          </a:p>
          <a:p>
            <a:endParaRPr lang="pt-BR" dirty="0"/>
          </a:p>
        </p:txBody>
      </p:sp>
    </p:spTree>
    <p:extLst>
      <p:ext uri="{BB962C8B-B14F-4D97-AF65-F5344CB8AC3E}">
        <p14:creationId xmlns:p14="http://schemas.microsoft.com/office/powerpoint/2010/main" val="994763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BE7CAF6-0A8A-4D8C-AC93-9CDC0CE4F0D7}"/>
              </a:ext>
            </a:extLst>
          </p:cNvPr>
          <p:cNvSpPr>
            <a:spLocks noGrp="1"/>
          </p:cNvSpPr>
          <p:nvPr>
            <p:ph idx="1"/>
          </p:nvPr>
        </p:nvSpPr>
        <p:spPr/>
        <p:txBody>
          <a:bodyPr>
            <a:normAutofit lnSpcReduction="10000"/>
          </a:bodyPr>
          <a:lstStyle/>
          <a:p>
            <a:r>
              <a:rPr lang="pt-BR" dirty="0" err="1"/>
              <a:t>Savings</a:t>
            </a:r>
            <a:r>
              <a:rPr lang="pt-BR" dirty="0"/>
              <a:t> </a:t>
            </a:r>
            <a:r>
              <a:rPr lang="pt-BR" dirty="0" err="1"/>
              <a:t>Plans</a:t>
            </a:r>
            <a:r>
              <a:rPr lang="pt-BR" dirty="0"/>
              <a:t> - </a:t>
            </a:r>
            <a:r>
              <a:rPr lang="pt-BR" b="0" i="0" dirty="0">
                <a:solidFill>
                  <a:srgbClr val="333333"/>
                </a:solidFill>
                <a:effectLst/>
                <a:latin typeface="AmazonEmber"/>
              </a:rPr>
              <a:t>Os </a:t>
            </a:r>
            <a:r>
              <a:rPr lang="pt-BR" b="0" i="0" dirty="0" err="1">
                <a:solidFill>
                  <a:srgbClr val="333333"/>
                </a:solidFill>
                <a:effectLst/>
                <a:latin typeface="AmazonEmber"/>
              </a:rPr>
              <a:t>Savings</a:t>
            </a:r>
            <a:r>
              <a:rPr lang="pt-BR" b="0" i="0" dirty="0">
                <a:solidFill>
                  <a:srgbClr val="333333"/>
                </a:solidFill>
                <a:effectLst/>
                <a:latin typeface="AmazonEmber"/>
              </a:rPr>
              <a:t> </a:t>
            </a:r>
            <a:r>
              <a:rPr lang="pt-BR" b="0" i="0" dirty="0" err="1">
                <a:solidFill>
                  <a:srgbClr val="333333"/>
                </a:solidFill>
                <a:effectLst/>
                <a:latin typeface="AmazonEmber"/>
              </a:rPr>
              <a:t>Plans</a:t>
            </a:r>
            <a:r>
              <a:rPr lang="pt-BR" b="0" i="0" dirty="0">
                <a:solidFill>
                  <a:srgbClr val="333333"/>
                </a:solidFill>
                <a:effectLst/>
                <a:latin typeface="AmazonEmber"/>
              </a:rPr>
              <a:t> são um modelo de precificação flexível que oferece preços baixos no uso do EC2 e </a:t>
            </a:r>
            <a:r>
              <a:rPr lang="pt-BR" b="0" i="0" dirty="0" err="1">
                <a:solidFill>
                  <a:srgbClr val="333333"/>
                </a:solidFill>
                <a:effectLst/>
                <a:latin typeface="AmazonEmber"/>
              </a:rPr>
              <a:t>Fargate</a:t>
            </a:r>
            <a:r>
              <a:rPr lang="pt-BR" b="0" i="0" dirty="0">
                <a:solidFill>
                  <a:srgbClr val="333333"/>
                </a:solidFill>
                <a:effectLst/>
                <a:latin typeface="AmazonEmber"/>
              </a:rPr>
              <a:t>, em troca de um compromisso com uma quantidade consistente de uso (medido em USD/hora) por um período de 1 ou 3 anos.</a:t>
            </a:r>
          </a:p>
          <a:p>
            <a:pPr algn="l"/>
            <a:r>
              <a:rPr lang="pt-BR" dirty="0"/>
              <a:t>Instâncias reservadas - </a:t>
            </a:r>
            <a:r>
              <a:rPr lang="pt-BR" b="0" i="0" dirty="0">
                <a:solidFill>
                  <a:srgbClr val="333333"/>
                </a:solidFill>
                <a:effectLst/>
                <a:latin typeface="AmazonEmber"/>
              </a:rPr>
              <a:t>As instâncias reservadas proporcionam um desconto significativo (até 75%) em comparação com a definição de preço das instâncias por demanda. Além disso, quando as instâncias reservadas são atribuídas a uma zona de disponibilidade específica, elas disponibilizam uma reserva de capacidade, proporcionando a você uma segurança adicional com relação à sua capacidade de executar instâncias quando for necessário.</a:t>
            </a:r>
          </a:p>
          <a:p>
            <a:endParaRPr lang="pt-BR" dirty="0"/>
          </a:p>
        </p:txBody>
      </p:sp>
      <p:sp>
        <p:nvSpPr>
          <p:cNvPr id="4" name="Título 1">
            <a:extLst>
              <a:ext uri="{FF2B5EF4-FFF2-40B4-BE49-F238E27FC236}">
                <a16:creationId xmlns:a16="http://schemas.microsoft.com/office/drawing/2014/main" id="{165F8137-E68C-495E-A538-E6D825BA02B9}"/>
              </a:ext>
            </a:extLst>
          </p:cNvPr>
          <p:cNvSpPr>
            <a:spLocks noGrp="1"/>
          </p:cNvSpPr>
          <p:nvPr>
            <p:ph type="title"/>
          </p:nvPr>
        </p:nvSpPr>
        <p:spPr>
          <a:xfrm>
            <a:off x="838200" y="365125"/>
            <a:ext cx="10515600" cy="1325563"/>
          </a:xfrm>
        </p:spPr>
        <p:txBody>
          <a:bodyPr/>
          <a:lstStyle/>
          <a:p>
            <a:r>
              <a:rPr lang="pt-BR" dirty="0"/>
              <a:t>Definição de preço do </a:t>
            </a:r>
            <a:r>
              <a:rPr lang="pt-BR" dirty="0" err="1"/>
              <a:t>Amazon</a:t>
            </a:r>
            <a:r>
              <a:rPr lang="pt-BR" dirty="0"/>
              <a:t> EC2</a:t>
            </a:r>
            <a:br>
              <a:rPr lang="pt-BR" dirty="0"/>
            </a:br>
            <a:endParaRPr lang="pt-BR" dirty="0"/>
          </a:p>
        </p:txBody>
      </p:sp>
    </p:spTree>
    <p:extLst>
      <p:ext uri="{BB962C8B-B14F-4D97-AF65-F5344CB8AC3E}">
        <p14:creationId xmlns:p14="http://schemas.microsoft.com/office/powerpoint/2010/main" val="3246959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AD136-0AF6-430F-A429-0040800D9547}"/>
              </a:ext>
            </a:extLst>
          </p:cNvPr>
          <p:cNvSpPr>
            <a:spLocks noGrp="1"/>
          </p:cNvSpPr>
          <p:nvPr>
            <p:ph type="title"/>
          </p:nvPr>
        </p:nvSpPr>
        <p:spPr/>
        <p:txBody>
          <a:bodyPr/>
          <a:lstStyle/>
          <a:p>
            <a:r>
              <a:rPr lang="pt-BR" dirty="0" err="1"/>
              <a:t>Elastic</a:t>
            </a:r>
            <a:r>
              <a:rPr lang="pt-BR" dirty="0"/>
              <a:t> </a:t>
            </a:r>
            <a:r>
              <a:rPr lang="pt-BR" dirty="0" err="1"/>
              <a:t>Load</a:t>
            </a:r>
            <a:r>
              <a:rPr lang="pt-BR" dirty="0"/>
              <a:t> </a:t>
            </a:r>
            <a:r>
              <a:rPr lang="pt-BR" dirty="0" err="1"/>
              <a:t>Balancing</a:t>
            </a:r>
            <a:r>
              <a:rPr lang="pt-BR" dirty="0"/>
              <a:t> (ELB) </a:t>
            </a:r>
          </a:p>
        </p:txBody>
      </p:sp>
      <p:sp>
        <p:nvSpPr>
          <p:cNvPr id="3" name="Espaço Reservado para Conteúdo 2">
            <a:extLst>
              <a:ext uri="{FF2B5EF4-FFF2-40B4-BE49-F238E27FC236}">
                <a16:creationId xmlns:a16="http://schemas.microsoft.com/office/drawing/2014/main" id="{F4E360BE-5D51-411F-BA04-3D50F3033266}"/>
              </a:ext>
            </a:extLst>
          </p:cNvPr>
          <p:cNvSpPr>
            <a:spLocks noGrp="1"/>
          </p:cNvSpPr>
          <p:nvPr>
            <p:ph idx="1"/>
          </p:nvPr>
        </p:nvSpPr>
        <p:spPr/>
        <p:txBody>
          <a:bodyPr/>
          <a:lstStyle/>
          <a:p>
            <a:r>
              <a:rPr lang="pt-BR" dirty="0"/>
              <a:t>O </a:t>
            </a:r>
            <a:r>
              <a:rPr lang="pt-BR" dirty="0" err="1"/>
              <a:t>Elastic</a:t>
            </a:r>
            <a:r>
              <a:rPr lang="pt-BR" dirty="0"/>
              <a:t> </a:t>
            </a:r>
            <a:r>
              <a:rPr lang="pt-BR" dirty="0" err="1"/>
              <a:t>Load</a:t>
            </a:r>
            <a:r>
              <a:rPr lang="pt-BR" dirty="0"/>
              <a:t> </a:t>
            </a:r>
            <a:r>
              <a:rPr lang="pt-BR" dirty="0" err="1"/>
              <a:t>Balancing</a:t>
            </a:r>
            <a:r>
              <a:rPr lang="pt-BR" dirty="0"/>
              <a:t> distribui automaticamente o tráfego de entrada de aplicações entre diversos destinos, como instâncias do </a:t>
            </a:r>
            <a:r>
              <a:rPr lang="pt-BR" dirty="0" err="1"/>
              <a:t>Amazon</a:t>
            </a:r>
            <a:r>
              <a:rPr lang="pt-BR" dirty="0"/>
              <a:t> EC2, contêineres, endereços IP, funções do Lambda e dispositivos virtuais. O serviço pode lidar com a carga variável de tráfego das aplicações em uma única zona de disponibilidade ou em diversas zonas de disponibilidade. </a:t>
            </a:r>
          </a:p>
        </p:txBody>
      </p:sp>
    </p:spTree>
    <p:extLst>
      <p:ext uri="{BB962C8B-B14F-4D97-AF65-F5344CB8AC3E}">
        <p14:creationId xmlns:p14="http://schemas.microsoft.com/office/powerpoint/2010/main" val="225399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1C8EC-D34F-49E9-B96B-5705022C8FC8}"/>
              </a:ext>
            </a:extLst>
          </p:cNvPr>
          <p:cNvSpPr>
            <a:spLocks noGrp="1"/>
          </p:cNvSpPr>
          <p:nvPr>
            <p:ph type="ctrTitle"/>
          </p:nvPr>
        </p:nvSpPr>
        <p:spPr>
          <a:xfrm>
            <a:off x="834683" y="135134"/>
            <a:ext cx="9144000" cy="1029994"/>
          </a:xfrm>
        </p:spPr>
        <p:txBody>
          <a:bodyPr/>
          <a:lstStyle/>
          <a:p>
            <a:r>
              <a:rPr lang="pt-BR" dirty="0">
                <a:highlight>
                  <a:srgbClr val="FFFF00"/>
                </a:highlight>
              </a:rPr>
              <a:t>Integrações entre serviços </a:t>
            </a:r>
          </a:p>
        </p:txBody>
      </p:sp>
      <p:sp>
        <p:nvSpPr>
          <p:cNvPr id="3" name="Subtítulo 2">
            <a:extLst>
              <a:ext uri="{FF2B5EF4-FFF2-40B4-BE49-F238E27FC236}">
                <a16:creationId xmlns:a16="http://schemas.microsoft.com/office/drawing/2014/main" id="{1C367030-F9AD-4E55-9B54-106ACA6F1916}"/>
              </a:ext>
            </a:extLst>
          </p:cNvPr>
          <p:cNvSpPr>
            <a:spLocks noGrp="1"/>
          </p:cNvSpPr>
          <p:nvPr>
            <p:ph type="subTitle" idx="1"/>
          </p:nvPr>
        </p:nvSpPr>
        <p:spPr>
          <a:xfrm>
            <a:off x="1017563" y="1338420"/>
            <a:ext cx="9144000" cy="3287859"/>
          </a:xfrm>
        </p:spPr>
        <p:txBody>
          <a:bodyPr>
            <a:normAutofit fontScale="77500" lnSpcReduction="20000"/>
          </a:bodyPr>
          <a:lstStyle/>
          <a:p>
            <a:pPr algn="l" fontAlgn="base"/>
            <a:r>
              <a:rPr lang="pt-BR" b="1" i="0" dirty="0">
                <a:solidFill>
                  <a:srgbClr val="252525"/>
                </a:solidFill>
                <a:effectLst/>
                <a:latin typeface="Poppins"/>
              </a:rPr>
              <a:t>O que é comunicação síncrona?</a:t>
            </a:r>
          </a:p>
          <a:p>
            <a:pPr algn="l" fontAlgn="base"/>
            <a:endParaRPr lang="pt-BR" b="1" dirty="0">
              <a:solidFill>
                <a:srgbClr val="252525"/>
              </a:solidFill>
              <a:latin typeface="Poppins"/>
            </a:endParaRPr>
          </a:p>
          <a:p>
            <a:pPr algn="l" fontAlgn="base"/>
            <a:r>
              <a:rPr lang="pt-BR" dirty="0"/>
              <a:t>Quando uma requisição é enviada, o processo remetente é bloqueado até que ocorra uma resposta, ou seja, não é possível enviar novas requisições até que nossa requisição atual seja finalizada, existe sincronismo entre as requisições.</a:t>
            </a:r>
          </a:p>
          <a:p>
            <a:pPr algn="l" fontAlgn="base"/>
            <a:endParaRPr lang="pt-BR" b="1" i="0" dirty="0">
              <a:solidFill>
                <a:srgbClr val="252525"/>
              </a:solidFill>
              <a:effectLst/>
              <a:latin typeface="Poppins"/>
            </a:endParaRPr>
          </a:p>
          <a:p>
            <a:pPr algn="l" fontAlgn="base"/>
            <a:r>
              <a:rPr lang="pt-BR" b="1" i="0" dirty="0">
                <a:solidFill>
                  <a:srgbClr val="252525"/>
                </a:solidFill>
                <a:effectLst/>
                <a:latin typeface="Poppins"/>
              </a:rPr>
              <a:t>O que é comunicação assíncrona?</a:t>
            </a:r>
          </a:p>
          <a:p>
            <a:pPr algn="l"/>
            <a:r>
              <a:rPr lang="pt-BR" dirty="0"/>
              <a:t>Em uma requisição assíncrona, não existe sincronismo entre as requisições, sendo assim, podemos enviar diversas requisições em paralelo, onde cada resposta retorna quando estiver pronta.</a:t>
            </a:r>
            <a:br>
              <a:rPr lang="pt-BR" dirty="0"/>
            </a:br>
            <a:br>
              <a:rPr lang="pt-BR" dirty="0"/>
            </a:br>
            <a:endParaRPr lang="pt-BR" dirty="0"/>
          </a:p>
        </p:txBody>
      </p:sp>
    </p:spTree>
    <p:extLst>
      <p:ext uri="{BB962C8B-B14F-4D97-AF65-F5344CB8AC3E}">
        <p14:creationId xmlns:p14="http://schemas.microsoft.com/office/powerpoint/2010/main" val="1324422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02CB9-0E55-4FFA-91E5-6D3D54476973}"/>
              </a:ext>
            </a:extLst>
          </p:cNvPr>
          <p:cNvSpPr>
            <a:spLocks noGrp="1"/>
          </p:cNvSpPr>
          <p:nvPr>
            <p:ph type="title"/>
          </p:nvPr>
        </p:nvSpPr>
        <p:spPr/>
        <p:txBody>
          <a:bodyPr/>
          <a:lstStyle/>
          <a:p>
            <a:endParaRPr lang="pt-BR"/>
          </a:p>
        </p:txBody>
      </p:sp>
      <p:sp>
        <p:nvSpPr>
          <p:cNvPr id="4" name="Espaço Reservado para Conteúdo 3">
            <a:extLst>
              <a:ext uri="{FF2B5EF4-FFF2-40B4-BE49-F238E27FC236}">
                <a16:creationId xmlns:a16="http://schemas.microsoft.com/office/drawing/2014/main" id="{30F98399-5118-488D-8770-DC60DBA04E42}"/>
              </a:ext>
            </a:extLst>
          </p:cNvPr>
          <p:cNvSpPr>
            <a:spLocks noGrp="1"/>
          </p:cNvSpPr>
          <p:nvPr>
            <p:ph idx="1"/>
          </p:nvPr>
        </p:nvSpPr>
        <p:spPr/>
        <p:txBody>
          <a:bodyPr/>
          <a:lstStyle/>
          <a:p>
            <a:endParaRPr lang="pt-BR" dirty="0"/>
          </a:p>
        </p:txBody>
      </p:sp>
      <p:pic>
        <p:nvPicPr>
          <p:cNvPr id="5124" name="Picture 4" descr="AWS Elastic Load Balancer">
            <a:extLst>
              <a:ext uri="{FF2B5EF4-FFF2-40B4-BE49-F238E27FC236}">
                <a16:creationId xmlns:a16="http://schemas.microsoft.com/office/drawing/2014/main" id="{C1EF53BF-58DC-4094-881A-C926B230A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439" y="2158206"/>
            <a:ext cx="679132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23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3C780-55B5-44AB-B4B9-19DD74B64A73}"/>
              </a:ext>
            </a:extLst>
          </p:cNvPr>
          <p:cNvSpPr>
            <a:spLocks noGrp="1"/>
          </p:cNvSpPr>
          <p:nvPr>
            <p:ph type="title"/>
          </p:nvPr>
        </p:nvSpPr>
        <p:spPr/>
        <p:txBody>
          <a:bodyPr/>
          <a:lstStyle/>
          <a:p>
            <a:r>
              <a:rPr lang="pt-BR" dirty="0">
                <a:highlight>
                  <a:srgbClr val="FFFF00"/>
                </a:highlight>
              </a:rPr>
              <a:t>AWS Auto </a:t>
            </a:r>
            <a:r>
              <a:rPr lang="pt-BR" dirty="0" err="1">
                <a:highlight>
                  <a:srgbClr val="FFFF00"/>
                </a:highlight>
              </a:rPr>
              <a:t>Scaling</a:t>
            </a:r>
            <a:endParaRPr lang="pt-BR" dirty="0">
              <a:highlight>
                <a:srgbClr val="FFFF00"/>
              </a:highlight>
            </a:endParaRPr>
          </a:p>
        </p:txBody>
      </p:sp>
      <p:sp>
        <p:nvSpPr>
          <p:cNvPr id="3" name="Espaço Reservado para Conteúdo 2">
            <a:extLst>
              <a:ext uri="{FF2B5EF4-FFF2-40B4-BE49-F238E27FC236}">
                <a16:creationId xmlns:a16="http://schemas.microsoft.com/office/drawing/2014/main" id="{97296CD2-6511-450E-A642-6640C6708C09}"/>
              </a:ext>
            </a:extLst>
          </p:cNvPr>
          <p:cNvSpPr>
            <a:spLocks noGrp="1"/>
          </p:cNvSpPr>
          <p:nvPr>
            <p:ph idx="1"/>
          </p:nvPr>
        </p:nvSpPr>
        <p:spPr/>
        <p:txBody>
          <a:bodyPr/>
          <a:lstStyle/>
          <a:p>
            <a:r>
              <a:rPr lang="pt-BR" b="0" i="0" dirty="0">
                <a:solidFill>
                  <a:srgbClr val="232F3E"/>
                </a:solidFill>
                <a:effectLst/>
                <a:latin typeface="AmazonEmberLight"/>
              </a:rPr>
              <a:t>O AWS Auto </a:t>
            </a:r>
            <a:r>
              <a:rPr lang="pt-BR" b="0" i="0" dirty="0" err="1">
                <a:solidFill>
                  <a:srgbClr val="232F3E"/>
                </a:solidFill>
                <a:effectLst/>
                <a:latin typeface="AmazonEmberLight"/>
              </a:rPr>
              <a:t>Scaling</a:t>
            </a:r>
            <a:r>
              <a:rPr lang="pt-BR" b="0" i="0" dirty="0">
                <a:solidFill>
                  <a:srgbClr val="232F3E"/>
                </a:solidFill>
                <a:effectLst/>
                <a:latin typeface="AmazonEmberLight"/>
              </a:rPr>
              <a:t> monitora os aplicativos e ajusta automaticamente a capacidade para manter um desempenho constante e previsível pelo menor custo possível. </a:t>
            </a:r>
          </a:p>
          <a:p>
            <a:r>
              <a:rPr lang="pt-BR" b="0" i="0" dirty="0">
                <a:solidFill>
                  <a:srgbClr val="232F3E"/>
                </a:solidFill>
                <a:effectLst/>
                <a:latin typeface="AmazonEmberLight"/>
              </a:rPr>
              <a:t> O AWS Auto </a:t>
            </a:r>
            <a:r>
              <a:rPr lang="pt-BR" b="0" i="0" dirty="0" err="1">
                <a:solidFill>
                  <a:srgbClr val="232F3E"/>
                </a:solidFill>
                <a:effectLst/>
                <a:latin typeface="AmazonEmberLight"/>
              </a:rPr>
              <a:t>Scaling</a:t>
            </a:r>
            <a:r>
              <a:rPr lang="pt-BR" b="0" i="0" dirty="0">
                <a:solidFill>
                  <a:srgbClr val="232F3E"/>
                </a:solidFill>
                <a:effectLst/>
                <a:latin typeface="AmazonEmberLight"/>
              </a:rPr>
              <a:t> ajuda a simplificar a escalabilidade por meio de recomendações que permitem que você otimize o desempenho, os custos ou o equilíbrio entre eles.</a:t>
            </a:r>
            <a:endParaRPr lang="pt-BR" dirty="0"/>
          </a:p>
        </p:txBody>
      </p:sp>
    </p:spTree>
    <p:extLst>
      <p:ext uri="{BB962C8B-B14F-4D97-AF65-F5344CB8AC3E}">
        <p14:creationId xmlns:p14="http://schemas.microsoft.com/office/powerpoint/2010/main" val="410760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A992D-3EC6-410D-BB29-356258A3D71E}"/>
              </a:ext>
            </a:extLst>
          </p:cNvPr>
          <p:cNvSpPr>
            <a:spLocks noGrp="1"/>
          </p:cNvSpPr>
          <p:nvPr>
            <p:ph type="title"/>
          </p:nvPr>
        </p:nvSpPr>
        <p:spPr/>
        <p:txBody>
          <a:bodyPr/>
          <a:lstStyle/>
          <a:p>
            <a:r>
              <a:rPr lang="pt-BR" dirty="0">
                <a:highlight>
                  <a:srgbClr val="FFFF00"/>
                </a:highlight>
              </a:rPr>
              <a:t>AWS Auto </a:t>
            </a:r>
            <a:r>
              <a:rPr lang="pt-BR" dirty="0" err="1">
                <a:highlight>
                  <a:srgbClr val="FFFF00"/>
                </a:highlight>
              </a:rPr>
              <a:t>Scaling</a:t>
            </a:r>
            <a:endParaRPr lang="pt-BR" dirty="0">
              <a:highlight>
                <a:srgbClr val="FFFF00"/>
              </a:highlight>
            </a:endParaRPr>
          </a:p>
        </p:txBody>
      </p:sp>
      <p:sp>
        <p:nvSpPr>
          <p:cNvPr id="3" name="Espaço Reservado para Conteúdo 2">
            <a:extLst>
              <a:ext uri="{FF2B5EF4-FFF2-40B4-BE49-F238E27FC236}">
                <a16:creationId xmlns:a16="http://schemas.microsoft.com/office/drawing/2014/main" id="{8081AB68-2958-4B5D-8362-F4D34720E691}"/>
              </a:ext>
            </a:extLst>
          </p:cNvPr>
          <p:cNvSpPr>
            <a:spLocks noGrp="1"/>
          </p:cNvSpPr>
          <p:nvPr>
            <p:ph idx="1"/>
          </p:nvPr>
        </p:nvSpPr>
        <p:spPr/>
        <p:txBody>
          <a:bodyPr>
            <a:normAutofit fontScale="85000" lnSpcReduction="20000"/>
          </a:bodyPr>
          <a:lstStyle/>
          <a:p>
            <a:pPr algn="l"/>
            <a:r>
              <a:rPr lang="pt-BR" b="0" i="0" dirty="0">
                <a:solidFill>
                  <a:srgbClr val="232F3E"/>
                </a:solidFill>
                <a:effectLst/>
                <a:latin typeface="AmazonEmberBold"/>
              </a:rPr>
              <a:t>Descoberta automática de recursos</a:t>
            </a:r>
          </a:p>
          <a:p>
            <a:pPr algn="l"/>
            <a:r>
              <a:rPr lang="pt-BR" dirty="0">
                <a:solidFill>
                  <a:srgbClr val="333333"/>
                </a:solidFill>
                <a:latin typeface="AmazonEmber"/>
              </a:rPr>
              <a:t> - </a:t>
            </a:r>
            <a:r>
              <a:rPr lang="pt-BR" b="0" i="0" dirty="0">
                <a:solidFill>
                  <a:srgbClr val="232F3E"/>
                </a:solidFill>
                <a:effectLst/>
                <a:latin typeface="AmazonEmberBold"/>
              </a:rPr>
              <a:t>Escala Preditiva - </a:t>
            </a:r>
            <a:r>
              <a:rPr lang="pt-BR" b="0" i="0" dirty="0">
                <a:solidFill>
                  <a:srgbClr val="333333"/>
                </a:solidFill>
                <a:effectLst/>
                <a:latin typeface="AmazonEmber"/>
              </a:rPr>
              <a:t>O </a:t>
            </a:r>
            <a:r>
              <a:rPr lang="pt-BR" b="0" i="0" dirty="0" err="1">
                <a:solidFill>
                  <a:srgbClr val="333333"/>
                </a:solidFill>
                <a:effectLst/>
                <a:latin typeface="AmazonEmber"/>
              </a:rPr>
              <a:t>Predictive</a:t>
            </a:r>
            <a:r>
              <a:rPr lang="pt-BR" b="0" i="0" dirty="0">
                <a:solidFill>
                  <a:srgbClr val="333333"/>
                </a:solidFill>
                <a:effectLst/>
                <a:latin typeface="AmazonEmber"/>
              </a:rPr>
              <a:t> </a:t>
            </a:r>
            <a:r>
              <a:rPr lang="pt-BR" b="0" i="0" dirty="0" err="1">
                <a:solidFill>
                  <a:srgbClr val="333333"/>
                </a:solidFill>
                <a:effectLst/>
                <a:latin typeface="AmazonEmber"/>
              </a:rPr>
              <a:t>Scaling</a:t>
            </a:r>
            <a:r>
              <a:rPr lang="pt-BR" b="0" i="0" dirty="0">
                <a:solidFill>
                  <a:srgbClr val="333333"/>
                </a:solidFill>
                <a:effectLst/>
                <a:latin typeface="AmazonEmber"/>
              </a:rPr>
              <a:t> prevê o tráfego futuro, incluindo picos que ocorrem regularmente, e provisiona o número certo de instâncias EC2 antes das mudanças previstas. </a:t>
            </a:r>
          </a:p>
          <a:p>
            <a:pPr algn="l"/>
            <a:r>
              <a:rPr lang="pt-BR" b="0" i="0" dirty="0">
                <a:solidFill>
                  <a:srgbClr val="232F3E"/>
                </a:solidFill>
                <a:effectLst/>
                <a:latin typeface="AmazonEmberBold"/>
              </a:rPr>
              <a:t>- Totalmente gerenciado - </a:t>
            </a:r>
            <a:r>
              <a:rPr lang="pt-BR" b="0" i="0" dirty="0">
                <a:solidFill>
                  <a:srgbClr val="333333"/>
                </a:solidFill>
                <a:effectLst/>
                <a:latin typeface="AmazonEmber"/>
              </a:rPr>
              <a:t>O AWS Auto </a:t>
            </a:r>
            <a:r>
              <a:rPr lang="pt-BR" b="0" i="0" dirty="0" err="1">
                <a:solidFill>
                  <a:srgbClr val="333333"/>
                </a:solidFill>
                <a:effectLst/>
                <a:latin typeface="AmazonEmber"/>
              </a:rPr>
              <a:t>Scaling</a:t>
            </a:r>
            <a:r>
              <a:rPr lang="pt-BR" b="0" i="0" dirty="0">
                <a:solidFill>
                  <a:srgbClr val="333333"/>
                </a:solidFill>
                <a:effectLst/>
                <a:latin typeface="AmazonEmber"/>
              </a:rPr>
              <a:t> cria automaticamente </a:t>
            </a:r>
            <a:r>
              <a:rPr lang="pt-BR" b="0" i="0" u="none" strike="noStrike" dirty="0">
                <a:solidFill>
                  <a:srgbClr val="007EB9"/>
                </a:solidFill>
                <a:effectLst/>
                <a:latin typeface="AmazonEmber"/>
                <a:hlinkClick r:id="rId2"/>
              </a:rPr>
              <a:t>políticas de dimensionamento de rastreamento de destino</a:t>
            </a:r>
            <a:r>
              <a:rPr lang="pt-BR" b="0" i="0" dirty="0">
                <a:solidFill>
                  <a:srgbClr val="333333"/>
                </a:solidFill>
                <a:effectLst/>
                <a:latin typeface="AmazonEmber"/>
              </a:rPr>
              <a:t> para todos os recursos em seu plano de dimensionamento, usando sua estratégia de dimensionamento selecionada para definir os valores de destino para cada métrica.</a:t>
            </a:r>
            <a:endParaRPr lang="pt-BR" b="0" i="0" dirty="0">
              <a:solidFill>
                <a:srgbClr val="232F3E"/>
              </a:solidFill>
              <a:effectLst/>
              <a:latin typeface="AmazonEmberBold"/>
            </a:endParaRPr>
          </a:p>
          <a:p>
            <a:r>
              <a:rPr lang="pt-BR" b="0" i="0" dirty="0">
                <a:solidFill>
                  <a:srgbClr val="232F3E"/>
                </a:solidFill>
                <a:effectLst/>
                <a:latin typeface="AmazonEmberBold"/>
              </a:rPr>
              <a:t>- Políticas de escalonamento inteligente - </a:t>
            </a:r>
            <a:r>
              <a:rPr lang="pt-BR" b="0" i="0" dirty="0">
                <a:solidFill>
                  <a:srgbClr val="333333"/>
                </a:solidFill>
                <a:effectLst/>
                <a:latin typeface="AmazonEmber"/>
              </a:rPr>
              <a:t>O AWS Auto </a:t>
            </a:r>
            <a:r>
              <a:rPr lang="pt-BR" b="0" i="0" dirty="0" err="1">
                <a:solidFill>
                  <a:srgbClr val="333333"/>
                </a:solidFill>
                <a:effectLst/>
                <a:latin typeface="AmazonEmber"/>
              </a:rPr>
              <a:t>Scaling</a:t>
            </a:r>
            <a:r>
              <a:rPr lang="pt-BR" b="0" i="0" dirty="0">
                <a:solidFill>
                  <a:srgbClr val="333333"/>
                </a:solidFill>
                <a:effectLst/>
                <a:latin typeface="AmazonEmber"/>
              </a:rPr>
              <a:t> calcula continuamente os ajustes de escala apropriados e adiciona e remove imediatamente a capacidade conforme necessário para manter suas métricas no alvo. </a:t>
            </a:r>
            <a:endParaRPr lang="pt-BR" b="0" i="0" dirty="0">
              <a:solidFill>
                <a:srgbClr val="232F3E"/>
              </a:solidFill>
              <a:effectLst/>
              <a:latin typeface="AmazonEmberBold"/>
            </a:endParaRPr>
          </a:p>
          <a:p>
            <a:pPr marL="0" indent="0">
              <a:buNone/>
            </a:pPr>
            <a:br>
              <a:rPr lang="pt-BR" b="0" i="0" dirty="0">
                <a:solidFill>
                  <a:srgbClr val="333333"/>
                </a:solidFill>
                <a:effectLst/>
                <a:latin typeface="AmazonEmber"/>
              </a:rPr>
            </a:br>
            <a:endParaRPr lang="pt-BR" b="0" i="0" dirty="0">
              <a:solidFill>
                <a:srgbClr val="232F3E"/>
              </a:solidFill>
              <a:effectLst/>
              <a:latin typeface="AmazonEmberBold"/>
            </a:endParaRPr>
          </a:p>
          <a:p>
            <a:pPr marL="0" indent="0">
              <a:buNone/>
            </a:pPr>
            <a:endParaRPr lang="pt-BR" dirty="0"/>
          </a:p>
        </p:txBody>
      </p:sp>
    </p:spTree>
    <p:extLst>
      <p:ext uri="{BB962C8B-B14F-4D97-AF65-F5344CB8AC3E}">
        <p14:creationId xmlns:p14="http://schemas.microsoft.com/office/powerpoint/2010/main" val="2213184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691AF-3C21-4871-8967-941564DBA573}"/>
              </a:ext>
            </a:extLst>
          </p:cNvPr>
          <p:cNvSpPr>
            <a:spLocks noGrp="1"/>
          </p:cNvSpPr>
          <p:nvPr>
            <p:ph type="title"/>
          </p:nvPr>
        </p:nvSpPr>
        <p:spPr/>
        <p:txBody>
          <a:bodyPr/>
          <a:lstStyle/>
          <a:p>
            <a:r>
              <a:rPr lang="pt-BR" dirty="0" err="1">
                <a:highlight>
                  <a:srgbClr val="FFFF00"/>
                </a:highlight>
              </a:rPr>
              <a:t>Amazon</a:t>
            </a:r>
            <a:r>
              <a:rPr lang="pt-BR" dirty="0">
                <a:highlight>
                  <a:srgbClr val="FFFF00"/>
                </a:highlight>
              </a:rPr>
              <a:t> Virtual Private Cloud (VPC)</a:t>
            </a:r>
            <a:br>
              <a:rPr lang="pt-BR" dirty="0">
                <a:highlight>
                  <a:srgbClr val="FFFF00"/>
                </a:highlight>
              </a:rPr>
            </a:br>
            <a:endParaRPr lang="pt-BR" dirty="0">
              <a:highlight>
                <a:srgbClr val="FFFF00"/>
              </a:highlight>
            </a:endParaRPr>
          </a:p>
        </p:txBody>
      </p:sp>
      <p:sp>
        <p:nvSpPr>
          <p:cNvPr id="3" name="Espaço Reservado para Conteúdo 2">
            <a:extLst>
              <a:ext uri="{FF2B5EF4-FFF2-40B4-BE49-F238E27FC236}">
                <a16:creationId xmlns:a16="http://schemas.microsoft.com/office/drawing/2014/main" id="{30DABFE0-1252-4D32-9D82-10190E4183E5}"/>
              </a:ext>
            </a:extLst>
          </p:cNvPr>
          <p:cNvSpPr>
            <a:spLocks noGrp="1"/>
          </p:cNvSpPr>
          <p:nvPr>
            <p:ph idx="1"/>
          </p:nvPr>
        </p:nvSpPr>
        <p:spPr/>
        <p:txBody>
          <a:bodyPr/>
          <a:lstStyle/>
          <a:p>
            <a:r>
              <a:rPr lang="pt-BR" b="0" i="0" dirty="0">
                <a:solidFill>
                  <a:srgbClr val="232F3E"/>
                </a:solidFill>
                <a:effectLst/>
                <a:latin typeface="AmazonEmberLight"/>
              </a:rPr>
              <a:t>A </a:t>
            </a:r>
            <a:r>
              <a:rPr lang="pt-BR" b="0" i="0" dirty="0" err="1">
                <a:solidFill>
                  <a:srgbClr val="232F3E"/>
                </a:solidFill>
                <a:effectLst/>
                <a:latin typeface="AmazonEmberLight"/>
              </a:rPr>
              <a:t>Amazon</a:t>
            </a:r>
            <a:r>
              <a:rPr lang="pt-BR" b="0" i="0" dirty="0">
                <a:solidFill>
                  <a:srgbClr val="232F3E"/>
                </a:solidFill>
                <a:effectLst/>
                <a:latin typeface="AmazonEmberLight"/>
              </a:rPr>
              <a:t> Virtual Private Cloud (</a:t>
            </a:r>
            <a:r>
              <a:rPr lang="pt-BR" b="0" i="0" dirty="0" err="1">
                <a:solidFill>
                  <a:srgbClr val="232F3E"/>
                </a:solidFill>
                <a:effectLst/>
                <a:latin typeface="AmazonEmberLight"/>
              </a:rPr>
              <a:t>Amazon</a:t>
            </a:r>
            <a:r>
              <a:rPr lang="pt-BR" b="0" i="0" dirty="0">
                <a:solidFill>
                  <a:srgbClr val="232F3E"/>
                </a:solidFill>
                <a:effectLst/>
                <a:latin typeface="AmazonEmberLight"/>
              </a:rPr>
              <a:t> VPC) é um serviço que permite iniciar recursos da AWS em uma rede virtual isolada logicamente definida por você. Você tem controle total sobre seu ambiente de redes virtuais.</a:t>
            </a:r>
          </a:p>
          <a:p>
            <a:r>
              <a:rPr lang="pt-BR" b="0" i="0" dirty="0">
                <a:solidFill>
                  <a:srgbClr val="232F3E"/>
                </a:solidFill>
                <a:effectLst/>
                <a:latin typeface="AmazonEmberLight"/>
              </a:rPr>
              <a:t>Também é possível colocar seus sistemas </a:t>
            </a:r>
            <a:r>
              <a:rPr lang="pt-BR" b="0" i="0" dirty="0" err="1">
                <a:solidFill>
                  <a:srgbClr val="232F3E"/>
                </a:solidFill>
                <a:effectLst/>
                <a:latin typeface="AmazonEmberLight"/>
              </a:rPr>
              <a:t>back-end</a:t>
            </a:r>
            <a:r>
              <a:rPr lang="pt-BR" b="0" i="0" dirty="0">
                <a:solidFill>
                  <a:srgbClr val="232F3E"/>
                </a:solidFill>
                <a:effectLst/>
                <a:latin typeface="AmazonEmberLight"/>
              </a:rPr>
              <a:t>, como bancos de dados ou servidores de aplicações, em uma </a:t>
            </a:r>
            <a:r>
              <a:rPr lang="pt-BR" b="0" i="0" dirty="0" err="1">
                <a:solidFill>
                  <a:srgbClr val="232F3E"/>
                </a:solidFill>
                <a:effectLst/>
                <a:latin typeface="AmazonEmberLight"/>
              </a:rPr>
              <a:t>sub-rede</a:t>
            </a:r>
            <a:r>
              <a:rPr lang="pt-BR" b="0" i="0" dirty="0">
                <a:solidFill>
                  <a:srgbClr val="232F3E"/>
                </a:solidFill>
                <a:effectLst/>
                <a:latin typeface="AmazonEmberLight"/>
              </a:rPr>
              <a:t> privada, sem acesso à Internet. </a:t>
            </a:r>
            <a:endParaRPr lang="pt-BR" dirty="0"/>
          </a:p>
        </p:txBody>
      </p:sp>
    </p:spTree>
    <p:extLst>
      <p:ext uri="{BB962C8B-B14F-4D97-AF65-F5344CB8AC3E}">
        <p14:creationId xmlns:p14="http://schemas.microsoft.com/office/powerpoint/2010/main" val="4234375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D7A07-FB76-4B30-90EB-4B4D050C075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914C70C-D7F1-4FC9-9B7D-06C916F884A3}"/>
              </a:ext>
            </a:extLst>
          </p:cNvPr>
          <p:cNvSpPr>
            <a:spLocks noGrp="1"/>
          </p:cNvSpPr>
          <p:nvPr>
            <p:ph idx="1"/>
          </p:nvPr>
        </p:nvSpPr>
        <p:spPr/>
        <p:txBody>
          <a:bodyPr>
            <a:normAutofit fontScale="92500" lnSpcReduction="20000"/>
          </a:bodyPr>
          <a:lstStyle/>
          <a:p>
            <a:r>
              <a:rPr lang="pt-BR" dirty="0"/>
              <a:t>Caso de uso (fazer resumo </a:t>
            </a:r>
            <a:r>
              <a:rPr lang="pt-BR" dirty="0">
                <a:sym typeface="Wingdings" panose="05000000000000000000" pitchFamily="2" charset="2"/>
              </a:rPr>
              <a:t></a:t>
            </a:r>
            <a:r>
              <a:rPr lang="pt-BR" dirty="0"/>
              <a:t>)</a:t>
            </a:r>
          </a:p>
          <a:p>
            <a:pPr algn="l"/>
            <a:r>
              <a:rPr lang="pt-BR" b="0" i="0" dirty="0">
                <a:solidFill>
                  <a:srgbClr val="232F3E"/>
                </a:solidFill>
                <a:effectLst/>
                <a:latin typeface="AmazonEmberBold"/>
              </a:rPr>
              <a:t>Hospedar aplicações Web multicamadas</a:t>
            </a:r>
          </a:p>
          <a:p>
            <a:pPr algn="l"/>
            <a:r>
              <a:rPr lang="pt-BR" b="0" i="0" dirty="0">
                <a:solidFill>
                  <a:srgbClr val="333333"/>
                </a:solidFill>
                <a:effectLst/>
                <a:latin typeface="AmazonEmberLight"/>
              </a:rPr>
              <a:t>Hospede aplicações Web de varias camadas e estabeleça o acesso e as restrições de segurança entre seus servidores Web, servidores de aplicações e bancos de dados. Inicie os servidores Web em uma </a:t>
            </a:r>
            <a:r>
              <a:rPr lang="pt-BR" b="0" i="0" dirty="0" err="1">
                <a:solidFill>
                  <a:srgbClr val="333333"/>
                </a:solidFill>
                <a:effectLst/>
                <a:latin typeface="AmazonEmberLight"/>
              </a:rPr>
              <a:t>sub-rede</a:t>
            </a:r>
            <a:r>
              <a:rPr lang="pt-BR" b="0" i="0" dirty="0">
                <a:solidFill>
                  <a:srgbClr val="333333"/>
                </a:solidFill>
                <a:effectLst/>
                <a:latin typeface="AmazonEmberLight"/>
              </a:rPr>
              <a:t> acessível publicamente enquanto você executa os servidores de aplicações e bancos de dados em </a:t>
            </a:r>
            <a:r>
              <a:rPr lang="pt-BR" b="0" i="0" dirty="0" err="1">
                <a:solidFill>
                  <a:srgbClr val="333333"/>
                </a:solidFill>
                <a:effectLst/>
                <a:latin typeface="AmazonEmberLight"/>
              </a:rPr>
              <a:t>sub-redes</a:t>
            </a:r>
            <a:r>
              <a:rPr lang="pt-BR" b="0" i="0" dirty="0">
                <a:solidFill>
                  <a:srgbClr val="333333"/>
                </a:solidFill>
                <a:effectLst/>
                <a:latin typeface="AmazonEmberLight"/>
              </a:rPr>
              <a:t> privadas. Isso garantirá que os servidores de aplicações e bancos de dados não possam ser acessados diretamente da Internet. Controle o acesso entre os servidores e as </a:t>
            </a:r>
            <a:r>
              <a:rPr lang="pt-BR" b="0" i="0" dirty="0" err="1">
                <a:solidFill>
                  <a:srgbClr val="333333"/>
                </a:solidFill>
                <a:effectLst/>
                <a:latin typeface="AmazonEmberLight"/>
              </a:rPr>
              <a:t>sub-redes</a:t>
            </a:r>
            <a:r>
              <a:rPr lang="pt-BR" b="0" i="0" dirty="0">
                <a:solidFill>
                  <a:srgbClr val="333333"/>
                </a:solidFill>
                <a:effectLst/>
                <a:latin typeface="AmazonEmberLight"/>
              </a:rPr>
              <a:t> utilizando filtros de pacote de entrada e de saída fornecidos pelas listas de controle de acesso de rede e grupos de segurança. Para criar uma VPC adequada para esse caso de uso, selecione </a:t>
            </a:r>
            <a:r>
              <a:rPr lang="pt-BR" b="0" i="0" dirty="0">
                <a:solidFill>
                  <a:srgbClr val="333333"/>
                </a:solidFill>
                <a:effectLst/>
                <a:latin typeface="AmazonEmberBold"/>
              </a:rPr>
              <a:t>“VPC </a:t>
            </a:r>
            <a:r>
              <a:rPr lang="pt-BR" b="0" i="0" dirty="0" err="1">
                <a:solidFill>
                  <a:srgbClr val="333333"/>
                </a:solidFill>
                <a:effectLst/>
                <a:latin typeface="AmazonEmberBold"/>
              </a:rPr>
              <a:t>with</a:t>
            </a:r>
            <a:r>
              <a:rPr lang="pt-BR" b="0" i="0" dirty="0">
                <a:solidFill>
                  <a:srgbClr val="333333"/>
                </a:solidFill>
                <a:effectLst/>
                <a:latin typeface="AmazonEmberBold"/>
              </a:rPr>
              <a:t> </a:t>
            </a:r>
            <a:r>
              <a:rPr lang="pt-BR" b="0" i="0" dirty="0" err="1">
                <a:solidFill>
                  <a:srgbClr val="333333"/>
                </a:solidFill>
                <a:effectLst/>
                <a:latin typeface="AmazonEmberBold"/>
              </a:rPr>
              <a:t>Public</a:t>
            </a:r>
            <a:r>
              <a:rPr lang="pt-BR" b="0" i="0" dirty="0">
                <a:solidFill>
                  <a:srgbClr val="333333"/>
                </a:solidFill>
                <a:effectLst/>
                <a:latin typeface="AmazonEmberBold"/>
              </a:rPr>
              <a:t> </a:t>
            </a:r>
            <a:r>
              <a:rPr lang="pt-BR" b="0" i="0" dirty="0" err="1">
                <a:solidFill>
                  <a:srgbClr val="333333"/>
                </a:solidFill>
                <a:effectLst/>
                <a:latin typeface="AmazonEmberBold"/>
              </a:rPr>
              <a:t>and</a:t>
            </a:r>
            <a:r>
              <a:rPr lang="pt-BR" b="0" i="0" dirty="0">
                <a:solidFill>
                  <a:srgbClr val="333333"/>
                </a:solidFill>
                <a:effectLst/>
                <a:latin typeface="AmazonEmberBold"/>
              </a:rPr>
              <a:t> Private </a:t>
            </a:r>
            <a:r>
              <a:rPr lang="pt-BR" b="0" i="0" dirty="0" err="1">
                <a:solidFill>
                  <a:srgbClr val="333333"/>
                </a:solidFill>
                <a:effectLst/>
                <a:latin typeface="AmazonEmberBold"/>
              </a:rPr>
              <a:t>Subnets</a:t>
            </a:r>
            <a:r>
              <a:rPr lang="pt-BR" b="0" i="0" dirty="0">
                <a:solidFill>
                  <a:srgbClr val="333333"/>
                </a:solidFill>
                <a:effectLst/>
                <a:latin typeface="AmazonEmberBold"/>
              </a:rPr>
              <a:t>”</a:t>
            </a:r>
            <a:r>
              <a:rPr lang="pt-BR" b="0" i="0" dirty="0">
                <a:solidFill>
                  <a:srgbClr val="333333"/>
                </a:solidFill>
                <a:effectLst/>
                <a:latin typeface="AmazonEmberLight"/>
              </a:rPr>
              <a:t> (VPC com </a:t>
            </a:r>
            <a:r>
              <a:rPr lang="pt-BR" b="0" i="0" dirty="0" err="1">
                <a:solidFill>
                  <a:srgbClr val="333333"/>
                </a:solidFill>
                <a:effectLst/>
                <a:latin typeface="AmazonEmberLight"/>
              </a:rPr>
              <a:t>sub-redes</a:t>
            </a:r>
            <a:r>
              <a:rPr lang="pt-BR" b="0" i="0" dirty="0">
                <a:solidFill>
                  <a:srgbClr val="333333"/>
                </a:solidFill>
                <a:effectLst/>
                <a:latin typeface="AmazonEmberLight"/>
              </a:rPr>
              <a:t> públicas e privadas) no assistente de console do </a:t>
            </a:r>
            <a:r>
              <a:rPr lang="pt-BR" b="0" i="0" dirty="0" err="1">
                <a:solidFill>
                  <a:srgbClr val="333333"/>
                </a:solidFill>
                <a:effectLst/>
                <a:latin typeface="AmazonEmberLight"/>
              </a:rPr>
              <a:t>Amazon</a:t>
            </a:r>
            <a:r>
              <a:rPr lang="pt-BR" b="0" i="0" dirty="0">
                <a:solidFill>
                  <a:srgbClr val="333333"/>
                </a:solidFill>
                <a:effectLst/>
                <a:latin typeface="AmazonEmberLight"/>
              </a:rPr>
              <a:t> VPC.</a:t>
            </a:r>
          </a:p>
          <a:p>
            <a:endParaRPr lang="pt-BR" dirty="0"/>
          </a:p>
        </p:txBody>
      </p:sp>
    </p:spTree>
    <p:extLst>
      <p:ext uri="{BB962C8B-B14F-4D97-AF65-F5344CB8AC3E}">
        <p14:creationId xmlns:p14="http://schemas.microsoft.com/office/powerpoint/2010/main" val="77013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1026" name="Picture 2" descr="Mural de Parede Happy pizza cartoon with thumb up • Pixers® - Vivemos para  mudar">
            <a:extLst>
              <a:ext uri="{FF2B5EF4-FFF2-40B4-BE49-F238E27FC236}">
                <a16:creationId xmlns:a16="http://schemas.microsoft.com/office/drawing/2014/main" id="{DF13DCAF-DD55-4F5D-B128-AFD5004B1500}"/>
              </a:ext>
            </a:extLst>
          </p:cNvPr>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8140784" y="1972313"/>
            <a:ext cx="4266027" cy="445582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BC1C8EC-D34F-49E9-B96B-5705022C8FC8}"/>
              </a:ext>
            </a:extLst>
          </p:cNvPr>
          <p:cNvSpPr>
            <a:spLocks noGrp="1"/>
          </p:cNvSpPr>
          <p:nvPr>
            <p:ph type="ctrTitle"/>
          </p:nvPr>
        </p:nvSpPr>
        <p:spPr>
          <a:xfrm>
            <a:off x="989427" y="418979"/>
            <a:ext cx="9144000" cy="1029994"/>
          </a:xfrm>
        </p:spPr>
        <p:txBody>
          <a:bodyPr/>
          <a:lstStyle/>
          <a:p>
            <a:r>
              <a:rPr lang="pt-BR" dirty="0">
                <a:highlight>
                  <a:srgbClr val="FFFF00"/>
                </a:highlight>
              </a:rPr>
              <a:t>Integrações entre serviços </a:t>
            </a:r>
          </a:p>
        </p:txBody>
      </p:sp>
      <p:sp>
        <p:nvSpPr>
          <p:cNvPr id="3" name="Subtítulo 2">
            <a:extLst>
              <a:ext uri="{FF2B5EF4-FFF2-40B4-BE49-F238E27FC236}">
                <a16:creationId xmlns:a16="http://schemas.microsoft.com/office/drawing/2014/main" id="{1C367030-F9AD-4E55-9B54-106ACA6F1916}"/>
              </a:ext>
            </a:extLst>
          </p:cNvPr>
          <p:cNvSpPr>
            <a:spLocks noGrp="1"/>
          </p:cNvSpPr>
          <p:nvPr>
            <p:ph type="subTitle" idx="1"/>
          </p:nvPr>
        </p:nvSpPr>
        <p:spPr>
          <a:xfrm>
            <a:off x="989427" y="1785070"/>
            <a:ext cx="9144000" cy="3287859"/>
          </a:xfrm>
        </p:spPr>
        <p:txBody>
          <a:bodyPr>
            <a:normAutofit fontScale="85000" lnSpcReduction="10000"/>
          </a:bodyPr>
          <a:lstStyle/>
          <a:p>
            <a:pPr algn="l" fontAlgn="base"/>
            <a:r>
              <a:rPr lang="pt-BR" b="0" i="0" dirty="0">
                <a:effectLst/>
                <a:latin typeface="AmazonEmberLight"/>
              </a:rPr>
              <a:t>Agora que conhecemos os tipos de requisição, vamos fazer uma analogia com um caso do nosso cotidiano, comprar pizza. Quando queremos comprar pizza, temos basicamente duas opções, ir comprar em alguma pizzaria ou pedir pelo telefone, essas situações são equivalentes aos tipos de requisição, pois pedimos pizza pelo telefone por comodidade, não queremos sair de casa para comprar, apenas fazemos uma solicitação, continuamos nossas tarefas e recebemos uma resposta quando essa estiver pronta, nossa pizza neste caso, esse fluxo de comodidade representa uma requisição assíncrona, enviamos uma requisição em paralelo e aguardamos sua resposta a qualquer momento, sem sincronismo, já no caso de ir comprar uma pizza, realizamos uma sincronia, compramos nossa pizza, voltamos para casa, para depois continuar com nossas tarefas.</a:t>
            </a:r>
            <a:br>
              <a:rPr lang="pt-BR" dirty="0"/>
            </a:br>
            <a:br>
              <a:rPr lang="pt-BR" dirty="0"/>
            </a:br>
            <a:endParaRPr lang="pt-BR" dirty="0"/>
          </a:p>
        </p:txBody>
      </p:sp>
    </p:spTree>
    <p:extLst>
      <p:ext uri="{BB962C8B-B14F-4D97-AF65-F5344CB8AC3E}">
        <p14:creationId xmlns:p14="http://schemas.microsoft.com/office/powerpoint/2010/main" val="246092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3A893-6318-465D-AE12-BE430D3E906E}"/>
              </a:ext>
            </a:extLst>
          </p:cNvPr>
          <p:cNvSpPr>
            <a:spLocks noGrp="1"/>
          </p:cNvSpPr>
          <p:nvPr>
            <p:ph type="title"/>
          </p:nvPr>
        </p:nvSpPr>
        <p:spPr/>
        <p:txBody>
          <a:bodyPr/>
          <a:lstStyle/>
          <a:p>
            <a:r>
              <a:rPr lang="pt-BR" dirty="0">
                <a:highlight>
                  <a:srgbClr val="FFFF00"/>
                </a:highlight>
              </a:rPr>
              <a:t>AWS </a:t>
            </a:r>
            <a:r>
              <a:rPr lang="pt-BR" dirty="0" err="1">
                <a:highlight>
                  <a:srgbClr val="FFFF00"/>
                </a:highlight>
              </a:rPr>
              <a:t>Simple</a:t>
            </a:r>
            <a:r>
              <a:rPr lang="pt-BR" dirty="0">
                <a:highlight>
                  <a:srgbClr val="FFFF00"/>
                </a:highlight>
              </a:rPr>
              <a:t> </a:t>
            </a:r>
            <a:r>
              <a:rPr lang="pt-BR" dirty="0" err="1">
                <a:highlight>
                  <a:srgbClr val="FFFF00"/>
                </a:highlight>
              </a:rPr>
              <a:t>Queue</a:t>
            </a:r>
            <a:r>
              <a:rPr lang="pt-BR" dirty="0">
                <a:highlight>
                  <a:srgbClr val="FFFF00"/>
                </a:highlight>
              </a:rPr>
              <a:t> Service (SQS) </a:t>
            </a:r>
          </a:p>
        </p:txBody>
      </p:sp>
      <p:sp>
        <p:nvSpPr>
          <p:cNvPr id="3" name="Espaço Reservado para Conteúdo 2">
            <a:extLst>
              <a:ext uri="{FF2B5EF4-FFF2-40B4-BE49-F238E27FC236}">
                <a16:creationId xmlns:a16="http://schemas.microsoft.com/office/drawing/2014/main" id="{1C4DC372-3443-4C9E-A659-371CC36B351E}"/>
              </a:ext>
            </a:extLst>
          </p:cNvPr>
          <p:cNvSpPr>
            <a:spLocks noGrp="1"/>
          </p:cNvSpPr>
          <p:nvPr>
            <p:ph idx="1"/>
          </p:nvPr>
        </p:nvSpPr>
        <p:spPr/>
        <p:txBody>
          <a:bodyPr/>
          <a:lstStyle/>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a:t>
            </a:r>
            <a:r>
              <a:rPr lang="pt-BR" b="0" i="0" dirty="0" err="1">
                <a:solidFill>
                  <a:srgbClr val="232F3E"/>
                </a:solidFill>
                <a:effectLst/>
                <a:latin typeface="AmazonEmberLight"/>
              </a:rPr>
              <a:t>Simple</a:t>
            </a:r>
            <a:r>
              <a:rPr lang="pt-BR" b="0" i="0" dirty="0">
                <a:solidFill>
                  <a:srgbClr val="232F3E"/>
                </a:solidFill>
                <a:effectLst/>
                <a:latin typeface="AmazonEmberLight"/>
              </a:rPr>
              <a:t> </a:t>
            </a:r>
            <a:r>
              <a:rPr lang="pt-BR" b="0" i="0" dirty="0" err="1">
                <a:solidFill>
                  <a:srgbClr val="232F3E"/>
                </a:solidFill>
                <a:effectLst/>
                <a:latin typeface="AmazonEmberLight"/>
              </a:rPr>
              <a:t>Queue</a:t>
            </a:r>
            <a:r>
              <a:rPr lang="pt-BR" b="0" i="0" dirty="0">
                <a:solidFill>
                  <a:srgbClr val="232F3E"/>
                </a:solidFill>
                <a:effectLst/>
                <a:latin typeface="AmazonEmberLight"/>
              </a:rPr>
              <a:t> Service (SQS) é um serviço de filas de mensagens gerenciado que permite o desacoplamento e a escalabilidade de </a:t>
            </a:r>
            <a:r>
              <a:rPr lang="pt-BR" b="0" i="0" dirty="0" err="1">
                <a:solidFill>
                  <a:srgbClr val="232F3E"/>
                </a:solidFill>
                <a:effectLst/>
                <a:latin typeface="AmazonEmberLight"/>
              </a:rPr>
              <a:t>microsserviços</a:t>
            </a:r>
            <a:r>
              <a:rPr lang="pt-BR" b="0" i="0" dirty="0">
                <a:solidFill>
                  <a:srgbClr val="232F3E"/>
                </a:solidFill>
                <a:effectLst/>
                <a:latin typeface="AmazonEmberLight"/>
              </a:rPr>
              <a:t>, sistemas distribuídos e aplicativos sem servidor. O SQS elimina a complexidade e a sobrecarga associadas ao gerenciamento e à operação de middleware orientado a mensagens, além de permitir que os desenvolvedores se dediquem a criar diferenciais.</a:t>
            </a:r>
            <a:endParaRPr lang="pt-BR" dirty="0"/>
          </a:p>
        </p:txBody>
      </p:sp>
    </p:spTree>
    <p:extLst>
      <p:ext uri="{BB962C8B-B14F-4D97-AF65-F5344CB8AC3E}">
        <p14:creationId xmlns:p14="http://schemas.microsoft.com/office/powerpoint/2010/main" val="176470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12311-D913-4254-A946-76718F442BFB}"/>
              </a:ext>
            </a:extLst>
          </p:cNvPr>
          <p:cNvSpPr>
            <a:spLocks noGrp="1"/>
          </p:cNvSpPr>
          <p:nvPr>
            <p:ph type="title"/>
          </p:nvPr>
        </p:nvSpPr>
        <p:spPr/>
        <p:txBody>
          <a:bodyPr/>
          <a:lstStyle/>
          <a:p>
            <a:r>
              <a:rPr lang="pt-BR" dirty="0">
                <a:highlight>
                  <a:srgbClr val="FFFF00"/>
                </a:highlight>
              </a:rPr>
              <a:t>AWS </a:t>
            </a:r>
            <a:r>
              <a:rPr lang="pt-BR" dirty="0" err="1">
                <a:highlight>
                  <a:srgbClr val="FFFF00"/>
                </a:highlight>
              </a:rPr>
              <a:t>Simple</a:t>
            </a:r>
            <a:r>
              <a:rPr lang="pt-BR" dirty="0">
                <a:highlight>
                  <a:srgbClr val="FFFF00"/>
                </a:highlight>
              </a:rPr>
              <a:t> </a:t>
            </a:r>
            <a:r>
              <a:rPr lang="pt-BR" dirty="0" err="1">
                <a:highlight>
                  <a:srgbClr val="FFFF00"/>
                </a:highlight>
              </a:rPr>
              <a:t>Queue</a:t>
            </a:r>
            <a:r>
              <a:rPr lang="pt-BR" dirty="0">
                <a:highlight>
                  <a:srgbClr val="FFFF00"/>
                </a:highlight>
              </a:rPr>
              <a:t> Service (SQS) </a:t>
            </a:r>
          </a:p>
        </p:txBody>
      </p:sp>
      <p:pic>
        <p:nvPicPr>
          <p:cNvPr id="2050" name="Picture 2" descr="sqs-as-workflow-diagram">
            <a:extLst>
              <a:ext uri="{FF2B5EF4-FFF2-40B4-BE49-F238E27FC236}">
                <a16:creationId xmlns:a16="http://schemas.microsoft.com/office/drawing/2014/main" id="{C16126FF-6C20-490E-9789-647D2B26C9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512" y="1690688"/>
            <a:ext cx="8370601" cy="413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96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F477A-CBE3-4388-8FEC-4DCBFE1DAAFE}"/>
              </a:ext>
            </a:extLst>
          </p:cNvPr>
          <p:cNvSpPr>
            <a:spLocks noGrp="1"/>
          </p:cNvSpPr>
          <p:nvPr>
            <p:ph type="title"/>
          </p:nvPr>
        </p:nvSpPr>
        <p:spPr/>
        <p:txBody>
          <a:bodyPr/>
          <a:lstStyle/>
          <a:p>
            <a:r>
              <a:rPr lang="pt-BR" dirty="0">
                <a:highlight>
                  <a:srgbClr val="FFFF00"/>
                </a:highlight>
              </a:rPr>
              <a:t>AWS </a:t>
            </a:r>
            <a:r>
              <a:rPr lang="pt-BR" dirty="0" err="1">
                <a:highlight>
                  <a:srgbClr val="FFFF00"/>
                </a:highlight>
              </a:rPr>
              <a:t>Simple</a:t>
            </a:r>
            <a:r>
              <a:rPr lang="pt-BR" dirty="0">
                <a:highlight>
                  <a:srgbClr val="FFFF00"/>
                </a:highlight>
              </a:rPr>
              <a:t> </a:t>
            </a:r>
            <a:r>
              <a:rPr lang="pt-BR" dirty="0" err="1">
                <a:highlight>
                  <a:srgbClr val="FFFF00"/>
                </a:highlight>
              </a:rPr>
              <a:t>Notification</a:t>
            </a:r>
            <a:r>
              <a:rPr lang="pt-BR" dirty="0">
                <a:highlight>
                  <a:srgbClr val="FFFF00"/>
                </a:highlight>
              </a:rPr>
              <a:t> Service (SNS)</a:t>
            </a:r>
          </a:p>
        </p:txBody>
      </p:sp>
      <p:sp>
        <p:nvSpPr>
          <p:cNvPr id="3" name="Espaço Reservado para Conteúdo 2">
            <a:extLst>
              <a:ext uri="{FF2B5EF4-FFF2-40B4-BE49-F238E27FC236}">
                <a16:creationId xmlns:a16="http://schemas.microsoft.com/office/drawing/2014/main" id="{7F9722A2-33FA-4C01-961A-379EEE8FD8F2}"/>
              </a:ext>
            </a:extLst>
          </p:cNvPr>
          <p:cNvSpPr>
            <a:spLocks noGrp="1"/>
          </p:cNvSpPr>
          <p:nvPr>
            <p:ph idx="1"/>
          </p:nvPr>
        </p:nvSpPr>
        <p:spPr/>
        <p:txBody>
          <a:bodyPr/>
          <a:lstStyle/>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a:t>
            </a:r>
            <a:r>
              <a:rPr lang="pt-BR" b="0" i="0" dirty="0" err="1">
                <a:solidFill>
                  <a:srgbClr val="232F3E"/>
                </a:solidFill>
                <a:effectLst/>
                <a:latin typeface="AmazonEmberLight"/>
              </a:rPr>
              <a:t>Simple</a:t>
            </a:r>
            <a:r>
              <a:rPr lang="pt-BR" b="0" i="0" dirty="0">
                <a:solidFill>
                  <a:srgbClr val="232F3E"/>
                </a:solidFill>
                <a:effectLst/>
                <a:latin typeface="AmazonEmberLight"/>
              </a:rPr>
              <a:t> </a:t>
            </a:r>
            <a:r>
              <a:rPr lang="pt-BR" b="0" i="0" dirty="0" err="1">
                <a:solidFill>
                  <a:srgbClr val="232F3E"/>
                </a:solidFill>
                <a:effectLst/>
                <a:latin typeface="AmazonEmberLight"/>
              </a:rPr>
              <a:t>Notification</a:t>
            </a:r>
            <a:r>
              <a:rPr lang="pt-BR" b="0" i="0" dirty="0">
                <a:solidFill>
                  <a:srgbClr val="232F3E"/>
                </a:solidFill>
                <a:effectLst/>
                <a:latin typeface="AmazonEmberLight"/>
              </a:rPr>
              <a:t> Service (</a:t>
            </a:r>
            <a:r>
              <a:rPr lang="pt-BR" b="0" i="0" dirty="0" err="1">
                <a:solidFill>
                  <a:srgbClr val="232F3E"/>
                </a:solidFill>
                <a:effectLst/>
                <a:latin typeface="AmazonEmberLight"/>
              </a:rPr>
              <a:t>Amazon</a:t>
            </a:r>
            <a:r>
              <a:rPr lang="pt-BR" b="0" i="0" dirty="0">
                <a:solidFill>
                  <a:srgbClr val="232F3E"/>
                </a:solidFill>
                <a:effectLst/>
                <a:latin typeface="AmazonEmberLight"/>
              </a:rPr>
              <a:t> SNS) é um serviço de mensagens totalmente gerenciado para a comunicação de aplicação para aplicação (A2A) e de aplicação para pessoa (A2P).</a:t>
            </a:r>
          </a:p>
          <a:p>
            <a:r>
              <a:rPr lang="pt-BR" b="0" i="0" dirty="0">
                <a:solidFill>
                  <a:srgbClr val="232F3E"/>
                </a:solidFill>
                <a:effectLst/>
                <a:latin typeface="AmazonEmberLight"/>
              </a:rPr>
              <a:t>Usando tópicos do </a:t>
            </a:r>
            <a:r>
              <a:rPr lang="pt-BR" b="0" i="0" dirty="0" err="1">
                <a:solidFill>
                  <a:srgbClr val="232F3E"/>
                </a:solidFill>
                <a:effectLst/>
                <a:latin typeface="AmazonEmberLight"/>
              </a:rPr>
              <a:t>Amazon</a:t>
            </a:r>
            <a:r>
              <a:rPr lang="pt-BR" b="0" i="0" dirty="0">
                <a:solidFill>
                  <a:srgbClr val="232F3E"/>
                </a:solidFill>
                <a:effectLst/>
                <a:latin typeface="AmazonEmberLight"/>
              </a:rPr>
              <a:t> SNS, seus sistemas editores podem repassar mensagens para um grande número de sistemas de assinantes, incluindo filas do </a:t>
            </a:r>
            <a:r>
              <a:rPr lang="pt-BR" b="0" i="0" dirty="0" err="1">
                <a:solidFill>
                  <a:srgbClr val="232F3E"/>
                </a:solidFill>
                <a:effectLst/>
                <a:latin typeface="AmazonEmberLight"/>
              </a:rPr>
              <a:t>Amazon</a:t>
            </a:r>
            <a:r>
              <a:rPr lang="pt-BR" b="0" i="0" dirty="0">
                <a:solidFill>
                  <a:srgbClr val="232F3E"/>
                </a:solidFill>
                <a:effectLst/>
                <a:latin typeface="AmazonEmberLight"/>
              </a:rPr>
              <a:t> SQS, funções do AWS Lambda e </a:t>
            </a:r>
            <a:r>
              <a:rPr lang="pt-BR" b="0" i="0" dirty="0" err="1">
                <a:solidFill>
                  <a:srgbClr val="232F3E"/>
                </a:solidFill>
                <a:effectLst/>
                <a:latin typeface="AmazonEmberLight"/>
              </a:rPr>
              <a:t>endpoints</a:t>
            </a:r>
            <a:r>
              <a:rPr lang="pt-BR" b="0" i="0" dirty="0">
                <a:solidFill>
                  <a:srgbClr val="232F3E"/>
                </a:solidFill>
                <a:effectLst/>
                <a:latin typeface="AmazonEmberLight"/>
              </a:rPr>
              <a:t> HTTPS, para processamento paralelo</a:t>
            </a:r>
            <a:endParaRPr lang="pt-BR" dirty="0"/>
          </a:p>
        </p:txBody>
      </p:sp>
    </p:spTree>
    <p:extLst>
      <p:ext uri="{BB962C8B-B14F-4D97-AF65-F5344CB8AC3E}">
        <p14:creationId xmlns:p14="http://schemas.microsoft.com/office/powerpoint/2010/main" val="376542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FD2DE-314D-4C84-8BA8-A991D6424E54}"/>
              </a:ext>
            </a:extLst>
          </p:cNvPr>
          <p:cNvSpPr>
            <a:spLocks noGrp="1"/>
          </p:cNvSpPr>
          <p:nvPr>
            <p:ph type="title"/>
          </p:nvPr>
        </p:nvSpPr>
        <p:spPr/>
        <p:txBody>
          <a:bodyPr/>
          <a:lstStyle/>
          <a:p>
            <a:r>
              <a:rPr lang="pt-BR" dirty="0">
                <a:highlight>
                  <a:srgbClr val="FFFF00"/>
                </a:highlight>
              </a:rPr>
              <a:t>SNS</a:t>
            </a:r>
          </a:p>
        </p:txBody>
      </p:sp>
      <p:pic>
        <p:nvPicPr>
          <p:cNvPr id="3074" name="Picture 2" descr="Amazon Mobile Push - Como funciona">
            <a:extLst>
              <a:ext uri="{FF2B5EF4-FFF2-40B4-BE49-F238E27FC236}">
                <a16:creationId xmlns:a16="http://schemas.microsoft.com/office/drawing/2014/main" id="{D808C05D-7800-44E5-AD7B-12DEABF584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74431"/>
            <a:ext cx="10515600" cy="365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098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5316</TotalTime>
  <Words>2773</Words>
  <Application>Microsoft Office PowerPoint</Application>
  <PresentationFormat>Widescreen</PresentationFormat>
  <Paragraphs>125</Paragraphs>
  <Slides>44</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44</vt:i4>
      </vt:variant>
    </vt:vector>
  </HeadingPairs>
  <TitlesOfParts>
    <vt:vector size="53" baseType="lpstr">
      <vt:lpstr>Amazon Ember</vt:lpstr>
      <vt:lpstr>AmazonEmber</vt:lpstr>
      <vt:lpstr>AmazonEmberBold</vt:lpstr>
      <vt:lpstr>AmazonEmberLight</vt:lpstr>
      <vt:lpstr>Arial</vt:lpstr>
      <vt:lpstr>Calibri</vt:lpstr>
      <vt:lpstr>Calibri Light</vt:lpstr>
      <vt:lpstr>Poppins</vt:lpstr>
      <vt:lpstr>Tema do Office</vt:lpstr>
      <vt:lpstr>AWS Command Line Interface</vt:lpstr>
      <vt:lpstr>AWS SDK</vt:lpstr>
      <vt:lpstr> AWS Management Console </vt:lpstr>
      <vt:lpstr>Integrações entre serviços </vt:lpstr>
      <vt:lpstr>Integrações entre serviços </vt:lpstr>
      <vt:lpstr>AWS Simple Queue Service (SQS) </vt:lpstr>
      <vt:lpstr>AWS Simple Queue Service (SQS) </vt:lpstr>
      <vt:lpstr>AWS Simple Notification Service (SNS)</vt:lpstr>
      <vt:lpstr>SNS</vt:lpstr>
      <vt:lpstr>Amazon CloudFront</vt:lpstr>
      <vt:lpstr>Apresentação do PowerPoint</vt:lpstr>
      <vt:lpstr>Apresentação do PowerPoint</vt:lpstr>
      <vt:lpstr>Amazon Route 53</vt:lpstr>
      <vt:lpstr>Amazon Route 53</vt:lpstr>
      <vt:lpstr>Amazon Route 53</vt:lpstr>
      <vt:lpstr>AWS Global Accelerator</vt:lpstr>
      <vt:lpstr>AWS Global Accelerator</vt:lpstr>
      <vt:lpstr>AWS Global Accelerator</vt:lpstr>
      <vt:lpstr>AWS Lambda</vt:lpstr>
      <vt:lpstr>Como funciona o Lambda?</vt:lpstr>
      <vt:lpstr>Amazon Elastic Container Service(ECS) </vt:lpstr>
      <vt:lpstr>Explicar o que é um container </vt:lpstr>
      <vt:lpstr>Amazon S3</vt:lpstr>
      <vt:lpstr>Amazon S3</vt:lpstr>
      <vt:lpstr>Amazon S3</vt:lpstr>
      <vt:lpstr>Amazon S3</vt:lpstr>
      <vt:lpstr>Amazon S3 Glacier e S3 Glacier Deep Archive</vt:lpstr>
      <vt:lpstr>Amazon S3 Glacier e S3 Glacier Deep Archive</vt:lpstr>
      <vt:lpstr>Amazon S3 Glacier e S3 Glacier Deep Archive</vt:lpstr>
      <vt:lpstr>S3 Transfer Acceleration</vt:lpstr>
      <vt:lpstr>AWS X-Ray</vt:lpstr>
      <vt:lpstr>AWS X-Ray Como Funciona?</vt:lpstr>
      <vt:lpstr>Apresentação do PowerPoint</vt:lpstr>
      <vt:lpstr>Apresentação do PowerPoint</vt:lpstr>
      <vt:lpstr>AWS EC2</vt:lpstr>
      <vt:lpstr>AWS EC2</vt:lpstr>
      <vt:lpstr>Definição de preço do Amazon EC2 </vt:lpstr>
      <vt:lpstr>Definição de preço do Amazon EC2 </vt:lpstr>
      <vt:lpstr>Elastic Load Balancing (ELB) </vt:lpstr>
      <vt:lpstr>Apresentação do PowerPoint</vt:lpstr>
      <vt:lpstr>AWS Auto Scaling</vt:lpstr>
      <vt:lpstr>AWS Auto Scaling</vt:lpstr>
      <vt:lpstr>Amazon Virtual Private Cloud (VPC)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Integrações entre serviços </dc:title>
  <dc:creator>carlos</dc:creator>
  <cp:lastModifiedBy>carlos</cp:lastModifiedBy>
  <cp:revision>42</cp:revision>
  <dcterms:created xsi:type="dcterms:W3CDTF">2021-07-08T23:58:39Z</dcterms:created>
  <dcterms:modified xsi:type="dcterms:W3CDTF">2021-07-14T11:20:01Z</dcterms:modified>
</cp:coreProperties>
</file>