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9EE8E-B943-4FCD-97FD-C50BEFD9B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FAA9D5-BA78-468A-8FEE-E2C35128C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48030-5D44-4ECE-A67C-42E1D7D9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674C5-5D7A-4908-AB3F-CE307973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7351F-2AF0-42D8-837B-6F3B39B7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5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C44DA-5B46-498E-875D-EEE231D9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E10309-9947-47AF-AE44-D4BE3D2F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88DE7-7AAE-407B-9FB9-F66B73B3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EF2C9-4633-48C0-9448-984BF78E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0323F-68F8-4FC3-A967-B6284A04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67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6A98C4-0923-410D-99EF-881B74DAB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830ECF-B7A5-4D2F-B542-7973FED5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D28E1-AE7E-4223-92C9-C400F8D4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367ED-4F8B-44CD-9E3D-41317A1F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5CC36-39AD-4F1E-AC61-F81AE38C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6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4436-E0C0-40C0-9193-B04642A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57A7E-80C9-4288-8E95-5BA8B5A15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FBDD9-6CA2-4EAB-B88B-93731300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A4701-E1C7-40F3-9A6C-44D72856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67393-8444-4BAE-B879-6C398D3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4CF53-AAFF-4F0F-9FAE-6CCAAAB5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DD60D-B80F-49AC-956F-D390BF81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4D86D-B21D-4EA1-9185-55EEEC9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E8126-831D-4474-9316-AF798A9A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76725-0581-4CD0-BCD0-07C5EAAB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0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1B99-04D3-4CBE-BA02-FCBDDD1F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B6414-1B41-4632-B5A9-DD3DCA140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278C70-9767-4CF7-8251-77C169C0C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080923-44B3-4DB8-990A-9A74C808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9D3172-2C58-47E9-AF31-A6EF048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9D3EA-398E-46C2-B27F-3A97E50A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76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0461-9C32-431D-B714-28CF712A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2F6839-F041-402F-9086-3433CE30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565BA9-9DD0-43C5-AB20-CACCC4F2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45034A-1EBF-4D97-96C3-696B07E6F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106DD1-14AC-42A2-B33C-10F4068A6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4A5EB5-4CAC-477C-AF30-BBFA62A5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303A2E-88A0-4CD1-BEAF-6B057372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CC4CFD-D9C6-43DC-8323-4FBF2C35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86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3ACE1-B782-4DC9-909E-F48C0849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3C9781-5424-4129-9409-2DE8B491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3CEB76-F0FA-4C05-9606-B2814C7A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D4D104-45DA-47B1-AC8F-9EE2A931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40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7F1459-62F2-4008-925D-996D0289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7CEAD4-917B-45A0-A578-8887FCA4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87A6-7BD7-4E56-BAC4-50FD63C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5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5952E-AB66-40E9-9BE8-3402222B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BABFF-2C88-4396-9AFB-F39586C3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1FC6B8-8D9B-4F62-B757-192848ED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570C4-63F7-43D5-A652-246B22D3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EE8BA8-A673-4298-8C3A-A040C5FE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C77D91-4812-403F-BC27-0FFBA63D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30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2E023-9685-4E37-89A1-BFFCE43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700507-C98D-41E4-98F0-B05F2B8F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28B7A-CE6D-4C75-AB95-DDDCCA04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04A36F-0FC3-4F43-B774-4A238D38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8419E3-BDB6-4AFC-AD6D-CF3F017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01EDEB-F58F-454A-8910-B85F0E9D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87ACC6-0FE9-4A82-AA2D-2D3F51B4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F2A9F-C13B-4E4D-95BB-E949DABD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D9E51-D757-4225-9205-B69F8DAEC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9F7-9659-444C-A7B4-B91C97D43743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EB910-30CB-4AFD-9D4A-492DEFABB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96DB2-9BA4-4BA9-816C-02596AE75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E9E5-6C76-4B91-AB62-66A9C885E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0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143D48-3A5C-41BD-A98B-5E597216F866}"/>
              </a:ext>
            </a:extLst>
          </p:cNvPr>
          <p:cNvSpPr txBox="1"/>
          <p:nvPr/>
        </p:nvSpPr>
        <p:spPr>
          <a:xfrm>
            <a:off x="573258" y="62422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effectLst/>
                <a:latin typeface="AmazonEmberBold"/>
              </a:rPr>
              <a:t>O que é a computação em nuvem?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D5CDE7-42DA-4CF4-85CE-8DE303DAB780}"/>
              </a:ext>
            </a:extLst>
          </p:cNvPr>
          <p:cNvSpPr txBox="1"/>
          <p:nvPr/>
        </p:nvSpPr>
        <p:spPr>
          <a:xfrm>
            <a:off x="675250" y="1547446"/>
            <a:ext cx="8904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mazonEmberLight"/>
              </a:rPr>
              <a:t>A computação em nuvem é a entrega de recursos de TI sob demanda por meio da Internet com definição de preço de pagamento conforme o uso. Em vez de comprar, ter e manter datacenters e servidores físicos, você pode acessar serviços de tecnologia, como capacidade computacional, armazenamento e bancos de dados, conforme a necessidade, usando um provedor de nuvem como a </a:t>
            </a:r>
            <a:r>
              <a:rPr lang="pt-BR" b="0" i="0" dirty="0" err="1">
                <a:effectLst/>
                <a:latin typeface="AmazonEmberLight"/>
              </a:rPr>
              <a:t>Amazon</a:t>
            </a:r>
            <a:r>
              <a:rPr lang="pt-BR" b="0" i="0" dirty="0">
                <a:effectLst/>
                <a:latin typeface="AmazonEmberLight"/>
              </a:rPr>
              <a:t> Web Services (AWS).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59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4F9A22-8E59-452E-AC50-BBC7124FB694}"/>
              </a:ext>
            </a:extLst>
          </p:cNvPr>
          <p:cNvSpPr txBox="1"/>
          <p:nvPr/>
        </p:nvSpPr>
        <p:spPr>
          <a:xfrm>
            <a:off x="356041" y="464234"/>
            <a:ext cx="374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0" dirty="0">
                <a:effectLst/>
                <a:latin typeface="AmazonEmber"/>
              </a:rPr>
              <a:t>Benefícios da computação em nuvem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ADE40C-608A-43C1-8C9A-EB15E3FEAC5F}"/>
              </a:ext>
            </a:extLst>
          </p:cNvPr>
          <p:cNvSpPr txBox="1"/>
          <p:nvPr/>
        </p:nvSpPr>
        <p:spPr>
          <a:xfrm>
            <a:off x="1026942" y="1387564"/>
            <a:ext cx="4235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AmazonEmberBold"/>
              </a:rPr>
              <a:t>Agilidade</a:t>
            </a:r>
          </a:p>
          <a:p>
            <a:r>
              <a:rPr lang="pt-BR" b="0" i="0" dirty="0">
                <a:effectLst/>
                <a:latin typeface="AmazonEmberBold"/>
              </a:rPr>
              <a:t>Elasticidade</a:t>
            </a:r>
          </a:p>
          <a:p>
            <a:pPr algn="l"/>
            <a:r>
              <a:rPr lang="pt-BR" b="0" i="0" dirty="0">
                <a:effectLst/>
                <a:latin typeface="AmazonEmberBold"/>
              </a:rPr>
              <a:t>Economia de custo</a:t>
            </a:r>
          </a:p>
          <a:p>
            <a:r>
              <a:rPr lang="pt-BR" b="0" i="0" dirty="0">
                <a:effectLst/>
                <a:latin typeface="AmazonEmberBold"/>
              </a:rPr>
              <a:t>Implantação global em questão de minutos</a:t>
            </a:r>
          </a:p>
          <a:p>
            <a:br>
              <a:rPr lang="pt-BR" b="0" i="0" dirty="0">
                <a:effectLst/>
                <a:latin typeface="AmazonEmberLight"/>
              </a:rPr>
            </a:br>
            <a:endParaRPr lang="pt-BR" b="0" i="0" dirty="0">
              <a:effectLst/>
              <a:latin typeface="AmazonEmberBold"/>
            </a:endParaRPr>
          </a:p>
          <a:p>
            <a:endParaRPr lang="pt-BR" b="0" i="0" dirty="0">
              <a:effectLst/>
              <a:latin typeface="AmazonEmberBold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19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7191-0406-4828-8CF2-64C8D8B5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pricing_pay-as-you-go">
            <a:extLst>
              <a:ext uri="{FF2B5EF4-FFF2-40B4-BE49-F238E27FC236}">
                <a16:creationId xmlns:a16="http://schemas.microsoft.com/office/drawing/2014/main" id="{A6687E46-28D7-41EB-A828-563B58031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9" b="9326"/>
          <a:stretch/>
        </p:blipFill>
        <p:spPr bwMode="auto">
          <a:xfrm>
            <a:off x="464233" y="1027906"/>
            <a:ext cx="2391509" cy="259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icing_reserved-instances-change">
            <a:extLst>
              <a:ext uri="{FF2B5EF4-FFF2-40B4-BE49-F238E27FC236}">
                <a16:creationId xmlns:a16="http://schemas.microsoft.com/office/drawing/2014/main" id="{A14B917C-48DA-40AD-B8D6-2262AA73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28" y="1023516"/>
            <a:ext cx="2619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icing_pay-less-by-using-more">
            <a:extLst>
              <a:ext uri="{FF2B5EF4-FFF2-40B4-BE49-F238E27FC236}">
                <a16:creationId xmlns:a16="http://schemas.microsoft.com/office/drawing/2014/main" id="{80A04DB3-FF47-400F-93CE-E9080BDED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56" y="761420"/>
            <a:ext cx="2619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81BF73-BC15-4720-8ED4-E3339CA4B952}"/>
              </a:ext>
            </a:extLst>
          </p:cNvPr>
          <p:cNvSpPr txBox="1"/>
          <p:nvPr/>
        </p:nvSpPr>
        <p:spPr>
          <a:xfrm>
            <a:off x="323558" y="3141512"/>
            <a:ext cx="3446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O pagamento conforme o uso permite que você se adapte facilmente a necessidades empresariais dinâmicas sem sobrecarregar orçamentos, além de melhorar a sua capacidade de resposta diante de mudanças. Com o modelo de pagamento conforme o uso, você pode adaptar sua empresa de acordo com a necessidade e não com base em previsões, o que reduz o risco de provisionamento em excesso ou perda de capacidade.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2EDEA8-9230-4C19-BC47-501BBDDA4169}"/>
              </a:ext>
            </a:extLst>
          </p:cNvPr>
          <p:cNvSpPr txBox="1"/>
          <p:nvPr/>
        </p:nvSpPr>
        <p:spPr>
          <a:xfrm>
            <a:off x="4578152" y="3429000"/>
            <a:ext cx="37955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32F3E"/>
                </a:solidFill>
                <a:effectLst/>
                <a:latin typeface="AmazonEmberBold"/>
              </a:rPr>
              <a:t>Economize ao reservar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Para produtos de computação,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mazonEmber"/>
              </a:rPr>
              <a:t>machine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mazonEmber"/>
              </a:rPr>
              <a:t>learning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 e banco de dados da AWS, os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mazonEmber"/>
              </a:rPr>
              <a:t>Savings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mazonEmber"/>
              </a:rPr>
              <a:t>Plans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 oferecem economia em relação ao plano sob demanda em troca de um compromisso de usar uma quantia específica (medida em USD/hora) de um produto ou uma categoria de produtos da AWS, por um período de um ou três anos.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1593CC-7B19-413B-B808-0ADD8503208E}"/>
              </a:ext>
            </a:extLst>
          </p:cNvPr>
          <p:cNvSpPr txBox="1"/>
          <p:nvPr/>
        </p:nvSpPr>
        <p:spPr>
          <a:xfrm>
            <a:off x="8401923" y="3141512"/>
            <a:ext cx="33434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232F3E"/>
                </a:solidFill>
                <a:effectLst/>
                <a:latin typeface="AmazonEmberBold"/>
              </a:rPr>
              <a:t>Pague menos usando mais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Com a AWS, você pode obter descontos baseados em volume e obter economias substanciais à medida que o seu uso aumenta. Para serviços como o S3, a definição de preço é feita em camadas, o que significa que quanto mais você usar, menor será o preço por GB. A AWS também oferece opções de compra de serviços que ajudam a atender às necessidades empresariais.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5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02059-EDB6-4002-AB09-EFC1D971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pic>
        <p:nvPicPr>
          <p:cNvPr id="3074" name="Picture 2" descr="Horizontal and Vertical Scaling - WebAiry">
            <a:extLst>
              <a:ext uri="{FF2B5EF4-FFF2-40B4-BE49-F238E27FC236}">
                <a16:creationId xmlns:a16="http://schemas.microsoft.com/office/drawing/2014/main" id="{7EACE4DD-0BDE-4A1A-BCFA-55A81F20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02" y="1404457"/>
            <a:ext cx="9760195" cy="52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71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57D59-E8DC-4E71-A6B3-6F749C4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Alta Disponibilidade</a:t>
            </a:r>
          </a:p>
        </p:txBody>
      </p:sp>
      <p:pic>
        <p:nvPicPr>
          <p:cNvPr id="4098" name="Picture 2" descr="Qu&amp;#39;est-ce que le clustering de serveurs et comment fonctionne-t-il? - Bien  choisir son serveur d impression - Tutos GameServer">
            <a:extLst>
              <a:ext uri="{FF2B5EF4-FFF2-40B4-BE49-F238E27FC236}">
                <a16:creationId xmlns:a16="http://schemas.microsoft.com/office/drawing/2014/main" id="{2979E7D9-8C07-4445-9BE2-A91BA53A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5" y="1919116"/>
            <a:ext cx="8131126" cy="45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3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AmazonEmber</vt:lpstr>
      <vt:lpstr>AmazonEmberBold</vt:lpstr>
      <vt:lpstr>AmazonEmberLight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Conceitos</vt:lpstr>
      <vt:lpstr>Alta Disponibilidade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</dc:creator>
  <cp:lastModifiedBy>carlos</cp:lastModifiedBy>
  <cp:revision>3</cp:revision>
  <dcterms:created xsi:type="dcterms:W3CDTF">2021-06-16T00:15:40Z</dcterms:created>
  <dcterms:modified xsi:type="dcterms:W3CDTF">2021-06-16T00:47:21Z</dcterms:modified>
</cp:coreProperties>
</file>