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65" r:id="rId2"/>
    <p:sldId id="266" r:id="rId3"/>
    <p:sldId id="267" r:id="rId4"/>
    <p:sldId id="283" r:id="rId5"/>
    <p:sldId id="256" r:id="rId6"/>
    <p:sldId id="268" r:id="rId7"/>
    <p:sldId id="282" r:id="rId8"/>
    <p:sldId id="284" r:id="rId9"/>
    <p:sldId id="286" r:id="rId10"/>
    <p:sldId id="287" r:id="rId11"/>
    <p:sldId id="288" r:id="rId12"/>
    <p:sldId id="281" r:id="rId13"/>
    <p:sldId id="289" r:id="rId14"/>
    <p:sldId id="290" r:id="rId15"/>
    <p:sldId id="272" r:id="rId16"/>
    <p:sldId id="273" r:id="rId17"/>
    <p:sldId id="274" r:id="rId18"/>
    <p:sldId id="275" r:id="rId19"/>
    <p:sldId id="276" r:id="rId20"/>
    <p:sldId id="277" r:id="rId21"/>
    <p:sldId id="278" r:id="rId22"/>
    <p:sldId id="279" r:id="rId23"/>
    <p:sldId id="280" r:id="rId24"/>
    <p:sldId id="291" r:id="rId25"/>
    <p:sldId id="292" r:id="rId26"/>
    <p:sldId id="293" r:id="rId27"/>
    <p:sldId id="294" r:id="rId28"/>
    <p:sldId id="306" r:id="rId29"/>
    <p:sldId id="297" r:id="rId30"/>
    <p:sldId id="295" r:id="rId31"/>
    <p:sldId id="296" r:id="rId32"/>
    <p:sldId id="301" r:id="rId33"/>
    <p:sldId id="258" r:id="rId34"/>
    <p:sldId id="308" r:id="rId35"/>
    <p:sldId id="259" r:id="rId36"/>
    <p:sldId id="310" r:id="rId37"/>
    <p:sldId id="261" r:id="rId38"/>
    <p:sldId id="304" r:id="rId39"/>
    <p:sldId id="257" r:id="rId40"/>
    <p:sldId id="270" r:id="rId4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96723" autoAdjust="0"/>
  </p:normalViewPr>
  <p:slideViewPr>
    <p:cSldViewPr snapToGrid="0">
      <p:cViewPr varScale="1">
        <p:scale>
          <a:sx n="109" d="100"/>
          <a:sy n="109" d="100"/>
        </p:scale>
        <p:origin x="7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C5574-1A31-4A35-9E95-AC0A7400EE9A}" type="datetimeFigureOut">
              <a:rPr lang="es-CO" smtClean="0"/>
              <a:t>9/02/2021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3838E7-3CCB-44F9-A39F-1878DBD0EBB4}" type="slidenum">
              <a:rPr lang="es-CO" smtClean="0"/>
              <a:t>‹Nº›</a:t>
            </a:fld>
            <a:endParaRPr lang="es-CO"/>
          </a:p>
        </p:txBody>
      </p:sp>
    </p:spTree>
    <p:extLst>
      <p:ext uri="{BB962C8B-B14F-4D97-AF65-F5344CB8AC3E}">
        <p14:creationId xmlns:p14="http://schemas.microsoft.com/office/powerpoint/2010/main" val="1457022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kern="1200" dirty="0" smtClean="0">
                <a:solidFill>
                  <a:schemeClr val="tx1"/>
                </a:solidFill>
                <a:effectLst/>
                <a:latin typeface="+mn-lt"/>
                <a:ea typeface="+mn-ea"/>
                <a:cs typeface="+mn-cs"/>
              </a:rPr>
              <a:t>La simulación utiliza modelos abstractos construidos para replicar las características de un sistema. El funcionamiento de un sistema se simula utilizando distribuciones de probabilidad para generar eventos del sistema de forma aleatoria, y las observaciones estadísticas se obtienen del sistema simulado. Desempeña un papel muy importante, especialmente en el diseño de un sistema estocástico y en la definición de sus procedimientos operativos.</a:t>
            </a:r>
          </a:p>
          <a:p>
            <a:endParaRPr lang="es-CO" sz="1200" kern="1200" dirty="0" smtClean="0">
              <a:solidFill>
                <a:schemeClr val="tx1"/>
              </a:solidFill>
              <a:effectLst/>
              <a:latin typeface="+mn-lt"/>
              <a:ea typeface="+mn-ea"/>
              <a:cs typeface="+mn-cs"/>
            </a:endParaRPr>
          </a:p>
          <a:p>
            <a:r>
              <a:rPr lang="es-CO" sz="1200" kern="1200" dirty="0" smtClean="0">
                <a:solidFill>
                  <a:schemeClr val="tx1"/>
                </a:solidFill>
                <a:effectLst/>
                <a:latin typeface="+mn-lt"/>
                <a:ea typeface="+mn-ea"/>
                <a:cs typeface="+mn-cs"/>
              </a:rPr>
              <a:t>Al no trabajar directamente en el sistema real, se pueden simular muchos escenarios simplemente cambiando los parámetros de entrada, limitando así los costos que se producirían si no se usara esta solución y, en última instancia, reduciendo el tiempo que tomaría. De esta manera, es posible probar rápidamente políticas alternativas y opciones de diseño y modelos de sistemas de gran complejidad mediante el estudio de su comportamiento y evolución en el tiempo.</a:t>
            </a:r>
          </a:p>
          <a:p>
            <a:endParaRPr lang="es-CO" dirty="0"/>
          </a:p>
        </p:txBody>
      </p:sp>
      <p:sp>
        <p:nvSpPr>
          <p:cNvPr id="4" name="Marcador de número de diapositiva 3"/>
          <p:cNvSpPr>
            <a:spLocks noGrp="1"/>
          </p:cNvSpPr>
          <p:nvPr>
            <p:ph type="sldNum" sz="quarter" idx="10"/>
          </p:nvPr>
        </p:nvSpPr>
        <p:spPr/>
        <p:txBody>
          <a:bodyPr/>
          <a:lstStyle/>
          <a:p>
            <a:fld id="{B33838E7-3CCB-44F9-A39F-1878DBD0EBB4}" type="slidenum">
              <a:rPr lang="es-CO" smtClean="0"/>
              <a:t>7</a:t>
            </a:fld>
            <a:endParaRPr lang="es-CO"/>
          </a:p>
        </p:txBody>
      </p:sp>
    </p:spTree>
    <p:extLst>
      <p:ext uri="{BB962C8B-B14F-4D97-AF65-F5344CB8AC3E}">
        <p14:creationId xmlns:p14="http://schemas.microsoft.com/office/powerpoint/2010/main" val="1998687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CO"/>
          </a:p>
        </p:txBody>
      </p:sp>
      <p:sp>
        <p:nvSpPr>
          <p:cNvPr id="4" name="Marcador de fecha 3"/>
          <p:cNvSpPr>
            <a:spLocks noGrp="1"/>
          </p:cNvSpPr>
          <p:nvPr>
            <p:ph type="dt" sz="half" idx="10"/>
          </p:nvPr>
        </p:nvSpPr>
        <p:spPr/>
        <p:txBody>
          <a:bodyPr/>
          <a:lstStyle/>
          <a:p>
            <a:fld id="{96416BEC-B2C3-49DC-86C3-7311F9363260}" type="datetimeFigureOut">
              <a:rPr lang="es-CO" smtClean="0"/>
              <a:t>9/02/2021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6E10DBC-CF99-41DE-8528-22AFF5F0F185}" type="slidenum">
              <a:rPr lang="es-CO" smtClean="0"/>
              <a:t>‹Nº›</a:t>
            </a:fld>
            <a:endParaRPr lang="es-CO"/>
          </a:p>
        </p:txBody>
      </p:sp>
    </p:spTree>
    <p:extLst>
      <p:ext uri="{BB962C8B-B14F-4D97-AF65-F5344CB8AC3E}">
        <p14:creationId xmlns:p14="http://schemas.microsoft.com/office/powerpoint/2010/main" val="3548014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96416BEC-B2C3-49DC-86C3-7311F9363260}" type="datetimeFigureOut">
              <a:rPr lang="es-CO" smtClean="0"/>
              <a:t>9/02/2021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6E10DBC-CF99-41DE-8528-22AFF5F0F185}" type="slidenum">
              <a:rPr lang="es-CO" smtClean="0"/>
              <a:t>‹Nº›</a:t>
            </a:fld>
            <a:endParaRPr lang="es-CO"/>
          </a:p>
        </p:txBody>
      </p:sp>
    </p:spTree>
    <p:extLst>
      <p:ext uri="{BB962C8B-B14F-4D97-AF65-F5344CB8AC3E}">
        <p14:creationId xmlns:p14="http://schemas.microsoft.com/office/powerpoint/2010/main" val="126376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96416BEC-B2C3-49DC-86C3-7311F9363260}" type="datetimeFigureOut">
              <a:rPr lang="es-CO" smtClean="0"/>
              <a:t>9/02/2021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6E10DBC-CF99-41DE-8528-22AFF5F0F185}" type="slidenum">
              <a:rPr lang="es-CO" smtClean="0"/>
              <a:t>‹Nº›</a:t>
            </a:fld>
            <a:endParaRPr lang="es-CO"/>
          </a:p>
        </p:txBody>
      </p:sp>
    </p:spTree>
    <p:extLst>
      <p:ext uri="{BB962C8B-B14F-4D97-AF65-F5344CB8AC3E}">
        <p14:creationId xmlns:p14="http://schemas.microsoft.com/office/powerpoint/2010/main" val="335002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96416BEC-B2C3-49DC-86C3-7311F9363260}" type="datetimeFigureOut">
              <a:rPr lang="es-CO" smtClean="0"/>
              <a:t>9/02/2021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6E10DBC-CF99-41DE-8528-22AFF5F0F185}" type="slidenum">
              <a:rPr lang="es-CO" smtClean="0"/>
              <a:t>‹Nº›</a:t>
            </a:fld>
            <a:endParaRPr lang="es-CO"/>
          </a:p>
        </p:txBody>
      </p:sp>
    </p:spTree>
    <p:extLst>
      <p:ext uri="{BB962C8B-B14F-4D97-AF65-F5344CB8AC3E}">
        <p14:creationId xmlns:p14="http://schemas.microsoft.com/office/powerpoint/2010/main" val="1202532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96416BEC-B2C3-49DC-86C3-7311F9363260}" type="datetimeFigureOut">
              <a:rPr lang="es-CO" smtClean="0"/>
              <a:t>9/02/2021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6E10DBC-CF99-41DE-8528-22AFF5F0F185}" type="slidenum">
              <a:rPr lang="es-CO" smtClean="0"/>
              <a:t>‹Nº›</a:t>
            </a:fld>
            <a:endParaRPr lang="es-CO"/>
          </a:p>
        </p:txBody>
      </p:sp>
    </p:spTree>
    <p:extLst>
      <p:ext uri="{BB962C8B-B14F-4D97-AF65-F5344CB8AC3E}">
        <p14:creationId xmlns:p14="http://schemas.microsoft.com/office/powerpoint/2010/main" val="645226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96416BEC-B2C3-49DC-86C3-7311F9363260}" type="datetimeFigureOut">
              <a:rPr lang="es-CO" smtClean="0"/>
              <a:t>9/02/2021</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26E10DBC-CF99-41DE-8528-22AFF5F0F185}" type="slidenum">
              <a:rPr lang="es-CO" smtClean="0"/>
              <a:t>‹Nº›</a:t>
            </a:fld>
            <a:endParaRPr lang="es-CO"/>
          </a:p>
        </p:txBody>
      </p:sp>
    </p:spTree>
    <p:extLst>
      <p:ext uri="{BB962C8B-B14F-4D97-AF65-F5344CB8AC3E}">
        <p14:creationId xmlns:p14="http://schemas.microsoft.com/office/powerpoint/2010/main" val="416587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96416BEC-B2C3-49DC-86C3-7311F9363260}" type="datetimeFigureOut">
              <a:rPr lang="es-CO" smtClean="0"/>
              <a:t>9/02/2021</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26E10DBC-CF99-41DE-8528-22AFF5F0F185}" type="slidenum">
              <a:rPr lang="es-CO" smtClean="0"/>
              <a:t>‹Nº›</a:t>
            </a:fld>
            <a:endParaRPr lang="es-CO"/>
          </a:p>
        </p:txBody>
      </p:sp>
    </p:spTree>
    <p:extLst>
      <p:ext uri="{BB962C8B-B14F-4D97-AF65-F5344CB8AC3E}">
        <p14:creationId xmlns:p14="http://schemas.microsoft.com/office/powerpoint/2010/main" val="45076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96416BEC-B2C3-49DC-86C3-7311F9363260}" type="datetimeFigureOut">
              <a:rPr lang="es-CO" smtClean="0"/>
              <a:t>9/02/2021</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26E10DBC-CF99-41DE-8528-22AFF5F0F185}" type="slidenum">
              <a:rPr lang="es-CO" smtClean="0"/>
              <a:t>‹Nº›</a:t>
            </a:fld>
            <a:endParaRPr lang="es-CO"/>
          </a:p>
        </p:txBody>
      </p:sp>
    </p:spTree>
    <p:extLst>
      <p:ext uri="{BB962C8B-B14F-4D97-AF65-F5344CB8AC3E}">
        <p14:creationId xmlns:p14="http://schemas.microsoft.com/office/powerpoint/2010/main" val="3700596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6416BEC-B2C3-49DC-86C3-7311F9363260}" type="datetimeFigureOut">
              <a:rPr lang="es-CO" smtClean="0"/>
              <a:t>9/02/2021</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26E10DBC-CF99-41DE-8528-22AFF5F0F185}" type="slidenum">
              <a:rPr lang="es-CO" smtClean="0"/>
              <a:t>‹Nº›</a:t>
            </a:fld>
            <a:endParaRPr lang="es-CO"/>
          </a:p>
        </p:txBody>
      </p:sp>
    </p:spTree>
    <p:extLst>
      <p:ext uri="{BB962C8B-B14F-4D97-AF65-F5344CB8AC3E}">
        <p14:creationId xmlns:p14="http://schemas.microsoft.com/office/powerpoint/2010/main" val="3354825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96416BEC-B2C3-49DC-86C3-7311F9363260}" type="datetimeFigureOut">
              <a:rPr lang="es-CO" smtClean="0"/>
              <a:t>9/02/2021</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26E10DBC-CF99-41DE-8528-22AFF5F0F185}" type="slidenum">
              <a:rPr lang="es-CO" smtClean="0"/>
              <a:t>‹Nº›</a:t>
            </a:fld>
            <a:endParaRPr lang="es-CO"/>
          </a:p>
        </p:txBody>
      </p:sp>
    </p:spTree>
    <p:extLst>
      <p:ext uri="{BB962C8B-B14F-4D97-AF65-F5344CB8AC3E}">
        <p14:creationId xmlns:p14="http://schemas.microsoft.com/office/powerpoint/2010/main" val="1693592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96416BEC-B2C3-49DC-86C3-7311F9363260}" type="datetimeFigureOut">
              <a:rPr lang="es-CO" smtClean="0"/>
              <a:t>9/02/2021</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26E10DBC-CF99-41DE-8528-22AFF5F0F185}" type="slidenum">
              <a:rPr lang="es-CO" smtClean="0"/>
              <a:t>‹Nº›</a:t>
            </a:fld>
            <a:endParaRPr lang="es-CO"/>
          </a:p>
        </p:txBody>
      </p:sp>
    </p:spTree>
    <p:extLst>
      <p:ext uri="{BB962C8B-B14F-4D97-AF65-F5344CB8AC3E}">
        <p14:creationId xmlns:p14="http://schemas.microsoft.com/office/powerpoint/2010/main" val="374770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16BEC-B2C3-49DC-86C3-7311F9363260}" type="datetimeFigureOut">
              <a:rPr lang="es-CO" smtClean="0"/>
              <a:t>9/02/2021</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10DBC-CF99-41DE-8528-22AFF5F0F185}" type="slidenum">
              <a:rPr lang="es-CO" smtClean="0"/>
              <a:t>‹Nº›</a:t>
            </a:fld>
            <a:endParaRPr lang="es-CO"/>
          </a:p>
        </p:txBody>
      </p:sp>
    </p:spTree>
    <p:extLst>
      <p:ext uri="{BB962C8B-B14F-4D97-AF65-F5344CB8AC3E}">
        <p14:creationId xmlns:p14="http://schemas.microsoft.com/office/powerpoint/2010/main" val="411166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file:///D:\Descargas\Dialnet-LaSimulacionComoInstrumentoDeModelizacionEnProbabi-2558256.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hzQ5zGePmG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geospatial.com.co/mocoa/index.html" TargetMode="External"/><Relationship Id="rId2" Type="http://schemas.openxmlformats.org/officeDocument/2006/relationships/hyperlink" Target="https://www.geospatial.com.co/potree/examples/nubeMocoa.html" TargetMode="Externa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khanacademy.org/computing/pixar/simulatio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hoy.es/sociedad/salud/coronavirus-graficos/simulador-interactivo-controlar-20200511105058-ntrc.html?ref=https://www.hoy.es/sociedad/salud/coronavirus-graficos/simulador-interactivo-controlar-20200511105058-ntrc.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ccl.northwestern.edu/netlogo/6.2.0/" TargetMode="External"/><Relationship Id="rId2" Type="http://schemas.openxmlformats.org/officeDocument/2006/relationships/hyperlink" Target="https://www.coursera.org/learn/computer-simulations/lecture/6a4VF/sugarscape-7-10-pressured-to-move"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netlogoweb.org/launch#http://www.netlogoweb.org/assets/modelslib/Code%20Examples/Move%20Towards%20Target%20Example.nlogo"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intellectum.unisabana.edu.co/bitstream/handle/10818/34624/TESIS%20EDNA%20PEREZ.pdf?sequence=1&amp;isAllowed=y"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P4dDHf9Sar4" TargetMode="External"/><Relationship Id="rId2" Type="http://schemas.openxmlformats.org/officeDocument/2006/relationships/hyperlink" Target="https://www.mdpi.com/2226-4310/7/11/155/htm" TargetMode="External"/><Relationship Id="rId1" Type="http://schemas.openxmlformats.org/officeDocument/2006/relationships/slideLayout" Target="../slideLayouts/slideLayout2.xml"/><Relationship Id="rId4" Type="http://schemas.openxmlformats.org/officeDocument/2006/relationships/hyperlink" Target="https://arxiv.org/ftp/arxiv/papers/1212/1212.0365.pdf" TargetMode="External"/></Relationships>
</file>

<file path=ppt/slides/_rels/slide39.xml.rels><?xml version="1.0" encoding="UTF-8" standalone="yes"?>
<Relationships xmlns="http://schemas.openxmlformats.org/package/2006/relationships"><Relationship Id="rId2" Type="http://schemas.openxmlformats.org/officeDocument/2006/relationships/hyperlink" Target="https://www.youtube.com/watch?v=elx6jzRhZu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SIMULACION </a:t>
            </a:r>
            <a:endParaRPr lang="es-CO" dirty="0"/>
          </a:p>
        </p:txBody>
      </p:sp>
      <p:sp>
        <p:nvSpPr>
          <p:cNvPr id="5" name="Marcador de contenido 4"/>
          <p:cNvSpPr>
            <a:spLocks noGrp="1"/>
          </p:cNvSpPr>
          <p:nvPr>
            <p:ph idx="1"/>
          </p:nvPr>
        </p:nvSpPr>
        <p:spPr/>
        <p:txBody>
          <a:bodyPr/>
          <a:lstStyle/>
          <a:p>
            <a:endParaRPr lang="es-CO"/>
          </a:p>
        </p:txBody>
      </p:sp>
    </p:spTree>
    <p:extLst>
      <p:ext uri="{BB962C8B-B14F-4D97-AF65-F5344CB8AC3E}">
        <p14:creationId xmlns:p14="http://schemas.microsoft.com/office/powerpoint/2010/main" val="100920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Diferencias </a:t>
            </a:r>
            <a:r>
              <a:rPr lang="es-CO" dirty="0"/>
              <a:t>entre modelado y simulación. </a:t>
            </a:r>
          </a:p>
        </p:txBody>
      </p:sp>
      <p:sp>
        <p:nvSpPr>
          <p:cNvPr id="3" name="Marcador de contenido 2"/>
          <p:cNvSpPr>
            <a:spLocks noGrp="1"/>
          </p:cNvSpPr>
          <p:nvPr>
            <p:ph idx="1"/>
          </p:nvPr>
        </p:nvSpPr>
        <p:spPr/>
        <p:txBody>
          <a:bodyPr/>
          <a:lstStyle/>
          <a:p>
            <a:r>
              <a:rPr lang="es-CO" dirty="0"/>
              <a:t>Un modelo es una representación de un sistema físico, mientras que la simulación es el proceso de ver cómo funcionaría un sistema basado en modelos bajo ciertas condiciones</a:t>
            </a:r>
            <a:r>
              <a:rPr lang="es-CO" dirty="0" smtClean="0"/>
              <a:t>.</a:t>
            </a:r>
          </a:p>
          <a:p>
            <a:endParaRPr lang="es-CO" dirty="0"/>
          </a:p>
          <a:p>
            <a:endParaRPr lang="es-CO" dirty="0" smtClean="0"/>
          </a:p>
          <a:p>
            <a:endParaRPr lang="es-CO" dirty="0"/>
          </a:p>
          <a:p>
            <a:endParaRPr lang="es-CO" dirty="0" smtClean="0"/>
          </a:p>
          <a:p>
            <a:endParaRPr lang="es-CO" dirty="0"/>
          </a:p>
          <a:p>
            <a:r>
              <a:rPr lang="es-CO" dirty="0" smtClean="0">
                <a:hlinkClick r:id="rId2" action="ppaction://hlinkfile"/>
              </a:rPr>
              <a:t>profundización</a:t>
            </a:r>
            <a:r>
              <a:rPr lang="es-CO" dirty="0" smtClean="0"/>
              <a:t> </a:t>
            </a:r>
            <a:endParaRPr lang="es-CO" dirty="0"/>
          </a:p>
        </p:txBody>
      </p:sp>
    </p:spTree>
    <p:extLst>
      <p:ext uri="{BB962C8B-B14F-4D97-AF65-F5344CB8AC3E}">
        <p14:creationId xmlns:p14="http://schemas.microsoft.com/office/powerpoint/2010/main" val="3356142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p:txBody>
          <a:bodyPr/>
          <a:lstStyle/>
          <a:p>
            <a:pPr marL="0" indent="0">
              <a:buNone/>
            </a:pPr>
            <a:r>
              <a:rPr lang="es-CO" i="1" dirty="0"/>
              <a:t>La simulación es el proceso que pone en funcionamiento el modelo y permite evaluar su comportamiento en determinadas condiciones. La simulación es una herramienta fundamental para el modelado porque, sin recurrir necesariamente al prototipo físico, el desarrollador puede verificar la funcionalidad del sistema modelado con las especificaciones del proyecto</a:t>
            </a:r>
            <a:endParaRPr lang="es-CO" dirty="0"/>
          </a:p>
        </p:txBody>
      </p:sp>
    </p:spTree>
    <p:extLst>
      <p:ext uri="{BB962C8B-B14F-4D97-AF65-F5344CB8AC3E}">
        <p14:creationId xmlns:p14="http://schemas.microsoft.com/office/powerpoint/2010/main" val="2192001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Preguntas?  en cada caso dar un ejemplo</a:t>
            </a:r>
            <a:endParaRPr lang="es-CO" dirty="0"/>
          </a:p>
        </p:txBody>
      </p:sp>
      <p:sp>
        <p:nvSpPr>
          <p:cNvPr id="3" name="Marcador de contenido 2"/>
          <p:cNvSpPr>
            <a:spLocks noGrp="1"/>
          </p:cNvSpPr>
          <p:nvPr>
            <p:ph idx="1"/>
          </p:nvPr>
        </p:nvSpPr>
        <p:spPr/>
        <p:txBody>
          <a:bodyPr/>
          <a:lstStyle/>
          <a:p>
            <a:r>
              <a:rPr lang="es-CO" dirty="0" smtClean="0"/>
              <a:t>¿Qué es simulación?</a:t>
            </a:r>
          </a:p>
          <a:p>
            <a:r>
              <a:rPr lang="es-CO" dirty="0" smtClean="0"/>
              <a:t>¿Qué es un modelo?</a:t>
            </a:r>
          </a:p>
          <a:p>
            <a:r>
              <a:rPr lang="es-ES" dirty="0"/>
              <a:t> ¿por qué necesitamos un modelo?</a:t>
            </a:r>
            <a:endParaRPr lang="es-CO" dirty="0"/>
          </a:p>
        </p:txBody>
      </p:sp>
    </p:spTree>
    <p:extLst>
      <p:ext uri="{BB962C8B-B14F-4D97-AF65-F5344CB8AC3E}">
        <p14:creationId xmlns:p14="http://schemas.microsoft.com/office/powerpoint/2010/main" val="1541914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Pros del </a:t>
            </a:r>
            <a:r>
              <a:rPr lang="es-CO" dirty="0"/>
              <a:t>modelado de </a:t>
            </a:r>
            <a:r>
              <a:rPr lang="es-CO" dirty="0" smtClean="0"/>
              <a:t>simulación</a:t>
            </a:r>
            <a:endParaRPr lang="es-CO" dirty="0"/>
          </a:p>
        </p:txBody>
      </p:sp>
      <p:sp>
        <p:nvSpPr>
          <p:cNvPr id="3" name="Marcador de contenido 2"/>
          <p:cNvSpPr>
            <a:spLocks noGrp="1"/>
          </p:cNvSpPr>
          <p:nvPr>
            <p:ph idx="1"/>
          </p:nvPr>
        </p:nvSpPr>
        <p:spPr/>
        <p:txBody>
          <a:bodyPr/>
          <a:lstStyle/>
          <a:p>
            <a:pPr lvl="0"/>
            <a:r>
              <a:rPr lang="es-CO" dirty="0"/>
              <a:t>Reproduce el comportamiento de un sistema en referencia a situaciones que no se pueden experimentar directamente.</a:t>
            </a:r>
          </a:p>
          <a:p>
            <a:pPr lvl="0"/>
            <a:r>
              <a:rPr lang="es-CO" dirty="0"/>
              <a:t>Representa sistemas reales, incluso complejos, al tiempo que considera las fuentes de incertidumbre.</a:t>
            </a:r>
          </a:p>
          <a:p>
            <a:pPr lvl="0"/>
            <a:r>
              <a:rPr lang="es-CO" dirty="0"/>
              <a:t>Requiere recursos limitados en términos de datos.</a:t>
            </a:r>
          </a:p>
          <a:p>
            <a:pPr lvl="0"/>
            <a:r>
              <a:rPr lang="es-CO" dirty="0"/>
              <a:t>Permite la experimentación en períodos de tiempo limitados.</a:t>
            </a:r>
          </a:p>
          <a:p>
            <a:pPr lvl="0"/>
            <a:r>
              <a:rPr lang="es-CO" dirty="0"/>
              <a:t>Los modelos que se obtienen son fácilmente demostrables.</a:t>
            </a:r>
          </a:p>
          <a:p>
            <a:endParaRPr lang="es-CO" dirty="0"/>
          </a:p>
        </p:txBody>
      </p:sp>
    </p:spTree>
    <p:extLst>
      <p:ext uri="{BB962C8B-B14F-4D97-AF65-F5344CB8AC3E}">
        <p14:creationId xmlns:p14="http://schemas.microsoft.com/office/powerpoint/2010/main" val="3886500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Contras </a:t>
            </a:r>
            <a:r>
              <a:rPr lang="es-CO" dirty="0"/>
              <a:t>del modelado de simulación</a:t>
            </a:r>
          </a:p>
        </p:txBody>
      </p:sp>
      <p:sp>
        <p:nvSpPr>
          <p:cNvPr id="3" name="Marcador de contenido 2"/>
          <p:cNvSpPr>
            <a:spLocks noGrp="1"/>
          </p:cNvSpPr>
          <p:nvPr>
            <p:ph idx="1"/>
          </p:nvPr>
        </p:nvSpPr>
        <p:spPr>
          <a:xfrm>
            <a:off x="838200" y="1825625"/>
            <a:ext cx="9488424" cy="4351338"/>
          </a:xfrm>
        </p:spPr>
        <p:txBody>
          <a:bodyPr>
            <a:normAutofit fontScale="92500" lnSpcReduction="20000"/>
          </a:bodyPr>
          <a:lstStyle/>
          <a:p>
            <a:pPr lvl="0"/>
            <a:r>
              <a:rPr lang="es-CO" dirty="0"/>
              <a:t>La simulación proporciona indicaciones del comportamiento del sistema, pero no resultados exactos.</a:t>
            </a:r>
          </a:p>
          <a:p>
            <a:pPr lvl="0"/>
            <a:r>
              <a:rPr lang="es-CO" dirty="0"/>
              <a:t>El análisis del resultado de una simulación puede ser complejo y puede resultar difícil identificar cuál puede ser la mejor configuración.</a:t>
            </a:r>
          </a:p>
          <a:p>
            <a:pPr lvl="0"/>
            <a:r>
              <a:rPr lang="es-CO" dirty="0"/>
              <a:t>La implementación de un modelo de simulación puede resultar laboriosa y, además, pueden ser necesarios largos tiempos de cálculo para realizar una simulación significativa.</a:t>
            </a:r>
          </a:p>
          <a:p>
            <a:pPr lvl="0"/>
            <a:r>
              <a:rPr lang="es-CO" dirty="0"/>
              <a:t>Los resultados que devuelve la simulación dependen de la calidad de los datos de entrada: no puede proporcionar resultados precisos en el caso de datos de entrada inexactos.</a:t>
            </a:r>
          </a:p>
          <a:p>
            <a:pPr lvl="0"/>
            <a:r>
              <a:rPr lang="es-CO" dirty="0"/>
              <a:t>La complejidad del modelo de simulación depende de la complejidad del sistema que pretende reproducir.</a:t>
            </a:r>
          </a:p>
          <a:p>
            <a:endParaRPr lang="es-CO" dirty="0"/>
          </a:p>
        </p:txBody>
      </p:sp>
    </p:spTree>
    <p:extLst>
      <p:ext uri="{BB962C8B-B14F-4D97-AF65-F5344CB8AC3E}">
        <p14:creationId xmlns:p14="http://schemas.microsoft.com/office/powerpoint/2010/main" val="332276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Terminología de modelado de </a:t>
            </a:r>
            <a:r>
              <a:rPr lang="es-ES" dirty="0" smtClean="0"/>
              <a:t>simulación</a:t>
            </a:r>
            <a:endParaRPr lang="es-CO" dirty="0"/>
          </a:p>
        </p:txBody>
      </p:sp>
      <p:sp>
        <p:nvSpPr>
          <p:cNvPr id="3" name="Marcador de contenido 2"/>
          <p:cNvSpPr>
            <a:spLocks noGrp="1"/>
          </p:cNvSpPr>
          <p:nvPr>
            <p:ph idx="1"/>
          </p:nvPr>
        </p:nvSpPr>
        <p:spPr/>
        <p:txBody>
          <a:bodyPr/>
          <a:lstStyle/>
          <a:p>
            <a:endParaRPr lang="es-CO"/>
          </a:p>
        </p:txBody>
      </p:sp>
    </p:spTree>
    <p:extLst>
      <p:ext uri="{BB962C8B-B14F-4D97-AF65-F5344CB8AC3E}">
        <p14:creationId xmlns:p14="http://schemas.microsoft.com/office/powerpoint/2010/main" val="3109057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cap="all" dirty="0" smtClean="0"/>
              <a:t>SISTEMA</a:t>
            </a:r>
            <a:endParaRPr lang="es-CO" dirty="0"/>
          </a:p>
        </p:txBody>
      </p:sp>
      <p:sp>
        <p:nvSpPr>
          <p:cNvPr id="3" name="Marcador de contenido 2"/>
          <p:cNvSpPr>
            <a:spLocks noGrp="1"/>
          </p:cNvSpPr>
          <p:nvPr>
            <p:ph idx="1"/>
          </p:nvPr>
        </p:nvSpPr>
        <p:spPr/>
        <p:txBody>
          <a:bodyPr/>
          <a:lstStyle/>
          <a:p>
            <a:pPr marL="0" indent="0">
              <a:buNone/>
            </a:pPr>
            <a:r>
              <a:rPr lang="es-ES" dirty="0" smtClean="0"/>
              <a:t>El </a:t>
            </a:r>
            <a:r>
              <a:rPr lang="es-ES" dirty="0"/>
              <a:t>contexto de </a:t>
            </a:r>
            <a:r>
              <a:rPr lang="es-ES" dirty="0" smtClean="0"/>
              <a:t>la </a:t>
            </a:r>
            <a:r>
              <a:rPr lang="es-ES" dirty="0"/>
              <a:t>investigación se representa a través de un sistema; es decir, el conjunto de elementos que interactúan entre sí. El principal problema vinculado a este elemento se refiere a los límites del sistema, es decir, qué elementos de la realidad deben insertarse en el sistema que lo representa y cuáles quedan fuera y las relaciones que existen entre ellos.</a:t>
            </a:r>
          </a:p>
          <a:p>
            <a:endParaRPr lang="es-CO" dirty="0"/>
          </a:p>
        </p:txBody>
      </p:sp>
    </p:spTree>
    <p:extLst>
      <p:ext uri="{BB962C8B-B14F-4D97-AF65-F5344CB8AC3E}">
        <p14:creationId xmlns:p14="http://schemas.microsoft.com/office/powerpoint/2010/main" val="1642753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cap="all" dirty="0"/>
              <a:t>VARIABLES DE </a:t>
            </a:r>
            <a:r>
              <a:rPr lang="es-CO" cap="all" dirty="0" smtClean="0"/>
              <a:t>ESTADO</a:t>
            </a:r>
            <a:endParaRPr lang="es-CO" dirty="0"/>
          </a:p>
        </p:txBody>
      </p:sp>
      <p:sp>
        <p:nvSpPr>
          <p:cNvPr id="3" name="Marcador de contenido 2"/>
          <p:cNvSpPr>
            <a:spLocks noGrp="1"/>
          </p:cNvSpPr>
          <p:nvPr>
            <p:ph idx="1"/>
          </p:nvPr>
        </p:nvSpPr>
        <p:spPr/>
        <p:txBody>
          <a:bodyPr>
            <a:normAutofit lnSpcReduction="10000"/>
          </a:bodyPr>
          <a:lstStyle/>
          <a:p>
            <a:pPr marL="0" indent="0">
              <a:buNone/>
            </a:pPr>
            <a:r>
              <a:rPr lang="es-ES" dirty="0"/>
              <a:t>Se describe un </a:t>
            </a:r>
            <a:r>
              <a:rPr lang="es-ES" dirty="0" smtClean="0"/>
              <a:t>sistema en </a:t>
            </a:r>
            <a:r>
              <a:rPr lang="es-ES" dirty="0"/>
              <a:t>cada instante de tiempo por un conjunto de variables. Se denominan variables de estado. Por ejemplo, en el caso de un sistema meteorológico, la temperatura es una variable de estado. En sistemas discretos, las variables cambian instantáneamente en momentos precisos que son finitos. En los sistemas continuos, las variables varían en términos de continuidad con respecto al tiempo</a:t>
            </a:r>
            <a:r>
              <a:rPr lang="es-ES" dirty="0" smtClean="0"/>
              <a:t>.</a:t>
            </a:r>
          </a:p>
          <a:p>
            <a:pPr marL="0" indent="0">
              <a:buNone/>
            </a:pPr>
            <a:endParaRPr lang="es-ES" dirty="0"/>
          </a:p>
          <a:p>
            <a:pPr marL="0" indent="0">
              <a:buNone/>
            </a:pPr>
            <a:endParaRPr lang="es-ES" dirty="0" smtClean="0"/>
          </a:p>
          <a:p>
            <a:pPr marL="0" indent="0">
              <a:buNone/>
            </a:pPr>
            <a:endParaRPr lang="es-ES" dirty="0"/>
          </a:p>
          <a:p>
            <a:pPr marL="0" indent="0">
              <a:buNone/>
            </a:pPr>
            <a:r>
              <a:rPr lang="es-CO" dirty="0">
                <a:hlinkClick r:id="rId2"/>
              </a:rPr>
              <a:t>https://</a:t>
            </a:r>
            <a:r>
              <a:rPr lang="es-CO" dirty="0" smtClean="0">
                <a:hlinkClick r:id="rId2"/>
              </a:rPr>
              <a:t>www.youtube.com/watch?v=hzQ5zGePmG4</a:t>
            </a:r>
            <a:endParaRPr lang="es-CO" dirty="0" smtClean="0"/>
          </a:p>
          <a:p>
            <a:pPr marL="0" indent="0">
              <a:buNone/>
            </a:pPr>
            <a:endParaRPr lang="es-CO" dirty="0"/>
          </a:p>
        </p:txBody>
      </p:sp>
    </p:spTree>
    <p:extLst>
      <p:ext uri="{BB962C8B-B14F-4D97-AF65-F5344CB8AC3E}">
        <p14:creationId xmlns:p14="http://schemas.microsoft.com/office/powerpoint/2010/main" val="1275976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cap="all" dirty="0" smtClean="0"/>
              <a:t>EVENTOS</a:t>
            </a:r>
            <a:endParaRPr lang="es-CO" dirty="0"/>
          </a:p>
        </p:txBody>
      </p:sp>
      <p:sp>
        <p:nvSpPr>
          <p:cNvPr id="3" name="Marcador de contenido 2"/>
          <p:cNvSpPr>
            <a:spLocks noGrp="1"/>
          </p:cNvSpPr>
          <p:nvPr>
            <p:ph idx="1"/>
          </p:nvPr>
        </p:nvSpPr>
        <p:spPr/>
        <p:txBody>
          <a:bodyPr/>
          <a:lstStyle/>
          <a:p>
            <a:r>
              <a:rPr lang="es-ES" dirty="0"/>
              <a:t>Un evento se define como cualquier evento instantáneo que haga que cambie el valor de al menos una de las variables de estado. La llegada de una ventisca a un sistema meteorológico es un evento, ya que hace que la temperatura baje repentinamente. Hay tanto eventos externos como eventos internos.</a:t>
            </a:r>
            <a:endParaRPr lang="es-CO" dirty="0"/>
          </a:p>
        </p:txBody>
      </p:sp>
    </p:spTree>
    <p:extLst>
      <p:ext uri="{BB962C8B-B14F-4D97-AF65-F5344CB8AC3E}">
        <p14:creationId xmlns:p14="http://schemas.microsoft.com/office/powerpoint/2010/main" val="1622387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cap="all" dirty="0" smtClean="0"/>
              <a:t>PARÁMETROS</a:t>
            </a:r>
            <a:endParaRPr lang="es-CO" dirty="0"/>
          </a:p>
        </p:txBody>
      </p:sp>
      <p:sp>
        <p:nvSpPr>
          <p:cNvPr id="3" name="Marcador de contenido 2"/>
          <p:cNvSpPr>
            <a:spLocks noGrp="1"/>
          </p:cNvSpPr>
          <p:nvPr>
            <p:ph idx="1"/>
          </p:nvPr>
        </p:nvSpPr>
        <p:spPr/>
        <p:txBody>
          <a:bodyPr/>
          <a:lstStyle/>
          <a:p>
            <a:r>
              <a:rPr lang="es-ES" dirty="0"/>
              <a:t>Los parámetros </a:t>
            </a:r>
            <a:r>
              <a:rPr lang="es-ES" dirty="0" smtClean="0"/>
              <a:t>representan términos </a:t>
            </a:r>
            <a:r>
              <a:rPr lang="es-ES" dirty="0"/>
              <a:t>esenciales al construir un modelo. Se ajustan durante el proceso de simulación del modelo para garantizar que los resultados se lleven a los márgenes de convergencia necesarios. Pueden modificarse iterativamente mediante análisis de sensibilidad o en la fase de calibración del modelo.</a:t>
            </a:r>
            <a:endParaRPr lang="es-CO" dirty="0"/>
          </a:p>
        </p:txBody>
      </p:sp>
    </p:spTree>
    <p:extLst>
      <p:ext uri="{BB962C8B-B14F-4D97-AF65-F5344CB8AC3E}">
        <p14:creationId xmlns:p14="http://schemas.microsoft.com/office/powerpoint/2010/main" val="188863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Modelo de simulación </a:t>
            </a:r>
            <a:endParaRPr lang="es-CO" dirty="0"/>
          </a:p>
        </p:txBody>
      </p:sp>
      <p:sp>
        <p:nvSpPr>
          <p:cNvPr id="3" name="Marcador de contenido 2"/>
          <p:cNvSpPr>
            <a:spLocks noGrp="1"/>
          </p:cNvSpPr>
          <p:nvPr>
            <p:ph idx="1"/>
          </p:nvPr>
        </p:nvSpPr>
        <p:spPr/>
        <p:txBody>
          <a:bodyPr/>
          <a:lstStyle/>
          <a:p>
            <a:pPr marL="0" indent="0">
              <a:buNone/>
            </a:pPr>
            <a:r>
              <a:rPr lang="es-CO" dirty="0"/>
              <a:t>Un modelo de simulación es una herramienta capaz de procesar información y datos y predecir las respuestas de un sistema real a ciertos insumos, convirtiéndose así en un soporte efectivo para los procesos de análisis, evaluación del desempeño y toma de decisiones. </a:t>
            </a:r>
          </a:p>
          <a:p>
            <a:pPr marL="0" indent="0">
              <a:buNone/>
            </a:pPr>
            <a:endParaRPr lang="es-CO" dirty="0"/>
          </a:p>
        </p:txBody>
      </p:sp>
    </p:spTree>
    <p:extLst>
      <p:ext uri="{BB962C8B-B14F-4D97-AF65-F5344CB8AC3E}">
        <p14:creationId xmlns:p14="http://schemas.microsoft.com/office/powerpoint/2010/main" val="3295608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cap="all" dirty="0" err="1" smtClean="0"/>
              <a:t>CALIBRACIÓn</a:t>
            </a:r>
            <a:endParaRPr lang="es-CO" dirty="0"/>
          </a:p>
        </p:txBody>
      </p:sp>
      <p:sp>
        <p:nvSpPr>
          <p:cNvPr id="3" name="Marcador de contenido 2"/>
          <p:cNvSpPr>
            <a:spLocks noGrp="1"/>
          </p:cNvSpPr>
          <p:nvPr>
            <p:ph idx="1"/>
          </p:nvPr>
        </p:nvSpPr>
        <p:spPr/>
        <p:txBody>
          <a:bodyPr/>
          <a:lstStyle/>
          <a:p>
            <a:pPr marL="0" indent="0">
              <a:buNone/>
            </a:pPr>
            <a:r>
              <a:rPr lang="es-ES" dirty="0"/>
              <a:t>La calibración representa el proceso mediante el cual se ajustan los parámetros del modelo para adaptar los resultados a los datos observados de la mejor manera posible. Al calibrar el modelo, intentamos obtener la mayor precisión posible. Una buena calibración requiere eliminar o minimizar los errores en la recolección de datos y elegir un modelo teórico que sea la mejor descripción posible de la realidad. La elección de los parámetros del modelo es decisiva y debe realizarse de tal manera que se minimice la desviación de sus resultados cuando se aplica a datos históricos.</a:t>
            </a:r>
            <a:endParaRPr lang="es-CO" dirty="0"/>
          </a:p>
        </p:txBody>
      </p:sp>
    </p:spTree>
    <p:extLst>
      <p:ext uri="{BB962C8B-B14F-4D97-AF65-F5344CB8AC3E}">
        <p14:creationId xmlns:p14="http://schemas.microsoft.com/office/powerpoint/2010/main" val="3058847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EXACTITUD</a:t>
            </a:r>
            <a:endParaRPr lang="es-CO" dirty="0"/>
          </a:p>
        </p:txBody>
      </p:sp>
      <p:sp>
        <p:nvSpPr>
          <p:cNvPr id="3" name="Marcador de contenido 2"/>
          <p:cNvSpPr>
            <a:spLocks noGrp="1"/>
          </p:cNvSpPr>
          <p:nvPr>
            <p:ph idx="1"/>
          </p:nvPr>
        </p:nvSpPr>
        <p:spPr/>
        <p:txBody>
          <a:bodyPr/>
          <a:lstStyle/>
          <a:p>
            <a:pPr marL="0" indent="0">
              <a:buNone/>
            </a:pPr>
            <a:r>
              <a:rPr lang="es-ES" dirty="0"/>
              <a:t>La precisión es el grado de correspondencia del resultado de la simulación que se puede inferir de una serie de valores calculados con los datos reales, es decir, la diferencia entre el valor modelado promedio y el valor verdadero o de referencia. La precisión, cuando se calcula, proporciona una estimación cuantitativa de la calidad esperada de un pronóstico. Hay varios indicadores disponibles para </a:t>
            </a:r>
            <a:r>
              <a:rPr lang="es-ES" dirty="0" smtClean="0"/>
              <a:t>medir exactitud</a:t>
            </a:r>
            <a:r>
              <a:rPr lang="es-ES" dirty="0"/>
              <a:t>. </a:t>
            </a:r>
            <a:r>
              <a:rPr lang="es-ES" dirty="0" smtClean="0"/>
              <a:t>los más </a:t>
            </a:r>
            <a:r>
              <a:rPr lang="es-ES" dirty="0"/>
              <a:t>usado son </a:t>
            </a:r>
            <a:r>
              <a:rPr lang="es-ES" b="1" dirty="0"/>
              <a:t>el error absoluto medio</a:t>
            </a:r>
            <a:r>
              <a:rPr lang="es-ES" dirty="0"/>
              <a:t> ( </a:t>
            </a:r>
            <a:r>
              <a:rPr lang="es-ES" b="1" dirty="0"/>
              <a:t>MAE</a:t>
            </a:r>
            <a:r>
              <a:rPr lang="es-ES" dirty="0"/>
              <a:t> ), </a:t>
            </a:r>
            <a:r>
              <a:rPr lang="es-ES" b="1" dirty="0"/>
              <a:t>el error porcentual absoluto medio</a:t>
            </a:r>
            <a:r>
              <a:rPr lang="es-ES" dirty="0"/>
              <a:t> ( </a:t>
            </a:r>
            <a:r>
              <a:rPr lang="es-ES" b="1" dirty="0"/>
              <a:t>MAPE</a:t>
            </a:r>
            <a:r>
              <a:rPr lang="es-ES" dirty="0"/>
              <a:t> ) y el </a:t>
            </a:r>
            <a:r>
              <a:rPr lang="es-ES" b="1" dirty="0"/>
              <a:t>error cuadrático medio</a:t>
            </a:r>
            <a:r>
              <a:rPr lang="es-ES" dirty="0"/>
              <a:t> ( </a:t>
            </a:r>
            <a:r>
              <a:rPr lang="es-ES" b="1" dirty="0"/>
              <a:t>MSE</a:t>
            </a:r>
            <a:r>
              <a:rPr lang="es-ES" dirty="0"/>
              <a:t> ).</a:t>
            </a:r>
            <a:endParaRPr lang="es-CO" dirty="0"/>
          </a:p>
        </p:txBody>
      </p:sp>
    </p:spTree>
    <p:extLst>
      <p:ext uri="{BB962C8B-B14F-4D97-AF65-F5344CB8AC3E}">
        <p14:creationId xmlns:p14="http://schemas.microsoft.com/office/powerpoint/2010/main" val="1459639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SENSIBILIDAD</a:t>
            </a:r>
            <a:endParaRPr lang="es-CO" dirty="0"/>
          </a:p>
        </p:txBody>
      </p:sp>
      <p:sp>
        <p:nvSpPr>
          <p:cNvPr id="3" name="Marcador de contenido 2"/>
          <p:cNvSpPr>
            <a:spLocks noGrp="1"/>
          </p:cNvSpPr>
          <p:nvPr>
            <p:ph idx="1"/>
          </p:nvPr>
        </p:nvSpPr>
        <p:spPr/>
        <p:txBody>
          <a:bodyPr/>
          <a:lstStyle/>
          <a:p>
            <a:pPr marL="0" indent="0">
              <a:buNone/>
            </a:pPr>
            <a:r>
              <a:rPr lang="es-ES" dirty="0"/>
              <a:t>La sensibilidad de un modelo indica el grado en que los resultados del modelo se ven afectados </a:t>
            </a:r>
            <a:r>
              <a:rPr lang="es-ES" dirty="0" smtClean="0"/>
              <a:t>por cambios </a:t>
            </a:r>
            <a:r>
              <a:rPr lang="es-ES" dirty="0"/>
              <a:t>en los parámetros de entrada seleccionados. Un análisis de sensibilidad identifica los parámetros sensibles para la salida del modelo. Nos permite determinar qué parámetros requieren una mayor investigación para que tengamos una evaluación más realista de los valores de salida del modelo. Además, nos permite identificar qué parámetros no son significativos para la generación de una determinada salida y, por lo tanto, posiblemente pueden eliminarse del modelo. Finalmente, nos dice qué parámetros deben ser considerados en un posible y posterior análisis de la incertidumbre de los valores de salida que proporciona el modelo.</a:t>
            </a:r>
            <a:endParaRPr lang="es-CO" dirty="0"/>
          </a:p>
        </p:txBody>
      </p:sp>
    </p:spTree>
    <p:extLst>
      <p:ext uri="{BB962C8B-B14F-4D97-AF65-F5344CB8AC3E}">
        <p14:creationId xmlns:p14="http://schemas.microsoft.com/office/powerpoint/2010/main" val="1767768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cap="all" dirty="0" smtClean="0"/>
              <a:t>VALIDACIÓN</a:t>
            </a:r>
            <a:endParaRPr lang="es-CO" dirty="0"/>
          </a:p>
        </p:txBody>
      </p:sp>
      <p:sp>
        <p:nvSpPr>
          <p:cNvPr id="3" name="Marcador de contenido 2"/>
          <p:cNvSpPr>
            <a:spLocks noGrp="1"/>
          </p:cNvSpPr>
          <p:nvPr>
            <p:ph idx="1"/>
          </p:nvPr>
        </p:nvSpPr>
        <p:spPr/>
        <p:txBody>
          <a:bodyPr/>
          <a:lstStyle/>
          <a:p>
            <a:pPr marL="0" indent="0">
              <a:buNone/>
            </a:pPr>
            <a:r>
              <a:rPr lang="es-ES" dirty="0"/>
              <a:t>Este es el </a:t>
            </a:r>
            <a:r>
              <a:rPr lang="es-ES" dirty="0" err="1"/>
              <a:t>procesoque</a:t>
            </a:r>
            <a:r>
              <a:rPr lang="es-ES" dirty="0"/>
              <a:t> verifica la precisión del modelo propuesto. El modelo debe estar validado para ser utilizado como herramienta de apoyo a las decisiones. Tiene como objetivo verificar si el modelo que se analiza se corresponde conceptualmente con nuestras intenciones. La validación de un modelo se basa en las diversas técnicas de análisis multivariado, que, de vez en cuando, estudian la variabilidad e interdependencia de atributos dentro de una clase de objetos.</a:t>
            </a:r>
            <a:endParaRPr lang="es-CO" dirty="0"/>
          </a:p>
        </p:txBody>
      </p:sp>
    </p:spTree>
    <p:extLst>
      <p:ext uri="{BB962C8B-B14F-4D97-AF65-F5344CB8AC3E}">
        <p14:creationId xmlns:p14="http://schemas.microsoft.com/office/powerpoint/2010/main" val="3149716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Clasificación de modelos de </a:t>
            </a:r>
            <a:r>
              <a:rPr lang="es-CO" dirty="0" smtClean="0"/>
              <a:t>simulación</a:t>
            </a:r>
            <a:endParaRPr lang="es-CO" dirty="0"/>
          </a:p>
        </p:txBody>
      </p:sp>
      <p:sp>
        <p:nvSpPr>
          <p:cNvPr id="4" name="Marcador de contenido 3"/>
          <p:cNvSpPr>
            <a:spLocks noGrp="1"/>
          </p:cNvSpPr>
          <p:nvPr>
            <p:ph idx="1"/>
          </p:nvPr>
        </p:nvSpPr>
        <p:spPr/>
        <p:txBody>
          <a:bodyPr/>
          <a:lstStyle/>
          <a:p>
            <a:pPr marL="0" indent="0">
              <a:buNone/>
            </a:pPr>
            <a:r>
              <a:rPr lang="es-CO" dirty="0"/>
              <a:t>Modelos de simulación pueden clasificarse según diferentes </a:t>
            </a:r>
            <a:r>
              <a:rPr lang="es-CO" dirty="0" smtClean="0"/>
              <a:t>criterios</a:t>
            </a:r>
          </a:p>
          <a:p>
            <a:endParaRPr lang="es-CO" dirty="0" smtClean="0"/>
          </a:p>
          <a:p>
            <a:r>
              <a:rPr lang="es-CO" dirty="0" smtClean="0"/>
              <a:t>Modelos estáticos y dinámicos</a:t>
            </a:r>
          </a:p>
          <a:p>
            <a:r>
              <a:rPr lang="es-CO" dirty="0" smtClean="0"/>
              <a:t>Modelos deterministas y estocásticos</a:t>
            </a:r>
          </a:p>
          <a:p>
            <a:r>
              <a:rPr lang="es-CO" dirty="0" smtClean="0"/>
              <a:t>continuos </a:t>
            </a:r>
            <a:r>
              <a:rPr lang="es-CO" dirty="0"/>
              <a:t>y </a:t>
            </a:r>
            <a:r>
              <a:rPr lang="es-CO" dirty="0" smtClean="0"/>
              <a:t>discretos</a:t>
            </a:r>
          </a:p>
          <a:p>
            <a:endParaRPr lang="es-CO" dirty="0"/>
          </a:p>
        </p:txBody>
      </p:sp>
    </p:spTree>
    <p:extLst>
      <p:ext uri="{BB962C8B-B14F-4D97-AF65-F5344CB8AC3E}">
        <p14:creationId xmlns:p14="http://schemas.microsoft.com/office/powerpoint/2010/main" val="2735158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t>Modelos estáticos </a:t>
            </a:r>
            <a:r>
              <a:rPr lang="es-CO" dirty="0"/>
              <a:t>y dinámicos</a:t>
            </a:r>
          </a:p>
        </p:txBody>
      </p:sp>
      <p:sp>
        <p:nvSpPr>
          <p:cNvPr id="4" name="Marcador de contenido 2"/>
          <p:cNvSpPr>
            <a:spLocks noGrp="1"/>
          </p:cNvSpPr>
          <p:nvPr>
            <p:ph idx="1"/>
          </p:nvPr>
        </p:nvSpPr>
        <p:spPr/>
        <p:txBody>
          <a:bodyPr/>
          <a:lstStyle/>
          <a:p>
            <a:pPr marL="0" indent="0">
              <a:buNone/>
            </a:pPr>
            <a:r>
              <a:rPr lang="es-CO" dirty="0" smtClean="0"/>
              <a:t>Los </a:t>
            </a:r>
            <a:r>
              <a:rPr lang="es-CO" dirty="0"/>
              <a:t>modelos estáticos son la representación de un sistema en un instante de tiempo, o modelos representativos de un sistema en el que la variable tiempo no juega ningún papel. Un ejemplo de simulación estática es un modelo de Monte Carlo.</a:t>
            </a:r>
          </a:p>
          <a:p>
            <a:pPr marL="0" indent="0">
              <a:buNone/>
            </a:pPr>
            <a:endParaRPr lang="es-CO" dirty="0"/>
          </a:p>
        </p:txBody>
      </p:sp>
    </p:spTree>
    <p:extLst>
      <p:ext uri="{BB962C8B-B14F-4D97-AF65-F5344CB8AC3E}">
        <p14:creationId xmlns:p14="http://schemas.microsoft.com/office/powerpoint/2010/main" val="1495531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Modelos estáticos y </a:t>
            </a:r>
            <a:r>
              <a:rPr lang="es-CO" dirty="0">
                <a:solidFill>
                  <a:srgbClr val="FF0000"/>
                </a:solidFill>
              </a:rPr>
              <a:t>dinámicos</a:t>
            </a:r>
          </a:p>
        </p:txBody>
      </p:sp>
      <p:sp>
        <p:nvSpPr>
          <p:cNvPr id="3" name="Marcador de contenido 2"/>
          <p:cNvSpPr>
            <a:spLocks noGrp="1"/>
          </p:cNvSpPr>
          <p:nvPr>
            <p:ph idx="1"/>
          </p:nvPr>
        </p:nvSpPr>
        <p:spPr/>
        <p:txBody>
          <a:bodyPr/>
          <a:lstStyle/>
          <a:p>
            <a:r>
              <a:rPr lang="es-CO" dirty="0"/>
              <a:t>Los modelos dinámicos</a:t>
            </a:r>
            <a:r>
              <a:rPr lang="es-CO" dirty="0" smtClean="0"/>
              <a:t> </a:t>
            </a:r>
            <a:r>
              <a:rPr lang="es-CO" dirty="0"/>
              <a:t>por otro lado, describen la evolución del sistema a lo largo del tiempo. En el caso más simple, el estado del sistema en el tiempo </a:t>
            </a:r>
            <a:r>
              <a:rPr lang="es-CO" i="1" dirty="0"/>
              <a:t>t</a:t>
            </a:r>
            <a:r>
              <a:rPr lang="es-CO" dirty="0"/>
              <a:t> se describe mediante una función </a:t>
            </a:r>
            <a:r>
              <a:rPr lang="es-CO" i="1" dirty="0"/>
              <a:t>x (t)</a:t>
            </a:r>
            <a:r>
              <a:rPr lang="es-CO" dirty="0"/>
              <a:t>. Por ejemplo, en dinámica de poblaciones, </a:t>
            </a:r>
            <a:r>
              <a:rPr lang="es-CO" i="1" dirty="0"/>
              <a:t>x (t)</a:t>
            </a:r>
            <a:r>
              <a:rPr lang="es-CO" dirty="0"/>
              <a:t> representa la población presente en el tiempo </a:t>
            </a:r>
            <a:r>
              <a:rPr lang="es-CO" i="1" dirty="0"/>
              <a:t>t</a:t>
            </a:r>
            <a:r>
              <a:rPr lang="es-CO" dirty="0"/>
              <a:t> . La ecuación que regula el sistema es dinámico: describe la variación instantánea de la población o la variación en intervalos de tiempo fijos.</a:t>
            </a:r>
          </a:p>
          <a:p>
            <a:endParaRPr lang="es-CO" dirty="0"/>
          </a:p>
        </p:txBody>
      </p:sp>
    </p:spTree>
    <p:extLst>
      <p:ext uri="{BB962C8B-B14F-4D97-AF65-F5344CB8AC3E}">
        <p14:creationId xmlns:p14="http://schemas.microsoft.com/office/powerpoint/2010/main" val="2449430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a:t>
            </a:r>
            <a:r>
              <a:rPr lang="es-CO" dirty="0" smtClean="0"/>
              <a:t>odelos </a:t>
            </a:r>
            <a:r>
              <a:rPr lang="es-CO" dirty="0">
                <a:solidFill>
                  <a:srgbClr val="FF0000"/>
                </a:solidFill>
              </a:rPr>
              <a:t>deterministas</a:t>
            </a:r>
            <a:r>
              <a:rPr lang="es-CO" dirty="0"/>
              <a:t> y estocásticos</a:t>
            </a:r>
          </a:p>
        </p:txBody>
      </p:sp>
      <p:sp>
        <p:nvSpPr>
          <p:cNvPr id="3" name="Marcador de contenido 2"/>
          <p:cNvSpPr>
            <a:spLocks noGrp="1"/>
          </p:cNvSpPr>
          <p:nvPr>
            <p:ph idx="1"/>
          </p:nvPr>
        </p:nvSpPr>
        <p:spPr/>
        <p:txBody>
          <a:bodyPr>
            <a:normAutofit fontScale="92500" lnSpcReduction="10000"/>
          </a:bodyPr>
          <a:lstStyle/>
          <a:p>
            <a:pPr marL="0" indent="0">
              <a:buNone/>
            </a:pPr>
            <a:r>
              <a:rPr lang="es-CO" dirty="0"/>
              <a:t>Un modelo es determinista cuando su evolución, en el tiempo, está determinada únicamente por sus condiciones y características iniciales. </a:t>
            </a:r>
            <a:endParaRPr lang="es-CO" dirty="0" smtClean="0"/>
          </a:p>
          <a:p>
            <a:pPr marL="0" indent="0">
              <a:buNone/>
            </a:pPr>
            <a:endParaRPr lang="es-CO" dirty="0"/>
          </a:p>
          <a:p>
            <a:pPr marL="0" indent="0">
              <a:buNone/>
            </a:pPr>
            <a:r>
              <a:rPr lang="es-CO" dirty="0" smtClean="0"/>
              <a:t>Estos </a:t>
            </a:r>
            <a:r>
              <a:rPr lang="es-CO" dirty="0"/>
              <a:t>modelos no consideran elementos aleatorios y se prestan a ser resueltos con métodos exactos que se derivan del análisis matemático. En los modelos deterministas, la salida está bien determinada una vez que se han especificado los datos de entrada y las relaciones que componen el modelo, a pesar de que el tiempo requerido para el procesamiento de datos es particularmente largo. Para estos sistemas, las reglas de transformación determinan unívocamente el cambio de estado del sistema. Se pueden observar ejemplos de sistemas deterministas en algunos sistemas de producción y automatización.</a:t>
            </a:r>
          </a:p>
          <a:p>
            <a:pPr marL="0" indent="0">
              <a:buNone/>
            </a:pPr>
            <a:endParaRPr lang="es-CO" dirty="0"/>
          </a:p>
        </p:txBody>
      </p:sp>
    </p:spTree>
    <p:extLst>
      <p:ext uri="{BB962C8B-B14F-4D97-AF65-F5344CB8AC3E}">
        <p14:creationId xmlns:p14="http://schemas.microsoft.com/office/powerpoint/2010/main" val="3358692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Modelos </a:t>
            </a:r>
            <a:r>
              <a:rPr lang="es-CO" dirty="0">
                <a:solidFill>
                  <a:srgbClr val="FF0000"/>
                </a:solidFill>
              </a:rPr>
              <a:t>deterministas</a:t>
            </a:r>
            <a:r>
              <a:rPr lang="es-CO" dirty="0"/>
              <a:t> y estocásticos</a:t>
            </a:r>
          </a:p>
        </p:txBody>
      </p:sp>
      <p:pic>
        <p:nvPicPr>
          <p:cNvPr id="1026" name="Picture 2" descr="250px-Spring-mass2.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388" y="1799820"/>
            <a:ext cx="2381250" cy="3476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48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Modelos deterministas y </a:t>
            </a:r>
            <a:r>
              <a:rPr lang="es-CO" dirty="0">
                <a:solidFill>
                  <a:srgbClr val="FF0000"/>
                </a:solidFill>
              </a:rPr>
              <a:t>estocásticos</a:t>
            </a:r>
          </a:p>
        </p:txBody>
      </p:sp>
      <p:sp>
        <p:nvSpPr>
          <p:cNvPr id="3" name="Marcador de contenido 2"/>
          <p:cNvSpPr>
            <a:spLocks noGrp="1"/>
          </p:cNvSpPr>
          <p:nvPr>
            <p:ph idx="1"/>
          </p:nvPr>
        </p:nvSpPr>
        <p:spPr/>
        <p:txBody>
          <a:bodyPr/>
          <a:lstStyle/>
          <a:p>
            <a:r>
              <a:rPr lang="es-CO" dirty="0"/>
              <a:t>Los modelos estocásticos, por otro lado, pueden evolucionar insertando elementos aleatorios en la evolución. Estos se obtienen extrayéndolos de distribuciones estadísticas. Entre las características operativas de estos modelos, no hay una sola relación que se ajuste a todos. También hay funciones de densidad de probabilidad, lo que significa que no hay correspondencia uno a uno entre los datos y el historial del sistema.</a:t>
            </a:r>
          </a:p>
          <a:p>
            <a:endParaRPr lang="es-CO" dirty="0"/>
          </a:p>
        </p:txBody>
      </p:sp>
    </p:spTree>
    <p:extLst>
      <p:ext uri="{BB962C8B-B14F-4D97-AF65-F5344CB8AC3E}">
        <p14:creationId xmlns:p14="http://schemas.microsoft.com/office/powerpoint/2010/main" val="833575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Simulación </a:t>
            </a:r>
            <a:endParaRPr lang="es-CO" dirty="0"/>
          </a:p>
        </p:txBody>
      </p:sp>
      <p:sp>
        <p:nvSpPr>
          <p:cNvPr id="3" name="Marcador de contenido 2"/>
          <p:cNvSpPr>
            <a:spLocks noGrp="1"/>
          </p:cNvSpPr>
          <p:nvPr>
            <p:ph idx="1"/>
          </p:nvPr>
        </p:nvSpPr>
        <p:spPr/>
        <p:txBody>
          <a:bodyPr/>
          <a:lstStyle/>
          <a:p>
            <a:pPr marL="0" indent="0">
              <a:buNone/>
            </a:pPr>
            <a:r>
              <a:rPr lang="es-CO" dirty="0"/>
              <a:t>El término simulación se refiere a reproducir el comportamiento de un </a:t>
            </a:r>
            <a:r>
              <a:rPr lang="es-CO" dirty="0">
                <a:solidFill>
                  <a:srgbClr val="FF0000"/>
                </a:solidFill>
              </a:rPr>
              <a:t>sistema</a:t>
            </a:r>
            <a:r>
              <a:rPr lang="es-CO" dirty="0"/>
              <a:t>. En general, hablamos de simulación tanto en el caso en el que se utiliza un modelo concreto como en el caso en el que se utiliza un modelo abstracto que reproduce la realidad mediante un ordenador.</a:t>
            </a:r>
          </a:p>
        </p:txBody>
      </p:sp>
    </p:spTree>
    <p:extLst>
      <p:ext uri="{BB962C8B-B14F-4D97-AF65-F5344CB8AC3E}">
        <p14:creationId xmlns:p14="http://schemas.microsoft.com/office/powerpoint/2010/main" val="2452428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Modelos </a:t>
            </a:r>
            <a:r>
              <a:rPr lang="es-CO" dirty="0">
                <a:solidFill>
                  <a:srgbClr val="FF0000"/>
                </a:solidFill>
              </a:rPr>
              <a:t>continuos</a:t>
            </a:r>
            <a:r>
              <a:rPr lang="es-CO" dirty="0"/>
              <a:t> y </a:t>
            </a:r>
            <a:r>
              <a:rPr lang="es-CO" dirty="0" smtClean="0"/>
              <a:t>discretos</a:t>
            </a:r>
            <a:endParaRPr lang="es-CO" dirty="0"/>
          </a:p>
        </p:txBody>
      </p:sp>
      <p:sp>
        <p:nvSpPr>
          <p:cNvPr id="3" name="Marcador de contenido 2"/>
          <p:cNvSpPr>
            <a:spLocks noGrp="1"/>
          </p:cNvSpPr>
          <p:nvPr>
            <p:ph idx="1"/>
          </p:nvPr>
        </p:nvSpPr>
        <p:spPr/>
        <p:txBody>
          <a:bodyPr/>
          <a:lstStyle/>
          <a:p>
            <a:pPr marL="0" indent="0">
              <a:buNone/>
            </a:pPr>
            <a:r>
              <a:rPr lang="es-CO" dirty="0"/>
              <a:t>Continuo Los modelos representan sistemas en los que el estado de las variables cambia continuamente en función del tiempo. Por ejemplo, un automóvil que circula por una carretera representa un sistema continuo ya que las variables que lo identifican, como la posición y la velocidad, pueden cambiar continuamente con respecto al tiempo.</a:t>
            </a:r>
          </a:p>
          <a:p>
            <a:pPr marL="0" indent="0">
              <a:buNone/>
            </a:pPr>
            <a:endParaRPr lang="es-CO" dirty="0"/>
          </a:p>
        </p:txBody>
      </p:sp>
    </p:spTree>
    <p:extLst>
      <p:ext uri="{BB962C8B-B14F-4D97-AF65-F5344CB8AC3E}">
        <p14:creationId xmlns:p14="http://schemas.microsoft.com/office/powerpoint/2010/main" val="41086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Modelos continuos y </a:t>
            </a:r>
            <a:r>
              <a:rPr lang="es-CO" dirty="0">
                <a:solidFill>
                  <a:srgbClr val="FF0000"/>
                </a:solidFill>
              </a:rPr>
              <a:t>discretos</a:t>
            </a:r>
          </a:p>
        </p:txBody>
      </p:sp>
      <p:sp>
        <p:nvSpPr>
          <p:cNvPr id="3" name="Marcador de contenido 2"/>
          <p:cNvSpPr>
            <a:spLocks noGrp="1"/>
          </p:cNvSpPr>
          <p:nvPr>
            <p:ph idx="1"/>
          </p:nvPr>
        </p:nvSpPr>
        <p:spPr/>
        <p:txBody>
          <a:bodyPr/>
          <a:lstStyle/>
          <a:p>
            <a:r>
              <a:rPr lang="es-CO" dirty="0"/>
              <a:t>En modelos discretos, el sistema se describe mediante una secuencia superpuesta de operaciones físicas, intercaladas con pausas de inactividad. Estas operaciones comienzan y terminan en instancias (eventos) bien definidas. El sistema sufre un cambio de estado cuando ocurre cada evento, permaneciendo en el mismo estado durante el intervalo entre los dos eventos posteriores. Este tipo de operación es fácil de tratar con el enfoque de simulación</a:t>
            </a:r>
          </a:p>
        </p:txBody>
      </p:sp>
    </p:spTree>
    <p:extLst>
      <p:ext uri="{BB962C8B-B14F-4D97-AF65-F5344CB8AC3E}">
        <p14:creationId xmlns:p14="http://schemas.microsoft.com/office/powerpoint/2010/main" val="1758967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6275" y="511175"/>
            <a:ext cx="10515600" cy="5803900"/>
          </a:xfrm>
        </p:spPr>
        <p:txBody>
          <a:bodyPr>
            <a:normAutofit/>
          </a:bodyPr>
          <a:lstStyle/>
          <a:p>
            <a:r>
              <a:rPr lang="es-CO" dirty="0" smtClean="0"/>
              <a:t>ACTIVIDAD 1 </a:t>
            </a:r>
          </a:p>
          <a:p>
            <a:pPr marL="0" indent="0">
              <a:buNone/>
            </a:pPr>
            <a:endParaRPr lang="es-CO" dirty="0" smtClean="0"/>
          </a:p>
          <a:p>
            <a:r>
              <a:rPr lang="es-CO" dirty="0" smtClean="0"/>
              <a:t>Realice una descripción del sistema</a:t>
            </a:r>
          </a:p>
          <a:p>
            <a:r>
              <a:rPr lang="es-CO" dirty="0" smtClean="0"/>
              <a:t>Indique cuales son las entradas y salidas del sistema</a:t>
            </a:r>
          </a:p>
          <a:p>
            <a:r>
              <a:rPr lang="es-CO" dirty="0" smtClean="0"/>
              <a:t>Se trata de un sistema abierto o cerrado </a:t>
            </a:r>
          </a:p>
          <a:p>
            <a:r>
              <a:rPr lang="es-CO" dirty="0" smtClean="0"/>
              <a:t>Describa los componentes del sistema.</a:t>
            </a:r>
          </a:p>
          <a:p>
            <a:pPr marL="0" indent="0">
              <a:buNone/>
            </a:pPr>
            <a:endParaRPr lang="es-CO" dirty="0" smtClean="0"/>
          </a:p>
          <a:p>
            <a:pPr marL="0" indent="0">
              <a:buNone/>
            </a:pPr>
            <a:r>
              <a:rPr lang="es-CO" dirty="0" smtClean="0"/>
              <a:t>¿Qué modelos se utilizan en cada una de las situaciones?</a:t>
            </a:r>
          </a:p>
          <a:p>
            <a:pPr marL="0" indent="0">
              <a:buNone/>
            </a:pPr>
            <a:r>
              <a:rPr lang="es-CO" dirty="0" smtClean="0"/>
              <a:t>Describa uno de estos modelos e indique: cuál es su clasificación y que variables utiliza el modelo. </a:t>
            </a:r>
          </a:p>
        </p:txBody>
      </p:sp>
    </p:spTree>
    <p:extLst>
      <p:ext uri="{BB962C8B-B14F-4D97-AF65-F5344CB8AC3E}">
        <p14:creationId xmlns:p14="http://schemas.microsoft.com/office/powerpoint/2010/main" val="1518022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19156" y="500062"/>
            <a:ext cx="3211286" cy="1325563"/>
          </a:xfrm>
        </p:spPr>
        <p:txBody>
          <a:bodyPr/>
          <a:lstStyle/>
          <a:p>
            <a:r>
              <a:rPr lang="es-CO" dirty="0" smtClean="0"/>
              <a:t>Caso </a:t>
            </a:r>
            <a:r>
              <a:rPr lang="es-CO" dirty="0"/>
              <a:t>M</a:t>
            </a:r>
            <a:r>
              <a:rPr lang="es-CO" dirty="0" smtClean="0"/>
              <a:t>ocoa</a:t>
            </a:r>
            <a:endParaRPr lang="es-CO" dirty="0"/>
          </a:p>
        </p:txBody>
      </p:sp>
      <p:sp>
        <p:nvSpPr>
          <p:cNvPr id="3" name="Marcador de contenido 2"/>
          <p:cNvSpPr>
            <a:spLocks noGrp="1"/>
          </p:cNvSpPr>
          <p:nvPr>
            <p:ph idx="1"/>
          </p:nvPr>
        </p:nvSpPr>
        <p:spPr>
          <a:xfrm>
            <a:off x="6319156" y="1825625"/>
            <a:ext cx="5034643" cy="4351338"/>
          </a:xfrm>
        </p:spPr>
        <p:txBody>
          <a:bodyPr/>
          <a:lstStyle/>
          <a:p>
            <a:pPr marL="0" indent="0">
              <a:buNone/>
            </a:pPr>
            <a:r>
              <a:rPr lang="es-CO" dirty="0" smtClean="0"/>
              <a:t>Recursos</a:t>
            </a:r>
          </a:p>
          <a:p>
            <a:pPr marL="0" indent="0">
              <a:buNone/>
            </a:pPr>
            <a:r>
              <a:rPr lang="es-CO" dirty="0" smtClean="0">
                <a:hlinkClick r:id="rId2"/>
              </a:rPr>
              <a:t>https://www.geospatial.com.co/potree/examples/nubeMocoa.html</a:t>
            </a:r>
            <a:endParaRPr lang="es-CO" dirty="0" smtClean="0"/>
          </a:p>
          <a:p>
            <a:pPr marL="0" indent="0">
              <a:buNone/>
            </a:pPr>
            <a:r>
              <a:rPr lang="es-CO" dirty="0" smtClean="0">
                <a:hlinkClick r:id="rId3"/>
              </a:rPr>
              <a:t>https://www.geospatial.com.co/mocoa/index.html</a:t>
            </a:r>
            <a:endParaRPr lang="es-CO" dirty="0" smtClean="0"/>
          </a:p>
          <a:p>
            <a:pPr marL="0" indent="0">
              <a:buNone/>
            </a:pPr>
            <a:endParaRPr lang="es-CO" dirty="0" smtClean="0"/>
          </a:p>
          <a:p>
            <a:pPr marL="0" indent="0">
              <a:buNone/>
            </a:pPr>
            <a:endParaRPr lang="es-CO" dirty="0"/>
          </a:p>
        </p:txBody>
      </p:sp>
      <p:pic>
        <p:nvPicPr>
          <p:cNvPr id="4" name="Marcador de contenido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2010" y="0"/>
            <a:ext cx="11635353" cy="7004958"/>
          </a:xfrm>
          <a:prstGeom prst="rect">
            <a:avLst/>
          </a:prstGeom>
        </p:spPr>
      </p:pic>
    </p:spTree>
    <p:extLst>
      <p:ext uri="{BB962C8B-B14F-4D97-AF65-F5344CB8AC3E}">
        <p14:creationId xmlns:p14="http://schemas.microsoft.com/office/powerpoint/2010/main" val="5660994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Brave</a:t>
            </a:r>
            <a:endParaRPr lang="es-CO" dirty="0"/>
          </a:p>
        </p:txBody>
      </p:sp>
      <p:sp>
        <p:nvSpPr>
          <p:cNvPr id="4" name="Marcador de contenido 2"/>
          <p:cNvSpPr>
            <a:spLocks noGrp="1"/>
          </p:cNvSpPr>
          <p:nvPr>
            <p:ph idx="1"/>
          </p:nvPr>
        </p:nvSpPr>
        <p:spPr>
          <a:xfrm>
            <a:off x="522514" y="1809297"/>
            <a:ext cx="4686299" cy="4351338"/>
          </a:xfrm>
        </p:spPr>
        <p:txBody>
          <a:bodyPr/>
          <a:lstStyle/>
          <a:p>
            <a:pPr marL="0" indent="0">
              <a:buNone/>
            </a:pPr>
            <a:r>
              <a:rPr lang="es-CO" dirty="0" smtClean="0"/>
              <a:t>Recursos</a:t>
            </a:r>
            <a:endParaRPr lang="es-CO" dirty="0" smtClean="0">
              <a:hlinkClick r:id="rId2"/>
            </a:endParaRPr>
          </a:p>
          <a:p>
            <a:pPr marL="0" indent="0">
              <a:buNone/>
            </a:pPr>
            <a:r>
              <a:rPr lang="es-CO" dirty="0" smtClean="0">
                <a:hlinkClick r:id="rId2"/>
              </a:rPr>
              <a:t>https://www.khanacademy.org/computing/pixar/simulation</a:t>
            </a:r>
            <a:endParaRPr lang="es-CO" dirty="0" smtClean="0"/>
          </a:p>
          <a:p>
            <a:pPr marL="0" indent="0">
              <a:buNone/>
            </a:pPr>
            <a:endParaRPr lang="es-CO" dirty="0"/>
          </a:p>
        </p:txBody>
      </p:sp>
      <p:pic>
        <p:nvPicPr>
          <p:cNvPr id="5" name="Marcador de contenido 4"/>
          <p:cNvPicPr>
            <a:picLocks noChangeAspect="1"/>
          </p:cNvPicPr>
          <p:nvPr/>
        </p:nvPicPr>
        <p:blipFill rotWithShape="1">
          <a:blip r:embed="rId3">
            <a:extLst>
              <a:ext uri="{28A0092B-C50C-407E-A947-70E740481C1C}">
                <a14:useLocalDpi xmlns:a14="http://schemas.microsoft.com/office/drawing/2010/main" val="0"/>
              </a:ext>
            </a:extLst>
          </a:blip>
          <a:srcRect l="18025"/>
          <a:stretch/>
        </p:blipFill>
        <p:spPr>
          <a:xfrm>
            <a:off x="5502728" y="-91655"/>
            <a:ext cx="10128017" cy="6949655"/>
          </a:xfrm>
          <a:prstGeom prst="rect">
            <a:avLst/>
          </a:prstGeom>
        </p:spPr>
      </p:pic>
    </p:spTree>
    <p:extLst>
      <p:ext uri="{BB962C8B-B14F-4D97-AF65-F5344CB8AC3E}">
        <p14:creationId xmlns:p14="http://schemas.microsoft.com/office/powerpoint/2010/main" val="2236825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a:t>C</a:t>
            </a:r>
            <a:r>
              <a:rPr lang="es-CO" dirty="0" err="1" smtClean="0"/>
              <a:t>ovid</a:t>
            </a:r>
            <a:endParaRPr lang="es-CO" dirty="0"/>
          </a:p>
        </p:txBody>
      </p:sp>
      <p:sp>
        <p:nvSpPr>
          <p:cNvPr id="3" name="Marcador de contenido 2"/>
          <p:cNvSpPr>
            <a:spLocks noGrp="1"/>
          </p:cNvSpPr>
          <p:nvPr>
            <p:ph idx="1"/>
          </p:nvPr>
        </p:nvSpPr>
        <p:spPr>
          <a:xfrm>
            <a:off x="838200" y="1825625"/>
            <a:ext cx="3488871" cy="4351338"/>
          </a:xfrm>
        </p:spPr>
        <p:txBody>
          <a:bodyPr>
            <a:normAutofit/>
          </a:bodyPr>
          <a:lstStyle/>
          <a:p>
            <a:pPr marL="0" indent="0">
              <a:buNone/>
            </a:pPr>
            <a:r>
              <a:rPr lang="es-CO" sz="1500" dirty="0" smtClean="0">
                <a:hlinkClick r:id="rId2"/>
              </a:rPr>
              <a:t>https://www.hoy.es/sociedad/salud/coronavirus-graficos/simulador-interactivo-controlar-20200511105058-ntrc.html?ref=https:%2F%2Fwww.hoy.es%2Fsociedad%2Fsalud%2Fcoronavirus-graficos%2Fsimulador-interactivo-controlar-20200511105058-ntrc.html</a:t>
            </a:r>
            <a:endParaRPr lang="es-CO" sz="1500" dirty="0" smtClean="0"/>
          </a:p>
          <a:p>
            <a:pPr marL="0" indent="0">
              <a:buNone/>
            </a:pPr>
            <a:endParaRPr lang="es-CO" dirty="0"/>
          </a:p>
        </p:txBody>
      </p:sp>
      <p:pic>
        <p:nvPicPr>
          <p:cNvPr id="4" name="Imagen 3"/>
          <p:cNvPicPr>
            <a:picLocks noChangeAspect="1"/>
          </p:cNvPicPr>
          <p:nvPr/>
        </p:nvPicPr>
        <p:blipFill>
          <a:blip r:embed="rId3"/>
          <a:stretch>
            <a:fillRect/>
          </a:stretch>
        </p:blipFill>
        <p:spPr>
          <a:xfrm>
            <a:off x="4588329" y="-151613"/>
            <a:ext cx="9290957" cy="7009613"/>
          </a:xfrm>
          <a:prstGeom prst="rect">
            <a:avLst/>
          </a:prstGeom>
        </p:spPr>
      </p:pic>
    </p:spTree>
    <p:extLst>
      <p:ext uri="{BB962C8B-B14F-4D97-AF65-F5344CB8AC3E}">
        <p14:creationId xmlns:p14="http://schemas.microsoft.com/office/powerpoint/2010/main" val="995741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4191000" cy="1325563"/>
          </a:xfrm>
        </p:spPr>
        <p:txBody>
          <a:bodyPr/>
          <a:lstStyle/>
          <a:p>
            <a:r>
              <a:rPr lang="es-CO" dirty="0" smtClean="0"/>
              <a:t>Desplazamiento</a:t>
            </a:r>
            <a:endParaRPr lang="es-CO" dirty="0"/>
          </a:p>
        </p:txBody>
      </p:sp>
      <p:sp>
        <p:nvSpPr>
          <p:cNvPr id="3" name="Marcador de contenido 2"/>
          <p:cNvSpPr>
            <a:spLocks noGrp="1"/>
          </p:cNvSpPr>
          <p:nvPr>
            <p:ph idx="1"/>
          </p:nvPr>
        </p:nvSpPr>
        <p:spPr>
          <a:xfrm>
            <a:off x="838200" y="1825625"/>
            <a:ext cx="4191000" cy="4351338"/>
          </a:xfrm>
        </p:spPr>
        <p:txBody>
          <a:bodyPr>
            <a:normAutofit fontScale="70000" lnSpcReduction="20000"/>
          </a:bodyPr>
          <a:lstStyle/>
          <a:p>
            <a:pPr marL="0" indent="0">
              <a:buNone/>
            </a:pPr>
            <a:r>
              <a:rPr lang="es-CO" dirty="0" smtClean="0"/>
              <a:t>Recursos</a:t>
            </a:r>
          </a:p>
          <a:p>
            <a:pPr marL="0" indent="0">
              <a:buNone/>
            </a:pPr>
            <a:r>
              <a:rPr lang="es-CO" dirty="0">
                <a:hlinkClick r:id="rId2"/>
              </a:rPr>
              <a:t>https://www.coursera.org/learn/computer-simulations/lecture/6a4VF/sugarscape-7-10-pressured-to-move</a:t>
            </a:r>
            <a:r>
              <a:rPr lang="es-CO" dirty="0"/>
              <a:t> </a:t>
            </a:r>
          </a:p>
          <a:p>
            <a:pPr marL="0" indent="0">
              <a:buNone/>
            </a:pPr>
            <a:endParaRPr lang="es-CO" dirty="0"/>
          </a:p>
          <a:p>
            <a:pPr marL="0" indent="0">
              <a:buNone/>
            </a:pPr>
            <a:endParaRPr lang="es-CO" dirty="0"/>
          </a:p>
          <a:p>
            <a:pPr marL="0" indent="0">
              <a:buNone/>
            </a:pPr>
            <a:r>
              <a:rPr lang="es-CO" dirty="0">
                <a:hlinkClick r:id="rId3"/>
              </a:rPr>
              <a:t>http://ccl.northwestern.edu/netlogo/6.2.0/</a:t>
            </a:r>
            <a:endParaRPr lang="es-CO" dirty="0"/>
          </a:p>
          <a:p>
            <a:pPr marL="0" indent="0">
              <a:buNone/>
            </a:pPr>
            <a:endParaRPr lang="es-CO" dirty="0"/>
          </a:p>
          <a:p>
            <a:pPr marL="0" indent="0">
              <a:buNone/>
            </a:pPr>
            <a:r>
              <a:rPr lang="es-CO" dirty="0">
                <a:hlinkClick r:id="rId4"/>
              </a:rPr>
              <a:t>http://www.netlogoweb.org/launch#http://www.netlogoweb.org/assets/modelslib/Code%20Examples/Move%20Towards%20Target%20Example.nlogo</a:t>
            </a:r>
            <a:endParaRPr lang="es-CO" dirty="0"/>
          </a:p>
          <a:p>
            <a:pPr marL="0" indent="0">
              <a:buNone/>
            </a:pPr>
            <a:endParaRPr lang="es-CO" dirty="0" smtClean="0"/>
          </a:p>
          <a:p>
            <a:pPr marL="0" indent="0">
              <a:buNone/>
            </a:pPr>
            <a:endParaRPr lang="es-CO" dirty="0"/>
          </a:p>
        </p:txBody>
      </p:sp>
      <p:pic>
        <p:nvPicPr>
          <p:cNvPr id="4" name="Imagen 3"/>
          <p:cNvPicPr>
            <a:picLocks noChangeAspect="1"/>
          </p:cNvPicPr>
          <p:nvPr/>
        </p:nvPicPr>
        <p:blipFill>
          <a:blip r:embed="rId5"/>
          <a:stretch>
            <a:fillRect/>
          </a:stretch>
        </p:blipFill>
        <p:spPr>
          <a:xfrm>
            <a:off x="5634718" y="0"/>
            <a:ext cx="11144250" cy="7219950"/>
          </a:xfrm>
          <a:prstGeom prst="rect">
            <a:avLst/>
          </a:prstGeom>
        </p:spPr>
      </p:pic>
    </p:spTree>
    <p:extLst>
      <p:ext uri="{BB962C8B-B14F-4D97-AF65-F5344CB8AC3E}">
        <p14:creationId xmlns:p14="http://schemas.microsoft.com/office/powerpoint/2010/main" val="296387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6114" y="365125"/>
            <a:ext cx="4887686" cy="1325563"/>
          </a:xfrm>
        </p:spPr>
        <p:txBody>
          <a:bodyPr>
            <a:normAutofit fontScale="90000"/>
          </a:bodyPr>
          <a:lstStyle/>
          <a:p>
            <a:r>
              <a:rPr lang="es-ES" dirty="0"/>
              <a:t>Simulación de un Modelo de Atención al Usuario en Confiterías </a:t>
            </a:r>
            <a:endParaRPr lang="es-CO" dirty="0"/>
          </a:p>
        </p:txBody>
      </p:sp>
      <p:sp>
        <p:nvSpPr>
          <p:cNvPr id="3" name="Marcador de contenido 2"/>
          <p:cNvSpPr>
            <a:spLocks noGrp="1"/>
          </p:cNvSpPr>
          <p:nvPr>
            <p:ph idx="1"/>
          </p:nvPr>
        </p:nvSpPr>
        <p:spPr>
          <a:xfrm>
            <a:off x="6466114" y="1825625"/>
            <a:ext cx="4887686" cy="4351338"/>
          </a:xfrm>
        </p:spPr>
        <p:txBody>
          <a:bodyPr/>
          <a:lstStyle/>
          <a:p>
            <a:pPr marL="0" indent="0">
              <a:buNone/>
            </a:pPr>
            <a:endParaRPr lang="es-CO" dirty="0" smtClean="0">
              <a:hlinkClick r:id="rId2"/>
            </a:endParaRPr>
          </a:p>
          <a:p>
            <a:pPr marL="0" indent="0">
              <a:buNone/>
            </a:pPr>
            <a:r>
              <a:rPr lang="es-CO" dirty="0"/>
              <a:t>Recursos</a:t>
            </a:r>
          </a:p>
          <a:p>
            <a:pPr marL="0" indent="0">
              <a:buNone/>
            </a:pPr>
            <a:r>
              <a:rPr lang="es-CO" dirty="0" smtClean="0">
                <a:hlinkClick r:id="rId2"/>
              </a:rPr>
              <a:t>https</a:t>
            </a:r>
            <a:r>
              <a:rPr lang="es-CO" dirty="0">
                <a:hlinkClick r:id="rId2"/>
              </a:rPr>
              <a:t>://</a:t>
            </a:r>
            <a:r>
              <a:rPr lang="es-CO" dirty="0" smtClean="0">
                <a:hlinkClick r:id="rId2"/>
              </a:rPr>
              <a:t>intellectum.unisabana.edu.co/bitstream/handle/10818/34624/TESIS%20EDNA%20PEREZ.pdf?sequence=1&amp;isAllowed=y</a:t>
            </a:r>
            <a:endParaRPr lang="es-CO" dirty="0" smtClean="0"/>
          </a:p>
        </p:txBody>
      </p:sp>
      <p:pic>
        <p:nvPicPr>
          <p:cNvPr id="5" name="Imagen 4"/>
          <p:cNvPicPr>
            <a:picLocks noChangeAspect="1"/>
          </p:cNvPicPr>
          <p:nvPr/>
        </p:nvPicPr>
        <p:blipFill rotWithShape="1">
          <a:blip r:embed="rId3"/>
          <a:srcRect r="34544"/>
          <a:stretch/>
        </p:blipFill>
        <p:spPr>
          <a:xfrm>
            <a:off x="-696006" y="0"/>
            <a:ext cx="6982506" cy="6871994"/>
          </a:xfrm>
          <a:prstGeom prst="rect">
            <a:avLst/>
          </a:prstGeom>
        </p:spPr>
      </p:pic>
    </p:spTree>
    <p:extLst>
      <p:ext uri="{BB962C8B-B14F-4D97-AF65-F5344CB8AC3E}">
        <p14:creationId xmlns:p14="http://schemas.microsoft.com/office/powerpoint/2010/main" val="36103565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S</a:t>
            </a:r>
            <a:r>
              <a:rPr lang="es-CO" dirty="0" smtClean="0"/>
              <a:t>imulador de vuelo</a:t>
            </a:r>
            <a:endParaRPr lang="es-CO" dirty="0"/>
          </a:p>
        </p:txBody>
      </p:sp>
      <p:sp>
        <p:nvSpPr>
          <p:cNvPr id="3" name="Marcador de contenido 2"/>
          <p:cNvSpPr>
            <a:spLocks noGrp="1"/>
          </p:cNvSpPr>
          <p:nvPr>
            <p:ph idx="1"/>
          </p:nvPr>
        </p:nvSpPr>
        <p:spPr/>
        <p:txBody>
          <a:bodyPr/>
          <a:lstStyle/>
          <a:p>
            <a:pPr marL="0" indent="0">
              <a:buNone/>
            </a:pPr>
            <a:r>
              <a:rPr lang="es-CO" dirty="0">
                <a:hlinkClick r:id="rId2"/>
              </a:rPr>
              <a:t>https://</a:t>
            </a:r>
            <a:r>
              <a:rPr lang="es-CO" dirty="0" smtClean="0">
                <a:hlinkClick r:id="rId2"/>
              </a:rPr>
              <a:t>www.mdpi.com/2226-4310/7/11/155/htm</a:t>
            </a:r>
            <a:endParaRPr lang="es-CO" dirty="0" smtClean="0"/>
          </a:p>
          <a:p>
            <a:pPr marL="0" indent="0">
              <a:buNone/>
            </a:pPr>
            <a:r>
              <a:rPr lang="es-CO" dirty="0">
                <a:hlinkClick r:id="rId3"/>
              </a:rPr>
              <a:t>https://</a:t>
            </a:r>
            <a:r>
              <a:rPr lang="es-CO" dirty="0" smtClean="0">
                <a:hlinkClick r:id="rId3"/>
              </a:rPr>
              <a:t>www.youtube.com/watch?v=P4dDHf9Sar4</a:t>
            </a:r>
            <a:endParaRPr lang="es-CO" dirty="0" smtClean="0"/>
          </a:p>
          <a:p>
            <a:pPr marL="0" indent="0">
              <a:buNone/>
            </a:pPr>
            <a:r>
              <a:rPr lang="es-CO" dirty="0">
                <a:hlinkClick r:id="rId4"/>
              </a:rPr>
              <a:t>https://</a:t>
            </a:r>
            <a:r>
              <a:rPr lang="es-CO" dirty="0" smtClean="0">
                <a:hlinkClick r:id="rId4"/>
              </a:rPr>
              <a:t>arxiv.org/ftp/arxiv/papers/1212/1212.0365.pdf</a:t>
            </a:r>
            <a:r>
              <a:rPr lang="es-CO" dirty="0" smtClean="0"/>
              <a:t> </a:t>
            </a:r>
          </a:p>
          <a:p>
            <a:pPr marL="0" indent="0">
              <a:buNone/>
            </a:pPr>
            <a:endParaRPr lang="es-CO" dirty="0"/>
          </a:p>
        </p:txBody>
      </p:sp>
    </p:spTree>
    <p:extLst>
      <p:ext uri="{BB962C8B-B14F-4D97-AF65-F5344CB8AC3E}">
        <p14:creationId xmlns:p14="http://schemas.microsoft.com/office/powerpoint/2010/main" val="3099121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S</a:t>
            </a:r>
            <a:r>
              <a:rPr lang="es-CO" dirty="0" smtClean="0"/>
              <a:t>imulación circulación transporte público </a:t>
            </a:r>
            <a:endParaRPr lang="es-CO" dirty="0"/>
          </a:p>
        </p:txBody>
      </p:sp>
      <p:sp>
        <p:nvSpPr>
          <p:cNvPr id="3" name="Marcador de contenido 2"/>
          <p:cNvSpPr>
            <a:spLocks noGrp="1"/>
          </p:cNvSpPr>
          <p:nvPr>
            <p:ph idx="1"/>
          </p:nvPr>
        </p:nvSpPr>
        <p:spPr/>
        <p:txBody>
          <a:bodyPr/>
          <a:lstStyle/>
          <a:p>
            <a:pPr marL="0" indent="0">
              <a:buNone/>
            </a:pPr>
            <a:r>
              <a:rPr lang="es-CO" dirty="0" smtClean="0">
                <a:hlinkClick r:id="rId2"/>
              </a:rPr>
              <a:t>https://www.youtube.com/watch?v=elx6jzRhZuM</a:t>
            </a:r>
            <a:r>
              <a:rPr lang="es-CO" dirty="0" smtClean="0"/>
              <a:t> </a:t>
            </a:r>
            <a:endParaRPr lang="es-CO" dirty="0"/>
          </a:p>
        </p:txBody>
      </p:sp>
    </p:spTree>
    <p:extLst>
      <p:ext uri="{BB962C8B-B14F-4D97-AF65-F5344CB8AC3E}">
        <p14:creationId xmlns:p14="http://schemas.microsoft.com/office/powerpoint/2010/main" val="179213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Ejercicio 1 </a:t>
            </a:r>
            <a:endParaRPr lang="es-CO" dirty="0"/>
          </a:p>
        </p:txBody>
      </p:sp>
      <p:sp>
        <p:nvSpPr>
          <p:cNvPr id="3" name="Marcador de contenido 2"/>
          <p:cNvSpPr>
            <a:spLocks noGrp="1"/>
          </p:cNvSpPr>
          <p:nvPr>
            <p:ph idx="1"/>
          </p:nvPr>
        </p:nvSpPr>
        <p:spPr>
          <a:xfrm>
            <a:off x="838200" y="1646009"/>
            <a:ext cx="10515600" cy="4351338"/>
          </a:xfrm>
        </p:spPr>
        <p:txBody>
          <a:bodyPr>
            <a:normAutofit fontScale="40000" lnSpcReduction="20000"/>
          </a:bodyPr>
          <a:lstStyle/>
          <a:p>
            <a:r>
              <a:rPr lang="es-CO" dirty="0" smtClean="0"/>
              <a:t>¿Qué es un sistema?</a:t>
            </a:r>
          </a:p>
          <a:p>
            <a:pPr marL="0" indent="0">
              <a:buNone/>
            </a:pPr>
            <a:r>
              <a:rPr lang="es-CO" dirty="0" smtClean="0"/>
              <a:t>Conjunto de diferentes elementos que se relacionan </a:t>
            </a:r>
          </a:p>
          <a:p>
            <a:pPr marL="0" indent="0">
              <a:buNone/>
            </a:pPr>
            <a:endParaRPr lang="es-CO" dirty="0" smtClean="0"/>
          </a:p>
          <a:p>
            <a:r>
              <a:rPr lang="es-CO" dirty="0" smtClean="0"/>
              <a:t>¿Cómo se clasifican los sistemas?</a:t>
            </a:r>
          </a:p>
          <a:p>
            <a:pPr marL="0" indent="0">
              <a:buNone/>
            </a:pPr>
            <a:r>
              <a:rPr lang="es-CO" dirty="0" smtClean="0"/>
              <a:t>sistemas   abiertos </a:t>
            </a:r>
            <a:endParaRPr lang="es-CO" dirty="0"/>
          </a:p>
          <a:p>
            <a:pPr marL="0" indent="0">
              <a:buNone/>
            </a:pPr>
            <a:r>
              <a:rPr lang="es-CO" dirty="0" smtClean="0"/>
              <a:t> sistemas  cerrados      </a:t>
            </a:r>
          </a:p>
          <a:p>
            <a:pPr marL="0" indent="0">
              <a:buNone/>
            </a:pPr>
            <a:endParaRPr lang="es-CO" dirty="0" smtClean="0"/>
          </a:p>
          <a:p>
            <a:r>
              <a:rPr lang="es-CO" dirty="0" smtClean="0"/>
              <a:t>¿Por qué estudiamos un sistema?</a:t>
            </a:r>
          </a:p>
          <a:p>
            <a:pPr marL="0" indent="0">
              <a:buNone/>
            </a:pPr>
            <a:endParaRPr lang="es-CO" dirty="0"/>
          </a:p>
          <a:p>
            <a:pPr marL="0" indent="0">
              <a:buNone/>
            </a:pPr>
            <a:r>
              <a:rPr lang="es-CO" dirty="0" smtClean="0"/>
              <a:t>Definir </a:t>
            </a:r>
          </a:p>
          <a:p>
            <a:pPr marL="0" indent="0">
              <a:buNone/>
            </a:pPr>
            <a:r>
              <a:rPr lang="es-CO" dirty="0" smtClean="0"/>
              <a:t>componentes</a:t>
            </a:r>
          </a:p>
          <a:p>
            <a:pPr marL="0" indent="0">
              <a:buNone/>
            </a:pPr>
            <a:r>
              <a:rPr lang="es-CO" dirty="0" smtClean="0"/>
              <a:t>frontera del sistema……..</a:t>
            </a:r>
          </a:p>
          <a:p>
            <a:pPr marL="0" indent="0">
              <a:buNone/>
            </a:pPr>
            <a:endParaRPr lang="es-CO" dirty="0" smtClean="0"/>
          </a:p>
          <a:p>
            <a:pPr marL="0" indent="0">
              <a:buNone/>
            </a:pPr>
            <a:r>
              <a:rPr lang="es-CO" dirty="0" smtClean="0"/>
              <a:t>subsistema</a:t>
            </a:r>
          </a:p>
          <a:p>
            <a:pPr marL="0" indent="0">
              <a:buNone/>
            </a:pPr>
            <a:r>
              <a:rPr lang="es-CO" dirty="0" smtClean="0"/>
              <a:t>sinergia</a:t>
            </a:r>
          </a:p>
          <a:p>
            <a:pPr marL="0" indent="0">
              <a:buNone/>
            </a:pPr>
            <a:r>
              <a:rPr lang="es-CO" b="1" dirty="0" smtClean="0"/>
              <a:t>ambiente o entorno   </a:t>
            </a:r>
          </a:p>
          <a:p>
            <a:pPr marL="0" indent="0">
              <a:buNone/>
            </a:pPr>
            <a:r>
              <a:rPr lang="es-CO" dirty="0" smtClean="0"/>
              <a:t>Presentar un ejemplo de sistema. </a:t>
            </a:r>
            <a:endParaRPr lang="es-CO" dirty="0"/>
          </a:p>
          <a:p>
            <a:pPr marL="0" indent="0">
              <a:buNone/>
            </a:pPr>
            <a:endParaRPr lang="es-CO" dirty="0"/>
          </a:p>
        </p:txBody>
      </p:sp>
    </p:spTree>
    <p:extLst>
      <p:ext uri="{BB962C8B-B14F-4D97-AF65-F5344CB8AC3E}">
        <p14:creationId xmlns:p14="http://schemas.microsoft.com/office/powerpoint/2010/main" val="2570648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p:txBody>
          <a:bodyPr/>
          <a:lstStyle/>
          <a:p>
            <a:endParaRPr lang="es-CO"/>
          </a:p>
        </p:txBody>
      </p:sp>
      <p:pic>
        <p:nvPicPr>
          <p:cNvPr id="4" name="Imagen 3"/>
          <p:cNvPicPr>
            <a:picLocks noChangeAspect="1"/>
          </p:cNvPicPr>
          <p:nvPr/>
        </p:nvPicPr>
        <p:blipFill>
          <a:blip r:embed="rId2"/>
          <a:stretch>
            <a:fillRect/>
          </a:stretch>
        </p:blipFill>
        <p:spPr>
          <a:xfrm>
            <a:off x="1" y="-616381"/>
            <a:ext cx="12192000" cy="7973352"/>
          </a:xfrm>
          <a:prstGeom prst="rect">
            <a:avLst/>
          </a:prstGeom>
        </p:spPr>
      </p:pic>
    </p:spTree>
    <p:extLst>
      <p:ext uri="{BB962C8B-B14F-4D97-AF65-F5344CB8AC3E}">
        <p14:creationId xmlns:p14="http://schemas.microsoft.com/office/powerpoint/2010/main" val="4054333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564x/62/a8/62/62a862d6a59c280fdb83b69d68b38f5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385762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4386943" y="1620522"/>
            <a:ext cx="6096000" cy="1200329"/>
          </a:xfrm>
          <a:prstGeom prst="rect">
            <a:avLst/>
          </a:prstGeom>
        </p:spPr>
        <p:txBody>
          <a:bodyPr>
            <a:spAutoFit/>
          </a:bodyPr>
          <a:lstStyle/>
          <a:p>
            <a:r>
              <a:rPr lang="es-CO" dirty="0">
                <a:solidFill>
                  <a:srgbClr val="222222"/>
                </a:solidFill>
                <a:latin typeface="Georgia" panose="02040502050405020303" pitchFamily="18" charset="0"/>
                <a:ea typeface="Times New Roman" panose="02020603050405020304" pitchFamily="18" charset="0"/>
                <a:cs typeface="Times New Roman" panose="02020603050405020304" pitchFamily="18" charset="0"/>
              </a:rPr>
              <a:t>Un ejemplo de un modelo concreto es un modelo a escala de un avión que luego se coloca en un túnel de viento para realizar pruebas simuladas para estimar las medidas de rendimiento adecuadas.</a:t>
            </a:r>
            <a:endParaRPr lang="es-CO" dirty="0"/>
          </a:p>
        </p:txBody>
      </p:sp>
      <p:sp>
        <p:nvSpPr>
          <p:cNvPr id="6" name="Título 1"/>
          <p:cNvSpPr txBox="1">
            <a:spLocks/>
          </p:cNvSpPr>
          <p:nvPr/>
        </p:nvSpPr>
        <p:spPr>
          <a:xfrm>
            <a:off x="1676400" y="294959"/>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dirty="0" smtClean="0"/>
              <a:t>Modelo concreto  </a:t>
            </a:r>
            <a:endParaRPr lang="es-CO" dirty="0"/>
          </a:p>
        </p:txBody>
      </p:sp>
    </p:spTree>
    <p:extLst>
      <p:ext uri="{BB962C8B-B14F-4D97-AF65-F5344CB8AC3E}">
        <p14:creationId xmlns:p14="http://schemas.microsoft.com/office/powerpoint/2010/main" val="225143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p:txBody>
          <a:bodyPr/>
          <a:lstStyle/>
          <a:p>
            <a:pPr marL="0" indent="0">
              <a:buNone/>
            </a:pPr>
            <a:r>
              <a:rPr lang="es-CO" dirty="0" smtClean="0"/>
              <a:t>Aunque, </a:t>
            </a:r>
            <a:r>
              <a:rPr lang="es-CO" dirty="0"/>
              <a:t>a lo largo de los años, </a:t>
            </a:r>
            <a:r>
              <a:rPr lang="es-CO" dirty="0" smtClean="0"/>
              <a:t>se han </a:t>
            </a:r>
            <a:r>
              <a:rPr lang="es-CO" dirty="0"/>
              <a:t>desarrollado leyes teóricas que podemos utilizar para obtener información sobre el rendimiento de los </a:t>
            </a:r>
            <a:r>
              <a:rPr lang="es-CO" dirty="0">
                <a:solidFill>
                  <a:srgbClr val="FF0000"/>
                </a:solidFill>
              </a:rPr>
              <a:t>sistemas dinámicos</a:t>
            </a:r>
            <a:r>
              <a:rPr lang="es-CO" dirty="0"/>
              <a:t>, a menudo, la aplicación de estas leyes a un caso real lleva demasiado tiempo. En estos casos, es conveniente construir un modelo de simulación numérico que nos permita simular el comportamiento del sistema en determinadas condiciones. Este elaborado modelo nos permitirá testear la funcionalidad del sistema de forma sencilla e inmediata, ahorrando considerables recursos en cuanto a tiempo y dinero.</a:t>
            </a:r>
          </a:p>
          <a:p>
            <a:endParaRPr lang="es-CO" dirty="0"/>
          </a:p>
        </p:txBody>
      </p:sp>
    </p:spTree>
    <p:extLst>
      <p:ext uri="{BB962C8B-B14F-4D97-AF65-F5344CB8AC3E}">
        <p14:creationId xmlns:p14="http://schemas.microsoft.com/office/powerpoint/2010/main" val="2431820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Presentación de modelos de </a:t>
            </a:r>
            <a:r>
              <a:rPr lang="es-CO" dirty="0" smtClean="0"/>
              <a:t>simulación</a:t>
            </a:r>
            <a:endParaRPr lang="es-CO" dirty="0"/>
          </a:p>
        </p:txBody>
      </p:sp>
      <p:sp>
        <p:nvSpPr>
          <p:cNvPr id="3" name="Marcador de contenido 2"/>
          <p:cNvSpPr>
            <a:spLocks noGrp="1"/>
          </p:cNvSpPr>
          <p:nvPr>
            <p:ph idx="1"/>
          </p:nvPr>
        </p:nvSpPr>
        <p:spPr/>
        <p:txBody>
          <a:bodyPr/>
          <a:lstStyle/>
          <a:p>
            <a:r>
              <a:rPr lang="es-CO" dirty="0"/>
              <a:t>La simulación utiliza modelos abstractos construidos para replicar las características de un sistema.</a:t>
            </a:r>
          </a:p>
        </p:txBody>
      </p:sp>
    </p:spTree>
    <p:extLst>
      <p:ext uri="{BB962C8B-B14F-4D97-AF65-F5344CB8AC3E}">
        <p14:creationId xmlns:p14="http://schemas.microsoft.com/office/powerpoint/2010/main" val="367655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p:txBody>
          <a:bodyPr/>
          <a:lstStyle/>
          <a:p>
            <a:pPr marL="0" indent="0">
              <a:buNone/>
            </a:pPr>
            <a:r>
              <a:rPr lang="es-CO" dirty="0"/>
              <a:t>La simulación se usa cuando trabajar en sistemas reales no es conveniente debido a los altos costos</a:t>
            </a:r>
            <a:r>
              <a:rPr lang="es-CO" dirty="0" smtClean="0"/>
              <a:t>,</a:t>
            </a:r>
          </a:p>
          <a:p>
            <a:pPr marL="0" indent="0">
              <a:buNone/>
            </a:pPr>
            <a:endParaRPr lang="es-CO" dirty="0"/>
          </a:p>
          <a:p>
            <a:pPr marL="0" indent="0">
              <a:buNone/>
            </a:pPr>
            <a:r>
              <a:rPr lang="es-CO" dirty="0" smtClean="0"/>
              <a:t> </a:t>
            </a:r>
            <a:r>
              <a:rPr lang="es-CO" dirty="0"/>
              <a:t>la imposibilidad técnica y la inexistencia de un sistema real. La simulación le permite predecir qué sucede con el sistema real si se utilizan ciertas entradas. El cambio de estos parámetros de entrada simula diferentes escenarios que nos permiten identificar el más conveniente desde varios puntos de vista.</a:t>
            </a:r>
          </a:p>
          <a:p>
            <a:pPr marL="0" indent="0">
              <a:buNone/>
            </a:pPr>
            <a:endParaRPr lang="es-CO" dirty="0"/>
          </a:p>
        </p:txBody>
      </p:sp>
    </p:spTree>
    <p:extLst>
      <p:ext uri="{BB962C8B-B14F-4D97-AF65-F5344CB8AC3E}">
        <p14:creationId xmlns:p14="http://schemas.microsoft.com/office/powerpoint/2010/main" val="103459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p:txBody>
          <a:bodyPr/>
          <a:lstStyle/>
          <a:p>
            <a:pPr marL="0" indent="0">
              <a:buNone/>
            </a:pPr>
            <a:r>
              <a:rPr lang="es-CO" dirty="0"/>
              <a:t>L</a:t>
            </a:r>
            <a:r>
              <a:rPr lang="es-CO" dirty="0" smtClean="0"/>
              <a:t>a </a:t>
            </a:r>
            <a:r>
              <a:rPr lang="es-CO" dirty="0"/>
              <a:t>construcción de un modelo es un proceso bidireccional:</a:t>
            </a:r>
          </a:p>
          <a:p>
            <a:pPr lvl="0"/>
            <a:r>
              <a:rPr lang="es-CO" dirty="0"/>
              <a:t>Definición de </a:t>
            </a:r>
            <a:r>
              <a:rPr lang="es-CO" dirty="0" smtClean="0"/>
              <a:t>modelos conceptuales</a:t>
            </a:r>
            <a:endParaRPr lang="es-CO" dirty="0"/>
          </a:p>
          <a:p>
            <a:pPr lvl="0"/>
            <a:r>
              <a:rPr lang="es-CO" dirty="0"/>
              <a:t>Interacción continua entre el </a:t>
            </a:r>
            <a:r>
              <a:rPr lang="es-CO" dirty="0" smtClean="0"/>
              <a:t>modelo </a:t>
            </a:r>
            <a:r>
              <a:rPr lang="es-CO" dirty="0"/>
              <a:t>y la realidad por comparación</a:t>
            </a:r>
          </a:p>
          <a:p>
            <a:endParaRPr lang="es-CO" dirty="0"/>
          </a:p>
        </p:txBody>
      </p:sp>
    </p:spTree>
    <p:extLst>
      <p:ext uri="{BB962C8B-B14F-4D97-AF65-F5344CB8AC3E}">
        <p14:creationId xmlns:p14="http://schemas.microsoft.com/office/powerpoint/2010/main" val="155172578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2469</TotalTime>
  <Words>761</Words>
  <Application>Microsoft Office PowerPoint</Application>
  <PresentationFormat>Panorámica</PresentationFormat>
  <Paragraphs>141</Paragraphs>
  <Slides>40</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40</vt:i4>
      </vt:variant>
    </vt:vector>
  </HeadingPairs>
  <TitlesOfParts>
    <vt:vector size="46" baseType="lpstr">
      <vt:lpstr>Arial</vt:lpstr>
      <vt:lpstr>Calibri</vt:lpstr>
      <vt:lpstr>Calibri Light</vt:lpstr>
      <vt:lpstr>Georgia</vt:lpstr>
      <vt:lpstr>Times New Roman</vt:lpstr>
      <vt:lpstr>Tema de Office</vt:lpstr>
      <vt:lpstr>SIMULACION </vt:lpstr>
      <vt:lpstr>Modelo de simulación </vt:lpstr>
      <vt:lpstr>Simulación </vt:lpstr>
      <vt:lpstr>Ejercicio 1 </vt:lpstr>
      <vt:lpstr>Presentación de PowerPoint</vt:lpstr>
      <vt:lpstr>Presentación de PowerPoint</vt:lpstr>
      <vt:lpstr>Presentación de modelos de simulación</vt:lpstr>
      <vt:lpstr>Presentación de PowerPoint</vt:lpstr>
      <vt:lpstr>Presentación de PowerPoint</vt:lpstr>
      <vt:lpstr>Diferencias entre modelado y simulación. </vt:lpstr>
      <vt:lpstr>Presentación de PowerPoint</vt:lpstr>
      <vt:lpstr>Preguntas?  en cada caso dar un ejemplo</vt:lpstr>
      <vt:lpstr>Pros del modelado de simulación</vt:lpstr>
      <vt:lpstr>Contras del modelado de simulación</vt:lpstr>
      <vt:lpstr>Terminología de modelado de simulación</vt:lpstr>
      <vt:lpstr>SISTEMA</vt:lpstr>
      <vt:lpstr>VARIABLES DE ESTADO</vt:lpstr>
      <vt:lpstr>EVENTOS</vt:lpstr>
      <vt:lpstr>PARÁMETROS</vt:lpstr>
      <vt:lpstr>CALIBRACIÓn</vt:lpstr>
      <vt:lpstr>EXACTITUD</vt:lpstr>
      <vt:lpstr>SENSIBILIDAD</vt:lpstr>
      <vt:lpstr>VALIDACIÓN</vt:lpstr>
      <vt:lpstr>Clasificación de modelos de simulación</vt:lpstr>
      <vt:lpstr>Modelos estáticos y dinámicos</vt:lpstr>
      <vt:lpstr>Modelos estáticos y dinámicos</vt:lpstr>
      <vt:lpstr>Modelos deterministas y estocásticos</vt:lpstr>
      <vt:lpstr>Modelos deterministas y estocásticos</vt:lpstr>
      <vt:lpstr>Modelos deterministas y estocásticos</vt:lpstr>
      <vt:lpstr>Modelos continuos y discretos</vt:lpstr>
      <vt:lpstr>Modelos continuos y discretos</vt:lpstr>
      <vt:lpstr>Presentación de PowerPoint</vt:lpstr>
      <vt:lpstr>Caso Mocoa</vt:lpstr>
      <vt:lpstr>Brave</vt:lpstr>
      <vt:lpstr>Covid</vt:lpstr>
      <vt:lpstr>Desplazamiento</vt:lpstr>
      <vt:lpstr>Simulación de un Modelo de Atención al Usuario en Confiterías </vt:lpstr>
      <vt:lpstr>Simulador de vuelo</vt:lpstr>
      <vt:lpstr>Simulación circulación transporte público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ivan fonseca</dc:creator>
  <cp:lastModifiedBy>ivan fonseca</cp:lastModifiedBy>
  <cp:revision>46</cp:revision>
  <dcterms:created xsi:type="dcterms:W3CDTF">2021-02-03T09:32:42Z</dcterms:created>
  <dcterms:modified xsi:type="dcterms:W3CDTF">2021-02-09T16:39:01Z</dcterms:modified>
</cp:coreProperties>
</file>