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64" r:id="rId4"/>
    <p:sldId id="258" r:id="rId5"/>
    <p:sldId id="261" r:id="rId6"/>
    <p:sldId id="281" r:id="rId7"/>
    <p:sldId id="265" r:id="rId8"/>
    <p:sldId id="279" r:id="rId9"/>
    <p:sldId id="280" r:id="rId10"/>
    <p:sldId id="262" r:id="rId11"/>
    <p:sldId id="282" r:id="rId12"/>
    <p:sldId id="284" r:id="rId13"/>
    <p:sldId id="285" r:id="rId14"/>
    <p:sldId id="278" r:id="rId15"/>
    <p:sldId id="275" r:id="rId16"/>
    <p:sldId id="269" r:id="rId17"/>
    <p:sldId id="286" r:id="rId18"/>
    <p:sldId id="295" r:id="rId19"/>
    <p:sldId id="292" r:id="rId20"/>
    <p:sldId id="304" r:id="rId21"/>
    <p:sldId id="268" r:id="rId22"/>
    <p:sldId id="289" r:id="rId23"/>
    <p:sldId id="290" r:id="rId24"/>
    <p:sldId id="271" r:id="rId25"/>
    <p:sldId id="296" r:id="rId26"/>
    <p:sldId id="305" r:id="rId27"/>
    <p:sldId id="270" r:id="rId28"/>
    <p:sldId id="300" r:id="rId29"/>
    <p:sldId id="301" r:id="rId30"/>
    <p:sldId id="303" r:id="rId31"/>
    <p:sldId id="306" r:id="rId32"/>
    <p:sldId id="276" r:id="rId33"/>
    <p:sldId id="277" r:id="rId34"/>
    <p:sldId id="259" r:id="rId3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76560" autoAdjust="0"/>
  </p:normalViewPr>
  <p:slideViewPr>
    <p:cSldViewPr snapToGrid="0">
      <p:cViewPr varScale="1">
        <p:scale>
          <a:sx n="122" d="100"/>
          <a:sy n="122" d="100"/>
        </p:scale>
        <p:origin x="173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CCB43-93CC-4D9A-B1A7-BFC1DBB69676}" type="datetimeFigureOut">
              <a:rPr lang="de-DE" smtClean="0"/>
              <a:t>25.11.2023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6FCE9-5A9D-455A-BE37-0E2337950A3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3655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6FCE9-5A9D-455A-BE37-0E2337950A31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8862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multi-modal </a:t>
            </a:r>
            <a:r>
              <a:rPr lang="de-DE" dirty="0" err="1"/>
              <a:t>speech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mode</a:t>
            </a:r>
            <a:r>
              <a:rPr lang="de-DE" dirty="0"/>
              <a:t> </a:t>
            </a:r>
            <a:r>
              <a:rPr lang="de-DE" dirty="0" err="1"/>
              <a:t>approaches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on…</a:t>
            </a:r>
          </a:p>
          <a:p>
            <a:endParaRPr lang="de-DE" dirty="0"/>
          </a:p>
          <a:p>
            <a:r>
              <a:rPr lang="en-GB" dirty="0"/>
              <a:t>BERT = Bidirectional Encoder Representations from Transformers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6FCE9-5A9D-455A-BE37-0E2337950A31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8247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multi-modal </a:t>
            </a:r>
            <a:r>
              <a:rPr lang="de-DE" dirty="0" err="1"/>
              <a:t>speech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mode</a:t>
            </a:r>
            <a:r>
              <a:rPr lang="de-DE" dirty="0"/>
              <a:t> </a:t>
            </a:r>
            <a:r>
              <a:rPr lang="de-DE" dirty="0" err="1"/>
              <a:t>approaches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on…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6FCE9-5A9D-455A-BE37-0E2337950A31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28695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TODO maybe don‘t show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6FCE9-5A9D-455A-BE37-0E2337950A31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0359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6FCE9-5A9D-455A-BE37-0E2337950A31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70607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First Speech and Text pre-training: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900" noProof="0" dirty="0">
                <a:solidFill>
                  <a:schemeClr val="accent1"/>
                </a:solidFill>
              </a:rPr>
              <a:t>(Speech) Bidirectional masked prediction and seq2seq generation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900" noProof="0" dirty="0">
                <a:solidFill>
                  <a:schemeClr val="accent1"/>
                </a:solidFill>
              </a:rPr>
              <a:t>(Text) Also masked prediction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Shared Pre-training: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noProof="0" dirty="0"/>
              <a:t>Text/Speech input gets encoded in shared representation space U and discretized into a shared code book C. (nearest neighbor search)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noProof="0" dirty="0"/>
              <a:t>Then randomly replace 10% of the discrete representations with the continuous.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noProof="0" dirty="0"/>
              <a:t>Finally calculate cross-attention with mixed representations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noProof="0" dirty="0"/>
              <a:t>Apply loss function that encourages codebook sharing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You can use this model as Text-to-Speech, Speech-to-Speech, Speech-to-Text, Text-to-Text by putting the other input as zero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noProof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Speech encoder: wav2vec 2.0 model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Decoder pre-nets: Auto-regressive generation like in original transformer paper…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6FCE9-5A9D-455A-BE37-0E2337950A31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43035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6FCE9-5A9D-455A-BE37-0E2337950A31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90772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6FCE9-5A9D-455A-BE37-0E2337950A31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43936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There is an improvement by adding joint pre training  and an even bigger improvement by adding text pre-training for downstream speech tasks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6FCE9-5A9D-455A-BE37-0E2337950A31}" type="slidenum">
              <a:rPr lang="de-DE" smtClean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9880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Masking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substitution</a:t>
            </a:r>
            <a:r>
              <a:rPr lang="de-DE" dirty="0"/>
              <a:t>: </a:t>
            </a:r>
            <a:r>
              <a:rPr lang="de-DE" dirty="0" err="1"/>
              <a:t>Instead</a:t>
            </a:r>
            <a:r>
              <a:rPr lang="de-DE" dirty="0"/>
              <a:t> of simple </a:t>
            </a:r>
            <a:r>
              <a:rPr lang="de-DE" dirty="0" err="1"/>
              <a:t>masking</a:t>
            </a:r>
            <a:r>
              <a:rPr lang="de-DE" dirty="0"/>
              <a:t>,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segments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same </a:t>
            </a:r>
            <a:r>
              <a:rPr lang="de-DE" dirty="0" err="1"/>
              <a:t>video</a:t>
            </a:r>
            <a:r>
              <a:rPr lang="de-DE" dirty="0"/>
              <a:t>. Task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identify</a:t>
            </a:r>
            <a:r>
              <a:rPr lang="de-DE" dirty="0"/>
              <a:t> fake </a:t>
            </a:r>
            <a:r>
              <a:rPr lang="de-DE" dirty="0" err="1"/>
              <a:t>frames</a:t>
            </a:r>
            <a:r>
              <a:rPr lang="de-DE" dirty="0"/>
              <a:t>,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original frame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6FCE9-5A9D-455A-BE37-0E2337950A31}" type="slidenum">
              <a:rPr lang="de-DE" smtClean="0"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35925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6FCE9-5A9D-455A-BE37-0E2337950A31}" type="slidenum">
              <a:rPr lang="de-DE" smtClean="0"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5802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Goal: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learns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of </a:t>
            </a:r>
            <a:r>
              <a:rPr lang="de-DE" dirty="0" err="1"/>
              <a:t>speech</a:t>
            </a:r>
            <a:r>
              <a:rPr lang="de-DE" dirty="0"/>
              <a:t> in </a:t>
            </a:r>
            <a:r>
              <a:rPr lang="de-DE" dirty="0" err="1"/>
              <a:t>some</a:t>
            </a:r>
            <a:r>
              <a:rPr lang="de-DE" dirty="0"/>
              <a:t> latent </a:t>
            </a:r>
            <a:r>
              <a:rPr lang="de-DE" dirty="0" err="1"/>
              <a:t>space</a:t>
            </a:r>
            <a:endParaRPr lang="de-DE" dirty="0"/>
          </a:p>
          <a:p>
            <a:endParaRPr lang="de-DE" dirty="0"/>
          </a:p>
          <a:p>
            <a:r>
              <a:rPr lang="de-DE" dirty="0"/>
              <a:t>Downstream Tasks: </a:t>
            </a:r>
            <a:r>
              <a:rPr lang="de-DE" dirty="0" err="1"/>
              <a:t>Automatic</a:t>
            </a:r>
            <a:r>
              <a:rPr lang="de-DE" dirty="0"/>
              <a:t> Speech Recognition, Speaker </a:t>
            </a:r>
            <a:r>
              <a:rPr lang="de-DE" dirty="0" err="1"/>
              <a:t>Identification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Text Word </a:t>
            </a:r>
            <a:r>
              <a:rPr lang="de-DE" dirty="0" err="1"/>
              <a:t>Embeddings</a:t>
            </a:r>
            <a:r>
              <a:rPr lang="de-DE" dirty="0"/>
              <a:t>, but </a:t>
            </a:r>
            <a:r>
              <a:rPr lang="de-DE" b="0" dirty="0" err="1"/>
              <a:t>using</a:t>
            </a:r>
            <a:r>
              <a:rPr lang="de-DE" b="0" dirty="0"/>
              <a:t> variable-</a:t>
            </a:r>
            <a:r>
              <a:rPr lang="de-DE" b="0" dirty="0" err="1"/>
              <a:t>length</a:t>
            </a:r>
            <a:r>
              <a:rPr lang="de-DE" b="0" dirty="0"/>
              <a:t> </a:t>
            </a:r>
            <a:r>
              <a:rPr lang="de-DE" b="0" dirty="0" err="1"/>
              <a:t>audio</a:t>
            </a:r>
            <a:r>
              <a:rPr lang="de-DE" b="0" dirty="0"/>
              <a:t> </a:t>
            </a:r>
            <a:r>
              <a:rPr lang="de-DE" b="0" dirty="0" err="1"/>
              <a:t>signals</a:t>
            </a:r>
            <a:r>
              <a:rPr lang="de-DE" b="0" dirty="0"/>
              <a:t> </a:t>
            </a:r>
            <a:r>
              <a:rPr lang="de-DE" b="0" dirty="0" err="1"/>
              <a:t>instead</a:t>
            </a:r>
            <a:r>
              <a:rPr lang="de-DE" b="0" dirty="0"/>
              <a:t> of </a:t>
            </a:r>
            <a:r>
              <a:rPr lang="de-DE" b="0" dirty="0" err="1"/>
              <a:t>textual</a:t>
            </a:r>
            <a:r>
              <a:rPr lang="de-DE" b="0" dirty="0"/>
              <a:t> </a:t>
            </a:r>
            <a:r>
              <a:rPr lang="de-DE" b="0" dirty="0" err="1"/>
              <a:t>words</a:t>
            </a:r>
            <a:r>
              <a:rPr lang="de-DE" b="0" dirty="0"/>
              <a:t> [https://medium.com/@maobedkova/acoustic-word-embeddings-fc3f1a8f0519]</a:t>
            </a:r>
          </a:p>
          <a:p>
            <a:endParaRPr lang="de-DE" dirty="0"/>
          </a:p>
          <a:p>
            <a:r>
              <a:rPr lang="de-DE" dirty="0"/>
              <a:t>Upstream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trained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unlabeled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Finetune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feature </a:t>
            </a:r>
            <a:r>
              <a:rPr lang="de-DE" dirty="0" err="1"/>
              <a:t>extractor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6FCE9-5A9D-455A-BE37-0E2337950A31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97293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6FCE9-5A9D-455A-BE37-0E2337950A31}" type="slidenum">
              <a:rPr lang="de-DE" smtClean="0"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83859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showed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modality</a:t>
            </a:r>
            <a:r>
              <a:rPr lang="de-DE" dirty="0"/>
              <a:t> </a:t>
            </a:r>
            <a:r>
              <a:rPr lang="de-DE" dirty="0" err="1"/>
              <a:t>dropout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helping</a:t>
            </a:r>
            <a:r>
              <a:rPr lang="de-DE" dirty="0"/>
              <a:t> </a:t>
            </a:r>
            <a:r>
              <a:rPr lang="de-DE" dirty="0" err="1"/>
              <a:t>against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relying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audio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tested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different </a:t>
            </a:r>
            <a:r>
              <a:rPr lang="de-DE" dirty="0" err="1"/>
              <a:t>masking</a:t>
            </a:r>
            <a:r>
              <a:rPr lang="de-DE" dirty="0"/>
              <a:t> </a:t>
            </a:r>
            <a:r>
              <a:rPr lang="de-DE" dirty="0" err="1"/>
              <a:t>probabilities</a:t>
            </a:r>
            <a:endParaRPr lang="de-DE" dirty="0"/>
          </a:p>
          <a:p>
            <a:r>
              <a:rPr lang="de-DE" dirty="0" err="1"/>
              <a:t>Leaving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out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counter</a:t>
            </a:r>
            <a:r>
              <a:rPr lang="de-DE" dirty="0"/>
              <a:t> intuitive</a:t>
            </a:r>
          </a:p>
          <a:p>
            <a:endParaRPr lang="de-DE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6FCE9-5A9D-455A-BE37-0E2337950A31}" type="slidenum">
              <a:rPr lang="de-DE" smtClean="0"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38526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Model consists of independent encoders for each channel, a fusion module and a transformer encoder</a:t>
            </a:r>
          </a:p>
          <a:p>
            <a:r>
              <a:rPr lang="en-US" noProof="0" dirty="0"/>
              <a:t>Audio and visual features are extracted and then discretized with a pre-trained AV-</a:t>
            </a:r>
            <a:r>
              <a:rPr lang="en-US" noProof="0" dirty="0" err="1"/>
              <a:t>HuBERT</a:t>
            </a:r>
            <a:r>
              <a:rPr lang="en-US" noProof="0" dirty="0"/>
              <a:t> model’s clusters.</a:t>
            </a:r>
          </a:p>
          <a:p>
            <a:r>
              <a:rPr lang="en-GB" dirty="0"/>
              <a:t>The text input is translated into phonemes, then into phoneme features</a:t>
            </a:r>
          </a:p>
          <a:p>
            <a:r>
              <a:rPr lang="en-GB" dirty="0"/>
              <a:t>The features get concatenated as input for the transformer encoder</a:t>
            </a:r>
          </a:p>
          <a:p>
            <a:endParaRPr lang="en-GB" dirty="0"/>
          </a:p>
          <a:p>
            <a:r>
              <a:rPr lang="en-GB" dirty="0"/>
              <a:t>For fine-tuning, the representations of the encoder are used as input for a transformer decoder.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6FCE9-5A9D-455A-BE37-0E2337950A31}" type="slidenum">
              <a:rPr lang="de-DE" smtClean="0"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23283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6FCE9-5A9D-455A-BE37-0E2337950A31}" type="slidenum">
              <a:rPr lang="de-DE" smtClean="0"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69230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6FCE9-5A9D-455A-BE37-0E2337950A31}" type="slidenum">
              <a:rPr lang="de-DE" smtClean="0"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2721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Invariance to noise ensures stability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Noise is common in audio input and not so common in textual input </a:t>
            </a:r>
            <a:r>
              <a:rPr lang="en-US" dirty="0">
                <a:sym typeface="Wingdings" panose="05000000000000000000" pitchFamily="2" charset="2"/>
              </a:rPr>
              <a:t> New challenges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Hierarchy supports applications with different requirements</a:t>
            </a:r>
          </a:p>
          <a:p>
            <a:r>
              <a:rPr lang="en-GB" dirty="0"/>
              <a:t>Speaker identification low level features, translation high level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6FCE9-5A9D-455A-BE37-0E2337950A31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2545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Clustering: Recognize words by finding cluster closest to test data.  </a:t>
            </a:r>
            <a:r>
              <a:rPr lang="de-DE" dirty="0"/>
              <a:t>Clusters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representations</a:t>
            </a:r>
            <a:r>
              <a:rPr lang="de-DE" dirty="0"/>
              <a:t> 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speech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Pretext</a:t>
            </a:r>
            <a:r>
              <a:rPr lang="de-DE" dirty="0"/>
              <a:t>: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unlabeled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construct</a:t>
            </a:r>
            <a:r>
              <a:rPr lang="de-DE" dirty="0"/>
              <a:t> a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model</a:t>
            </a:r>
            <a:r>
              <a:rPr lang="de-DE" dirty="0"/>
              <a:t>.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word</a:t>
            </a:r>
            <a:r>
              <a:rPr lang="de-DE" dirty="0"/>
              <a:t> in a </a:t>
            </a:r>
            <a:r>
              <a:rPr lang="de-DE" dirty="0" err="1"/>
              <a:t>sequence</a:t>
            </a:r>
            <a:r>
              <a:rPr lang="de-DE" dirty="0"/>
              <a:t> of </a:t>
            </a:r>
            <a:r>
              <a:rPr lang="de-DE" dirty="0" err="1"/>
              <a:t>words</a:t>
            </a:r>
            <a:endParaRPr lang="de-DE" dirty="0"/>
          </a:p>
          <a:p>
            <a:endParaRPr lang="de-DE" dirty="0"/>
          </a:p>
          <a:p>
            <a:r>
              <a:rPr lang="de-DE" dirty="0"/>
              <a:t>BERT = </a:t>
            </a:r>
            <a:r>
              <a:rPr lang="de-DE" dirty="0" err="1"/>
              <a:t>Bidirectional</a:t>
            </a:r>
            <a:r>
              <a:rPr lang="de-DE" dirty="0"/>
              <a:t> Encoder </a:t>
            </a:r>
            <a:r>
              <a:rPr lang="de-DE" dirty="0" err="1"/>
              <a:t>Representations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Transformers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6FCE9-5A9D-455A-BE37-0E2337950A31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5955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aim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a latent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characteristics</a:t>
            </a:r>
            <a:r>
              <a:rPr lang="de-DE" dirty="0"/>
              <a:t> like </a:t>
            </a:r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word</a:t>
            </a:r>
            <a:r>
              <a:rPr lang="de-DE" dirty="0"/>
              <a:t> </a:t>
            </a:r>
            <a:r>
              <a:rPr lang="de-DE" dirty="0" err="1"/>
              <a:t>embeddings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representations</a:t>
            </a:r>
            <a:r>
              <a:rPr lang="de-DE" dirty="0"/>
              <a:t>.</a:t>
            </a:r>
            <a:endParaRPr lang="en-GB" dirty="0"/>
          </a:p>
          <a:p>
            <a:endParaRPr lang="en-GB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6FCE9-5A9D-455A-BE37-0E2337950A31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4879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6FCE9-5A9D-455A-BE37-0E2337950A31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1803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C</a:t>
            </a:r>
            <a:r>
              <a:rPr lang="en-GB" dirty="0" err="1"/>
              <a:t>onstrastive</a:t>
            </a:r>
            <a:r>
              <a:rPr lang="en-GB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Maximize distance between dissimilar samples </a:t>
            </a:r>
            <a:r>
              <a:rPr lang="de-DE" dirty="0"/>
              <a:t>(negatives)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Minimize distance between similar samples </a:t>
            </a:r>
            <a:r>
              <a:rPr lang="de-DE" dirty="0"/>
              <a:t>(positives)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loss function measures the similarity between the anchor/target representation and the positive normalized by the total similarity to the positive and negatives.</a:t>
            </a: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dirty="0"/>
              <a:t>In </a:t>
            </a:r>
            <a:r>
              <a:rPr lang="en-US" noProof="0" dirty="0"/>
              <a:t>general</a:t>
            </a:r>
            <a:r>
              <a:rPr lang="de-DE" dirty="0"/>
              <a:t>: </a:t>
            </a:r>
            <a:r>
              <a:rPr lang="en-US" noProof="0" dirty="0"/>
              <a:t>Get similar samples for example by augmenting</a:t>
            </a:r>
          </a:p>
          <a:p>
            <a:r>
              <a:rPr lang="en-US" noProof="0" dirty="0"/>
              <a:t>Or: Treat all samples in a batch as negatives. With big enough batch this is </a:t>
            </a:r>
            <a:r>
              <a:rPr lang="de-DE" dirty="0"/>
              <a:t>valid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6FCE9-5A9D-455A-BE37-0E2337950A31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9200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6FCE9-5A9D-455A-BE37-0E2337950A31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47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multi-modal </a:t>
            </a:r>
            <a:r>
              <a:rPr lang="de-DE" dirty="0" err="1"/>
              <a:t>speech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mode</a:t>
            </a:r>
            <a:r>
              <a:rPr lang="de-DE" dirty="0"/>
              <a:t> </a:t>
            </a:r>
            <a:r>
              <a:rPr lang="de-DE" dirty="0" err="1"/>
              <a:t>approaches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on…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6FCE9-5A9D-455A-BE37-0E2337950A31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2019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D0FCD5-BD72-8E57-0AF7-108975F2E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6DEF41-88A3-F064-FD7A-491D86D3D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82F571-19E6-6A7C-7213-7D6C6C9EB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B00C01-DFB0-79DC-D426-EB332CD9F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88517C-8D16-EE6E-EF45-31A3691AA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1420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405F8F-FE1F-1596-7D42-06BBC0B75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3F587E2-EC81-C84B-A05D-DC53039EA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E1812E-E5A5-0F6F-A8CB-FAE8E1599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7A4589-5EF1-7D09-C37E-AF824806A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F5A371-2DB8-DD5C-07F0-D3FF9A965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396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6D2C226-694B-3725-3750-6FFF28EAE7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034F074-4B47-8F6B-C86F-FDBCB9CB5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DA465A-724E-DC07-6D54-E8B1A2A35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3714AA-A497-BAD5-2634-D3E57216B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F501EA-D6AF-7603-240B-EEEADB2BF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0074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4F510-4BEB-940D-D150-D875CF14A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EBF189-19D5-C96C-3B41-E4A9A69DA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328838-5A24-E5A2-920F-447A96D7F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3EBE79-6708-220D-CB38-6F444A46C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532354-CD64-4A8A-3308-3CC2E0BA7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1945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404BAD-381B-88A3-E276-FA45F4728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16DB20-B84A-1224-C45A-7EE479803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C94858-DDC5-633B-4B2C-87A9150F8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314ADE-F925-FFC3-8E40-F73566893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12C67B-BEC6-D79A-5409-5723EF38D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364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0325D0-AAED-36EA-2B40-29E34F078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AD904B-5FFD-8B44-A14B-1B218BFDE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8296AE-2AA7-2DEE-16AD-97D7E1C65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6F9F1F-BAF8-86D5-7A9A-846B1566A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BB4D40-5B3F-A464-0BC9-6D15A2D64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47676B-169B-3648-2BEA-15904468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6864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4720B4-3CB7-9CEF-22BE-D947F19EA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FE82B8-6443-F685-DF83-28F6A06E5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AB1880-2B69-8C5A-972C-ED70BF63E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A34BC13-F0D9-9934-7979-9A027FC07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9A7D57F-7F6A-5314-6BC1-20A0288D95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C437923-F540-2EAB-84C6-6B81BCD08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FD973A7-E3ED-0532-35B9-2085DAC6A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B768A5E-97E7-9E2A-22E5-FD7156A1D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1606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963354-A517-363E-D644-7438E3E39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D624D16-E581-495D-4929-9E422B42E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F35AF8E-C929-EA29-619D-884EC518C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54F8F3-19A8-4521-ABDD-4CFCAB42F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003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89F9E1E-94E5-7F8F-3863-D97E91C24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53B89ED-32C4-DFF5-E596-BEC4C057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94CDC0-C458-F9EB-BF31-E287259A5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926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37F837-19F7-66D5-4C49-95AEAEEE4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A5670F-F26B-93B7-1349-93A2A40FF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47FBE6-DE14-7653-12CE-712459F8C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F94A98-BBFA-DB52-C819-CD538C4B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B11349-4304-9D6F-1BE9-713CBD733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15FE07-5471-B558-6974-F8D8859F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3818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8BF333-2AF3-71EA-66B2-598B143BD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C8D30EE-F9C5-8B10-9762-71E1E011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D29055-5C65-B7E7-6855-41C4D4C95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FCCAE0-5ABA-1E4A-576F-F654735A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DEA6315-5BDD-2A00-10D4-F496302D7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FF03D2-043F-9F5B-B962-4757E7A8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964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1329179-045C-AD97-D0DC-2B57841DD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2CEE81-2F20-BCB6-E45E-61049F53C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CC27E4-B56B-9314-8FE4-9712E4ED07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5B8F18-A9D3-E51C-2D48-955CA2F92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31A581-07F2-FFBE-9B8E-C03264FFE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9C08E-11F1-4614-AD94-2F79D605AB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663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88DB98B1-3FD0-338A-2559-D09C22056E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37" b="7536"/>
          <a:stretch/>
        </p:blipFill>
        <p:spPr>
          <a:xfrm>
            <a:off x="9027416" y="5038686"/>
            <a:ext cx="3015727" cy="18193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0FEC4CB-9E24-8D58-83D4-EDF4EF2E3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Multi-modal Speech </a:t>
            </a:r>
            <a:r>
              <a:rPr lang="en-GB" dirty="0"/>
              <a:t>Representation</a:t>
            </a:r>
            <a:r>
              <a:rPr lang="de-DE" dirty="0"/>
              <a:t> Learning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D4CFA55-7537-78A9-8A97-12ACFA865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013967"/>
          </a:xfrm>
        </p:spPr>
        <p:txBody>
          <a:bodyPr>
            <a:normAutofit/>
          </a:bodyPr>
          <a:lstStyle/>
          <a:p>
            <a:r>
              <a:rPr lang="de-DE" dirty="0"/>
              <a:t>Carlos Schmidt</a:t>
            </a:r>
          </a:p>
        </p:txBody>
      </p:sp>
      <p:pic>
        <p:nvPicPr>
          <p:cNvPr id="7" name="Grafik 6" descr="Ein Bild, das Dunkelheit, Screenshot, Kunst enthält.&#10;&#10;Automatisch generierte Beschreibung">
            <a:extLst>
              <a:ext uri="{FF2B5EF4-FFF2-40B4-BE49-F238E27FC236}">
                <a16:creationId xmlns:a16="http://schemas.microsoft.com/office/drawing/2014/main" id="{3FCEBEE6-092E-B688-8049-7595346C3A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6" y="5387161"/>
            <a:ext cx="3614716" cy="112236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6F7216E-DF9A-4852-0D2C-1C1C9B172EF2}"/>
              </a:ext>
            </a:extLst>
          </p:cNvPr>
          <p:cNvSpPr txBox="1"/>
          <p:nvPr/>
        </p:nvSpPr>
        <p:spPr>
          <a:xfrm>
            <a:off x="4289173" y="5809844"/>
            <a:ext cx="4961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u="sng" dirty="0">
                <a:solidFill>
                  <a:schemeClr val="bg2">
                    <a:lumMod val="50000"/>
                  </a:schemeClr>
                </a:solidFill>
              </a:rPr>
              <a:t>Lorem ipsum </a:t>
            </a:r>
            <a:r>
              <a:rPr lang="en-GB" sz="1200" b="1" u="sng" dirty="0" err="1">
                <a:solidFill>
                  <a:schemeClr val="bg2">
                    <a:lumMod val="50000"/>
                  </a:schemeClr>
                </a:solidFill>
              </a:rPr>
              <a:t>dolor</a:t>
            </a:r>
            <a:r>
              <a:rPr lang="en-GB" sz="1200" b="1" u="sng" dirty="0">
                <a:solidFill>
                  <a:schemeClr val="bg2">
                    <a:lumMod val="50000"/>
                  </a:schemeClr>
                </a:solidFill>
              </a:rPr>
              <a:t> sit </a:t>
            </a:r>
            <a:r>
              <a:rPr lang="en-GB" sz="1200" b="1" u="sng" dirty="0" err="1">
                <a:solidFill>
                  <a:schemeClr val="bg2">
                    <a:lumMod val="50000"/>
                  </a:schemeClr>
                </a:solidFill>
              </a:rPr>
              <a:t>amet</a:t>
            </a:r>
            <a:r>
              <a:rPr lang="en-GB" sz="1200" b="1" u="sng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GB" sz="1200" b="1" u="sng" dirty="0" err="1">
                <a:solidFill>
                  <a:schemeClr val="bg2">
                    <a:lumMod val="50000"/>
                  </a:schemeClr>
                </a:solidFill>
              </a:rPr>
              <a:t>consectetur</a:t>
            </a:r>
            <a:r>
              <a:rPr lang="en-GB" sz="1200" b="1" u="sng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sz="1200" b="1" u="sng" dirty="0" err="1">
                <a:solidFill>
                  <a:schemeClr val="bg2">
                    <a:lumMod val="50000"/>
                  </a:schemeClr>
                </a:solidFill>
              </a:rPr>
              <a:t>adipisici</a:t>
            </a:r>
            <a:r>
              <a:rPr lang="en-GB" sz="1200" b="1" u="sng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sz="1200" b="1" u="sng" dirty="0" err="1">
                <a:solidFill>
                  <a:schemeClr val="bg2">
                    <a:lumMod val="50000"/>
                  </a:schemeClr>
                </a:solidFill>
              </a:rPr>
              <a:t>elit</a:t>
            </a:r>
            <a:r>
              <a:rPr lang="en-GB" sz="1200" b="1" u="sng" dirty="0">
                <a:solidFill>
                  <a:schemeClr val="bg2">
                    <a:lumMod val="50000"/>
                  </a:schemeClr>
                </a:solidFill>
              </a:rPr>
              <a:t>, …</a:t>
            </a:r>
            <a:endParaRPr lang="en-GB" sz="1200" u="sng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340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4D5918-58C4-9A1A-72ED-08A5D498D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Single-mode approaches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7E29A0-6A42-D439-44FF-E5C1BB0BB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wav2vec 2.0 [7]</a:t>
            </a:r>
          </a:p>
          <a:p>
            <a:pPr lvl="1"/>
            <a:r>
              <a:rPr lang="en-US" dirty="0"/>
              <a:t>Combines contrastive and generative learning</a:t>
            </a:r>
          </a:p>
          <a:p>
            <a:pPr lvl="2"/>
            <a:r>
              <a:rPr lang="en-GB" dirty="0"/>
              <a:t>Maximizes the similarity between a contextualized representation and a quantized localized representation of an input in a sequence (contrastive)</a:t>
            </a:r>
          </a:p>
          <a:p>
            <a:pPr lvl="2"/>
            <a:r>
              <a:rPr lang="en-US" dirty="0"/>
              <a:t>Anchors/Targets are taken only at masked timesteps (generative)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207044-445B-8A71-6FDA-7C1B54679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A631EC-F945-1CFF-CC1F-4B965475D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3A7482-7144-853C-2316-41B365C3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10</a:t>
            </a:fld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2B0B2BEE-6E8C-1B76-B26A-1A71DAA783B2}"/>
                  </a:ext>
                </a:extLst>
              </p:cNvPr>
              <p:cNvSpPr txBox="1"/>
              <p:nvPr/>
            </p:nvSpPr>
            <p:spPr>
              <a:xfrm>
                <a:off x="7289703" y="4671689"/>
                <a:ext cx="2539436" cy="5171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de-DE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de-DE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de-DE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de-DE" sz="14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de-DE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sz="1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1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1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de-DE" sz="1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de-DE" sz="1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DE" sz="1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sz="1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de-DE" sz="1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 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de-DE" sz="1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DE" sz="1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sz="1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de-DE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de-DE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de-DE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sub>
                                    <m:sup/>
                                    <m:e>
                                      <m:func>
                                        <m:funcPr>
                                          <m:ctrlPr>
                                            <a:rPr lang="de-DE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de-DE" sz="1400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exp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de-DE" sz="1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de-DE" sz="1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DE" sz="1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𝑆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sz="1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de-DE" sz="1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de-DE" sz="14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de-DE" sz="14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h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de-DE" sz="14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𝑡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de-DE" sz="1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, 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de-DE" sz="14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de-DE" sz="14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𝑞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de-DE" sz="14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func>
                                    </m:e>
                                  </m:nary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2B0B2BEE-6E8C-1B76-B26A-1A71DAA78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703" y="4671689"/>
                <a:ext cx="2539436" cy="517193"/>
              </a:xfrm>
              <a:prstGeom prst="rect">
                <a:avLst/>
              </a:prstGeom>
              <a:blipFill>
                <a:blip r:embed="rId3"/>
                <a:stretch>
                  <a:fillRect b="-1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fik 8">
            <a:extLst>
              <a:ext uri="{FF2B5EF4-FFF2-40B4-BE49-F238E27FC236}">
                <a16:creationId xmlns:a16="http://schemas.microsoft.com/office/drawing/2014/main" id="{5A366F3D-9768-4437-414F-001CB08DD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683609"/>
            <a:ext cx="4586785" cy="249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25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4CE98E-313B-AE2F-548F-3F00794EB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wav2vec 2.0 </a:t>
            </a:r>
            <a:r>
              <a:rPr lang="en-US" dirty="0"/>
              <a:t>Loss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13AAE7-37C5-8343-C730-43D1C15C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wav2vec 2.0 </a:t>
            </a:r>
            <a:r>
              <a:rPr lang="en-US" dirty="0"/>
              <a:t>loss [7]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3C5828-BCC2-665F-3373-F302F410D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B64BAA-F1F6-9560-9277-9F80F3A95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EF3733-906B-FD52-BAF2-8CD2DE22E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11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1A4C5133-F088-E11F-72FD-B546FD38AA1F}"/>
                  </a:ext>
                </a:extLst>
              </p:cNvPr>
              <p:cNvSpPr txBox="1"/>
              <p:nvPr/>
            </p:nvSpPr>
            <p:spPr>
              <a:xfrm>
                <a:off x="3122672" y="2227006"/>
                <a:ext cx="5946656" cy="10346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de-DE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de-DE" sz="28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de-DE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sz="2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2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2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de-DE" sz="2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de-DE" sz="28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DE" sz="28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sz="28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de-DE" sz="2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 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de-DE" sz="28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DE" sz="28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sz="28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de-DE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sub>
                                    <m:sup/>
                                    <m:e>
                                      <m:func>
                                        <m:funcPr>
                                          <m:ctrlPr>
                                            <a:rPr lang="de-DE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de-DE" sz="2800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exp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de-DE" sz="2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de-DE" sz="28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DE" sz="28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𝑆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sz="28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de-DE" sz="28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de-DE" sz="28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de-DE" sz="28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h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de-DE" sz="28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𝑡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de-DE" sz="28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, 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de-DE" sz="28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de-DE" sz="28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𝑞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de-DE" sz="28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func>
                                    </m:e>
                                  </m:nary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1A4C5133-F088-E11F-72FD-B546FD38A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672" y="2227006"/>
                <a:ext cx="5946656" cy="10346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6E3CBF0B-D32F-B8E5-15B6-B1BEF40B9E7F}"/>
                  </a:ext>
                </a:extLst>
              </p:cNvPr>
              <p:cNvSpPr txBox="1"/>
              <p:nvPr/>
            </p:nvSpPr>
            <p:spPr>
              <a:xfrm>
                <a:off x="2973261" y="3629631"/>
                <a:ext cx="6245477" cy="19659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2800" dirty="0"/>
                  <a:t>= anchor/target sample (masked)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2800" dirty="0"/>
                  <a:t>=unmasked (quantized) anchor sample</a:t>
                </a:r>
              </a:p>
              <a:p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GB" sz="2800" dirty="0"/>
                  <a:t>= Set of positive and negatives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sz="28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⋅‖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‖</m:t>
                        </m:r>
                      </m:den>
                    </m:f>
                  </m:oMath>
                </a14:m>
                <a:r>
                  <a:rPr lang="en-GB" sz="2800" dirty="0"/>
                  <a:t> cosine similarity</a:t>
                </a: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6E3CBF0B-D32F-B8E5-15B6-B1BEF40B9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261" y="3629631"/>
                <a:ext cx="6245477" cy="1965987"/>
              </a:xfrm>
              <a:prstGeom prst="rect">
                <a:avLst/>
              </a:prstGeom>
              <a:blipFill>
                <a:blip r:embed="rId3"/>
                <a:stretch>
                  <a:fillRect l="-1172" t="-5263" r="-2637" b="-30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962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4D5918-58C4-9A1A-72ED-08A5D498D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Single-mode approaches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7E29A0-6A42-D439-44FF-E5C1BB0BB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wav2vec 2.0 [7]</a:t>
            </a:r>
          </a:p>
          <a:p>
            <a:pPr lvl="1"/>
            <a:r>
              <a:rPr lang="en-US" dirty="0"/>
              <a:t>Combines contrastive and generative learning</a:t>
            </a:r>
          </a:p>
          <a:p>
            <a:r>
              <a:rPr lang="en-US" dirty="0"/>
              <a:t>HuBERT (Hidden Unit BERT) (Audio input)</a:t>
            </a:r>
          </a:p>
          <a:p>
            <a:pPr lvl="1"/>
            <a:r>
              <a:rPr lang="en-US" dirty="0"/>
              <a:t>Predictive learning</a:t>
            </a:r>
          </a:p>
          <a:p>
            <a:pPr lvl="2"/>
            <a:r>
              <a:rPr lang="en-US" dirty="0"/>
              <a:t>1. Cluster inputs with k-means (or even wav2vec 2.0) -&gt; targets</a:t>
            </a:r>
          </a:p>
          <a:p>
            <a:pPr lvl="2"/>
            <a:r>
              <a:rPr lang="en-US" dirty="0"/>
              <a:t>2. Predict targets given inputs</a:t>
            </a:r>
          </a:p>
          <a:p>
            <a:pPr lvl="2"/>
            <a:r>
              <a:rPr lang="en-US" dirty="0"/>
              <a:t>Repeat with cluster centers: intermediate representations of second step</a:t>
            </a:r>
          </a:p>
          <a:p>
            <a:pPr lvl="1"/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207044-445B-8A71-6FDA-7C1B54679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A631EC-F945-1CFF-CC1F-4B965475D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3A7482-7144-853C-2316-41B365C3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9423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4D5918-58C4-9A1A-72ED-08A5D498D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Single-mode approaches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7E29A0-6A42-D439-44FF-E5C1BB0BB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wav2vec 2.0 [7]</a:t>
            </a:r>
          </a:p>
          <a:p>
            <a:pPr lvl="1"/>
            <a:r>
              <a:rPr lang="en-US" dirty="0"/>
              <a:t>Combines contrastive and generative learning</a:t>
            </a:r>
          </a:p>
          <a:p>
            <a:r>
              <a:rPr lang="en-US" dirty="0"/>
              <a:t>HuBERT (Hidden Unit BERT)</a:t>
            </a:r>
          </a:p>
          <a:p>
            <a:pPr lvl="1"/>
            <a:r>
              <a:rPr lang="en-US" dirty="0"/>
              <a:t>Predictive learning</a:t>
            </a:r>
          </a:p>
          <a:p>
            <a:r>
              <a:rPr lang="en-US" dirty="0"/>
              <a:t>Many more… [1]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207044-445B-8A71-6FDA-7C1B54679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A631EC-F945-1CFF-CC1F-4B965475D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3A7482-7144-853C-2316-41B365C3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4338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80E7048F-149B-2D9E-4C96-A71DE938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Multi-modal approaches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29EE654-5FFC-50C3-B6FC-2282E8BF2A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2811C0-5CC5-8520-B61E-8DFA2EE30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99923D-9E96-1E29-F469-E87801EEB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0BEF23-701B-288F-6283-5B14E9192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1162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8629DF-DE7D-BAA9-F837-194F89F9B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Multimodal Learning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22DCDD-7E10-B6E4-9A57-42E9DB86B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Advantages: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Outperform single mode approaches at ASR/VSR/… [2-4]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Challenges: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Multi-modal data availability</a:t>
            </a:r>
          </a:p>
          <a:p>
            <a:pPr lvl="1"/>
            <a:r>
              <a:rPr lang="en-US" dirty="0"/>
              <a:t>Typically, domain-specific data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2DFAA3-D144-50A0-9C58-AB2639736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D8580E-0F61-BDDB-77CC-E4F419C5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851B5D-42CC-F4ED-FF52-3115D318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422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0237B8-8B96-DE96-EA74-C21807612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200" dirty="0"/>
              <a:t>SpeechT5</a:t>
            </a:r>
            <a:r>
              <a:rPr lang="de-DE" dirty="0"/>
              <a:t> </a:t>
            </a:r>
            <a:r>
              <a:rPr lang="de-DE" sz="1600" dirty="0"/>
              <a:t>(10/21)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A39428-2238-5C4F-EA42-1FF1034AD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Speech/Text representation learning</a:t>
            </a:r>
          </a:p>
          <a:p>
            <a:r>
              <a:rPr lang="en-US" dirty="0"/>
              <a:t>Expansion of T5 framework: “Text-to-Text Transfer Transformer”</a:t>
            </a: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045F5A-5F84-3DAA-D947-9CB10D1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E2E0EC-EE74-FA84-73F1-5E3DE571C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8DCF89-03A3-987E-DC00-E02C395B4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1267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0237B8-8B96-DE96-EA74-C21807612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200" dirty="0"/>
              <a:t>SpeechT5 - Architecture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045F5A-5F84-3DAA-D947-9CB10D1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05.12.2023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E2E0EC-EE74-FA84-73F1-5E3DE571C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8DCF89-03A3-987E-DC00-E02C395B4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17</a:t>
            </a:fld>
            <a:endParaRPr lang="de-DE" dirty="0"/>
          </a:p>
        </p:txBody>
      </p:sp>
      <p:pic>
        <p:nvPicPr>
          <p:cNvPr id="8" name="Grafik 7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992C9F6B-F3E4-475B-979F-3B630AC8F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36" y="2002661"/>
            <a:ext cx="10940527" cy="3477369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E599EF05-FE7B-E5C3-C50E-8B8FC65EA582}"/>
              </a:ext>
            </a:extLst>
          </p:cNvPr>
          <p:cNvSpPr txBox="1"/>
          <p:nvPr/>
        </p:nvSpPr>
        <p:spPr>
          <a:xfrm>
            <a:off x="10815515" y="560733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[2]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7319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0237B8-8B96-DE96-EA74-C21807612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200" dirty="0"/>
              <a:t>SpeechT5</a:t>
            </a:r>
            <a:r>
              <a:rPr lang="de-DE" dirty="0"/>
              <a:t> </a:t>
            </a:r>
            <a:r>
              <a:rPr lang="de-DE" sz="5200" dirty="0"/>
              <a:t>- Training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A39428-2238-5C4F-EA42-1FF1034AD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Speech and text input </a:t>
            </a:r>
            <a:r>
              <a:rPr lang="en-US" dirty="0">
                <a:solidFill>
                  <a:srgbClr val="FF0000"/>
                </a:solidFill>
              </a:rPr>
              <a:t>into same representation space</a:t>
            </a:r>
          </a:p>
          <a:p>
            <a:r>
              <a:rPr lang="en-US" dirty="0"/>
              <a:t>Trained with uncorrelated, unlabeled speech and text data</a:t>
            </a:r>
          </a:p>
          <a:p>
            <a:r>
              <a:rPr lang="en-US" dirty="0"/>
              <a:t>Generative learning approach</a:t>
            </a:r>
          </a:p>
          <a:p>
            <a:pPr lvl="1"/>
            <a:r>
              <a:rPr lang="en-US" dirty="0"/>
              <a:t>seq2seq generation with masked inputs</a:t>
            </a: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045F5A-5F84-3DAA-D947-9CB10D1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E2E0EC-EE74-FA84-73F1-5E3DE571C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8DCF89-03A3-987E-DC00-E02C395B4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9085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0D04423-9DD4-F6BA-2DC9-5D0829C9B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SpeechT5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ASR Performance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FF3519-5645-AC9C-2AC3-70C6A68E49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05.12.2023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312A83-83AC-9C68-95FC-E7A6D59D3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Multi-modal Speech Representation Learning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25FE09-F039-617D-9C2B-891727A4B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589C08E-11F1-4614-AD94-2F79D605AB8D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C8C9D8D-A4DC-059E-1039-E67AE71D6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002" y="2108664"/>
            <a:ext cx="6903720" cy="264067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3DC2F4B-D31C-B8DF-DD20-DFBEAEA15B67}"/>
              </a:ext>
            </a:extLst>
          </p:cNvPr>
          <p:cNvSpPr txBox="1"/>
          <p:nvPr/>
        </p:nvSpPr>
        <p:spPr>
          <a:xfrm>
            <a:off x="4645002" y="4749336"/>
            <a:ext cx="42498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Baseline: SpeechT5 architecture, but initialized w/ </a:t>
            </a:r>
            <a:r>
              <a:rPr lang="en-US" sz="1100" dirty="0" err="1"/>
              <a:t>HuBERT</a:t>
            </a:r>
            <a:r>
              <a:rPr lang="en-US" sz="1100" dirty="0"/>
              <a:t> BASE model</a:t>
            </a:r>
            <a:br>
              <a:rPr lang="en-US" sz="1100" dirty="0"/>
            </a:br>
            <a:r>
              <a:rPr lang="en-US" sz="1100" dirty="0"/>
              <a:t>Dataset: </a:t>
            </a:r>
            <a:r>
              <a:rPr lang="en-US" sz="1100" dirty="0" err="1"/>
              <a:t>LibriSpeech</a:t>
            </a:r>
            <a:r>
              <a:rPr lang="en-US" sz="1100" dirty="0"/>
              <a:t> [5]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F00BACF-9142-E0B5-F89C-55B34056B712}"/>
              </a:ext>
            </a:extLst>
          </p:cNvPr>
          <p:cNvSpPr txBox="1"/>
          <p:nvPr/>
        </p:nvSpPr>
        <p:spPr>
          <a:xfrm>
            <a:off x="11105972" y="494520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[2]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2072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1C070-00D4-00A8-C4D4-6B6B2D7B9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Speech </a:t>
            </a:r>
            <a:r>
              <a:rPr lang="en-US" dirty="0"/>
              <a:t>Representation</a:t>
            </a:r>
            <a:r>
              <a:rPr lang="de-DE" dirty="0"/>
              <a:t> Learning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8DD975-D06A-5BA7-8A63-42D9CA0E9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74072" cy="4351338"/>
          </a:xfrm>
        </p:spPr>
        <p:txBody>
          <a:bodyPr/>
          <a:lstStyle/>
          <a:p>
            <a:r>
              <a:rPr lang="de-DE" dirty="0"/>
              <a:t>Building a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various</a:t>
            </a:r>
            <a:r>
              <a:rPr lang="de-DE" dirty="0"/>
              <a:t> </a:t>
            </a:r>
            <a:r>
              <a:rPr lang="de-DE" dirty="0" err="1"/>
              <a:t>downstream</a:t>
            </a:r>
            <a:r>
              <a:rPr lang="de-DE" dirty="0"/>
              <a:t> </a:t>
            </a:r>
            <a:r>
              <a:rPr lang="de-DE" dirty="0" err="1"/>
              <a:t>tasks</a:t>
            </a:r>
            <a:endParaRPr lang="de-DE" dirty="0"/>
          </a:p>
          <a:p>
            <a:r>
              <a:rPr lang="de-DE" dirty="0" err="1"/>
              <a:t>Related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Textual</a:t>
            </a:r>
            <a:r>
              <a:rPr lang="de-DE" dirty="0"/>
              <a:t> Word </a:t>
            </a:r>
            <a:r>
              <a:rPr lang="de-DE" dirty="0" err="1"/>
              <a:t>Embeddings</a:t>
            </a:r>
            <a:endParaRPr lang="de-DE" dirty="0"/>
          </a:p>
          <a:p>
            <a:r>
              <a:rPr lang="en-GB" dirty="0"/>
              <a:t>Process</a:t>
            </a:r>
            <a:r>
              <a:rPr lang="de-DE" dirty="0"/>
              <a:t> of </a:t>
            </a:r>
            <a:r>
              <a:rPr lang="en-GB" dirty="0"/>
              <a:t>learning</a:t>
            </a:r>
            <a:r>
              <a:rPr lang="de-DE" dirty="0"/>
              <a:t> </a:t>
            </a:r>
            <a:r>
              <a:rPr lang="en-GB" dirty="0"/>
              <a:t>speech</a:t>
            </a:r>
            <a:r>
              <a:rPr lang="de-DE" dirty="0"/>
              <a:t> </a:t>
            </a:r>
            <a:r>
              <a:rPr lang="en-GB" dirty="0"/>
              <a:t>representations</a:t>
            </a:r>
          </a:p>
          <a:p>
            <a:pPr lvl="1"/>
            <a:r>
              <a:rPr lang="en-GB" dirty="0"/>
              <a:t>Learn upstream model</a:t>
            </a:r>
          </a:p>
          <a:p>
            <a:pPr lvl="1"/>
            <a:r>
              <a:rPr lang="en-GB" dirty="0"/>
              <a:t>Finetune to downstream task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908126-EB98-81EF-5624-912F91FA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05.12.2023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98625E-499B-5D12-2436-3312EE442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416CDD-B330-212E-B406-2E07C4B34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2</a:t>
            </a:fld>
            <a:endParaRPr lang="de-DE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8AAD1C72-F8F0-0856-C4D4-6B37313C8296}"/>
              </a:ext>
            </a:extLst>
          </p:cNvPr>
          <p:cNvGrpSpPr/>
          <p:nvPr/>
        </p:nvGrpSpPr>
        <p:grpSpPr>
          <a:xfrm>
            <a:off x="7812272" y="2909916"/>
            <a:ext cx="3740655" cy="2182755"/>
            <a:chOff x="7859450" y="2337622"/>
            <a:chExt cx="3740655" cy="2182755"/>
          </a:xfrm>
        </p:grpSpPr>
        <p:pic>
          <p:nvPicPr>
            <p:cNvPr id="12" name="Grafik 11" descr="Ein Bild, das Text, Screenshot, Diagramm, Schrift enthält.&#10;&#10;Automatisch generierte Beschreibung">
              <a:extLst>
                <a:ext uri="{FF2B5EF4-FFF2-40B4-BE49-F238E27FC236}">
                  <a16:creationId xmlns:a16="http://schemas.microsoft.com/office/drawing/2014/main" id="{B4DF9B17-49B9-6C1A-F0F8-47CEBA9786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51"/>
            <a:stretch/>
          </p:blipFill>
          <p:spPr>
            <a:xfrm>
              <a:off x="7859450" y="2337622"/>
              <a:ext cx="3740655" cy="2182755"/>
            </a:xfrm>
            <a:prstGeom prst="rect">
              <a:avLst/>
            </a:prstGeom>
          </p:spPr>
        </p:pic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6250D27-1317-FD7B-3C52-B3095D7BFF90}"/>
                </a:ext>
              </a:extLst>
            </p:cNvPr>
            <p:cNvSpPr txBox="1"/>
            <p:nvPr/>
          </p:nvSpPr>
          <p:spPr>
            <a:xfrm>
              <a:off x="11107494" y="4151045"/>
              <a:ext cx="4926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[1]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7219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7F5DF790-5517-B4B4-2E9C-44AF603FF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162" y="2141318"/>
            <a:ext cx="6609805" cy="257536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0D04423-9DD4-F6BA-2DC9-5D0829C9B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SpeechT5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Ablation Study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FF3519-5645-AC9C-2AC3-70C6A68E49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05.12.2023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312A83-83AC-9C68-95FC-E7A6D59D3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Multi-modal Speech Representation Learning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25FE09-F039-617D-9C2B-891727A4B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589C08E-11F1-4614-AD94-2F79D605AB8D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E3DC2F4B-D31C-B8DF-DD20-DFBEAEA15B67}"/>
                  </a:ext>
                </a:extLst>
              </p:cNvPr>
              <p:cNvSpPr txBox="1"/>
              <p:nvPr/>
            </p:nvSpPr>
            <p:spPr>
              <a:xfrm>
                <a:off x="4568162" y="4757609"/>
                <a:ext cx="343844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de-DE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𝑚𝑙𝑚</m:t>
                        </m:r>
                      </m:sub>
                      <m:sup>
                        <m:r>
                          <a:rPr lang="de-DE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en-US" sz="1100" dirty="0"/>
                  <a:t> is cross-entropy loss for speech PT (has two losses)</a:t>
                </a:r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E3DC2F4B-D31C-B8DF-DD20-DFBEAEA15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8162" y="4757609"/>
                <a:ext cx="3438442" cy="261610"/>
              </a:xfrm>
              <a:prstGeom prst="rect">
                <a:avLst/>
              </a:prstGeom>
              <a:blipFill>
                <a:blip r:embed="rId4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feld 7">
            <a:extLst>
              <a:ext uri="{FF2B5EF4-FFF2-40B4-BE49-F238E27FC236}">
                <a16:creationId xmlns:a16="http://schemas.microsoft.com/office/drawing/2014/main" id="{5F00BACF-9142-E0B5-F89C-55B34056B712}"/>
              </a:ext>
            </a:extLst>
          </p:cNvPr>
          <p:cNvSpPr txBox="1"/>
          <p:nvPr/>
        </p:nvSpPr>
        <p:spPr>
          <a:xfrm>
            <a:off x="11058704" y="481916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[2]</a:t>
            </a:r>
            <a:endParaRPr lang="en-GB" dirty="0"/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A93E90BF-410B-B9F7-1BE3-298AA152ACEA}"/>
              </a:ext>
            </a:extLst>
          </p:cNvPr>
          <p:cNvGrpSpPr/>
          <p:nvPr/>
        </p:nvGrpSpPr>
        <p:grpSpPr>
          <a:xfrm>
            <a:off x="7581553" y="3094893"/>
            <a:ext cx="395451" cy="1070610"/>
            <a:chOff x="2517184" y="1070708"/>
            <a:chExt cx="395451" cy="1148860"/>
          </a:xfrm>
        </p:grpSpPr>
        <p:sp>
          <p:nvSpPr>
            <p:cNvPr id="21" name="Pfeil: nach rechts gekrümmt 20">
              <a:extLst>
                <a:ext uri="{FF2B5EF4-FFF2-40B4-BE49-F238E27FC236}">
                  <a16:creationId xmlns:a16="http://schemas.microsoft.com/office/drawing/2014/main" id="{740C03EF-1B25-C1F1-3391-BFB881F6D5F2}"/>
                </a:ext>
              </a:extLst>
            </p:cNvPr>
            <p:cNvSpPr/>
            <p:nvPr/>
          </p:nvSpPr>
          <p:spPr>
            <a:xfrm flipH="1" flipV="1">
              <a:off x="2517184" y="1094096"/>
              <a:ext cx="304169" cy="836303"/>
            </a:xfrm>
            <a:prstGeom prst="curved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" name="Pfeil: nach rechts gekrümmt 18">
              <a:extLst>
                <a:ext uri="{FF2B5EF4-FFF2-40B4-BE49-F238E27FC236}">
                  <a16:creationId xmlns:a16="http://schemas.microsoft.com/office/drawing/2014/main" id="{1E2E0BB1-2104-0326-F75D-3806A86DF6DA}"/>
                </a:ext>
              </a:extLst>
            </p:cNvPr>
            <p:cNvSpPr/>
            <p:nvPr/>
          </p:nvSpPr>
          <p:spPr>
            <a:xfrm flipH="1" flipV="1">
              <a:off x="2517185" y="1070708"/>
              <a:ext cx="395450" cy="1148860"/>
            </a:xfrm>
            <a:prstGeom prst="curved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6E094815-577B-A583-1910-F174DB7490EC}"/>
              </a:ext>
            </a:extLst>
          </p:cNvPr>
          <p:cNvGrpSpPr/>
          <p:nvPr/>
        </p:nvGrpSpPr>
        <p:grpSpPr>
          <a:xfrm>
            <a:off x="8742138" y="3098800"/>
            <a:ext cx="395451" cy="1070610"/>
            <a:chOff x="2517184" y="1070708"/>
            <a:chExt cx="395451" cy="1148860"/>
          </a:xfrm>
        </p:grpSpPr>
        <p:sp>
          <p:nvSpPr>
            <p:cNvPr id="36" name="Pfeil: nach rechts gekrümmt 35">
              <a:extLst>
                <a:ext uri="{FF2B5EF4-FFF2-40B4-BE49-F238E27FC236}">
                  <a16:creationId xmlns:a16="http://schemas.microsoft.com/office/drawing/2014/main" id="{7C65851D-44B6-512D-68BF-2E349146B8AF}"/>
                </a:ext>
              </a:extLst>
            </p:cNvPr>
            <p:cNvSpPr/>
            <p:nvPr/>
          </p:nvSpPr>
          <p:spPr>
            <a:xfrm flipH="1" flipV="1">
              <a:off x="2517184" y="1094096"/>
              <a:ext cx="304169" cy="836303"/>
            </a:xfrm>
            <a:prstGeom prst="curved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7" name="Pfeil: nach rechts gekrümmt 36">
              <a:extLst>
                <a:ext uri="{FF2B5EF4-FFF2-40B4-BE49-F238E27FC236}">
                  <a16:creationId xmlns:a16="http://schemas.microsoft.com/office/drawing/2014/main" id="{137340DD-CD43-1745-8E07-FA1E8D32A879}"/>
                </a:ext>
              </a:extLst>
            </p:cNvPr>
            <p:cNvSpPr/>
            <p:nvPr/>
          </p:nvSpPr>
          <p:spPr>
            <a:xfrm flipH="1" flipV="1">
              <a:off x="2517185" y="1070708"/>
              <a:ext cx="395450" cy="1148860"/>
            </a:xfrm>
            <a:prstGeom prst="curved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9499AC09-52D8-4134-2F74-21FC82F6FA71}"/>
              </a:ext>
            </a:extLst>
          </p:cNvPr>
          <p:cNvGrpSpPr/>
          <p:nvPr/>
        </p:nvGrpSpPr>
        <p:grpSpPr>
          <a:xfrm>
            <a:off x="9832385" y="3071447"/>
            <a:ext cx="395451" cy="1070610"/>
            <a:chOff x="2517184" y="1070708"/>
            <a:chExt cx="395451" cy="1148860"/>
          </a:xfrm>
        </p:grpSpPr>
        <p:sp>
          <p:nvSpPr>
            <p:cNvPr id="39" name="Pfeil: nach rechts gekrümmt 38">
              <a:extLst>
                <a:ext uri="{FF2B5EF4-FFF2-40B4-BE49-F238E27FC236}">
                  <a16:creationId xmlns:a16="http://schemas.microsoft.com/office/drawing/2014/main" id="{3DE7A122-44D9-1C01-8F95-456942761DD1}"/>
                </a:ext>
              </a:extLst>
            </p:cNvPr>
            <p:cNvSpPr/>
            <p:nvPr/>
          </p:nvSpPr>
          <p:spPr>
            <a:xfrm flipH="1" flipV="1">
              <a:off x="2517184" y="1094096"/>
              <a:ext cx="304169" cy="836303"/>
            </a:xfrm>
            <a:prstGeom prst="curved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0" name="Pfeil: nach rechts gekrümmt 39">
              <a:extLst>
                <a:ext uri="{FF2B5EF4-FFF2-40B4-BE49-F238E27FC236}">
                  <a16:creationId xmlns:a16="http://schemas.microsoft.com/office/drawing/2014/main" id="{D508DCBD-FF4C-4E11-83C7-BC3759DB1563}"/>
                </a:ext>
              </a:extLst>
            </p:cNvPr>
            <p:cNvSpPr/>
            <p:nvPr/>
          </p:nvSpPr>
          <p:spPr>
            <a:xfrm flipH="1" flipV="1">
              <a:off x="2517185" y="1070708"/>
              <a:ext cx="395450" cy="1148860"/>
            </a:xfrm>
            <a:prstGeom prst="curved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56EA12A2-50F5-D756-20D6-E08EE6F8C599}"/>
              </a:ext>
            </a:extLst>
          </p:cNvPr>
          <p:cNvGrpSpPr/>
          <p:nvPr/>
        </p:nvGrpSpPr>
        <p:grpSpPr>
          <a:xfrm>
            <a:off x="11188354" y="3083170"/>
            <a:ext cx="395451" cy="1070610"/>
            <a:chOff x="2517184" y="1070708"/>
            <a:chExt cx="395451" cy="1148860"/>
          </a:xfrm>
        </p:grpSpPr>
        <p:sp>
          <p:nvSpPr>
            <p:cNvPr id="42" name="Pfeil: nach rechts gekrümmt 41">
              <a:extLst>
                <a:ext uri="{FF2B5EF4-FFF2-40B4-BE49-F238E27FC236}">
                  <a16:creationId xmlns:a16="http://schemas.microsoft.com/office/drawing/2014/main" id="{C5691BB3-34AA-A2F6-B2BC-464A9F40AC06}"/>
                </a:ext>
              </a:extLst>
            </p:cNvPr>
            <p:cNvSpPr/>
            <p:nvPr/>
          </p:nvSpPr>
          <p:spPr>
            <a:xfrm flipH="1" flipV="1">
              <a:off x="2517184" y="1094096"/>
              <a:ext cx="304169" cy="836303"/>
            </a:xfrm>
            <a:prstGeom prst="curved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3" name="Pfeil: nach rechts gekrümmt 42">
              <a:extLst>
                <a:ext uri="{FF2B5EF4-FFF2-40B4-BE49-F238E27FC236}">
                  <a16:creationId xmlns:a16="http://schemas.microsoft.com/office/drawing/2014/main" id="{9680A089-3523-668C-47CC-472EE3449736}"/>
                </a:ext>
              </a:extLst>
            </p:cNvPr>
            <p:cNvSpPr/>
            <p:nvPr/>
          </p:nvSpPr>
          <p:spPr>
            <a:xfrm flipH="1" flipV="1">
              <a:off x="2517185" y="1070708"/>
              <a:ext cx="395450" cy="1148860"/>
            </a:xfrm>
            <a:prstGeom prst="curved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9040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D04423-9DD4-F6BA-2DC9-5D0829C9B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200" dirty="0"/>
              <a:t>AV-HuBERT</a:t>
            </a:r>
            <a:r>
              <a:rPr lang="en-US" dirty="0"/>
              <a:t> </a:t>
            </a:r>
            <a:r>
              <a:rPr lang="en-US" sz="1600" dirty="0"/>
              <a:t>(03/22)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D85934-B3B6-E0EF-C5FA-FDB5E52BA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HuBERT (2106.07447)</a:t>
            </a:r>
          </a:p>
          <a:p>
            <a:r>
              <a:rPr lang="en-US" dirty="0"/>
              <a:t>Audio and visual channels as input</a:t>
            </a:r>
          </a:p>
          <a:p>
            <a:r>
              <a:rPr lang="en-US" dirty="0"/>
              <a:t>Predict target clusters which are constantly updated (see </a:t>
            </a:r>
            <a:r>
              <a:rPr lang="en-US" dirty="0" err="1"/>
              <a:t>HuBERT</a:t>
            </a:r>
            <a:r>
              <a:rPr lang="en-US" dirty="0"/>
              <a:t>)</a:t>
            </a:r>
          </a:p>
          <a:p>
            <a:r>
              <a:rPr lang="en-US" dirty="0"/>
              <a:t>Only consists of encoder</a:t>
            </a:r>
          </a:p>
          <a:p>
            <a:pPr lvl="1"/>
            <a:r>
              <a:rPr lang="en-US" dirty="0"/>
              <a:t>Decoder specific to downstream task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FF3519-5645-AC9C-2AC3-70C6A68E4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312A83-83AC-9C68-95FC-E7A6D59D3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25FE09-F039-617D-9C2B-891727A4B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6345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8355057-BC25-5B92-6550-D8EB86DAE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AV-</a:t>
            </a: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HuBERT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- Architecture</a:t>
            </a:r>
          </a:p>
        </p:txBody>
      </p:sp>
      <p:pic>
        <p:nvPicPr>
          <p:cNvPr id="8" name="Grafik 7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04784642-71AC-3C5D-B8D0-175F33C89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358" y="1436914"/>
            <a:ext cx="10069284" cy="4782911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35FDA0-7453-591A-0D59-B546CE203D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05.12.2023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188B6D-522E-2AD4-F9E1-57E472A4D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Multi-modal Speech Representation Learning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7A9C9D-9626-2A72-7724-3EB896F2A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589C08E-11F1-4614-AD94-2F79D605AB8D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577E326-2F37-BC27-28CD-12955EC7AD2E}"/>
              </a:ext>
            </a:extLst>
          </p:cNvPr>
          <p:cNvSpPr txBox="1"/>
          <p:nvPr/>
        </p:nvSpPr>
        <p:spPr>
          <a:xfrm>
            <a:off x="10916492" y="598491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[4]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7873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355057-BC25-5B92-6550-D8EB86DAE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200" dirty="0"/>
              <a:t>AV-</a:t>
            </a:r>
            <a:r>
              <a:rPr lang="de-DE" sz="5200" dirty="0" err="1"/>
              <a:t>HuBERT</a:t>
            </a:r>
            <a:r>
              <a:rPr lang="de-DE" sz="5200" dirty="0"/>
              <a:t> - Training</a:t>
            </a:r>
            <a:endParaRPr lang="en-GB" sz="52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6D1278-C109-328D-C61D-36AFE6529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Audio and visual channels as input</a:t>
            </a:r>
          </a:p>
          <a:p>
            <a:pPr lvl="1"/>
            <a:r>
              <a:rPr lang="en-US" dirty="0"/>
              <a:t>Image Encoder: ResNet-18</a:t>
            </a:r>
          </a:p>
          <a:p>
            <a:pPr lvl="1"/>
            <a:r>
              <a:rPr lang="en-US" dirty="0"/>
              <a:t>Audio Encoder: Linear Layer</a:t>
            </a:r>
          </a:p>
          <a:p>
            <a:r>
              <a:rPr lang="en-US" dirty="0"/>
              <a:t>Modality dropout</a:t>
            </a:r>
          </a:p>
          <a:p>
            <a:endParaRPr lang="en-US" dirty="0"/>
          </a:p>
          <a:p>
            <a:r>
              <a:rPr lang="en-US" dirty="0"/>
              <a:t>Masking by substituting</a:t>
            </a:r>
          </a:p>
          <a:p>
            <a:endParaRPr lang="en-US" dirty="0"/>
          </a:p>
          <a:p>
            <a:r>
              <a:rPr lang="en-US" dirty="0"/>
              <a:t>Fine-tuning for lip reading: Drop audio input</a:t>
            </a:r>
          </a:p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35FDA0-7453-591A-0D59-B546CE203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188B6D-522E-2AD4-F9E1-57E472A4D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7A9C9D-9626-2A72-7724-3EB896F2A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23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5A33D68-1ECB-98E2-E3D4-2566C85F5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216" y="2553658"/>
            <a:ext cx="4767962" cy="87534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D616B74-5ADE-DB82-7897-94D168F1C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2763" y="4188294"/>
            <a:ext cx="2732612" cy="37817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7429E6B-70D2-D22D-1B7D-35FABA2A36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3225" y="4188294"/>
            <a:ext cx="2023930" cy="37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719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0D04423-9DD4-F6BA-2DC9-5D0829C9B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AV-</a:t>
            </a: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HuBERT</a:t>
            </a:r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Lip-Reading (VSR) Performance</a:t>
            </a:r>
            <a:endParaRPr lang="en-US" sz="49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FF3519-5645-AC9C-2AC3-70C6A68E49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05.12.2023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312A83-83AC-9C68-95FC-E7A6D59D3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Multi-modal Speech Representation Learning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25FE09-F039-617D-9C2B-891727A4B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589C08E-11F1-4614-AD94-2F79D605AB8D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4EC0065F-65B7-5908-818E-B7247E94D899}"/>
              </a:ext>
            </a:extLst>
          </p:cNvPr>
          <p:cNvGrpSpPr/>
          <p:nvPr/>
        </p:nvGrpSpPr>
        <p:grpSpPr>
          <a:xfrm>
            <a:off x="4666054" y="453776"/>
            <a:ext cx="7070584" cy="5550408"/>
            <a:chOff x="4726312" y="640080"/>
            <a:chExt cx="7070584" cy="5550408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89C099FD-5581-499F-562F-0786418CF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26312" y="640080"/>
              <a:ext cx="7070584" cy="5550408"/>
            </a:xfrm>
            <a:prstGeom prst="rect">
              <a:avLst/>
            </a:prstGeom>
          </p:spPr>
        </p:pic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D7CB157-1FAC-0B7D-34BC-9A569C85B900}"/>
                </a:ext>
              </a:extLst>
            </p:cNvPr>
            <p:cNvSpPr/>
            <p:nvPr/>
          </p:nvSpPr>
          <p:spPr>
            <a:xfrm>
              <a:off x="9593036" y="2217579"/>
              <a:ext cx="2041071" cy="362336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D3DE22BF-995B-487C-8179-9BA1C2AE3665}"/>
                </a:ext>
              </a:extLst>
            </p:cNvPr>
            <p:cNvSpPr/>
            <p:nvPr/>
          </p:nvSpPr>
          <p:spPr>
            <a:xfrm>
              <a:off x="9593036" y="5532664"/>
              <a:ext cx="2041071" cy="212271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33412A43-F89B-0E6C-E533-4A0E48974155}"/>
                </a:ext>
              </a:extLst>
            </p:cNvPr>
            <p:cNvSpPr/>
            <p:nvPr/>
          </p:nvSpPr>
          <p:spPr>
            <a:xfrm>
              <a:off x="9593035" y="5960087"/>
              <a:ext cx="2041071" cy="192528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Textfeld 15">
            <a:extLst>
              <a:ext uri="{FF2B5EF4-FFF2-40B4-BE49-F238E27FC236}">
                <a16:creationId xmlns:a16="http://schemas.microsoft.com/office/drawing/2014/main" id="{CAFC7F3F-8526-6425-27CD-C5B86ACEEC2A}"/>
              </a:ext>
            </a:extLst>
          </p:cNvPr>
          <p:cNvSpPr txBox="1"/>
          <p:nvPr/>
        </p:nvSpPr>
        <p:spPr>
          <a:xfrm>
            <a:off x="4666054" y="6004184"/>
            <a:ext cx="41969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Self-Training: Created labels for AV-Data using fine-tuned ASR </a:t>
            </a:r>
            <a:r>
              <a:rPr lang="en-US" sz="1100" dirty="0" err="1"/>
              <a:t>HuBERT</a:t>
            </a:r>
            <a:endParaRPr lang="en-US" sz="1100" dirty="0"/>
          </a:p>
          <a:p>
            <a:r>
              <a:rPr lang="en-US" sz="1100" dirty="0"/>
              <a:t>Dataset: LRS3 [6]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68CB859-F0DB-9C36-564E-1209D4B6B381}"/>
              </a:ext>
            </a:extLst>
          </p:cNvPr>
          <p:cNvSpPr txBox="1"/>
          <p:nvPr/>
        </p:nvSpPr>
        <p:spPr>
          <a:xfrm>
            <a:off x="11293888" y="596631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[4]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0602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D04423-9DD4-F6BA-2DC9-5D0829C9B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AV-</a:t>
            </a: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HuBERT</a:t>
            </a:r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ASR Performance</a:t>
            </a:r>
            <a:endParaRPr lang="en-US" sz="49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FF3519-5645-AC9C-2AC3-70C6A68E49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05.12.2023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312A83-83AC-9C68-95FC-E7A6D59D3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Multi-modal Speech Representation Learning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25FE09-F039-617D-9C2B-891727A4B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589C08E-11F1-4614-AD94-2F79D605AB8D}" type="slidenum">
              <a:rPr lang="en-US" smtClean="0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AFC7F3F-8526-6425-27CD-C5B86ACEEC2A}"/>
              </a:ext>
            </a:extLst>
          </p:cNvPr>
          <p:cNvSpPr txBox="1"/>
          <p:nvPr/>
        </p:nvSpPr>
        <p:spPr>
          <a:xfrm>
            <a:off x="4421126" y="4967878"/>
            <a:ext cx="59393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Self-Training: Created labels for AV-Data using fine-tuned ASR </a:t>
            </a:r>
            <a:r>
              <a:rPr lang="en-US" sz="1100" dirty="0" err="1"/>
              <a:t>HuBERT</a:t>
            </a:r>
            <a:endParaRPr lang="en-US" sz="1100" dirty="0"/>
          </a:p>
          <a:p>
            <a:r>
              <a:rPr lang="en-US" sz="1100" dirty="0"/>
              <a:t>Dataset: LRS3 [6]</a:t>
            </a:r>
          </a:p>
          <a:p>
            <a:r>
              <a:rPr lang="en-US" sz="1100" dirty="0"/>
              <a:t>A/MFCC</a:t>
            </a:r>
            <a:r>
              <a:rPr lang="en-US" sz="1050" dirty="0">
                <a:sym typeface="Wingdings" panose="05000000000000000000" pitchFamily="2" charset="2"/>
              </a:rPr>
              <a:t></a:t>
            </a:r>
            <a:r>
              <a:rPr lang="en-US" sz="1100" dirty="0">
                <a:sym typeface="Wingdings" panose="05000000000000000000" pitchFamily="2" charset="2"/>
              </a:rPr>
              <a:t>AV: </a:t>
            </a:r>
            <a:r>
              <a:rPr lang="en-US" sz="1100" dirty="0" err="1">
                <a:sym typeface="Wingdings" panose="05000000000000000000" pitchFamily="2" charset="2"/>
              </a:rPr>
              <a:t>HuBERT</a:t>
            </a:r>
            <a:r>
              <a:rPr lang="en-US" sz="1100" dirty="0">
                <a:sym typeface="Wingdings" panose="05000000000000000000" pitchFamily="2" charset="2"/>
              </a:rPr>
              <a:t> trained with audio-visual target clusters from AV-</a:t>
            </a:r>
            <a:r>
              <a:rPr lang="en-US" sz="1100" dirty="0" err="1">
                <a:sym typeface="Wingdings" panose="05000000000000000000" pitchFamily="2" charset="2"/>
              </a:rPr>
              <a:t>HuBERT</a:t>
            </a:r>
            <a:r>
              <a:rPr lang="en-US" sz="1100" dirty="0">
                <a:sym typeface="Wingdings" panose="05000000000000000000" pitchFamily="2" charset="2"/>
              </a:rPr>
              <a:t> features</a:t>
            </a:r>
            <a:endParaRPr lang="en-US" sz="11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7710721-3AD6-16D0-EAAF-8A2C06AC2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939" y="639193"/>
            <a:ext cx="6952741" cy="432868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4935943-D48F-2B24-E547-497C41511878}"/>
              </a:ext>
            </a:extLst>
          </p:cNvPr>
          <p:cNvSpPr txBox="1"/>
          <p:nvPr/>
        </p:nvSpPr>
        <p:spPr>
          <a:xfrm>
            <a:off x="4865914" y="2295705"/>
            <a:ext cx="968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(</a:t>
            </a:r>
            <a:r>
              <a:rPr lang="de-DE" sz="1600" dirty="0" err="1"/>
              <a:t>HuBERT</a:t>
            </a:r>
            <a:r>
              <a:rPr lang="de-DE" sz="1600" dirty="0"/>
              <a:t>)</a:t>
            </a:r>
            <a:endParaRPr lang="en-GB" sz="1600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C559114-AC13-E55C-F626-C89B1D732C27}"/>
              </a:ext>
            </a:extLst>
          </p:cNvPr>
          <p:cNvSpPr/>
          <p:nvPr/>
        </p:nvSpPr>
        <p:spPr>
          <a:xfrm>
            <a:off x="9151674" y="3282630"/>
            <a:ext cx="2038214" cy="18423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0043322-F601-48FA-BD6C-2B4C68AF42BA}"/>
              </a:ext>
            </a:extLst>
          </p:cNvPr>
          <p:cNvSpPr/>
          <p:nvPr/>
        </p:nvSpPr>
        <p:spPr>
          <a:xfrm>
            <a:off x="9165928" y="4704665"/>
            <a:ext cx="2038214" cy="18423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595E8B3-FE37-11AE-B6F1-36C14F0076AD}"/>
              </a:ext>
            </a:extLst>
          </p:cNvPr>
          <p:cNvSpPr txBox="1"/>
          <p:nvPr/>
        </p:nvSpPr>
        <p:spPr>
          <a:xfrm>
            <a:off x="10968513" y="519871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[4]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9491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D04423-9DD4-F6BA-2DC9-5D0829C9B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2"/>
            <a:ext cx="3571810" cy="40656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AV-HuBERT</a:t>
            </a:r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Ablation Study (VSR)</a:t>
            </a:r>
            <a:endParaRPr lang="en-US" sz="49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FF3519-5645-AC9C-2AC3-70C6A68E49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05.12.2023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312A83-83AC-9C68-95FC-E7A6D59D3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Multi-modal Speech Representation Learning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25FE09-F039-617D-9C2B-891727A4B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589C08E-11F1-4614-AD94-2F79D605AB8D}" type="slidenum">
              <a:rPr lang="en-US" smtClean="0"/>
              <a:pPr>
                <a:spcAft>
                  <a:spcPts val="600"/>
                </a:spcAft>
              </a:pPr>
              <a:t>26</a:t>
            </a:fld>
            <a:endParaRPr lang="en-U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595E8B3-FE37-11AE-B6F1-36C14F0076AD}"/>
              </a:ext>
            </a:extLst>
          </p:cNvPr>
          <p:cNvSpPr txBox="1"/>
          <p:nvPr/>
        </p:nvSpPr>
        <p:spPr>
          <a:xfrm>
            <a:off x="10968513" y="519871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[4]</a:t>
            </a:r>
            <a:endParaRPr lang="en-GB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F7C85B4-F70F-343E-85AC-5FDC22BE9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996" y="1763868"/>
            <a:ext cx="6299267" cy="33302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A9138BBF-E541-B815-21E6-4277D759C7F4}"/>
                  </a:ext>
                </a:extLst>
              </p:cNvPr>
              <p:cNvSpPr txBox="1"/>
              <p:nvPr/>
            </p:nvSpPr>
            <p:spPr>
              <a:xfrm>
                <a:off x="5212861" y="5198710"/>
                <a:ext cx="518160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sz="11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GB" sz="1100" dirty="0"/>
                  <a:t>: Masking probability audio and visual</a:t>
                </a:r>
                <a:br>
                  <a:rPr lang="de-DE" sz="11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e-DE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de-DE" sz="11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GB" sz="1100" dirty="0"/>
                  <a:t>: Probability of (m)</a:t>
                </a:r>
                <a:r>
                  <a:rPr lang="en-GB" sz="1100" dirty="0" err="1"/>
                  <a:t>ulti</a:t>
                </a:r>
                <a:r>
                  <a:rPr lang="en-GB" sz="1100" dirty="0"/>
                  <a:t>-modal and (a)</a:t>
                </a:r>
                <a:r>
                  <a:rPr lang="en-GB" sz="1100" dirty="0" err="1"/>
                  <a:t>udio</a:t>
                </a:r>
                <a:r>
                  <a:rPr lang="en-GB" sz="1100" dirty="0"/>
                  <a:t> only training</a:t>
                </a:r>
              </a:p>
            </p:txBody>
          </p:sp>
        </mc:Choice>
        <mc:Fallback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A9138BBF-E541-B815-21E6-4277D759C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861" y="5198710"/>
                <a:ext cx="5181601" cy="430887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hteck 12">
            <a:extLst>
              <a:ext uri="{FF2B5EF4-FFF2-40B4-BE49-F238E27FC236}">
                <a16:creationId xmlns:a16="http://schemas.microsoft.com/office/drawing/2014/main" id="{D314D37D-DC8A-7DD6-3322-28CA82983E37}"/>
              </a:ext>
            </a:extLst>
          </p:cNvPr>
          <p:cNvSpPr/>
          <p:nvPr/>
        </p:nvSpPr>
        <p:spPr>
          <a:xfrm>
            <a:off x="8424984" y="4181400"/>
            <a:ext cx="2907323" cy="36715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281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8629DF-DE7D-BAA9-F837-194F89F9B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200" dirty="0"/>
              <a:t>VAT-LM</a:t>
            </a:r>
            <a:r>
              <a:rPr lang="de-DE" dirty="0"/>
              <a:t> </a:t>
            </a:r>
            <a:r>
              <a:rPr lang="de-DE" sz="1600" dirty="0"/>
              <a:t>(11/</a:t>
            </a:r>
            <a:r>
              <a:rPr lang="en-GB" sz="1600" dirty="0"/>
              <a:t>22</a:t>
            </a:r>
            <a:r>
              <a:rPr lang="de-DE" sz="1600" dirty="0"/>
              <a:t>)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22DCDD-7E10-B6E4-9A57-42E9DB86B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</a:t>
            </a:r>
            <a:r>
              <a:rPr lang="en-US" dirty="0"/>
              <a:t>isual </a:t>
            </a:r>
            <a:r>
              <a:rPr lang="en-US" b="1" dirty="0"/>
              <a:t>A</a:t>
            </a:r>
            <a:r>
              <a:rPr lang="en-US" dirty="0"/>
              <a:t>udio </a:t>
            </a:r>
            <a:r>
              <a:rPr lang="en-US" b="1" dirty="0"/>
              <a:t>T</a:t>
            </a:r>
            <a:r>
              <a:rPr lang="en-US" dirty="0"/>
              <a:t>ext – </a:t>
            </a:r>
            <a:r>
              <a:rPr lang="en-US" b="1" dirty="0"/>
              <a:t>L</a:t>
            </a:r>
            <a:r>
              <a:rPr lang="en-US" dirty="0"/>
              <a:t>anguage </a:t>
            </a:r>
            <a:r>
              <a:rPr lang="en-US" b="1" dirty="0"/>
              <a:t>M</a:t>
            </a:r>
            <a:r>
              <a:rPr lang="en-US" dirty="0"/>
              <a:t>odel</a:t>
            </a:r>
          </a:p>
          <a:p>
            <a:r>
              <a:rPr lang="en-US" dirty="0"/>
              <a:t>Learn representation from all three channels</a:t>
            </a:r>
          </a:p>
          <a:p>
            <a:r>
              <a:rPr lang="en-US" dirty="0"/>
              <a:t>Generative approach: Masked prediction task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2DFAA3-D144-50A0-9C58-AB2639736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D8580E-0F61-BDDB-77CC-E4F419C5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851B5D-42CC-F4ED-FF52-3115D318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5893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8629DF-DE7D-BAA9-F837-194F89F9B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VAT-LM - Architecture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056FD01-D452-B059-541E-F72F63F36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512547" cy="4257580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2DFAA3-D144-50A0-9C58-AB2639736D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05.12.2023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D8580E-0F61-BDDB-77CC-E4F419C5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Multi-modal Speech Representation Learning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851B5D-42CC-F4ED-FF52-3115D318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589C08E-11F1-4614-AD94-2F79D605AB8D}" type="slidenum">
              <a:rPr lang="en-US" smtClean="0"/>
              <a:pPr>
                <a:spcAft>
                  <a:spcPts val="600"/>
                </a:spcAft>
              </a:pPr>
              <a:t>28</a:t>
            </a:fld>
            <a:endParaRPr lang="en-US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81F8A23-467D-9A51-4B57-074A7BA14108}"/>
              </a:ext>
            </a:extLst>
          </p:cNvPr>
          <p:cNvSpPr txBox="1"/>
          <p:nvPr/>
        </p:nvSpPr>
        <p:spPr>
          <a:xfrm>
            <a:off x="10909524" y="564719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[3]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86286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8629DF-DE7D-BAA9-F837-194F89F9B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VAT-LM - Training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2DFAA3-D144-50A0-9C58-AB2639736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D8580E-0F61-BDDB-77CC-E4F419C5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851B5D-42CC-F4ED-FF52-3115D318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29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E09D830-85A1-1E56-1A4D-44EB1A842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Targets: </a:t>
            </a:r>
            <a:r>
              <a:rPr lang="de-DE" dirty="0" err="1"/>
              <a:t>Pre-trained</a:t>
            </a:r>
            <a:r>
              <a:rPr lang="de-DE" dirty="0"/>
              <a:t> AV-</a:t>
            </a:r>
            <a:r>
              <a:rPr lang="de-DE" dirty="0" err="1"/>
              <a:t>HuBERT</a:t>
            </a:r>
            <a:r>
              <a:rPr lang="de-DE" dirty="0"/>
              <a:t> </a:t>
            </a:r>
            <a:r>
              <a:rPr lang="de-DE" dirty="0" err="1"/>
              <a:t>clusters</a:t>
            </a:r>
            <a:endParaRPr lang="de-DE" dirty="0"/>
          </a:p>
          <a:p>
            <a:pPr lvl="1"/>
            <a:r>
              <a:rPr lang="de-DE" dirty="0"/>
              <a:t>Audio-text </a:t>
            </a:r>
            <a:r>
              <a:rPr lang="de-DE" dirty="0" err="1"/>
              <a:t>data</a:t>
            </a:r>
            <a:r>
              <a:rPr lang="de-DE" dirty="0"/>
              <a:t>: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omitted</a:t>
            </a:r>
            <a:endParaRPr lang="de-DE" dirty="0"/>
          </a:p>
          <a:p>
            <a:pPr lvl="1"/>
            <a:r>
              <a:rPr lang="de-DE" dirty="0"/>
              <a:t>Text-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: phoneme2unit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pre</a:t>
            </a:r>
            <a:r>
              <a:rPr lang="de-DE" dirty="0"/>
              <a:t>-training on </a:t>
            </a:r>
            <a:r>
              <a:rPr lang="de-DE" dirty="0" err="1"/>
              <a:t>labeled</a:t>
            </a:r>
            <a:r>
              <a:rPr lang="de-DE" dirty="0"/>
              <a:t> text-audio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/>
              <a:t>Feature </a:t>
            </a:r>
            <a:r>
              <a:rPr lang="de-DE" dirty="0" err="1"/>
              <a:t>extraction</a:t>
            </a:r>
            <a:endParaRPr lang="de-DE" dirty="0"/>
          </a:p>
          <a:p>
            <a:pPr lvl="1"/>
            <a:r>
              <a:rPr lang="de-DE" dirty="0"/>
              <a:t>ResNet-18</a:t>
            </a:r>
          </a:p>
          <a:p>
            <a:pPr lvl="1"/>
            <a:r>
              <a:rPr lang="de-DE" dirty="0"/>
              <a:t>Linear </a:t>
            </a:r>
            <a:r>
              <a:rPr lang="de-DE" dirty="0" err="1"/>
              <a:t>projection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(</a:t>
            </a:r>
            <a:r>
              <a:rPr lang="de-DE" dirty="0" err="1"/>
              <a:t>audio</a:t>
            </a:r>
            <a:r>
              <a:rPr lang="de-DE" dirty="0"/>
              <a:t>)</a:t>
            </a:r>
          </a:p>
          <a:p>
            <a:pPr lvl="1"/>
            <a:r>
              <a:rPr lang="en-GB" dirty="0"/>
              <a:t>Embedding layer (text)</a:t>
            </a:r>
          </a:p>
          <a:p>
            <a:r>
              <a:rPr lang="en-GB" dirty="0"/>
              <a:t>12-layer and 24-layer transformer for base and large model</a:t>
            </a:r>
          </a:p>
          <a:p>
            <a:pPr lvl="1"/>
            <a:r>
              <a:rPr lang="en-GB" dirty="0"/>
              <a:t>Roughly same #parameters as AV-</a:t>
            </a:r>
            <a:r>
              <a:rPr lang="en-GB" dirty="0" err="1"/>
              <a:t>HuBERT</a:t>
            </a:r>
            <a:r>
              <a:rPr lang="en-GB" dirty="0"/>
              <a:t> (107M and 332M)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0567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C72F1A-8422-2279-853A-18490E335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350" dirty="0"/>
              <a:t>Qualities</a:t>
            </a:r>
            <a:r>
              <a:rPr lang="de-DE" sz="4350" dirty="0"/>
              <a:t> of Speech </a:t>
            </a:r>
            <a:r>
              <a:rPr lang="en-GB" sz="4350" dirty="0"/>
              <a:t>Representation Models [1]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88B905-BEC9-9440-7270-BBFF1996D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Disentangled speaker identity, style, emotion, …</a:t>
            </a:r>
          </a:p>
          <a:p>
            <a:r>
              <a:rPr lang="en-US" dirty="0"/>
              <a:t>Invariant to noise</a:t>
            </a:r>
          </a:p>
          <a:p>
            <a:r>
              <a:rPr lang="en-US" dirty="0"/>
              <a:t>Hierarchical </a:t>
            </a:r>
            <a:r>
              <a:rPr lang="en-US" dirty="0" err="1"/>
              <a:t>w.r.t.</a:t>
            </a:r>
            <a:r>
              <a:rPr lang="en-US" dirty="0"/>
              <a:t> acoustic, lexical and semantic features</a:t>
            </a:r>
          </a:p>
          <a:p>
            <a:pPr lvl="1"/>
            <a:r>
              <a:rPr lang="en-US" dirty="0"/>
              <a:t>E.g., speaker identification vs. translation task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81EC9C-43AB-D74F-1FC5-254FAFEFA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05.12.2023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AB99A6-3C32-E43E-15D8-1FB9D9215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0FFA8E-2439-CD60-2906-CB99CE2AA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21315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0D04423-9DD4-F6BA-2DC9-5D0829C9B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VAT-LM</a:t>
            </a:r>
            <a:b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200" dirty="0"/>
              <a:t>(A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)VSR Performance</a:t>
            </a:r>
            <a:endParaRPr lang="en-US" sz="5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A948907-C58E-2D9A-4ADB-860591FC1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1214827"/>
            <a:ext cx="7214616" cy="4400914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FF3519-5645-AC9C-2AC3-70C6A68E49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05.12.2023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312A83-83AC-9C68-95FC-E7A6D59D3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Multi-modal Speech Representation Learning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25FE09-F039-617D-9C2B-891727A4B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589C08E-11F1-4614-AD94-2F79D605AB8D}" type="slidenum">
              <a:rPr lang="en-US" smtClean="0"/>
              <a:pPr>
                <a:spcAft>
                  <a:spcPts val="600"/>
                </a:spcAft>
              </a:pPr>
              <a:t>30</a:t>
            </a:fld>
            <a:endParaRPr lang="en-US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9903BE6-72D9-A417-300E-4360A3263479}"/>
              </a:ext>
            </a:extLst>
          </p:cNvPr>
          <p:cNvSpPr txBox="1"/>
          <p:nvPr/>
        </p:nvSpPr>
        <p:spPr>
          <a:xfrm>
            <a:off x="11426162" y="561574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[3]</a:t>
            </a:r>
            <a:endParaRPr lang="en-GB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82BB4FE-29A0-E007-94C2-BB2F552C11EB}"/>
              </a:ext>
            </a:extLst>
          </p:cNvPr>
          <p:cNvSpPr/>
          <p:nvPr/>
        </p:nvSpPr>
        <p:spPr>
          <a:xfrm>
            <a:off x="11401425" y="5178425"/>
            <a:ext cx="269875" cy="254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D3B7469-ED8F-A456-BE4A-5D0DADF58A0C}"/>
              </a:ext>
            </a:extLst>
          </p:cNvPr>
          <p:cNvSpPr/>
          <p:nvPr/>
        </p:nvSpPr>
        <p:spPr>
          <a:xfrm>
            <a:off x="11401425" y="4282267"/>
            <a:ext cx="269875" cy="254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90BA4C7-BEE5-655F-F79F-F4BF522A03E1}"/>
              </a:ext>
            </a:extLst>
          </p:cNvPr>
          <p:cNvSpPr/>
          <p:nvPr/>
        </p:nvSpPr>
        <p:spPr>
          <a:xfrm>
            <a:off x="10728325" y="4924425"/>
            <a:ext cx="269875" cy="254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EC5EDFF-8CCE-CA1E-5464-F3A79611A753}"/>
              </a:ext>
            </a:extLst>
          </p:cNvPr>
          <p:cNvSpPr/>
          <p:nvPr/>
        </p:nvSpPr>
        <p:spPr>
          <a:xfrm>
            <a:off x="10721975" y="4028267"/>
            <a:ext cx="269875" cy="254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539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0D04423-9DD4-F6BA-2DC9-5D0829C9B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VAT-LM</a:t>
            </a:r>
            <a:b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Ablation Study</a:t>
            </a:r>
            <a:endParaRPr lang="en-US" sz="5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FF3519-5645-AC9C-2AC3-70C6A68E49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05.12.2023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312A83-83AC-9C68-95FC-E7A6D59D3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Multi-modal Speech Representation Learning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25FE09-F039-617D-9C2B-891727A4B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589C08E-11F1-4614-AD94-2F79D605AB8D}" type="slidenum">
              <a:rPr lang="en-US" smtClean="0"/>
              <a:pPr>
                <a:spcAft>
                  <a:spcPts val="600"/>
                </a:spcAft>
              </a:pPr>
              <a:t>31</a:t>
            </a:fld>
            <a:endParaRPr lang="en-US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9903BE6-72D9-A417-300E-4360A3263479}"/>
              </a:ext>
            </a:extLst>
          </p:cNvPr>
          <p:cNvSpPr txBox="1"/>
          <p:nvPr/>
        </p:nvSpPr>
        <p:spPr>
          <a:xfrm>
            <a:off x="11426162" y="561574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[3]</a:t>
            </a:r>
            <a:endParaRPr lang="en-GB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82BB4FE-29A0-E007-94C2-BB2F552C11EB}"/>
              </a:ext>
            </a:extLst>
          </p:cNvPr>
          <p:cNvSpPr/>
          <p:nvPr/>
        </p:nvSpPr>
        <p:spPr>
          <a:xfrm>
            <a:off x="5657117" y="2825993"/>
            <a:ext cx="2212975" cy="11754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D3B7469-ED8F-A456-BE4A-5D0DADF58A0C}"/>
              </a:ext>
            </a:extLst>
          </p:cNvPr>
          <p:cNvSpPr/>
          <p:nvPr/>
        </p:nvSpPr>
        <p:spPr>
          <a:xfrm>
            <a:off x="7924800" y="2000173"/>
            <a:ext cx="987669" cy="202474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90BA4C7-BEE5-655F-F79F-F4BF522A03E1}"/>
              </a:ext>
            </a:extLst>
          </p:cNvPr>
          <p:cNvSpPr/>
          <p:nvPr/>
        </p:nvSpPr>
        <p:spPr>
          <a:xfrm>
            <a:off x="5640510" y="2001471"/>
            <a:ext cx="2237398" cy="78080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EC5EDFF-8CCE-CA1E-5464-F3A79611A753}"/>
              </a:ext>
            </a:extLst>
          </p:cNvPr>
          <p:cNvSpPr/>
          <p:nvPr/>
        </p:nvSpPr>
        <p:spPr>
          <a:xfrm>
            <a:off x="5595083" y="1957189"/>
            <a:ext cx="3361348" cy="211462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3962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AA884D-9FF9-ADE1-DD18-42738AA77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Challenges / </a:t>
            </a:r>
            <a:r>
              <a:rPr lang="de-DE" dirty="0" err="1"/>
              <a:t>Prospects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2AF2DA-0C13-2231-5223-79DCFDDF9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Multi-modal speech representations improves downstream performance in many tasks</a:t>
            </a:r>
          </a:p>
          <a:p>
            <a:r>
              <a:rPr lang="en-US" dirty="0"/>
              <a:t>Requires less labeled data than single-mode  [4]</a:t>
            </a:r>
          </a:p>
          <a:p>
            <a:r>
              <a:rPr lang="en-US" dirty="0"/>
              <a:t>Visual Speech Recognition task is still challenging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34373F-6B03-7938-9148-0CE7A4B01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4C8994-9B21-3CAF-B2C8-F4005BBEF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D1C7AE-4D69-C023-148D-6CE0CF08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73507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58E8C4-24E6-5730-F68A-FA8C6C5C5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9547"/>
            <a:ext cx="10515600" cy="558741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  <a:effectLst/>
              </a:rPr>
              <a:t>Sources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  <a:effectLst/>
              </a:rPr>
              <a:t>[1] Mohamed, Abdelrahman, et al. "Self-supervised speech representation learning: A review." IEEE Journal of Selected Topics in Signal Processing (2022).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  <a:effectLst/>
              </a:rPr>
              <a:t>[2] Ao,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  <a:effectLst/>
              </a:rPr>
              <a:t>Junyi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effectLst/>
              </a:rPr>
              <a:t>, et al. "SpeechT5: Unified-modal encoder-decoder pre-training for spoken language processing." ACL (2022).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  <a:effectLst/>
              </a:rPr>
              <a:t>[3] Zhu,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  <a:effectLst/>
              </a:rPr>
              <a:t>Qiushi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effectLst/>
              </a:rPr>
              <a:t>, et al. "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  <a:effectLst/>
              </a:rPr>
              <a:t>Vatlm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effectLst/>
              </a:rPr>
              <a:t>: Visual-audio-text pre-training with unified masked prediction for speech representation learning." IEEE Transactions on Multimedia (2023).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  <a:effectLst/>
              </a:rPr>
              <a:t>[4] Shi, Bowen, et al. "Learning audio-visual speech representation by masked multimodal cluster prediction." ICLR (2022).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[5] Vassil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Panayotov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Guoguo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Chen, Daniel Povey, and Sanjeev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Khudanpur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. 2015.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Librispeech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: an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asr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corpus based on public domain audio books. In Proceedings of the 2015 IEEE International Conference on Acoustics, Speech and Signal Processing, pages 5206–5210. IEEE.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  <a:effectLst/>
              </a:rPr>
              <a:t>[6]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  <a:effectLst/>
              </a:rPr>
              <a:t>Triantafyllos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effectLst/>
              </a:rPr>
              <a:t>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  <a:effectLst/>
              </a:rPr>
              <a:t>Afouras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effectLst/>
              </a:rPr>
              <a:t>, Joon Son Chung, and Andrew Zisserman. LRS3-TED: a large-scale dataset for visual speech recognition, 2018b. arXiv:1809.00496.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[7] 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wav2vec 2.0: A Framework for Self-Supervised Learning of Speech Representations, 2020. arXiv:2006.11477.</a:t>
            </a:r>
            <a:endParaRPr lang="en-US" sz="2800" dirty="0">
              <a:solidFill>
                <a:schemeClr val="bg2">
                  <a:lumMod val="50000"/>
                </a:schemeClr>
              </a:solidFill>
              <a:effectLst/>
            </a:endParaRP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B16A7C-3447-5A3F-AA02-DBF9A1E8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FF79C0-74D4-F6A9-2568-FE07B3251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BB0A13-9FAD-E04F-A40F-6ACB1B466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34358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A58369-3EB6-8A8B-ED49-DEFC19AC2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775"/>
            <a:ext cx="10515600" cy="1325563"/>
          </a:xfrm>
        </p:spPr>
        <p:txBody>
          <a:bodyPr/>
          <a:lstStyle/>
          <a:p>
            <a:r>
              <a:rPr lang="de-DE" dirty="0" err="1"/>
              <a:t>From</a:t>
            </a:r>
            <a:r>
              <a:rPr lang="de-DE" dirty="0"/>
              <a:t> ILIAS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A851A9-AF82-3EFF-8766-2B38DEE71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Self-supervised speech representation learning provides universal models which can used for</a:t>
            </a:r>
            <a:b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downstream speech tasks.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Using multi-modal data for training such models enables to get better representations and</a:t>
            </a:r>
            <a:b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expands the use cases.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effectLst/>
              </a:rPr>
              <a:t>Literature</a:t>
            </a:r>
          </a:p>
          <a:p>
            <a:pPr marL="0" indent="0">
              <a:buNone/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effectLst/>
              </a:rPr>
              <a:t>• [1] Mohamed, Abdelrahman, et al. "Self-supervised speech representation learning: A review." IEEE Journal of Selected Topics in Signal Processing (2022).</a:t>
            </a:r>
          </a:p>
          <a:p>
            <a:pPr marL="0" indent="0">
              <a:buNone/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effectLst/>
              </a:rPr>
              <a:t>• [2] Ao, 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  <a:effectLst/>
              </a:rPr>
              <a:t>Junyi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effectLst/>
              </a:rPr>
              <a:t>, et al. "Speecht5: Unified-modal encoder-decoder pre-training for spoken language processing." ACL (2022).</a:t>
            </a:r>
          </a:p>
          <a:p>
            <a:pPr marL="0" indent="0">
              <a:buNone/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effectLst/>
              </a:rPr>
              <a:t>• [3] Zhu, 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  <a:effectLst/>
              </a:rPr>
              <a:t>Qiushi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effectLst/>
              </a:rPr>
              <a:t>, et al. "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  <a:effectLst/>
              </a:rPr>
              <a:t>Vatlm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effectLst/>
              </a:rPr>
              <a:t>: Visual-audio-text pre-training with unified masked prediction for speech representation learning." IEEE Transactions on Multimedia (2023).</a:t>
            </a:r>
          </a:p>
          <a:p>
            <a:pPr marL="0" indent="0">
              <a:buNone/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effectLst/>
              </a:rPr>
              <a:t>• [4] Shi, Bowen, et al. "Learning audio-visual speech representation by masked multimodal cluster prediction." ICLR (2022).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D15EFB-FF5B-B4CA-55B9-6CC35A8E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A447EA-958C-B9A2-64C2-FF1D7A366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A6D437-CFB6-C4C0-C250-EE2D2D7DD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6448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1C070-00D4-00A8-C4D4-6B6B2D7B9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History of Speech </a:t>
            </a:r>
            <a:r>
              <a:rPr lang="en-GB" dirty="0"/>
              <a:t>Representation</a:t>
            </a:r>
            <a:r>
              <a:rPr lang="de-DE" dirty="0"/>
              <a:t> Learning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8DD975-D06A-5BA7-8A63-42D9CA0E9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Early </a:t>
            </a:r>
            <a:r>
              <a:rPr lang="en-GB" dirty="0"/>
              <a:t>approaches [1]: </a:t>
            </a:r>
          </a:p>
          <a:p>
            <a:pPr lvl="1"/>
            <a:r>
              <a:rPr lang="en-GB" dirty="0"/>
              <a:t>Clustering approaches </a:t>
            </a:r>
          </a:p>
          <a:p>
            <a:pPr lvl="2"/>
            <a:r>
              <a:rPr lang="en-GB" dirty="0"/>
              <a:t>k-means, GMMs</a:t>
            </a:r>
          </a:p>
          <a:p>
            <a:pPr lvl="1"/>
            <a:r>
              <a:rPr lang="en-GB" dirty="0"/>
              <a:t>Hidden Markov Models: Allow processing of continuous speech</a:t>
            </a:r>
          </a:p>
          <a:p>
            <a:r>
              <a:rPr lang="en-GB" dirty="0"/>
              <a:t>Currently: Pretext task optimization (pre-training)</a:t>
            </a:r>
          </a:p>
          <a:p>
            <a:pPr lvl="1"/>
            <a:r>
              <a:rPr lang="en-GB" dirty="0"/>
              <a:t>Learn Representation by solving “pretext” task such as predicting masked tokens (e.g., BERT)</a:t>
            </a:r>
          </a:p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908126-EB98-81EF-5624-912F91FA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05.12.2023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98625E-499B-5D12-2436-3312EE442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9F705F-E83D-D669-F93B-E6983073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3030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B18720-ED9F-654B-2B6C-03B904FD3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369437-7E53-DCBA-26D6-075B65E63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</a:t>
            </a:r>
            <a:r>
              <a:rPr lang="de-DE" dirty="0"/>
              <a:t> </a:t>
            </a:r>
            <a:r>
              <a:rPr lang="en-GB" dirty="0"/>
              <a:t>to</a:t>
            </a:r>
            <a:r>
              <a:rPr lang="de-DE" dirty="0"/>
              <a:t> </a:t>
            </a:r>
            <a:r>
              <a:rPr lang="en-GB" dirty="0"/>
              <a:t>gather</a:t>
            </a:r>
            <a:r>
              <a:rPr lang="de-DE" dirty="0"/>
              <a:t> multimodal </a:t>
            </a:r>
            <a:r>
              <a:rPr lang="en-GB" dirty="0"/>
              <a:t>data</a:t>
            </a:r>
            <a:r>
              <a:rPr lang="de-DE" dirty="0"/>
              <a:t>? </a:t>
            </a:r>
            <a:r>
              <a:rPr lang="en-GB" dirty="0"/>
              <a:t>Un-</a:t>
            </a:r>
            <a:r>
              <a:rPr lang="en-GB" dirty="0" err="1"/>
              <a:t>labeled</a:t>
            </a:r>
            <a:r>
              <a:rPr lang="de-DE" dirty="0"/>
              <a:t>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AD0E7B-132A-BF69-A510-6938332EB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05.12.2023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4622A9-CA87-4F5E-4E1F-089E80783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32E1E5-FE2C-D226-A6BD-134E3533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8313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67BD36-9BE1-9E11-2419-09EE0FB8B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Speech Representation Learning Paradigms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B29855-1D3B-F04B-EB6A-E10C8CCA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ACE1B6-89F7-2115-CE62-C6E4DDF5E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30318A-605C-C70B-5C8A-E2CAB8FCD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3770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67BD36-9BE1-9E11-2419-09EE0FB8B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Speech Representation Learning Paradigms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605907-84CB-5A07-5B52-58273FC86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Generative</a:t>
            </a:r>
          </a:p>
          <a:p>
            <a:pPr lvl="1"/>
            <a:r>
              <a:rPr lang="en-US" sz="2000" dirty="0"/>
              <a:t>Reconstruct input based on limited view</a:t>
            </a:r>
          </a:p>
          <a:p>
            <a:pPr lvl="1"/>
            <a:r>
              <a:rPr lang="en-US" sz="2000" dirty="0"/>
              <a:t>Predict:</a:t>
            </a:r>
          </a:p>
          <a:p>
            <a:pPr lvl="2"/>
            <a:r>
              <a:rPr lang="en-US" sz="1600" dirty="0"/>
              <a:t>Future inputs</a:t>
            </a:r>
          </a:p>
          <a:p>
            <a:pPr lvl="2"/>
            <a:r>
              <a:rPr lang="en-US" sz="1600" dirty="0"/>
              <a:t>Masked inputs</a:t>
            </a:r>
          </a:p>
          <a:p>
            <a:pPr lvl="2"/>
            <a:r>
              <a:rPr lang="en-US" sz="1600" dirty="0"/>
              <a:t>Original from corrupted/noisy input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B29855-1D3B-F04B-EB6A-E10C8CCA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ACE1B6-89F7-2115-CE62-C6E4DDF5E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30318A-605C-C70B-5C8A-E2CAB8FCD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7</a:t>
            </a:fld>
            <a:endParaRPr lang="de-DE" dirty="0"/>
          </a:p>
        </p:txBody>
      </p:sp>
      <p:pic>
        <p:nvPicPr>
          <p:cNvPr id="8" name="Grafik 7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D2FBEDBE-68E5-E73E-544F-B10270586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672" y="2160482"/>
            <a:ext cx="3967128" cy="29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361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67BD36-9BE1-9E11-2419-09EE0FB8B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Speech Representation Learning Paradigms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605907-84CB-5A07-5B52-58273FC86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Generative</a:t>
            </a:r>
          </a:p>
          <a:p>
            <a:pPr lvl="1"/>
            <a:r>
              <a:rPr lang="en-US" sz="2000" dirty="0"/>
              <a:t>Reconstruct input</a:t>
            </a:r>
          </a:p>
          <a:p>
            <a:r>
              <a:rPr lang="en-US" sz="2400" dirty="0"/>
              <a:t>Contrastive</a:t>
            </a:r>
          </a:p>
          <a:p>
            <a:pPr lvl="1"/>
            <a:r>
              <a:rPr lang="en-US" sz="2000" dirty="0"/>
              <a:t>Similar samples should have similar representations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Example loss: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B29855-1D3B-F04B-EB6A-E10C8CCA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ACE1B6-89F7-2115-CE62-C6E4DDF5E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30318A-605C-C70B-5C8A-E2CAB8FCD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8</a:t>
            </a:fld>
            <a:endParaRPr lang="de-DE" dirty="0"/>
          </a:p>
        </p:txBody>
      </p:sp>
      <p:pic>
        <p:nvPicPr>
          <p:cNvPr id="8" name="Grafik 7" descr="Ein Bild, das Text, Diagramm, Reihe, Kreis enthält.&#10;&#10;Automatisch generierte Beschreibung">
            <a:extLst>
              <a:ext uri="{FF2B5EF4-FFF2-40B4-BE49-F238E27FC236}">
                <a16:creationId xmlns:a16="http://schemas.microsoft.com/office/drawing/2014/main" id="{51A47539-7D94-4BB9-4D4E-78B6F1FDB8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553" y="4260111"/>
            <a:ext cx="4265247" cy="19168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6D52E56-414C-3129-9856-005C7799ED9D}"/>
                  </a:ext>
                </a:extLst>
              </p:cNvPr>
              <p:cNvSpPr txBox="1"/>
              <p:nvPr/>
            </p:nvSpPr>
            <p:spPr>
              <a:xfrm>
                <a:off x="3138204" y="3512545"/>
                <a:ext cx="3950349" cy="13157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de-DE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sub>
                                            <m:sup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bSup>
                                          <m:sSub>
                                            <m:sSubPr>
                                              <m:ctrlP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sub>
                                    <m:sup/>
                                    <m:e>
                                      <m:func>
                                        <m:func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de-DE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exp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de-DE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de-DE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de-DE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sup>
                                              </m:sSubSup>
                                              <m:sSub>
                                                <m:sSubPr>
                                                  <m:ctrlPr>
                                                    <a:rPr lang="de-DE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DE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func>
                                    </m:e>
                                  </m:nary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GB" sz="1400" dirty="0"/>
                  <a:t> = anchor/target sample,</a:t>
                </a:r>
                <a:br>
                  <a:rPr lang="en-GB" sz="1400" dirty="0"/>
                </a:br>
                <a:r>
                  <a:rPr lang="en-GB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en-GB" sz="1400" dirty="0"/>
                  <a:t>=positive,</a:t>
                </a:r>
              </a:p>
              <a:p>
                <a:r>
                  <a:rPr lang="en-GB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400" dirty="0"/>
                  <a:t>=negatives and positive</a:t>
                </a: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6D52E56-414C-3129-9856-005C7799E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204" y="3512545"/>
                <a:ext cx="3950349" cy="1315745"/>
              </a:xfrm>
              <a:prstGeom prst="rect">
                <a:avLst/>
              </a:prstGeom>
              <a:blipFill>
                <a:blip r:embed="rId4"/>
                <a:stretch>
                  <a:fillRect l="-1235" b="-74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8892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67BD36-9BE1-9E11-2419-09EE0FB8B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Speech Representation Learning Paradigms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605907-84CB-5A07-5B52-58273FC86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Generative</a:t>
            </a:r>
          </a:p>
          <a:p>
            <a:pPr lvl="1"/>
            <a:r>
              <a:rPr lang="en-US" sz="2000" dirty="0"/>
              <a:t>Reconstruct input</a:t>
            </a:r>
          </a:p>
          <a:p>
            <a:r>
              <a:rPr lang="en-US" sz="2400" dirty="0"/>
              <a:t>Contrastive</a:t>
            </a:r>
          </a:p>
          <a:p>
            <a:pPr lvl="1"/>
            <a:r>
              <a:rPr lang="en-US" sz="2000" dirty="0"/>
              <a:t>Similar samples, similar representations</a:t>
            </a:r>
          </a:p>
          <a:p>
            <a:r>
              <a:rPr lang="en-US" sz="2400" dirty="0"/>
              <a:t>Predictive</a:t>
            </a:r>
          </a:p>
          <a:p>
            <a:pPr lvl="1"/>
            <a:r>
              <a:rPr lang="en-US" sz="2000" dirty="0"/>
              <a:t>Compute targets typically with another model</a:t>
            </a:r>
          </a:p>
          <a:p>
            <a:pPr lvl="1"/>
            <a:r>
              <a:rPr lang="en-US" sz="2000" dirty="0"/>
              <a:t>Example (</a:t>
            </a:r>
            <a:r>
              <a:rPr lang="en-US" sz="2000" dirty="0" err="1"/>
              <a:t>HuBERT</a:t>
            </a:r>
            <a:r>
              <a:rPr lang="en-US" sz="2000" dirty="0"/>
              <a:t>, see later)</a:t>
            </a:r>
          </a:p>
          <a:p>
            <a:pPr lvl="2"/>
            <a:r>
              <a:rPr lang="en-US" sz="1600" dirty="0"/>
              <a:t>Learn discrete targets with k-means </a:t>
            </a:r>
          </a:p>
          <a:p>
            <a:pPr lvl="2"/>
            <a:r>
              <a:rPr lang="en-US" sz="1600" dirty="0"/>
              <a:t>Use intermediate representations of your encoder for new targets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B29855-1D3B-F04B-EB6A-E10C8CCA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ACE1B6-89F7-2115-CE62-C6E4DDF5E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30318A-605C-C70B-5C8A-E2CAB8FCD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064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2049</Words>
  <Application>Microsoft Office PowerPoint</Application>
  <PresentationFormat>Breitbild</PresentationFormat>
  <Paragraphs>364</Paragraphs>
  <Slides>34</Slides>
  <Notes>24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Office</vt:lpstr>
      <vt:lpstr>Multi-modal Speech Representation Learning</vt:lpstr>
      <vt:lpstr>Speech Representation Learning</vt:lpstr>
      <vt:lpstr>Qualities of Speech Representation Models [1]</vt:lpstr>
      <vt:lpstr>History of Speech Representation Learning</vt:lpstr>
      <vt:lpstr>Data</vt:lpstr>
      <vt:lpstr>Speech Representation Learning Paradigms</vt:lpstr>
      <vt:lpstr>Speech Representation Learning Paradigms</vt:lpstr>
      <vt:lpstr>Speech Representation Learning Paradigms</vt:lpstr>
      <vt:lpstr>Speech Representation Learning Paradigms</vt:lpstr>
      <vt:lpstr>Single-mode approaches</vt:lpstr>
      <vt:lpstr>wav2vec 2.0 Loss</vt:lpstr>
      <vt:lpstr>Single-mode approaches</vt:lpstr>
      <vt:lpstr>Single-mode approaches</vt:lpstr>
      <vt:lpstr>Multi-modal approaches</vt:lpstr>
      <vt:lpstr>Multimodal Learning</vt:lpstr>
      <vt:lpstr>SpeechT5 (10/21)</vt:lpstr>
      <vt:lpstr>SpeechT5 - Architecture</vt:lpstr>
      <vt:lpstr>SpeechT5 - Training</vt:lpstr>
      <vt:lpstr>SpeechT5 ASR Performance</vt:lpstr>
      <vt:lpstr>SpeechT5 Ablation Study</vt:lpstr>
      <vt:lpstr>AV-HuBERT (03/22)</vt:lpstr>
      <vt:lpstr>AV-HuBERT - Architecture</vt:lpstr>
      <vt:lpstr>AV-HuBERT - Training</vt:lpstr>
      <vt:lpstr>AV-HuBERT Lip-Reading (VSR) Performance</vt:lpstr>
      <vt:lpstr>AV-HuBERT ASR Performance</vt:lpstr>
      <vt:lpstr>AV-HuBERT Ablation Study (VSR)</vt:lpstr>
      <vt:lpstr>VAT-LM (11/22)</vt:lpstr>
      <vt:lpstr>VAT-LM - Architecture</vt:lpstr>
      <vt:lpstr>VAT-LM - Training</vt:lpstr>
      <vt:lpstr>VAT-LM (A)VSR Performance</vt:lpstr>
      <vt:lpstr>VAT-LM Ablation Study</vt:lpstr>
      <vt:lpstr>Challenges / Prospects</vt:lpstr>
      <vt:lpstr>PowerPoint-Präsentation</vt:lpstr>
      <vt:lpstr>From ILIAS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Multi-modal Speech Representation</dc:title>
  <dc:creator>uuwss</dc:creator>
  <cp:lastModifiedBy>uuwss</cp:lastModifiedBy>
  <cp:revision>575</cp:revision>
  <dcterms:created xsi:type="dcterms:W3CDTF">2023-10-24T15:29:09Z</dcterms:created>
  <dcterms:modified xsi:type="dcterms:W3CDTF">2023-11-25T13:22:58Z</dcterms:modified>
</cp:coreProperties>
</file>