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4" r:id="rId4"/>
    <p:sldId id="258" r:id="rId5"/>
    <p:sldId id="261" r:id="rId6"/>
    <p:sldId id="281" r:id="rId7"/>
    <p:sldId id="265" r:id="rId8"/>
    <p:sldId id="279" r:id="rId9"/>
    <p:sldId id="280" r:id="rId10"/>
    <p:sldId id="262" r:id="rId11"/>
    <p:sldId id="282" r:id="rId12"/>
    <p:sldId id="284" r:id="rId13"/>
    <p:sldId id="285" r:id="rId14"/>
    <p:sldId id="278" r:id="rId15"/>
    <p:sldId id="275" r:id="rId16"/>
    <p:sldId id="269" r:id="rId17"/>
    <p:sldId id="286" r:id="rId18"/>
    <p:sldId id="295" r:id="rId19"/>
    <p:sldId id="292" r:id="rId20"/>
    <p:sldId id="268" r:id="rId21"/>
    <p:sldId id="289" r:id="rId22"/>
    <p:sldId id="290" r:id="rId23"/>
    <p:sldId id="271" r:id="rId24"/>
    <p:sldId id="296" r:id="rId25"/>
    <p:sldId id="270" r:id="rId26"/>
    <p:sldId id="300" r:id="rId27"/>
    <p:sldId id="301" r:id="rId28"/>
    <p:sldId id="303" r:id="rId29"/>
    <p:sldId id="276" r:id="rId30"/>
    <p:sldId id="277" r:id="rId31"/>
    <p:sldId id="259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8196" autoAdjust="0"/>
  </p:normalViewPr>
  <p:slideViewPr>
    <p:cSldViewPr snapToGrid="0">
      <p:cViewPr varScale="1">
        <p:scale>
          <a:sx n="140" d="100"/>
          <a:sy n="140" d="100"/>
        </p:scale>
        <p:origin x="105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CB43-93CC-4D9A-B1A7-BFC1DBB69676}" type="datetimeFigureOut">
              <a:rPr lang="de-DE" smtClean="0"/>
              <a:t>16.11.2023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FCE9-5A9D-455A-BE37-0E2337950A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6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86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</a:p>
          <a:p>
            <a:endParaRPr lang="de-DE" dirty="0"/>
          </a:p>
          <a:p>
            <a:r>
              <a:rPr lang="en-GB" dirty="0"/>
              <a:t>BERT = Bidirectional Encoder Representations from Transformers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24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869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06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Text/Speech input gets encoded in shared representation space U and mapped into shared code book 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Then randomly replace 10% of the contextual representations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You can use this model as Text-to-Speech, Speech-to-Speech, Speech-to-Text, Text-to-Text by putting the other input as zero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noProof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303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077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9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substitution</a:t>
            </a:r>
            <a:r>
              <a:rPr lang="de-DE" dirty="0"/>
              <a:t>: </a:t>
            </a:r>
            <a:r>
              <a:rPr lang="de-DE" dirty="0" err="1"/>
              <a:t>Instead</a:t>
            </a:r>
            <a:r>
              <a:rPr lang="de-DE" dirty="0"/>
              <a:t> of simple </a:t>
            </a:r>
            <a:r>
              <a:rPr lang="de-DE" dirty="0" err="1"/>
              <a:t>masking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same </a:t>
            </a:r>
            <a:r>
              <a:rPr lang="de-DE" dirty="0" err="1"/>
              <a:t>video</a:t>
            </a:r>
            <a:r>
              <a:rPr lang="de-DE" dirty="0"/>
              <a:t>. 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identifying</a:t>
            </a:r>
            <a:r>
              <a:rPr lang="de-DE" dirty="0"/>
              <a:t> fake </a:t>
            </a:r>
            <a:r>
              <a:rPr lang="de-DE" dirty="0" err="1"/>
              <a:t>frames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original frame </a:t>
            </a:r>
            <a:r>
              <a:rPr lang="de-DE" dirty="0" err="1"/>
              <a:t>label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59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80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385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Model consists of independent encoders for each channel, a fusion module and a transformer encoder</a:t>
            </a:r>
          </a:p>
          <a:p>
            <a:r>
              <a:rPr lang="en-US" noProof="0" dirty="0"/>
              <a:t>Audio and visual features are extracted and then discretized with a pre-trained AV-</a:t>
            </a:r>
            <a:r>
              <a:rPr lang="en-US" noProof="0" dirty="0" err="1"/>
              <a:t>HuBERT</a:t>
            </a:r>
            <a:r>
              <a:rPr lang="en-US" noProof="0" dirty="0"/>
              <a:t> model’s clusters.</a:t>
            </a:r>
          </a:p>
          <a:p>
            <a:r>
              <a:rPr lang="en-GB" dirty="0"/>
              <a:t>The text input is translated into phonemes, then into phoneme features</a:t>
            </a:r>
          </a:p>
          <a:p>
            <a:r>
              <a:rPr lang="en-GB" dirty="0"/>
              <a:t>The features get concatenated as input for the transformer encoder</a:t>
            </a:r>
          </a:p>
          <a:p>
            <a:endParaRPr lang="en-GB" dirty="0"/>
          </a:p>
          <a:p>
            <a:r>
              <a:rPr lang="en-GB" dirty="0"/>
              <a:t>For fine-tuning, the representations of the encoder are used as input for a transformer decoder.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32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Downstream Tasks: </a:t>
            </a:r>
            <a:r>
              <a:rPr lang="de-DE" dirty="0" err="1"/>
              <a:t>Automatic</a:t>
            </a:r>
            <a:r>
              <a:rPr lang="de-DE" dirty="0"/>
              <a:t> Speech Recognition, Speaker </a:t>
            </a:r>
            <a:r>
              <a:rPr lang="de-DE" dirty="0" err="1"/>
              <a:t>Identification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Acoustic</a:t>
            </a:r>
            <a:r>
              <a:rPr lang="de-DE" dirty="0"/>
              <a:t> Word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turn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Text Word </a:t>
            </a:r>
            <a:r>
              <a:rPr lang="de-DE" dirty="0" err="1"/>
              <a:t>Embeddings</a:t>
            </a:r>
            <a:r>
              <a:rPr lang="de-DE" dirty="0"/>
              <a:t>, but </a:t>
            </a:r>
            <a:r>
              <a:rPr lang="de-DE" dirty="0" err="1"/>
              <a:t>using</a:t>
            </a:r>
            <a:r>
              <a:rPr lang="de-DE" dirty="0"/>
              <a:t> variable-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of </a:t>
            </a:r>
            <a:r>
              <a:rPr lang="de-DE" dirty="0" err="1"/>
              <a:t>words</a:t>
            </a:r>
            <a:r>
              <a:rPr lang="de-DE" dirty="0"/>
              <a:t> [https://medium.com/@maobedkova/acoustic-word-embeddings-fc3f1a8f0519]</a:t>
            </a:r>
          </a:p>
          <a:p>
            <a:endParaRPr lang="de-DE" dirty="0"/>
          </a:p>
          <a:p>
            <a:r>
              <a:rPr lang="de-DE" dirty="0"/>
              <a:t>Upstream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Finetune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feature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729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92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Invariance to noise ensures stability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Hierarchy supports applications with different requirements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54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Clustering: Recognize words by finding cluster closest to test data.  </a:t>
            </a:r>
            <a:r>
              <a:rPr lang="de-DE" dirty="0"/>
              <a:t>Clusters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Pretext</a:t>
            </a:r>
            <a:r>
              <a:rPr lang="de-DE" dirty="0"/>
              <a:t>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in a </a:t>
            </a:r>
            <a:r>
              <a:rPr lang="de-DE" dirty="0" err="1"/>
              <a:t>sequence</a:t>
            </a:r>
            <a:r>
              <a:rPr lang="de-DE" dirty="0"/>
              <a:t> of </a:t>
            </a:r>
            <a:r>
              <a:rPr lang="de-DE" dirty="0" err="1"/>
              <a:t>words</a:t>
            </a:r>
            <a:endParaRPr lang="de-DE" dirty="0"/>
          </a:p>
          <a:p>
            <a:endParaRPr lang="de-DE" dirty="0"/>
          </a:p>
          <a:p>
            <a:r>
              <a:rPr lang="de-DE" dirty="0"/>
              <a:t>BERT = </a:t>
            </a:r>
            <a:r>
              <a:rPr lang="de-DE" dirty="0" err="1"/>
              <a:t>Bidirectional</a:t>
            </a:r>
            <a:r>
              <a:rPr lang="de-DE" dirty="0"/>
              <a:t> Encoder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Transformers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95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GB" dirty="0" err="1"/>
              <a:t>onstrastive</a:t>
            </a:r>
            <a:r>
              <a:rPr lang="en-GB" dirty="0"/>
              <a:t>: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augmenting</a:t>
            </a:r>
            <a:endParaRPr lang="de-DE" dirty="0"/>
          </a:p>
          <a:p>
            <a:r>
              <a:rPr lang="de-DE" dirty="0"/>
              <a:t>Can also </a:t>
            </a:r>
            <a:r>
              <a:rPr lang="de-DE" dirty="0" err="1"/>
              <a:t>treat</a:t>
            </a:r>
            <a:r>
              <a:rPr lang="de-DE" dirty="0"/>
              <a:t> all </a:t>
            </a:r>
            <a:r>
              <a:rPr lang="de-DE" dirty="0" err="1"/>
              <a:t>samples</a:t>
            </a:r>
            <a:r>
              <a:rPr lang="de-DE" dirty="0"/>
              <a:t> in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negatives.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valid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8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0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</a:t>
            </a:r>
            <a:r>
              <a:rPr lang="en-GB" dirty="0" err="1"/>
              <a:t>onstrastive</a:t>
            </a:r>
            <a:r>
              <a:rPr lang="en-GB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Maximize distance between dissimilar samples </a:t>
            </a:r>
            <a:r>
              <a:rPr lang="de-DE" dirty="0"/>
              <a:t>(negatives)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Minimize distance between similar samples </a:t>
            </a:r>
            <a:r>
              <a:rPr lang="de-DE" dirty="0"/>
              <a:t>(positives)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loss function measures the similarity between the anchor/target representation and the positive normalized by the total similarity to the positive and negatives.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In </a:t>
            </a:r>
            <a:r>
              <a:rPr lang="en-US" noProof="0" dirty="0"/>
              <a:t>general</a:t>
            </a:r>
            <a:r>
              <a:rPr lang="de-DE" dirty="0"/>
              <a:t>: </a:t>
            </a:r>
            <a:r>
              <a:rPr lang="en-US" noProof="0" dirty="0"/>
              <a:t>Get similar samples for example by augmenting</a:t>
            </a:r>
          </a:p>
          <a:p>
            <a:r>
              <a:rPr lang="en-US" noProof="0" dirty="0"/>
              <a:t>Or: Treat all samples in a batch as negatives. With big enough batch this is </a:t>
            </a:r>
            <a:r>
              <a:rPr lang="de-DE" dirty="0"/>
              <a:t>valid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20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01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FCD5-BD72-8E57-0AF7-108975F2E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6DEF41-88A3-F064-FD7A-491D86D3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2F571-19E6-6A7C-7213-7D6C6C9E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00C01-DFB0-79DC-D426-EB332CD9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8517C-8D16-EE6E-EF45-31A3691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4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05F8F-FE1F-1596-7D42-06BBC0B7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587E2-EC81-C84B-A05D-DC53039E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1812E-E5A5-0F6F-A8CB-FAE8E159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A4589-5EF1-7D09-C37E-AF82480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5A371-2DB8-DD5C-07F0-D3FF9A96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96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D2C226-694B-3725-3750-6FFF28EAE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34F074-4B47-8F6B-C86F-FDBCB9CB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A465A-724E-DC07-6D54-E8B1A2A3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714AA-A497-BAD5-2634-D3E57216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501EA-D6AF-7603-240B-EEEADB2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0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4F510-4BEB-940D-D150-D875CF14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F189-19D5-C96C-3B41-E4A9A69D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28838-5A24-E5A2-920F-447A96D7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EBE79-6708-220D-CB38-6F444A46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32354-CD64-4A8A-3308-3CC2E0B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94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4BAD-381B-88A3-E276-FA45F472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6DB20-B84A-1224-C45A-7EE47980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94858-DDC5-633B-4B2C-87A9150F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14ADE-F925-FFC3-8E40-F7356689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2C67B-BEC6-D79A-5409-5723EF3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325D0-AAED-36EA-2B40-29E34F07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D904B-5FFD-8B44-A14B-1B218BFD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296AE-2AA7-2DEE-16AD-97D7E1C6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F9F1F-BAF8-86D5-7A9A-846B1566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B4D40-5B3F-A464-0BC9-6D15A2D6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7676B-169B-3648-2BEA-15904468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8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720B4-3CB7-9CEF-22BE-D947F19E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FE82B8-6443-F685-DF83-28F6A06E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AB1880-2B69-8C5A-972C-ED70BF63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BC13-F0D9-9934-7979-9A027FC07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A7D57F-7F6A-5314-6BC1-20A0288D9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37923-F540-2EAB-84C6-6B81BCD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D973A7-E3ED-0532-35B9-2085DAC6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768A5E-97E7-9E2A-22E5-FD7156A1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6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63354-A517-363E-D644-7438E3E3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624D16-E581-495D-4929-9E422B42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5AF8E-C929-EA29-619D-884EC518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54F8F3-19A8-4521-ABDD-4CFCAB4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0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9F9E1E-94E5-7F8F-3863-D97E91C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3B89ED-32C4-DFF5-E596-BEC4C05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4CDC0-C458-F9EB-BF31-E287259A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6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F837-19F7-66D5-4C49-95AEAEE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670F-F26B-93B7-1349-93A2A40F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7FBE6-DE14-7653-12CE-712459F8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94A98-BBFA-DB52-C819-CD538C4B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B11349-4304-9D6F-1BE9-713CBD7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5FE07-5471-B558-6974-F8D8859F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1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BF333-2AF3-71EA-66B2-598B143B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D30EE-F9C5-8B10-9762-71E1E011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D29055-5C65-B7E7-6855-41C4D4C9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CCAE0-5ABA-1E4A-576F-F654735A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A6315-5BDD-2A00-10D4-F496302D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F03D2-043F-9F5B-B962-4757E7A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64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329179-045C-AD97-D0DC-2B57841D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CEE81-2F20-BCB6-E45E-61049F53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C27E4-B56B-9314-8FE4-9712E4ED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B8F18-A9D3-E51C-2D48-955CA2F9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1A581-07F2-FFBE-9B8E-C03264FF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88DB98B1-3FD0-338A-2559-D09C22056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37" b="7536"/>
          <a:stretch/>
        </p:blipFill>
        <p:spPr>
          <a:xfrm>
            <a:off x="9027416" y="5038686"/>
            <a:ext cx="3015727" cy="1819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FEC4CB-9E24-8D58-83D4-EDF4EF2E3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Multi-modal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4CFA55-7537-78A9-8A97-12ACFA865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013967"/>
          </a:xfrm>
        </p:spPr>
        <p:txBody>
          <a:bodyPr>
            <a:normAutofit/>
          </a:bodyPr>
          <a:lstStyle/>
          <a:p>
            <a:r>
              <a:rPr lang="de-DE" dirty="0"/>
              <a:t>Carlos Schmidt</a:t>
            </a:r>
          </a:p>
        </p:txBody>
      </p:sp>
      <p:pic>
        <p:nvPicPr>
          <p:cNvPr id="7" name="Grafik 6" descr="Ein Bild, das Dunkelheit, Screenshot, Kunst enthält.&#10;&#10;Automatisch generierte Beschreibung">
            <a:extLst>
              <a:ext uri="{FF2B5EF4-FFF2-40B4-BE49-F238E27FC236}">
                <a16:creationId xmlns:a16="http://schemas.microsoft.com/office/drawing/2014/main" id="{3FCEBEE6-092E-B688-8049-7595346C3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" y="5387161"/>
            <a:ext cx="3614716" cy="11223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F7216E-DF9A-4852-0D2C-1C1C9B172EF2}"/>
              </a:ext>
            </a:extLst>
          </p:cNvPr>
          <p:cNvSpPr txBox="1"/>
          <p:nvPr/>
        </p:nvSpPr>
        <p:spPr>
          <a:xfrm>
            <a:off x="4289173" y="5809844"/>
            <a:ext cx="4961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Lorem ipsum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dolor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sit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amet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consectetur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adipisici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elit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, …</a:t>
            </a:r>
            <a:endParaRPr lang="en-GB" sz="12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 (Audio input)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pPr lvl="2"/>
            <a:r>
              <a:rPr lang="en-GB" dirty="0"/>
              <a:t>Maximizes the similarity between a contextualized representation and a quantized localized representation of an input in a sequence (contrastive)</a:t>
            </a:r>
          </a:p>
          <a:p>
            <a:pPr lvl="2"/>
            <a:r>
              <a:rPr lang="en-US" dirty="0"/>
              <a:t>Anchors/Targets are taken only at masked timesteps (generative)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0B2BEE-6E8C-1B76-B26A-1A71DAA783B2}"/>
                  </a:ext>
                </a:extLst>
              </p:cNvPr>
              <p:cNvSpPr txBox="1"/>
              <p:nvPr/>
            </p:nvSpPr>
            <p:spPr>
              <a:xfrm>
                <a:off x="4826282" y="3872202"/>
                <a:ext cx="2539436" cy="51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0B2BEE-6E8C-1B76-B26A-1A71DAA78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82" y="3872202"/>
                <a:ext cx="2539436" cy="517193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2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CE98E-313B-AE2F-548F-3F00794E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wav2vec 2.0 </a:t>
            </a:r>
            <a:r>
              <a:rPr lang="en-US" dirty="0"/>
              <a:t>Loss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3AAE7-37C5-8343-C730-43D1C15C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wav2vec 2.0 </a:t>
            </a:r>
            <a:r>
              <a:rPr lang="en-US" dirty="0"/>
              <a:t>loss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C5828-BCC2-665F-3373-F302F410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64BAA-F1F6-9560-9277-9F80F3A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F3733-906B-FD52-BAF2-8CD2DE22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A4C5133-F088-E11F-72FD-B546FD38AA1F}"/>
                  </a:ext>
                </a:extLst>
              </p:cNvPr>
              <p:cNvSpPr txBox="1"/>
              <p:nvPr/>
            </p:nvSpPr>
            <p:spPr>
              <a:xfrm>
                <a:off x="3122672" y="2227006"/>
                <a:ext cx="5946656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28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A4C5133-F088-E11F-72FD-B546FD38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672" y="2227006"/>
                <a:ext cx="5946656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3CBF0B-D32F-B8E5-15B6-B1BEF40B9E7F}"/>
                  </a:ext>
                </a:extLst>
              </p:cNvPr>
              <p:cNvSpPr txBox="1"/>
              <p:nvPr/>
            </p:nvSpPr>
            <p:spPr>
              <a:xfrm>
                <a:off x="2973261" y="3629631"/>
                <a:ext cx="6245477" cy="1965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/>
                  <a:t>= anchor/target sample (masked)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/>
                  <a:t>=unmasked (quantized) anchor sample</a:t>
                </a:r>
              </a:p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800" dirty="0"/>
                  <a:t>= Set of positive and negatives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⋅‖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GB" sz="2800" dirty="0"/>
                  <a:t> cosine similarity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3CBF0B-D32F-B8E5-15B6-B1BEF40B9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61" y="3629631"/>
                <a:ext cx="6245477" cy="1965987"/>
              </a:xfrm>
              <a:prstGeom prst="rect">
                <a:avLst/>
              </a:prstGeom>
              <a:blipFill>
                <a:blip r:embed="rId3"/>
                <a:stretch>
                  <a:fillRect l="-1172" t="-5263" r="-2637" b="-3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6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r>
              <a:rPr lang="en-US" dirty="0"/>
              <a:t>HuBERT (Hidden Unit BERT) (Audio input)</a:t>
            </a:r>
          </a:p>
          <a:p>
            <a:pPr lvl="1"/>
            <a:r>
              <a:rPr lang="en-US" dirty="0"/>
              <a:t>Predictive learning</a:t>
            </a:r>
          </a:p>
          <a:p>
            <a:pPr lvl="2"/>
            <a:r>
              <a:rPr lang="en-US" dirty="0"/>
              <a:t>1. Cluster inputs with k-means (or even wav2vec 2.0) -&gt; targets</a:t>
            </a:r>
          </a:p>
          <a:p>
            <a:pPr lvl="2"/>
            <a:r>
              <a:rPr lang="en-US" dirty="0"/>
              <a:t>2. Predict targets given inputs</a:t>
            </a:r>
          </a:p>
          <a:p>
            <a:pPr lvl="2"/>
            <a:r>
              <a:rPr lang="en-US" dirty="0"/>
              <a:t>Repeat with cluster centers: intermediate representations of second step</a:t>
            </a:r>
          </a:p>
          <a:p>
            <a:pPr lvl="1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42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r>
              <a:rPr lang="en-US" dirty="0"/>
              <a:t>HuBERT (Hidden Unit BERT)</a:t>
            </a:r>
          </a:p>
          <a:p>
            <a:pPr lvl="1"/>
            <a:r>
              <a:rPr lang="en-US" dirty="0"/>
              <a:t>Predictive learning</a:t>
            </a:r>
          </a:p>
          <a:p>
            <a:r>
              <a:rPr lang="en-US" dirty="0"/>
              <a:t>Many more [1]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33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0E7048F-149B-2D9E-4C96-A71DE938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 approaches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9EE654-5FFC-50C3-B6FC-2282E8BF2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811C0-5CC5-8520-B61E-8DFA2EE3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9923D-9E96-1E29-F469-E87801EE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BEF23-701B-288F-6283-5B14E919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16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Multimodal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Advantages: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Outperform single mode approaches at ASR/VSR/… [2-4]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Challenges: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Multi-modal data availability</a:t>
            </a:r>
          </a:p>
          <a:p>
            <a:pPr lvl="1"/>
            <a:r>
              <a:rPr lang="en-US" dirty="0"/>
              <a:t>Typically, domain-specific data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200" dirty="0"/>
              <a:t>SpeechT5</a:t>
            </a:r>
            <a:r>
              <a:rPr lang="de-DE" dirty="0"/>
              <a:t> </a:t>
            </a:r>
            <a:r>
              <a:rPr lang="de-DE" sz="1600" dirty="0"/>
              <a:t>(10/21)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Speech/Text representation learning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26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200" dirty="0"/>
              <a:t>SpeechT5 - Architecture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17</a:t>
            </a:fld>
            <a:endParaRPr lang="de-DE" dirty="0"/>
          </a:p>
        </p:txBody>
      </p:sp>
      <p:pic>
        <p:nvPicPr>
          <p:cNvPr id="8" name="Grafik 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92C9F6B-F3E4-475B-979F-3B630AC8F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6" y="2002661"/>
            <a:ext cx="10940527" cy="347736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599EF05-FE7B-E5C3-C50E-8B8FC65EA582}"/>
              </a:ext>
            </a:extLst>
          </p:cNvPr>
          <p:cNvSpPr txBox="1"/>
          <p:nvPr/>
        </p:nvSpPr>
        <p:spPr>
          <a:xfrm>
            <a:off x="10815515" y="5607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31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200" dirty="0"/>
              <a:t>SpeechT5</a:t>
            </a:r>
            <a:r>
              <a:rPr lang="de-DE" dirty="0"/>
              <a:t> </a:t>
            </a:r>
            <a:r>
              <a:rPr lang="de-DE" sz="5200" dirty="0"/>
              <a:t>-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text input </a:t>
            </a:r>
            <a:r>
              <a:rPr lang="en-US" dirty="0">
                <a:solidFill>
                  <a:srgbClr val="FF0000"/>
                </a:solidFill>
              </a:rPr>
              <a:t>into same representation space</a:t>
            </a:r>
          </a:p>
          <a:p>
            <a:r>
              <a:rPr lang="en-US" dirty="0"/>
              <a:t>Trained with uncorrelated, unlabeled speech and text data</a:t>
            </a:r>
          </a:p>
          <a:p>
            <a:r>
              <a:rPr lang="en-US" dirty="0"/>
              <a:t>Generative learning approach by seq2seq generation with masked inputs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08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SpeechT5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ASR Performance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8C9D8D-A4DC-059E-1039-E67AE71D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02" y="2108664"/>
            <a:ext cx="6903720" cy="26406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3DC2F4B-D31C-B8DF-DD20-DFBEAEA15B67}"/>
              </a:ext>
            </a:extLst>
          </p:cNvPr>
          <p:cNvSpPr txBox="1"/>
          <p:nvPr/>
        </p:nvSpPr>
        <p:spPr>
          <a:xfrm>
            <a:off x="4645002" y="4749336"/>
            <a:ext cx="4249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Baseline: SpeechT5 architecture, but initialized w/ </a:t>
            </a:r>
            <a:r>
              <a:rPr lang="en-US" sz="1100" dirty="0" err="1"/>
              <a:t>HuBERT</a:t>
            </a:r>
            <a:r>
              <a:rPr lang="en-US" sz="1100" dirty="0"/>
              <a:t> BASE model</a:t>
            </a:r>
            <a:br>
              <a:rPr lang="en-US" sz="1100" dirty="0"/>
            </a:br>
            <a:r>
              <a:rPr lang="en-US" sz="1100" dirty="0"/>
              <a:t>Dataset: </a:t>
            </a:r>
            <a:r>
              <a:rPr lang="en-US" sz="1100" dirty="0" err="1"/>
              <a:t>LibriSpeech</a:t>
            </a:r>
            <a:r>
              <a:rPr lang="en-US" sz="1100" dirty="0"/>
              <a:t> [5]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00BACF-9142-E0B5-F89C-55B34056B712}"/>
              </a:ext>
            </a:extLst>
          </p:cNvPr>
          <p:cNvSpPr txBox="1"/>
          <p:nvPr/>
        </p:nvSpPr>
        <p:spPr>
          <a:xfrm>
            <a:off x="11105972" y="49452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0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Speech </a:t>
            </a:r>
            <a:r>
              <a:rPr lang="en-US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4072" cy="4351338"/>
          </a:xfrm>
        </p:spPr>
        <p:txBody>
          <a:bodyPr/>
          <a:lstStyle/>
          <a:p>
            <a:r>
              <a:rPr lang="de-DE" dirty="0"/>
              <a:t>Building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Acoustic</a:t>
            </a:r>
            <a:r>
              <a:rPr lang="de-DE" dirty="0"/>
              <a:t> Word </a:t>
            </a:r>
            <a:r>
              <a:rPr lang="de-DE" dirty="0" err="1"/>
              <a:t>Embeddings</a:t>
            </a:r>
            <a:endParaRPr lang="de-DE" dirty="0"/>
          </a:p>
          <a:p>
            <a:r>
              <a:rPr lang="en-GB" dirty="0"/>
              <a:t>Process</a:t>
            </a:r>
            <a:r>
              <a:rPr lang="de-DE" dirty="0"/>
              <a:t> of </a:t>
            </a:r>
            <a:r>
              <a:rPr lang="en-GB" dirty="0"/>
              <a:t>learning</a:t>
            </a:r>
            <a:r>
              <a:rPr lang="de-DE" dirty="0"/>
              <a:t> </a:t>
            </a:r>
            <a:r>
              <a:rPr lang="en-GB" dirty="0"/>
              <a:t>speech</a:t>
            </a:r>
            <a:r>
              <a:rPr lang="de-DE" dirty="0"/>
              <a:t> </a:t>
            </a:r>
            <a:r>
              <a:rPr lang="en-GB" dirty="0"/>
              <a:t>representations</a:t>
            </a:r>
          </a:p>
          <a:p>
            <a:pPr lvl="1"/>
            <a:r>
              <a:rPr lang="en-GB" dirty="0"/>
              <a:t>Learn upstream model</a:t>
            </a:r>
          </a:p>
          <a:p>
            <a:pPr lvl="1"/>
            <a:r>
              <a:rPr lang="en-GB" dirty="0"/>
              <a:t>Finetune to downstream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16CDD-B330-212E-B406-2E07C4B3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AAD1C72-F8F0-0856-C4D4-6B37313C8296}"/>
              </a:ext>
            </a:extLst>
          </p:cNvPr>
          <p:cNvGrpSpPr/>
          <p:nvPr/>
        </p:nvGrpSpPr>
        <p:grpSpPr>
          <a:xfrm>
            <a:off x="7812272" y="2909916"/>
            <a:ext cx="3740655" cy="2182755"/>
            <a:chOff x="7859450" y="2337622"/>
            <a:chExt cx="3740655" cy="2182755"/>
          </a:xfrm>
        </p:grpSpPr>
        <p:pic>
          <p:nvPicPr>
            <p:cNvPr id="12" name="Grafik 11" descr="Ein Bild, das Text, Screenshot, Diagramm, Schrift enthält.&#10;&#10;Automatisch generierte Beschreibung">
              <a:extLst>
                <a:ext uri="{FF2B5EF4-FFF2-40B4-BE49-F238E27FC236}">
                  <a16:creationId xmlns:a16="http://schemas.microsoft.com/office/drawing/2014/main" id="{B4DF9B17-49B9-6C1A-F0F8-47CEBA978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51"/>
            <a:stretch/>
          </p:blipFill>
          <p:spPr>
            <a:xfrm>
              <a:off x="7859450" y="2337622"/>
              <a:ext cx="3740655" cy="2182755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6250D27-1317-FD7B-3C52-B3095D7BFF90}"/>
                </a:ext>
              </a:extLst>
            </p:cNvPr>
            <p:cNvSpPr txBox="1"/>
            <p:nvPr/>
          </p:nvSpPr>
          <p:spPr>
            <a:xfrm>
              <a:off x="11107494" y="4151045"/>
              <a:ext cx="492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21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/>
              <a:t>AV-HuBERT</a:t>
            </a:r>
            <a:r>
              <a:rPr lang="en-US" dirty="0"/>
              <a:t> </a:t>
            </a:r>
            <a:r>
              <a:rPr lang="en-US" sz="1600" dirty="0"/>
              <a:t>(03/22)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85934-B3B6-E0EF-C5FA-FDB5E52B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HuBERT (2106.07447)</a:t>
            </a:r>
          </a:p>
          <a:p>
            <a:r>
              <a:rPr lang="en-US" dirty="0"/>
              <a:t>Audio and visual channels as input</a:t>
            </a:r>
          </a:p>
          <a:p>
            <a:r>
              <a:rPr lang="en-US" dirty="0"/>
              <a:t>Predict target clusters which are constantly updated (cf. </a:t>
            </a:r>
            <a:r>
              <a:rPr lang="en-US" dirty="0" err="1"/>
              <a:t>HuBERT</a:t>
            </a:r>
            <a:r>
              <a:rPr lang="en-US" dirty="0"/>
              <a:t>)</a:t>
            </a:r>
          </a:p>
          <a:p>
            <a:r>
              <a:rPr lang="en-US" dirty="0"/>
              <a:t>Only consists of encoder</a:t>
            </a:r>
          </a:p>
          <a:p>
            <a:pPr lvl="1"/>
            <a:r>
              <a:rPr lang="en-US" dirty="0"/>
              <a:t>Decoder specific to downstream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34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355057-BC25-5B92-6550-D8EB86DA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HuBERT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Architecture</a:t>
            </a:r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04784642-71AC-3C5D-B8D0-175F33C8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8" y="1436914"/>
            <a:ext cx="10069284" cy="478291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5FDA0-7453-591A-0D59-B546CE20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88B6D-522E-2AD4-F9E1-57E472A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A9C9D-9626-2A72-7724-3EB896F2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77E326-2F37-BC27-28CD-12955EC7AD2E}"/>
              </a:ext>
            </a:extLst>
          </p:cNvPr>
          <p:cNvSpPr txBox="1"/>
          <p:nvPr/>
        </p:nvSpPr>
        <p:spPr>
          <a:xfrm>
            <a:off x="10916492" y="59849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87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55057-BC25-5B92-6550-D8EB86D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200" dirty="0"/>
              <a:t>AV-</a:t>
            </a:r>
            <a:r>
              <a:rPr lang="de-DE" sz="5200" dirty="0" err="1"/>
              <a:t>HuBERT</a:t>
            </a:r>
            <a:r>
              <a:rPr lang="de-DE" sz="5200" dirty="0"/>
              <a:t> - Training</a:t>
            </a:r>
            <a:endParaRPr lang="en-GB" sz="5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D1278-C109-328D-C61D-36AFE652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and visual channels as input</a:t>
            </a:r>
          </a:p>
          <a:p>
            <a:pPr lvl="1"/>
            <a:r>
              <a:rPr lang="en-US" dirty="0"/>
              <a:t>Image Encoder: ResNet-18</a:t>
            </a:r>
          </a:p>
          <a:p>
            <a:pPr lvl="1"/>
            <a:r>
              <a:rPr lang="en-US" dirty="0"/>
              <a:t>Audio Encoder: Linear Layer</a:t>
            </a:r>
          </a:p>
          <a:p>
            <a:r>
              <a:rPr lang="en-US" dirty="0"/>
              <a:t>Modality dropout</a:t>
            </a:r>
          </a:p>
          <a:p>
            <a:endParaRPr lang="en-US" dirty="0"/>
          </a:p>
          <a:p>
            <a:r>
              <a:rPr lang="en-US" dirty="0"/>
              <a:t>Masking by substitution</a:t>
            </a:r>
          </a:p>
          <a:p>
            <a:endParaRPr lang="en-US" dirty="0"/>
          </a:p>
          <a:p>
            <a:r>
              <a:rPr lang="en-US" dirty="0"/>
              <a:t>Fine-tuning for lip reading: Drop audio input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5FDA0-7453-591A-0D59-B546CE20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88B6D-522E-2AD4-F9E1-57E472A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A9C9D-9626-2A72-7724-3EB896F2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5A33D68-1ECB-98E2-E3D4-2566C85F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16" y="2553658"/>
            <a:ext cx="4767962" cy="8753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616B74-5ADE-DB82-7897-94D168F1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94" y="4157033"/>
            <a:ext cx="2732612" cy="3781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429E6B-70D2-D22D-1B7D-35FABA2A3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256" y="4157033"/>
            <a:ext cx="2023930" cy="3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HuBERT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Lip-Reading (VSR) Performance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EC0065F-65B7-5908-818E-B7247E94D899}"/>
              </a:ext>
            </a:extLst>
          </p:cNvPr>
          <p:cNvGrpSpPr/>
          <p:nvPr/>
        </p:nvGrpSpPr>
        <p:grpSpPr>
          <a:xfrm>
            <a:off x="4666054" y="453776"/>
            <a:ext cx="7070584" cy="5550408"/>
            <a:chOff x="4726312" y="640080"/>
            <a:chExt cx="7070584" cy="555040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9C099FD-5581-499F-562F-0786418CF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312" y="640080"/>
              <a:ext cx="7070584" cy="5550408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D7CB157-1FAC-0B7D-34BC-9A569C85B900}"/>
                </a:ext>
              </a:extLst>
            </p:cNvPr>
            <p:cNvSpPr/>
            <p:nvPr/>
          </p:nvSpPr>
          <p:spPr>
            <a:xfrm>
              <a:off x="9593036" y="2217579"/>
              <a:ext cx="2041071" cy="36233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3DE22BF-995B-487C-8179-9BA1C2AE3665}"/>
                </a:ext>
              </a:extLst>
            </p:cNvPr>
            <p:cNvSpPr/>
            <p:nvPr/>
          </p:nvSpPr>
          <p:spPr>
            <a:xfrm>
              <a:off x="9593036" y="5532664"/>
              <a:ext cx="2041071" cy="2122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3412A43-F89B-0E6C-E533-4A0E48974155}"/>
                </a:ext>
              </a:extLst>
            </p:cNvPr>
            <p:cNvSpPr/>
            <p:nvPr/>
          </p:nvSpPr>
          <p:spPr>
            <a:xfrm>
              <a:off x="9593035" y="5960087"/>
              <a:ext cx="2041071" cy="1925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CAFC7F3F-8526-6425-27CD-C5B86ACEEC2A}"/>
              </a:ext>
            </a:extLst>
          </p:cNvPr>
          <p:cNvSpPr txBox="1"/>
          <p:nvPr/>
        </p:nvSpPr>
        <p:spPr>
          <a:xfrm>
            <a:off x="4666054" y="6004184"/>
            <a:ext cx="4196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Self-Training: Created labels for AV-Data using fine-tuned ASR </a:t>
            </a:r>
            <a:r>
              <a:rPr lang="en-US" sz="1100" dirty="0" err="1"/>
              <a:t>HuBERT</a:t>
            </a:r>
            <a:endParaRPr lang="en-US" sz="1100" dirty="0"/>
          </a:p>
          <a:p>
            <a:r>
              <a:rPr lang="en-US" sz="1100" dirty="0"/>
              <a:t>Dataset: LRS3 [6]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8CB859-F0DB-9C36-564E-1209D4B6B381}"/>
              </a:ext>
            </a:extLst>
          </p:cNvPr>
          <p:cNvSpPr txBox="1"/>
          <p:nvPr/>
        </p:nvSpPr>
        <p:spPr>
          <a:xfrm>
            <a:off x="11293888" y="596631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60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HuBERT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ASR Performance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AFC7F3F-8526-6425-27CD-C5B86ACEEC2A}"/>
              </a:ext>
            </a:extLst>
          </p:cNvPr>
          <p:cNvSpPr txBox="1"/>
          <p:nvPr/>
        </p:nvSpPr>
        <p:spPr>
          <a:xfrm>
            <a:off x="4421126" y="4967878"/>
            <a:ext cx="59393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Self-Training: Created labels for AV-Data using fine-tuned ASR </a:t>
            </a:r>
            <a:r>
              <a:rPr lang="en-US" sz="1100" dirty="0" err="1"/>
              <a:t>HuBERT</a:t>
            </a:r>
            <a:endParaRPr lang="en-US" sz="1100" dirty="0"/>
          </a:p>
          <a:p>
            <a:r>
              <a:rPr lang="en-US" sz="1100" dirty="0"/>
              <a:t>Dataset: LRS3 [6]</a:t>
            </a:r>
          </a:p>
          <a:p>
            <a:r>
              <a:rPr lang="en-US" sz="1100" dirty="0"/>
              <a:t>A/MFCC</a:t>
            </a:r>
            <a:r>
              <a:rPr lang="en-US" sz="1050" dirty="0">
                <a:sym typeface="Wingdings" panose="05000000000000000000" pitchFamily="2" charset="2"/>
              </a:rPr>
              <a:t></a:t>
            </a:r>
            <a:r>
              <a:rPr lang="en-US" sz="1100" dirty="0">
                <a:sym typeface="Wingdings" panose="05000000000000000000" pitchFamily="2" charset="2"/>
              </a:rPr>
              <a:t>AV: </a:t>
            </a:r>
            <a:r>
              <a:rPr lang="en-US" sz="1100" dirty="0" err="1">
                <a:sym typeface="Wingdings" panose="05000000000000000000" pitchFamily="2" charset="2"/>
              </a:rPr>
              <a:t>HuBERT</a:t>
            </a:r>
            <a:r>
              <a:rPr lang="en-US" sz="1100" dirty="0">
                <a:sym typeface="Wingdings" panose="05000000000000000000" pitchFamily="2" charset="2"/>
              </a:rPr>
              <a:t> trained with audio-visual target clusters from AV-</a:t>
            </a:r>
            <a:r>
              <a:rPr lang="en-US" sz="1100" dirty="0" err="1">
                <a:sym typeface="Wingdings" panose="05000000000000000000" pitchFamily="2" charset="2"/>
              </a:rPr>
              <a:t>HuBERT</a:t>
            </a:r>
            <a:r>
              <a:rPr lang="en-US" sz="1100" dirty="0">
                <a:sym typeface="Wingdings" panose="05000000000000000000" pitchFamily="2" charset="2"/>
              </a:rPr>
              <a:t> features</a:t>
            </a:r>
            <a:endParaRPr lang="en-US" sz="11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10721-3AD6-16D0-EAAF-8A2C06AC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39" y="639193"/>
            <a:ext cx="6952741" cy="4328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4935943-D48F-2B24-E547-497C41511878}"/>
              </a:ext>
            </a:extLst>
          </p:cNvPr>
          <p:cNvSpPr txBox="1"/>
          <p:nvPr/>
        </p:nvSpPr>
        <p:spPr>
          <a:xfrm>
            <a:off x="4865914" y="2295705"/>
            <a:ext cx="96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</a:t>
            </a:r>
            <a:r>
              <a:rPr lang="de-DE" sz="1600" dirty="0" err="1"/>
              <a:t>HuBERT</a:t>
            </a:r>
            <a:r>
              <a:rPr lang="de-DE" sz="1600" dirty="0"/>
              <a:t>)</a:t>
            </a:r>
            <a:endParaRPr lang="en-GB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559114-AC13-E55C-F626-C89B1D732C27}"/>
              </a:ext>
            </a:extLst>
          </p:cNvPr>
          <p:cNvSpPr/>
          <p:nvPr/>
        </p:nvSpPr>
        <p:spPr>
          <a:xfrm>
            <a:off x="9151674" y="3282630"/>
            <a:ext cx="2038214" cy="1842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043322-F601-48FA-BD6C-2B4C68AF42BA}"/>
              </a:ext>
            </a:extLst>
          </p:cNvPr>
          <p:cNvSpPr/>
          <p:nvPr/>
        </p:nvSpPr>
        <p:spPr>
          <a:xfrm>
            <a:off x="9165928" y="4704665"/>
            <a:ext cx="2038214" cy="1842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95E8B3-FE37-11AE-B6F1-36C14F0076AD}"/>
              </a:ext>
            </a:extLst>
          </p:cNvPr>
          <p:cNvSpPr txBox="1"/>
          <p:nvPr/>
        </p:nvSpPr>
        <p:spPr>
          <a:xfrm>
            <a:off x="10968513" y="51987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49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200" dirty="0"/>
              <a:t>VAT-LM</a:t>
            </a:r>
            <a:r>
              <a:rPr lang="de-DE" dirty="0"/>
              <a:t> </a:t>
            </a:r>
            <a:r>
              <a:rPr lang="de-DE" sz="1600" dirty="0"/>
              <a:t>(11/</a:t>
            </a:r>
            <a:r>
              <a:rPr lang="en-GB" sz="1600" dirty="0"/>
              <a:t>22</a:t>
            </a:r>
            <a:r>
              <a:rPr lang="de-DE" sz="1600" dirty="0"/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dirty="0"/>
              <a:t>isual </a:t>
            </a:r>
            <a:r>
              <a:rPr lang="en-US" b="1" dirty="0"/>
              <a:t>A</a:t>
            </a:r>
            <a:r>
              <a:rPr lang="en-US" dirty="0"/>
              <a:t>udio </a:t>
            </a:r>
            <a:r>
              <a:rPr lang="en-US" b="1" dirty="0"/>
              <a:t>T</a:t>
            </a:r>
            <a:r>
              <a:rPr lang="en-US" dirty="0"/>
              <a:t>ext –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  <a:p>
            <a:r>
              <a:rPr lang="en-US" dirty="0"/>
              <a:t>Learn representation from all three channels</a:t>
            </a:r>
          </a:p>
          <a:p>
            <a:r>
              <a:rPr lang="en-US" dirty="0"/>
              <a:t>Generative approach: Masked prediction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8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VAT-LM - Architecture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56FD01-D452-B059-541E-F72F63F36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2547" cy="425758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1F8A23-467D-9A51-4B57-074A7BA14108}"/>
              </a:ext>
            </a:extLst>
          </p:cNvPr>
          <p:cNvSpPr txBox="1"/>
          <p:nvPr/>
        </p:nvSpPr>
        <p:spPr>
          <a:xfrm>
            <a:off x="10909524" y="56471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62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VAT-LM - Training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27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09D830-85A1-1E56-1A4D-44EB1A84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Targets: </a:t>
            </a:r>
            <a:r>
              <a:rPr lang="de-DE" dirty="0" err="1"/>
              <a:t>Pre-trained</a:t>
            </a:r>
            <a:r>
              <a:rPr lang="de-DE" dirty="0"/>
              <a:t> AV-</a:t>
            </a:r>
            <a:r>
              <a:rPr lang="de-DE" dirty="0" err="1"/>
              <a:t>HuBERT</a:t>
            </a:r>
            <a:r>
              <a:rPr lang="de-DE" dirty="0"/>
              <a:t> </a:t>
            </a:r>
            <a:r>
              <a:rPr lang="de-DE" dirty="0" err="1"/>
              <a:t>clusters</a:t>
            </a:r>
            <a:endParaRPr lang="de-DE" dirty="0"/>
          </a:p>
          <a:p>
            <a:pPr lvl="1"/>
            <a:r>
              <a:rPr lang="de-DE" dirty="0"/>
              <a:t>Audio-text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omitted</a:t>
            </a:r>
            <a:endParaRPr lang="de-DE" dirty="0"/>
          </a:p>
          <a:p>
            <a:pPr lvl="1"/>
            <a:r>
              <a:rPr lang="de-DE" dirty="0"/>
              <a:t>Text-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phoneme2unit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-training on </a:t>
            </a:r>
            <a:r>
              <a:rPr lang="de-DE" dirty="0" err="1"/>
              <a:t>labeled</a:t>
            </a:r>
            <a:r>
              <a:rPr lang="de-DE" dirty="0"/>
              <a:t> text-audio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  <a:p>
            <a:pPr lvl="1"/>
            <a:r>
              <a:rPr lang="de-DE" dirty="0"/>
              <a:t>ResNet-18</a:t>
            </a:r>
          </a:p>
          <a:p>
            <a:pPr lvl="1"/>
            <a:r>
              <a:rPr lang="de-DE" dirty="0"/>
              <a:t>Linear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(</a:t>
            </a:r>
            <a:r>
              <a:rPr lang="de-DE" dirty="0" err="1"/>
              <a:t>audio</a:t>
            </a:r>
            <a:r>
              <a:rPr lang="de-DE" dirty="0"/>
              <a:t>)</a:t>
            </a:r>
          </a:p>
          <a:p>
            <a:pPr lvl="1"/>
            <a:r>
              <a:rPr lang="en-GB" dirty="0"/>
              <a:t>Embedding layer (text)</a:t>
            </a:r>
          </a:p>
          <a:p>
            <a:r>
              <a:rPr lang="en-GB" dirty="0"/>
              <a:t>12-layer and 24-layer transformer for base and large model</a:t>
            </a:r>
          </a:p>
          <a:p>
            <a:pPr lvl="1"/>
            <a:r>
              <a:rPr lang="en-GB" dirty="0"/>
              <a:t>Roughly same #parameters as AV-</a:t>
            </a:r>
            <a:r>
              <a:rPr lang="en-GB" dirty="0" err="1"/>
              <a:t>HuBERT</a:t>
            </a:r>
            <a:r>
              <a:rPr lang="en-GB" dirty="0"/>
              <a:t> (107M and 332M)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6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VAT-LM</a:t>
            </a:r>
            <a:b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dirty="0"/>
              <a:t>(A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)VSR Performance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A948907-C58E-2D9A-4ADB-860591FC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14827"/>
            <a:ext cx="7214616" cy="440091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903BE6-72D9-A417-300E-4360A3263479}"/>
              </a:ext>
            </a:extLst>
          </p:cNvPr>
          <p:cNvSpPr txBox="1"/>
          <p:nvPr/>
        </p:nvSpPr>
        <p:spPr>
          <a:xfrm>
            <a:off x="11426162" y="5615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2BB4FE-29A0-E007-94C2-BB2F552C11EB}"/>
              </a:ext>
            </a:extLst>
          </p:cNvPr>
          <p:cNvSpPr/>
          <p:nvPr/>
        </p:nvSpPr>
        <p:spPr>
          <a:xfrm>
            <a:off x="11401425" y="5178425"/>
            <a:ext cx="269875" cy="25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3B7469-ED8F-A456-BE4A-5D0DADF58A0C}"/>
              </a:ext>
            </a:extLst>
          </p:cNvPr>
          <p:cNvSpPr/>
          <p:nvPr/>
        </p:nvSpPr>
        <p:spPr>
          <a:xfrm>
            <a:off x="11401425" y="4282267"/>
            <a:ext cx="269875" cy="25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90BA4C7-BEE5-655F-F79F-F4BF522A03E1}"/>
              </a:ext>
            </a:extLst>
          </p:cNvPr>
          <p:cNvSpPr/>
          <p:nvPr/>
        </p:nvSpPr>
        <p:spPr>
          <a:xfrm>
            <a:off x="10728325" y="4924425"/>
            <a:ext cx="269875" cy="25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EC5EDFF-8CCE-CA1E-5464-F3A79611A753}"/>
              </a:ext>
            </a:extLst>
          </p:cNvPr>
          <p:cNvSpPr/>
          <p:nvPr/>
        </p:nvSpPr>
        <p:spPr>
          <a:xfrm>
            <a:off x="10721975" y="4028267"/>
            <a:ext cx="269875" cy="25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3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A884D-9FF9-ADE1-DD18-42738AA7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/ </a:t>
            </a:r>
            <a:r>
              <a:rPr lang="de-DE" dirty="0" err="1"/>
              <a:t>Prospects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AF2DA-0C13-2231-5223-79DCFDDF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Multi-modal speech representations improves downstream performance in many tasks</a:t>
            </a:r>
          </a:p>
          <a:p>
            <a:r>
              <a:rPr lang="en-US" dirty="0"/>
              <a:t>Requires less labeled data than single-mode  [4]</a:t>
            </a:r>
          </a:p>
          <a:p>
            <a:r>
              <a:rPr lang="en-US" dirty="0"/>
              <a:t>Visual Speech Recognition task is still challenging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4373F-6B03-7938-9148-0CE7A4B0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C8994-9B21-3CAF-B2C8-F4005BBE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1C7AE-4D69-C023-148D-6CE0CF08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72F1A-8422-2279-853A-18490E33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Qualities</a:t>
            </a:r>
            <a:r>
              <a:rPr lang="de-DE" dirty="0"/>
              <a:t> of Speech </a:t>
            </a:r>
            <a:r>
              <a:rPr lang="en-GB" dirty="0"/>
              <a:t>Representations [1]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8B905-BEC9-9440-7270-BBFF1996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Disentangled speaker identity, style, emotion, noise</a:t>
            </a:r>
          </a:p>
          <a:p>
            <a:r>
              <a:rPr lang="en-US" dirty="0"/>
              <a:t>Invariant to noise</a:t>
            </a:r>
          </a:p>
          <a:p>
            <a:r>
              <a:rPr lang="en-US" dirty="0"/>
              <a:t>Hierarchical </a:t>
            </a:r>
            <a:r>
              <a:rPr lang="en-US" dirty="0" err="1"/>
              <a:t>w.r.t.</a:t>
            </a:r>
            <a:r>
              <a:rPr lang="en-US" dirty="0"/>
              <a:t> acoustic, lexical and semantic 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1EC9C-43AB-D74F-1FC5-254FAFE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B99A6-3C32-E43E-15D8-1FB9D921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FFA8E-2439-CD60-2906-CB99CE2A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13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8E8C4-24E6-5730-F68A-FA8C6C5C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7"/>
            <a:ext cx="10515600" cy="5587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Sources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[2] Ao,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[3] Zhu,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[4] Shi, Bowen, et al. "Learning audio-visual speech representation by masked multimodal cluster prediction." ICLR (2022).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[5] Vassil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Panayotov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Guoguo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Chen, Daniel Povey, and Sanjeev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Khudanpur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2015.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Librispeech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asr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corpus based on public domain audio books. In Proceedings of the 2015 IEEE International Conference on Acoustics, Speech and Signal Processing, pages 5206–5210. IEEE.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[6]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Triantafyllos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Afouras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Joon Son Chung, and Andrew Zisserman. LRS3-TED: a large-scale dataset for visual speech recognition, 2018b. arXiv:1809.00496.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A7C-3447-5A3F-AA02-DBF9A1E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F79C0-74D4-F6A9-2568-FE07B325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B0A13-9FAD-E04F-A40F-6ACB1B4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43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8369-3EB6-8A8B-ED49-DEFC19AC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ILIAS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851A9-AF82-3EFF-8766-2B38DEE7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Self-supervised speech representation learning provides universal models which can used for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downstream speech tasks.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multi-modal data for training such models enables to get better representations and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expands the use cases.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Literature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[2] Ao,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[3] Zhu,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[4] Shi, Bowen, et al. "Learning audio-visual speech representation by masked multimodal cluster prediction." ICLR (2022).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15EFB-FF5B-B4CA-55B9-6CC35A8E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447EA-958C-B9A2-64C2-FF1D7A36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6D437-CFB6-C4C0-C250-EE2D2D7D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4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History of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Early </a:t>
            </a:r>
            <a:r>
              <a:rPr lang="en-GB" dirty="0"/>
              <a:t>approaches [1]: </a:t>
            </a:r>
          </a:p>
          <a:p>
            <a:pPr lvl="1"/>
            <a:r>
              <a:rPr lang="en-GB" dirty="0"/>
              <a:t>Clustering approaches </a:t>
            </a:r>
          </a:p>
          <a:p>
            <a:pPr lvl="2"/>
            <a:r>
              <a:rPr lang="en-GB" dirty="0"/>
              <a:t>k-means, GMMs</a:t>
            </a:r>
          </a:p>
          <a:p>
            <a:pPr lvl="1"/>
            <a:r>
              <a:rPr lang="en-GB" dirty="0"/>
              <a:t>Hidden Markov Models: Allow processing of continuous speech</a:t>
            </a:r>
          </a:p>
          <a:p>
            <a:r>
              <a:rPr lang="en-GB" dirty="0"/>
              <a:t>Currently: Pretext task optimization</a:t>
            </a:r>
          </a:p>
          <a:p>
            <a:pPr lvl="1"/>
            <a:r>
              <a:rPr lang="en-GB" dirty="0"/>
              <a:t>Learn Representation by solving “pretext” task such as predicting masked tokens (e.g., BERT)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F705F-E83D-D669-F93B-E698307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03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18720-ED9F-654B-2B6C-03B904FD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69437-7E53-DCBA-26D6-075B65E6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</a:t>
            </a:r>
            <a:r>
              <a:rPr lang="de-DE" dirty="0"/>
              <a:t> </a:t>
            </a:r>
            <a:r>
              <a:rPr lang="en-GB" dirty="0"/>
              <a:t>to</a:t>
            </a:r>
            <a:r>
              <a:rPr lang="de-DE" dirty="0"/>
              <a:t> </a:t>
            </a:r>
            <a:r>
              <a:rPr lang="en-GB" dirty="0"/>
              <a:t>gather</a:t>
            </a:r>
            <a:r>
              <a:rPr lang="de-DE" dirty="0"/>
              <a:t> multimodal </a:t>
            </a:r>
            <a:r>
              <a:rPr lang="en-GB" dirty="0"/>
              <a:t>data</a:t>
            </a:r>
            <a:r>
              <a:rPr lang="de-DE" dirty="0"/>
              <a:t>? </a:t>
            </a:r>
            <a:r>
              <a:rPr lang="en-GB" dirty="0"/>
              <a:t>Un-</a:t>
            </a:r>
            <a:r>
              <a:rPr lang="en-GB" dirty="0" err="1"/>
              <a:t>labeled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D0E7B-132A-BF69-A510-6938332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622A9-CA87-4F5E-4E1F-089E8078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2E1E5-FE2C-D226-A6BD-134E3533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31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77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 based on limited view</a:t>
            </a:r>
          </a:p>
          <a:p>
            <a:pPr lvl="1"/>
            <a:r>
              <a:rPr lang="en-US" sz="2000" dirty="0"/>
              <a:t>Predict:</a:t>
            </a:r>
          </a:p>
          <a:p>
            <a:pPr lvl="2"/>
            <a:r>
              <a:rPr lang="en-US" sz="1600" dirty="0"/>
              <a:t>Future inputs</a:t>
            </a:r>
          </a:p>
          <a:p>
            <a:pPr lvl="2"/>
            <a:r>
              <a:rPr lang="en-US" sz="1600" dirty="0"/>
              <a:t>Masked inputs</a:t>
            </a:r>
          </a:p>
          <a:p>
            <a:pPr lvl="2"/>
            <a:r>
              <a:rPr lang="en-US" sz="1600" dirty="0"/>
              <a:t>Original from corrupted/noisy input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D2FBEDBE-68E5-E73E-544F-B1027058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72" y="2160482"/>
            <a:ext cx="3967128" cy="29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6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</a:t>
            </a:r>
          </a:p>
          <a:p>
            <a:r>
              <a:rPr lang="en-US" sz="2400" dirty="0"/>
              <a:t>Contrastive</a:t>
            </a:r>
          </a:p>
          <a:p>
            <a:pPr lvl="1"/>
            <a:r>
              <a:rPr lang="en-US" sz="2000" dirty="0"/>
              <a:t>Similar samples should have similar representations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Example loss: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Grafik 7" descr="Ein Bild, das Text, Diagramm, Reihe, Kreis enthält.&#10;&#10;Automatisch generierte Beschreibung">
            <a:extLst>
              <a:ext uri="{FF2B5EF4-FFF2-40B4-BE49-F238E27FC236}">
                <a16:creationId xmlns:a16="http://schemas.microsoft.com/office/drawing/2014/main" id="{51A47539-7D94-4BB9-4D4E-78B6F1FD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53" y="4260111"/>
            <a:ext cx="4265247" cy="1916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6D52E56-414C-3129-9856-005C7799ED9D}"/>
                  </a:ext>
                </a:extLst>
              </p:cNvPr>
              <p:cNvSpPr txBox="1"/>
              <p:nvPr/>
            </p:nvSpPr>
            <p:spPr>
              <a:xfrm>
                <a:off x="3138204" y="3512545"/>
                <a:ext cx="3950349" cy="131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GB" sz="1400" dirty="0"/>
                  <a:t> = anchor/target sample,</a:t>
                </a:r>
                <a:br>
                  <a:rPr lang="en-GB" sz="1400" dirty="0"/>
                </a:b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1400" dirty="0"/>
                  <a:t>=positive,</a:t>
                </a:r>
              </a:p>
              <a:p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/>
                  <a:t>=negatives and positive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6D52E56-414C-3129-9856-005C7799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04" y="3512545"/>
                <a:ext cx="3950349" cy="1315745"/>
              </a:xfrm>
              <a:prstGeom prst="rect">
                <a:avLst/>
              </a:prstGeom>
              <a:blipFill>
                <a:blip r:embed="rId4"/>
                <a:stretch>
                  <a:fillRect l="-1235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9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</a:t>
            </a:r>
          </a:p>
          <a:p>
            <a:r>
              <a:rPr lang="en-US" sz="2400" dirty="0"/>
              <a:t>Contrastive</a:t>
            </a:r>
          </a:p>
          <a:p>
            <a:pPr lvl="1"/>
            <a:r>
              <a:rPr lang="en-US" sz="2000" dirty="0"/>
              <a:t>Similar samples, similar representations</a:t>
            </a:r>
          </a:p>
          <a:p>
            <a:r>
              <a:rPr lang="en-US" sz="2400" dirty="0"/>
              <a:t>Predictive</a:t>
            </a:r>
          </a:p>
          <a:p>
            <a:pPr lvl="1"/>
            <a:r>
              <a:rPr lang="en-US" sz="2000" dirty="0"/>
              <a:t>Compute targets typically with another model</a:t>
            </a:r>
          </a:p>
          <a:p>
            <a:pPr lvl="2"/>
            <a:r>
              <a:rPr lang="en-US" sz="1600" dirty="0"/>
              <a:t>e.g., learn discrete targets with k-means (HuBERT, see later)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6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1762</Words>
  <Application>Microsoft Office PowerPoint</Application>
  <PresentationFormat>Breitbild</PresentationFormat>
  <Paragraphs>319</Paragraphs>
  <Slides>31</Slides>
  <Notes>20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</vt:lpstr>
      <vt:lpstr>Multi-modal Speech Representation Learning</vt:lpstr>
      <vt:lpstr>Speech Representation Learning</vt:lpstr>
      <vt:lpstr>Qualities of Speech Representations [1]</vt:lpstr>
      <vt:lpstr>History of Speech Representation Learning</vt:lpstr>
      <vt:lpstr>Data</vt:lpstr>
      <vt:lpstr>Speech Representation Learning Paradigms</vt:lpstr>
      <vt:lpstr>Speech Representation Learning Paradigms</vt:lpstr>
      <vt:lpstr>Speech Representation Learning Paradigms</vt:lpstr>
      <vt:lpstr>Speech Representation Learning Paradigms</vt:lpstr>
      <vt:lpstr>Single-mode approaches</vt:lpstr>
      <vt:lpstr>wav2vec 2.0 Loss</vt:lpstr>
      <vt:lpstr>Single-mode approaches</vt:lpstr>
      <vt:lpstr>Single-mode approaches</vt:lpstr>
      <vt:lpstr>Multi-modal approaches</vt:lpstr>
      <vt:lpstr>Multimodal Learning</vt:lpstr>
      <vt:lpstr>SpeechT5 (10/21)</vt:lpstr>
      <vt:lpstr>SpeechT5 - Architecture</vt:lpstr>
      <vt:lpstr>SpeechT5 - Training</vt:lpstr>
      <vt:lpstr>SpeechT5 ASR Performance</vt:lpstr>
      <vt:lpstr>AV-HuBERT (03/22)</vt:lpstr>
      <vt:lpstr>AV-HuBERT - Architecture</vt:lpstr>
      <vt:lpstr>AV-HuBERT - Training</vt:lpstr>
      <vt:lpstr>AV-HuBERT Lip-Reading (VSR) Performance</vt:lpstr>
      <vt:lpstr>AV-HuBERT ASR Performance</vt:lpstr>
      <vt:lpstr>VAT-LM (11/22)</vt:lpstr>
      <vt:lpstr>VAT-LM - Architecture</vt:lpstr>
      <vt:lpstr>VAT-LM - Training</vt:lpstr>
      <vt:lpstr>VAT-LM (A)VSR Performance</vt:lpstr>
      <vt:lpstr>Challenges / Prospects</vt:lpstr>
      <vt:lpstr>PowerPoint-Präsentation</vt:lpstr>
      <vt:lpstr>From ILIAS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Speech Representation</dc:title>
  <dc:creator>uuwss</dc:creator>
  <cp:lastModifiedBy>uuwss</cp:lastModifiedBy>
  <cp:revision>488</cp:revision>
  <dcterms:created xsi:type="dcterms:W3CDTF">2023-10-24T15:29:09Z</dcterms:created>
  <dcterms:modified xsi:type="dcterms:W3CDTF">2023-11-16T11:40:20Z</dcterms:modified>
</cp:coreProperties>
</file>