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4" r:id="rId4"/>
    <p:sldId id="258" r:id="rId5"/>
    <p:sldId id="261" r:id="rId6"/>
    <p:sldId id="281" r:id="rId7"/>
    <p:sldId id="265" r:id="rId8"/>
    <p:sldId id="279" r:id="rId9"/>
    <p:sldId id="280" r:id="rId10"/>
    <p:sldId id="262" r:id="rId11"/>
    <p:sldId id="282" r:id="rId12"/>
    <p:sldId id="284" r:id="rId13"/>
    <p:sldId id="285" r:id="rId14"/>
    <p:sldId id="278" r:id="rId15"/>
    <p:sldId id="275" r:id="rId16"/>
    <p:sldId id="269" r:id="rId17"/>
    <p:sldId id="286" r:id="rId18"/>
    <p:sldId id="287" r:id="rId19"/>
    <p:sldId id="268" r:id="rId20"/>
    <p:sldId id="271" r:id="rId21"/>
    <p:sldId id="270" r:id="rId22"/>
    <p:sldId id="274" r:id="rId23"/>
    <p:sldId id="276" r:id="rId24"/>
    <p:sldId id="277" r:id="rId25"/>
    <p:sldId id="259" r:id="rId26"/>
    <p:sldId id="260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78041" autoAdjust="0"/>
  </p:normalViewPr>
  <p:slideViewPr>
    <p:cSldViewPr snapToGrid="0">
      <p:cViewPr varScale="1">
        <p:scale>
          <a:sx n="89" d="100"/>
          <a:sy n="89" d="100"/>
        </p:scale>
        <p:origin x="90" y="8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CCB43-93CC-4D9A-B1A7-BFC1DBB69676}" type="datetimeFigureOut">
              <a:rPr lang="de-DE" smtClean="0"/>
              <a:t>08.11.2023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6FCE9-5A9D-455A-BE37-0E2337950A3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365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8862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multi-modal </a:t>
            </a:r>
            <a:r>
              <a:rPr lang="de-DE" dirty="0" err="1"/>
              <a:t>speech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on…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8247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multi-modal </a:t>
            </a:r>
            <a:r>
              <a:rPr lang="de-DE" dirty="0" err="1"/>
              <a:t>speech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on…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869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7060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noProof="0" dirty="0"/>
              <a:t>Text/Speech input gets encoded in shared representation space U and mapped into shared code book C.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noProof="0" dirty="0"/>
              <a:t>Then randomly replace 10% of the contextual representations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noProof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noProof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4303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Downstream Tasks: </a:t>
            </a:r>
            <a:r>
              <a:rPr lang="de-DE" dirty="0" err="1"/>
              <a:t>Automatic</a:t>
            </a:r>
            <a:r>
              <a:rPr lang="de-DE" dirty="0"/>
              <a:t> Speech Recognition, Speaker </a:t>
            </a:r>
            <a:r>
              <a:rPr lang="de-DE" dirty="0" err="1"/>
              <a:t>Identification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Acoustic</a:t>
            </a:r>
            <a:r>
              <a:rPr lang="de-DE" dirty="0"/>
              <a:t> Word </a:t>
            </a:r>
            <a:r>
              <a:rPr lang="de-DE" dirty="0" err="1"/>
              <a:t>Embeddings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in turn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Semantic</a:t>
            </a:r>
            <a:r>
              <a:rPr lang="de-DE" dirty="0"/>
              <a:t> Text Word </a:t>
            </a:r>
            <a:r>
              <a:rPr lang="de-DE" dirty="0" err="1"/>
              <a:t>Embeddings</a:t>
            </a:r>
            <a:r>
              <a:rPr lang="de-DE" dirty="0"/>
              <a:t>, but </a:t>
            </a:r>
            <a:r>
              <a:rPr lang="de-DE" dirty="0" err="1"/>
              <a:t>using</a:t>
            </a:r>
            <a:r>
              <a:rPr lang="de-DE" dirty="0"/>
              <a:t> variable-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audio</a:t>
            </a:r>
            <a:r>
              <a:rPr lang="de-DE" dirty="0"/>
              <a:t> </a:t>
            </a:r>
            <a:r>
              <a:rPr lang="de-DE" dirty="0" err="1"/>
              <a:t>signals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of </a:t>
            </a:r>
            <a:r>
              <a:rPr lang="de-DE" dirty="0" err="1"/>
              <a:t>words</a:t>
            </a:r>
            <a:r>
              <a:rPr lang="de-DE" dirty="0"/>
              <a:t> [https://medium.com/@maobedkova/acoustic-word-embeddings-fc3f1a8f0519]</a:t>
            </a:r>
          </a:p>
          <a:p>
            <a:endParaRPr lang="de-DE" dirty="0"/>
          </a:p>
          <a:p>
            <a:r>
              <a:rPr lang="de-DE" dirty="0"/>
              <a:t>Upstream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unlabeled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Finetune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feature </a:t>
            </a:r>
            <a:r>
              <a:rPr lang="de-DE" dirty="0" err="1"/>
              <a:t>extractor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9729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Invariance to noise ensures stability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Hierarchy supports applications with different requirements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2545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Clustering: Recognize words by finding cluster closest to test data.  </a:t>
            </a:r>
            <a:r>
              <a:rPr lang="de-DE" dirty="0"/>
              <a:t>Clusters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representations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speech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Pretext</a:t>
            </a:r>
            <a:r>
              <a:rPr lang="de-DE" dirty="0"/>
              <a:t>: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unlabeled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construct</a:t>
            </a:r>
            <a:r>
              <a:rPr lang="de-DE" dirty="0"/>
              <a:t> a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in a </a:t>
            </a:r>
            <a:r>
              <a:rPr lang="de-DE" dirty="0" err="1"/>
              <a:t>sequence</a:t>
            </a:r>
            <a:r>
              <a:rPr lang="de-DE" dirty="0"/>
              <a:t> of </a:t>
            </a:r>
            <a:r>
              <a:rPr lang="de-DE" dirty="0" err="1"/>
              <a:t>words</a:t>
            </a:r>
            <a:endParaRPr lang="de-DE" dirty="0"/>
          </a:p>
          <a:p>
            <a:endParaRPr lang="de-DE" dirty="0"/>
          </a:p>
          <a:p>
            <a:r>
              <a:rPr lang="de-DE" dirty="0"/>
              <a:t>BERT = </a:t>
            </a:r>
            <a:r>
              <a:rPr lang="de-DE" dirty="0" err="1"/>
              <a:t>Bidirectional</a:t>
            </a:r>
            <a:r>
              <a:rPr lang="de-DE" dirty="0"/>
              <a:t> Encoder </a:t>
            </a:r>
            <a:r>
              <a:rPr lang="de-DE" dirty="0" err="1"/>
              <a:t>Representations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Transformers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5955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</a:t>
            </a:r>
            <a:r>
              <a:rPr lang="en-GB" dirty="0" err="1"/>
              <a:t>onstrastive</a:t>
            </a:r>
            <a:r>
              <a:rPr lang="en-GB" dirty="0"/>
              <a:t>:</a:t>
            </a:r>
            <a:endParaRPr lang="de-DE" dirty="0"/>
          </a:p>
          <a:p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augmenting</a:t>
            </a:r>
            <a:endParaRPr lang="de-DE" dirty="0"/>
          </a:p>
          <a:p>
            <a:r>
              <a:rPr lang="de-DE" dirty="0"/>
              <a:t>Can also </a:t>
            </a:r>
            <a:r>
              <a:rPr lang="de-DE" dirty="0" err="1"/>
              <a:t>treat</a:t>
            </a:r>
            <a:r>
              <a:rPr lang="de-DE" dirty="0"/>
              <a:t> all </a:t>
            </a:r>
            <a:r>
              <a:rPr lang="de-DE" dirty="0" err="1"/>
              <a:t>samples</a:t>
            </a:r>
            <a:r>
              <a:rPr lang="de-DE" dirty="0"/>
              <a:t> in a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negatives.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enough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valid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48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1803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C</a:t>
            </a:r>
            <a:r>
              <a:rPr lang="en-GB" dirty="0" err="1"/>
              <a:t>onstrastive</a:t>
            </a:r>
            <a:r>
              <a:rPr lang="en-GB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Maximize distance between dissimilar samples </a:t>
            </a:r>
            <a:r>
              <a:rPr lang="de-DE" dirty="0"/>
              <a:t>(negatives)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Minimize distance between similar samples </a:t>
            </a:r>
            <a:r>
              <a:rPr lang="de-DE" dirty="0"/>
              <a:t>(positives)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loss function measures the similarity between the anchor/target representation and the positive normalized by the total similarity to the positive and negatives.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dirty="0"/>
              <a:t>In </a:t>
            </a:r>
            <a:r>
              <a:rPr lang="en-US" noProof="0" dirty="0"/>
              <a:t>general</a:t>
            </a:r>
            <a:r>
              <a:rPr lang="de-DE" dirty="0"/>
              <a:t>: </a:t>
            </a:r>
            <a:r>
              <a:rPr lang="en-US" noProof="0" dirty="0"/>
              <a:t>Get similar samples for example by augmenting</a:t>
            </a:r>
          </a:p>
          <a:p>
            <a:r>
              <a:rPr lang="en-US" noProof="0" dirty="0"/>
              <a:t>Or: Treat all samples in a batch as negatives. With big enough batch this is </a:t>
            </a:r>
            <a:r>
              <a:rPr lang="de-DE" dirty="0"/>
              <a:t>valid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9200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47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multi-modal </a:t>
            </a:r>
            <a:r>
              <a:rPr lang="de-DE" dirty="0" err="1"/>
              <a:t>speech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on…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6FCE9-5A9D-455A-BE37-0E2337950A31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2019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0FCD5-BD72-8E57-0AF7-108975F2E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6DEF41-88A3-F064-FD7A-491D86D3D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82F571-19E6-6A7C-7213-7D6C6C9E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B00C01-DFB0-79DC-D426-EB332CD9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88517C-8D16-EE6E-EF45-31A3691A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142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05F8F-FE1F-1596-7D42-06BBC0B7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F587E2-EC81-C84B-A05D-DC53039EA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E1812E-E5A5-0F6F-A8CB-FAE8E1599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7A4589-5EF1-7D09-C37E-AF824806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F5A371-2DB8-DD5C-07F0-D3FF9A96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396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6D2C226-694B-3725-3750-6FFF28EAE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34F074-4B47-8F6B-C86F-FDBCB9CB5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DA465A-724E-DC07-6D54-E8B1A2A3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3714AA-A497-BAD5-2634-D3E57216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F501EA-D6AF-7603-240B-EEEADB2B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007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4F510-4BEB-940D-D150-D875CF14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EBF189-19D5-C96C-3B41-E4A9A69DA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328838-5A24-E5A2-920F-447A96D7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3EBE79-6708-220D-CB38-6F444A46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532354-CD64-4A8A-3308-3CC2E0BA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194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04BAD-381B-88A3-E276-FA45F472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16DB20-B84A-1224-C45A-7EE479803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C94858-DDC5-633B-4B2C-87A9150F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314ADE-F925-FFC3-8E40-F7356689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12C67B-BEC6-D79A-5409-5723EF38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64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325D0-AAED-36EA-2B40-29E34F078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AD904B-5FFD-8B44-A14B-1B218BFDE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8296AE-2AA7-2DEE-16AD-97D7E1C65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6F9F1F-BAF8-86D5-7A9A-846B1566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BB4D40-5B3F-A464-0BC9-6D15A2D6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47676B-169B-3648-2BEA-15904468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686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720B4-3CB7-9CEF-22BE-D947F19E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FE82B8-6443-F685-DF83-28F6A06E5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AB1880-2B69-8C5A-972C-ED70BF63E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A34BC13-F0D9-9934-7979-9A027FC07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A7D57F-7F6A-5314-6BC1-20A0288D9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437923-F540-2EAB-84C6-6B81BCD0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FD973A7-E3ED-0532-35B9-2085DAC6A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768A5E-97E7-9E2A-22E5-FD7156A1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160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963354-A517-363E-D644-7438E3E3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624D16-E581-495D-4929-9E422B42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35AF8E-C929-EA29-619D-884EC518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54F8F3-19A8-4521-ABDD-4CFCAB42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003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9F9E1E-94E5-7F8F-3863-D97E91C2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3B89ED-32C4-DFF5-E596-BEC4C057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94CDC0-C458-F9EB-BF31-E287259A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926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7F837-19F7-66D5-4C49-95AEAEEE4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A5670F-F26B-93B7-1349-93A2A40FF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47FBE6-DE14-7653-12CE-712459F8C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F94A98-BBFA-DB52-C819-CD538C4B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B11349-4304-9D6F-1BE9-713CBD73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15FE07-5471-B558-6974-F8D8859F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381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BF333-2AF3-71EA-66B2-598B143BD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C8D30EE-F9C5-8B10-9762-71E1E011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D29055-5C65-B7E7-6855-41C4D4C95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FCCAE0-5ABA-1E4A-576F-F654735A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EA6315-5BDD-2A00-10D4-F496302D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FF03D2-043F-9F5B-B962-4757E7A8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964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329179-045C-AD97-D0DC-2B57841DD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2CEE81-2F20-BCB6-E45E-61049F53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C27E4-B56B-9314-8FE4-9712E4ED0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5B8F18-A9D3-E51C-2D48-955CA2F92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31A581-07F2-FFBE-9B8E-C03264FFE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C08E-11F1-4614-AD94-2F79D605AB8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66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88DB98B1-3FD0-338A-2559-D09C22056E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37" b="7536"/>
          <a:stretch/>
        </p:blipFill>
        <p:spPr>
          <a:xfrm>
            <a:off x="9027416" y="5038686"/>
            <a:ext cx="3015727" cy="18193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0FEC4CB-9E24-8D58-83D4-EDF4EF2E3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Multi-modal Speech </a:t>
            </a:r>
            <a:r>
              <a:rPr lang="en-GB" dirty="0"/>
              <a:t>Representation</a:t>
            </a:r>
            <a:r>
              <a:rPr lang="de-DE" dirty="0"/>
              <a:t> Learning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4CFA55-7537-78A9-8A97-12ACFA865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013967"/>
          </a:xfrm>
        </p:spPr>
        <p:txBody>
          <a:bodyPr>
            <a:normAutofit/>
          </a:bodyPr>
          <a:lstStyle/>
          <a:p>
            <a:r>
              <a:rPr lang="de-DE" dirty="0"/>
              <a:t>Carlos Schmidt</a:t>
            </a:r>
          </a:p>
        </p:txBody>
      </p:sp>
      <p:pic>
        <p:nvPicPr>
          <p:cNvPr id="7" name="Grafik 6" descr="Ein Bild, das Dunkelheit, Screenshot, Kunst enthält.&#10;&#10;Automatisch generierte Beschreibung">
            <a:extLst>
              <a:ext uri="{FF2B5EF4-FFF2-40B4-BE49-F238E27FC236}">
                <a16:creationId xmlns:a16="http://schemas.microsoft.com/office/drawing/2014/main" id="{3FCEBEE6-092E-B688-8049-7595346C3A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6" y="5387161"/>
            <a:ext cx="3614716" cy="112236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6F7216E-DF9A-4852-0D2C-1C1C9B172EF2}"/>
              </a:ext>
            </a:extLst>
          </p:cNvPr>
          <p:cNvSpPr txBox="1"/>
          <p:nvPr/>
        </p:nvSpPr>
        <p:spPr>
          <a:xfrm>
            <a:off x="4289173" y="5809844"/>
            <a:ext cx="4961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u="sng" dirty="0">
                <a:solidFill>
                  <a:schemeClr val="bg2">
                    <a:lumMod val="50000"/>
                  </a:schemeClr>
                </a:solidFill>
              </a:rPr>
              <a:t>Lorem ipsum </a:t>
            </a:r>
            <a:r>
              <a:rPr lang="en-GB" sz="1200" b="1" u="sng" dirty="0" err="1">
                <a:solidFill>
                  <a:schemeClr val="bg2">
                    <a:lumMod val="50000"/>
                  </a:schemeClr>
                </a:solidFill>
              </a:rPr>
              <a:t>dolor</a:t>
            </a:r>
            <a:r>
              <a:rPr lang="en-GB" sz="1200" b="1" u="sng" dirty="0">
                <a:solidFill>
                  <a:schemeClr val="bg2">
                    <a:lumMod val="50000"/>
                  </a:schemeClr>
                </a:solidFill>
              </a:rPr>
              <a:t> sit </a:t>
            </a:r>
            <a:r>
              <a:rPr lang="en-GB" sz="1200" b="1" u="sng" dirty="0" err="1">
                <a:solidFill>
                  <a:schemeClr val="bg2">
                    <a:lumMod val="50000"/>
                  </a:schemeClr>
                </a:solidFill>
              </a:rPr>
              <a:t>amet</a:t>
            </a:r>
            <a:r>
              <a:rPr lang="en-GB" sz="1200" b="1" u="sng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GB" sz="1200" b="1" u="sng" dirty="0" err="1">
                <a:solidFill>
                  <a:schemeClr val="bg2">
                    <a:lumMod val="50000"/>
                  </a:schemeClr>
                </a:solidFill>
              </a:rPr>
              <a:t>consectetur</a:t>
            </a:r>
            <a:r>
              <a:rPr lang="en-GB" sz="1200" b="1" u="sng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sz="1200" b="1" u="sng" dirty="0" err="1">
                <a:solidFill>
                  <a:schemeClr val="bg2">
                    <a:lumMod val="50000"/>
                  </a:schemeClr>
                </a:solidFill>
              </a:rPr>
              <a:t>adipisici</a:t>
            </a:r>
            <a:r>
              <a:rPr lang="en-GB" sz="1200" b="1" u="sng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sz="1200" b="1" u="sng" dirty="0" err="1">
                <a:solidFill>
                  <a:schemeClr val="bg2">
                    <a:lumMod val="50000"/>
                  </a:schemeClr>
                </a:solidFill>
              </a:rPr>
              <a:t>elit</a:t>
            </a:r>
            <a:r>
              <a:rPr lang="en-GB" sz="1200" b="1" u="sng" dirty="0">
                <a:solidFill>
                  <a:schemeClr val="bg2">
                    <a:lumMod val="50000"/>
                  </a:schemeClr>
                </a:solidFill>
              </a:rPr>
              <a:t>, …</a:t>
            </a:r>
            <a:endParaRPr lang="en-GB" sz="1200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340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D5918-58C4-9A1A-72ED-08A5D498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Single-mode approaches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E29A0-6A42-D439-44FF-E5C1BB0BB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wav2vec (Audio input)</a:t>
            </a:r>
          </a:p>
          <a:p>
            <a:pPr lvl="1"/>
            <a:r>
              <a:rPr lang="en-US" dirty="0"/>
              <a:t>Combines contrastive and generative learning</a:t>
            </a:r>
          </a:p>
          <a:p>
            <a:pPr lvl="2"/>
            <a:r>
              <a:rPr lang="en-GB" dirty="0"/>
              <a:t>Maximizes the similarity between a contextualized representation and a quantized localized representation of an input in a sequence (contrastive)</a:t>
            </a:r>
          </a:p>
          <a:p>
            <a:pPr lvl="2"/>
            <a:r>
              <a:rPr lang="en-US" dirty="0"/>
              <a:t>Anchors/Targets are taken only at masked timesteps (generative)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207044-445B-8A71-6FDA-7C1B5467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A631EC-F945-1CFF-CC1F-4B965475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3A7482-7144-853C-2316-41B365C3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10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B0B2BEE-6E8C-1B76-B26A-1A71DAA783B2}"/>
                  </a:ext>
                </a:extLst>
              </p:cNvPr>
              <p:cNvSpPr txBox="1"/>
              <p:nvPr/>
            </p:nvSpPr>
            <p:spPr>
              <a:xfrm>
                <a:off x="4826282" y="3872202"/>
                <a:ext cx="2539436" cy="517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de-DE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 sz="1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DE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de-DE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e-DE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de-DE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DE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de-DE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 sz="1400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de-DE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de-DE" sz="14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de-DE" sz="14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DE" sz="14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de-DE" sz="14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, 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de-DE" sz="14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de-DE" sz="14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𝑞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DE" sz="14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B0B2BEE-6E8C-1B76-B26A-1A71DAA78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282" y="3872202"/>
                <a:ext cx="2539436" cy="517193"/>
              </a:xfrm>
              <a:prstGeom prst="rect">
                <a:avLst/>
              </a:prstGeom>
              <a:blipFill>
                <a:blip r:embed="rId3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725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CE98E-313B-AE2F-548F-3F00794E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wav2vec 2.0 </a:t>
            </a:r>
            <a:r>
              <a:rPr lang="en-US" dirty="0"/>
              <a:t>Loss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13AAE7-37C5-8343-C730-43D1C15C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wav2vec 2.0 </a:t>
            </a:r>
            <a:r>
              <a:rPr lang="en-US" dirty="0"/>
              <a:t>loss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3C5828-BCC2-665F-3373-F302F410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B64BAA-F1F6-9560-9277-9F80F3A9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F3733-906B-FD52-BAF2-8CD2DE22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11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A4C5133-F088-E11F-72FD-B546FD38AA1F}"/>
                  </a:ext>
                </a:extLst>
              </p:cNvPr>
              <p:cNvSpPr txBox="1"/>
              <p:nvPr/>
            </p:nvSpPr>
            <p:spPr>
              <a:xfrm>
                <a:off x="3122672" y="2227006"/>
                <a:ext cx="5946656" cy="10346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 sz="28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DE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de-DE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e-DE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e-DE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de-DE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 sz="2800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de-DE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de-DE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de-DE" sz="28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de-DE" sz="28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DE" sz="28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de-DE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, 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de-DE" sz="28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de-DE" sz="28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𝑞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DE" sz="28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A4C5133-F088-E11F-72FD-B546FD38A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672" y="2227006"/>
                <a:ext cx="5946656" cy="10346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6E3CBF0B-D32F-B8E5-15B6-B1BEF40B9E7F}"/>
                  </a:ext>
                </a:extLst>
              </p:cNvPr>
              <p:cNvSpPr txBox="1"/>
              <p:nvPr/>
            </p:nvSpPr>
            <p:spPr>
              <a:xfrm>
                <a:off x="2973261" y="3629631"/>
                <a:ext cx="6245477" cy="19659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800" dirty="0"/>
                  <a:t>= anchor/target sample (masked)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800" dirty="0"/>
                  <a:t>=unmasked (quantized) anchor sample</a:t>
                </a:r>
              </a:p>
              <a:p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sz="2800" dirty="0"/>
                  <a:t>= Set of positive and negatives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⋅‖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‖</m:t>
                        </m:r>
                      </m:den>
                    </m:f>
                  </m:oMath>
                </a14:m>
                <a:r>
                  <a:rPr lang="en-GB" sz="2800" dirty="0"/>
                  <a:t> cosine similarity</a:t>
                </a:r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6E3CBF0B-D32F-B8E5-15B6-B1BEF40B9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261" y="3629631"/>
                <a:ext cx="6245477" cy="1965987"/>
              </a:xfrm>
              <a:prstGeom prst="rect">
                <a:avLst/>
              </a:prstGeom>
              <a:blipFill>
                <a:blip r:embed="rId3"/>
                <a:stretch>
                  <a:fillRect l="-1172" t="-5263" r="-2637" b="-30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962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D5918-58C4-9A1A-72ED-08A5D498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Single-mode approaches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E29A0-6A42-D439-44FF-E5C1BB0BB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wav2vec</a:t>
            </a:r>
          </a:p>
          <a:p>
            <a:pPr lvl="1"/>
            <a:r>
              <a:rPr lang="en-US" dirty="0"/>
              <a:t>Combines contrastive and generative learning</a:t>
            </a:r>
          </a:p>
          <a:p>
            <a:r>
              <a:rPr lang="en-US" dirty="0"/>
              <a:t>HuBERT (Hidden Unit BERT) (Audio input)</a:t>
            </a:r>
          </a:p>
          <a:p>
            <a:pPr lvl="1"/>
            <a:r>
              <a:rPr lang="en-US" dirty="0"/>
              <a:t>Predictive learning</a:t>
            </a:r>
          </a:p>
          <a:p>
            <a:pPr lvl="2"/>
            <a:r>
              <a:rPr lang="en-US" dirty="0"/>
              <a:t>1. Cluster inputs with k-means (or even wav2vec 2.0) -&gt; targets</a:t>
            </a:r>
          </a:p>
          <a:p>
            <a:pPr lvl="2"/>
            <a:r>
              <a:rPr lang="en-US" dirty="0"/>
              <a:t>2. Predict targets given inputs</a:t>
            </a:r>
          </a:p>
          <a:p>
            <a:pPr lvl="2"/>
            <a:r>
              <a:rPr lang="en-US" dirty="0"/>
              <a:t>Repeat step 1 by clustering intermediate representations of 2. step</a:t>
            </a:r>
          </a:p>
          <a:p>
            <a:pPr lvl="1"/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207044-445B-8A71-6FDA-7C1B5467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A631EC-F945-1CFF-CC1F-4B965475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3A7482-7144-853C-2316-41B365C3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9423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D5918-58C4-9A1A-72ED-08A5D498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Single-mode approaches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E29A0-6A42-D439-44FF-E5C1BB0BB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wav2vec</a:t>
            </a:r>
          </a:p>
          <a:p>
            <a:pPr lvl="1"/>
            <a:r>
              <a:rPr lang="en-US" dirty="0"/>
              <a:t>Combines contrastive and generative learning</a:t>
            </a:r>
          </a:p>
          <a:p>
            <a:r>
              <a:rPr lang="en-US" dirty="0"/>
              <a:t>HuBERT (Hidden Unit BERT)</a:t>
            </a:r>
          </a:p>
          <a:p>
            <a:pPr lvl="1"/>
            <a:r>
              <a:rPr lang="en-US" dirty="0"/>
              <a:t>Predictive learning</a:t>
            </a:r>
          </a:p>
          <a:p>
            <a:r>
              <a:rPr lang="en-US" dirty="0"/>
              <a:t>Many more [1]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207044-445B-8A71-6FDA-7C1B5467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A631EC-F945-1CFF-CC1F-4B965475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3A7482-7144-853C-2316-41B365C3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4338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0E7048F-149B-2D9E-4C96-A71DE938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Multi-modal approaches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29EE654-5FFC-50C3-B6FC-2282E8BF2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2811C0-5CC5-8520-B61E-8DFA2EE3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99923D-9E96-1E29-F469-E87801EE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0BEF23-701B-288F-6283-5B14E919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1162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629DF-DE7D-BAA9-F837-194F89F9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Multimodal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22DCDD-7E10-B6E4-9A57-42E9DB86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Advantages: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Outperform single mode approaches at ASR/VSR/… [2-4]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Challenges: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Multi-modal data availability</a:t>
            </a:r>
          </a:p>
          <a:p>
            <a:pPr lvl="1"/>
            <a:r>
              <a:rPr lang="en-US" dirty="0"/>
              <a:t>Typically, domain-specific data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2DFAA3-D144-50A0-9C58-AB263973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8580E-0F61-BDDB-77CC-E4F419C5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851B5D-42CC-F4ED-FF52-3115D318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422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237B8-8B96-DE96-EA74-C2180761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SpeechT5 </a:t>
            </a:r>
            <a:r>
              <a:rPr lang="de-DE" sz="1600" dirty="0"/>
              <a:t>(10/21)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A39428-2238-5C4F-EA42-1FF1034A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Speech/Text to Speech/Text learning</a:t>
            </a:r>
          </a:p>
          <a:p>
            <a:r>
              <a:rPr lang="en-US" dirty="0"/>
              <a:t>Speech and text input </a:t>
            </a:r>
            <a:r>
              <a:rPr lang="en-US" dirty="0">
                <a:solidFill>
                  <a:srgbClr val="FF0000"/>
                </a:solidFill>
              </a:rPr>
              <a:t>into same representation space</a:t>
            </a:r>
          </a:p>
          <a:p>
            <a:r>
              <a:rPr lang="en-US" dirty="0"/>
              <a:t>Trained with uncorrelated, unlabeled speech and text data</a:t>
            </a:r>
          </a:p>
          <a:p>
            <a:r>
              <a:rPr lang="en-US" dirty="0"/>
              <a:t>Generative approach, seq2seq generation with masked inputs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045F5A-5F84-3DAA-D947-9CB10D1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E2E0EC-EE74-FA84-73F1-5E3DE571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8DCF89-03A3-987E-DC00-E02C395B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1267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237B8-8B96-DE96-EA74-C2180761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SpeechT5 TODO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045F5A-5F84-3DAA-D947-9CB10D1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05.12.2023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E2E0EC-EE74-FA84-73F1-5E3DE571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8DCF89-03A3-987E-DC00-E02C395B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17</a:t>
            </a:fld>
            <a:endParaRPr lang="de-DE" dirty="0"/>
          </a:p>
        </p:txBody>
      </p:sp>
      <p:pic>
        <p:nvPicPr>
          <p:cNvPr id="8" name="Grafik 7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992C9F6B-F3E4-475B-979F-3B630AC8F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36" y="2002661"/>
            <a:ext cx="10940527" cy="347736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599EF05-FE7B-E5C3-C50E-8B8FC65EA582}"/>
              </a:ext>
            </a:extLst>
          </p:cNvPr>
          <p:cNvSpPr txBox="1"/>
          <p:nvPr/>
        </p:nvSpPr>
        <p:spPr>
          <a:xfrm>
            <a:off x="10815515" y="560733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[2]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7319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237B8-8B96-DE96-EA74-C2180761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SpeechT5 </a:t>
            </a:r>
            <a:r>
              <a:rPr lang="de-DE" sz="1600" dirty="0"/>
              <a:t>(10/21)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A39428-2238-5C4F-EA42-1FF1034A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Speech/Text to Speech/Text learning</a:t>
            </a:r>
          </a:p>
          <a:p>
            <a:r>
              <a:rPr lang="en-US" dirty="0"/>
              <a:t>Speech and text input </a:t>
            </a:r>
            <a:r>
              <a:rPr lang="en-US" dirty="0">
                <a:solidFill>
                  <a:srgbClr val="FF0000"/>
                </a:solidFill>
              </a:rPr>
              <a:t>into same representation space</a:t>
            </a:r>
          </a:p>
          <a:p>
            <a:r>
              <a:rPr lang="en-US" dirty="0"/>
              <a:t>Trained with uncorrelated, unlabeled speech and text data</a:t>
            </a:r>
          </a:p>
          <a:p>
            <a:r>
              <a:rPr lang="en-US" dirty="0"/>
              <a:t>Generative approach, seq2seq generation with masked inputs</a:t>
            </a:r>
          </a:p>
          <a:p>
            <a:r>
              <a:rPr lang="en-US" dirty="0"/>
              <a:t>Outperforms single-mode models in ASR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045F5A-5F84-3DAA-D947-9CB10D1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E2E0EC-EE74-FA84-73F1-5E3DE571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8DCF89-03A3-987E-DC00-E02C395B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5191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04423-9DD4-F6BA-2DC9-5D0829C9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AV-HuBERT </a:t>
            </a:r>
            <a:r>
              <a:rPr lang="en-US" sz="1600" dirty="0"/>
              <a:t>(03/22)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D85934-B3B6-E0EF-C5FA-FDB5E52BA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HuBERT (2106.07447)</a:t>
            </a:r>
          </a:p>
          <a:p>
            <a:r>
              <a:rPr lang="en-US" dirty="0"/>
              <a:t>Audio and Visual channels</a:t>
            </a:r>
          </a:p>
          <a:p>
            <a:r>
              <a:rPr lang="en-US" dirty="0"/>
              <a:t>Learning paradigm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FF3519-5645-AC9C-2AC3-70C6A68E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12A83-83AC-9C68-95FC-E7A6D59D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25FE09-F039-617D-9C2B-891727A4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634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1C070-00D4-00A8-C4D4-6B6B2D7B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Speech </a:t>
            </a:r>
            <a:r>
              <a:rPr lang="en-US" dirty="0"/>
              <a:t>Representation</a:t>
            </a:r>
            <a:r>
              <a:rPr lang="de-DE" dirty="0"/>
              <a:t>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8DD975-D06A-5BA7-8A63-42D9CA0E9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74072" cy="4351338"/>
          </a:xfrm>
        </p:spPr>
        <p:txBody>
          <a:bodyPr/>
          <a:lstStyle/>
          <a:p>
            <a:r>
              <a:rPr lang="de-DE" dirty="0"/>
              <a:t>Building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downstream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  <a:p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Acoustic</a:t>
            </a:r>
            <a:r>
              <a:rPr lang="de-DE" dirty="0"/>
              <a:t> Word </a:t>
            </a:r>
            <a:r>
              <a:rPr lang="de-DE" dirty="0" err="1"/>
              <a:t>Embeddings</a:t>
            </a:r>
            <a:endParaRPr lang="de-DE" dirty="0"/>
          </a:p>
          <a:p>
            <a:r>
              <a:rPr lang="en-GB" dirty="0"/>
              <a:t>Process</a:t>
            </a:r>
            <a:r>
              <a:rPr lang="de-DE" dirty="0"/>
              <a:t> of </a:t>
            </a:r>
            <a:r>
              <a:rPr lang="en-GB" dirty="0"/>
              <a:t>learning</a:t>
            </a:r>
            <a:r>
              <a:rPr lang="de-DE" dirty="0"/>
              <a:t> </a:t>
            </a:r>
            <a:r>
              <a:rPr lang="en-GB" dirty="0"/>
              <a:t>speech</a:t>
            </a:r>
            <a:r>
              <a:rPr lang="de-DE" dirty="0"/>
              <a:t> </a:t>
            </a:r>
            <a:r>
              <a:rPr lang="en-GB" dirty="0"/>
              <a:t>representations</a:t>
            </a:r>
          </a:p>
          <a:p>
            <a:pPr lvl="1"/>
            <a:r>
              <a:rPr lang="en-GB" dirty="0"/>
              <a:t>Learn upstream model</a:t>
            </a:r>
          </a:p>
          <a:p>
            <a:pPr lvl="1"/>
            <a:r>
              <a:rPr lang="en-GB" dirty="0"/>
              <a:t>Finetune to downstream task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908126-EB98-81EF-5624-912F91FA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05.12.2023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98625E-499B-5D12-2436-3312EE44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416CDD-B330-212E-B406-2E07C4B3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2</a:t>
            </a:fld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AAD1C72-F8F0-0856-C4D4-6B37313C8296}"/>
              </a:ext>
            </a:extLst>
          </p:cNvPr>
          <p:cNvGrpSpPr/>
          <p:nvPr/>
        </p:nvGrpSpPr>
        <p:grpSpPr>
          <a:xfrm>
            <a:off x="7812272" y="2909916"/>
            <a:ext cx="3740655" cy="2182755"/>
            <a:chOff x="7859450" y="2337622"/>
            <a:chExt cx="3740655" cy="2182755"/>
          </a:xfrm>
        </p:grpSpPr>
        <p:pic>
          <p:nvPicPr>
            <p:cNvPr id="12" name="Grafik 11" descr="Ein Bild, das Text, Screenshot, Diagramm, Schrift enthält.&#10;&#10;Automatisch generierte Beschreibung">
              <a:extLst>
                <a:ext uri="{FF2B5EF4-FFF2-40B4-BE49-F238E27FC236}">
                  <a16:creationId xmlns:a16="http://schemas.microsoft.com/office/drawing/2014/main" id="{B4DF9B17-49B9-6C1A-F0F8-47CEBA978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51"/>
            <a:stretch/>
          </p:blipFill>
          <p:spPr>
            <a:xfrm>
              <a:off x="7859450" y="2337622"/>
              <a:ext cx="3740655" cy="2182755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6250D27-1317-FD7B-3C52-B3095D7BFF90}"/>
                </a:ext>
              </a:extLst>
            </p:cNvPr>
            <p:cNvSpPr txBox="1"/>
            <p:nvPr/>
          </p:nvSpPr>
          <p:spPr>
            <a:xfrm>
              <a:off x="11107494" y="4151045"/>
              <a:ext cx="4926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[1]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219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04423-9DD4-F6BA-2DC9-5D0829C9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AV-HuBERT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D85934-B3B6-E0EF-C5FA-FDB5E52BA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Scores in ASR/…</a:t>
            </a:r>
          </a:p>
          <a:p>
            <a:r>
              <a:rPr lang="en-US" dirty="0"/>
              <a:t>difference to SpeechT5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FF3519-5645-AC9C-2AC3-70C6A68E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12A83-83AC-9C68-95FC-E7A6D59D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25FE09-F039-617D-9C2B-891727A4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0602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629DF-DE7D-BAA9-F837-194F89F9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Visual-Audio-Text LM </a:t>
            </a:r>
            <a:r>
              <a:rPr lang="de-DE" sz="1600" dirty="0"/>
              <a:t>(11/</a:t>
            </a:r>
            <a:r>
              <a:rPr lang="en-GB" sz="1600" dirty="0"/>
              <a:t>22</a:t>
            </a:r>
            <a:r>
              <a:rPr lang="de-DE" sz="1600" dirty="0"/>
              <a:t>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22DCDD-7E10-B6E4-9A57-42E9DB86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Learning paradigm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2DFAA3-D144-50A0-9C58-AB263973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8580E-0F61-BDDB-77CC-E4F419C5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851B5D-42CC-F4ED-FF52-3115D318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589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629DF-DE7D-BAA9-F837-194F89F9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Visual-Audio-Text LM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22DCDD-7E10-B6E4-9A57-42E9DB86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Results / compare to SpeechT5 and AV-HuBERT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2DFAA3-D144-50A0-9C58-AB263973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8580E-0F61-BDDB-77CC-E4F419C5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851B5D-42CC-F4ED-FF52-3115D318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1512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AA884D-9FF9-ADE1-DD18-42738AA7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 / </a:t>
            </a:r>
            <a:r>
              <a:rPr lang="de-DE" dirty="0" err="1"/>
              <a:t>Prospects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2AF2DA-0C13-2231-5223-79DCFDDF9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(Multi-modal) Speech Representation Learning is heavily researched field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34373F-6B03-7938-9148-0CE7A4B0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4C8994-9B21-3CAF-B2C8-F4005BBE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D1C7AE-4D69-C023-148D-6CE0CF08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7350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58E8C4-24E6-5730-F68A-FA8C6C5C5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9547"/>
            <a:ext cx="10515600" cy="558741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Sources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[1] Mohamed, Abdelrahman, et al. "Self-supervised speech representation learning: A review." IEEE Journal of Selected Topics in Signal Processing (2022).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[2] Ao,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effectLst/>
              </a:rPr>
              <a:t>Junyi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, et al. "SpeechT5: Unified-modal encoder-decoder pre-training for spoken language processing." ACL (2022).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[3] Zhu,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effectLst/>
              </a:rPr>
              <a:t>Qiushi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, et al. "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effectLst/>
              </a:rPr>
              <a:t>Vatlm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: Visual-audio-text pre-training with unified masked prediction for speech representation learning." IEEE Transactions on Multimedia (2023).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/>
              </a:rPr>
              <a:t>[4] Shi, Bowen, et al. "Learning audio-visual speech representation by masked multimodal cluster prediction." ICLR (2022).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B16A7C-3447-5A3F-AA02-DBF9A1E8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FF79C0-74D4-F6A9-2568-FE07B325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BB0A13-9FAD-E04F-A40F-6ACB1B46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3435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58369-3EB6-8A8B-ED49-DEFC19AC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775"/>
            <a:ext cx="10515600" cy="1325563"/>
          </a:xfrm>
        </p:spPr>
        <p:txBody>
          <a:bodyPr/>
          <a:lstStyle/>
          <a:p>
            <a:r>
              <a:rPr lang="de-DE" dirty="0" err="1"/>
              <a:t>From</a:t>
            </a:r>
            <a:r>
              <a:rPr lang="de-DE" dirty="0"/>
              <a:t> ILIAS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A851A9-AF82-3EFF-8766-2B38DEE71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Self-supervised speech representation learning provides universal models which can used for</a:t>
            </a:r>
            <a:b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downstream speech tasks.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multi-modal data for training such models enables to get better representations and</a:t>
            </a:r>
            <a:b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expands the use cases.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Literature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• [1] Mohamed, Abdelrahman, et al. "Self-supervised speech representation learning: A review." IEEE Journal of Selected Topics in Signal Processing (2022).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• [2] Ao,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effectLst/>
              </a:rPr>
              <a:t>Junyi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, et al. "Speecht5: Unified-modal encoder-decoder pre-training for spoken language processing." ACL (2022).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• [3] Zhu,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effectLst/>
              </a:rPr>
              <a:t>Qiushi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, et al. "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effectLst/>
              </a:rPr>
              <a:t>Vatlm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: Visual-audio-text pre-training with unified masked prediction for speech representation learning." IEEE Transactions on Multimedia (2023).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effectLst/>
              </a:rPr>
              <a:t>• [4] Shi, Bowen, et al. "Learning audio-visual speech representation by masked multimodal cluster prediction." ICLR (2022).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D15EFB-FF5B-B4CA-55B9-6CC35A8E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A447EA-958C-B9A2-64C2-FF1D7A36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A6D437-CFB6-C4C0-C250-EE2D2D7D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6448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D805BA-22DB-7C3F-FA81-EBDA00F3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5CE866-7610-D846-8EC9-42B4A6E7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err="1"/>
              <a:t>two</a:t>
            </a:r>
            <a:r>
              <a:rPr lang="de-DE" b="1" dirty="0"/>
              <a:t> </a:t>
            </a:r>
            <a:r>
              <a:rPr lang="de-DE" b="1" dirty="0" err="1"/>
              <a:t>minutes</a:t>
            </a:r>
            <a:r>
              <a:rPr lang="de-DE" b="1" dirty="0"/>
              <a:t> per </a:t>
            </a:r>
            <a:r>
              <a:rPr lang="de-DE" b="1" dirty="0" err="1"/>
              <a:t>slide</a:t>
            </a:r>
            <a:r>
              <a:rPr lang="de-DE" b="1" dirty="0"/>
              <a:t> </a:t>
            </a:r>
            <a:r>
              <a:rPr lang="de-DE" b="1" dirty="0">
                <a:sym typeface="Wingdings" panose="05000000000000000000" pitchFamily="2" charset="2"/>
              </a:rPr>
              <a:t> ~</a:t>
            </a:r>
            <a:r>
              <a:rPr lang="de-DE" b="1">
                <a:sym typeface="Wingdings" panose="05000000000000000000" pitchFamily="2" charset="2"/>
              </a:rPr>
              <a:t>12.5 Slides</a:t>
            </a:r>
          </a:p>
          <a:p>
            <a:pPr marL="0" indent="0">
              <a:buNone/>
            </a:pPr>
            <a:endParaRPr lang="de-DE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3F07CD-B7D8-56ED-F1C0-AD943813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74E4BF-436F-2407-CCA7-6DF73948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8096F9-3FB5-0C55-D6F4-1BCA6D93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582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72F1A-8422-2279-853A-18490E33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Qualities</a:t>
            </a:r>
            <a:r>
              <a:rPr lang="de-DE" dirty="0"/>
              <a:t> of Speech </a:t>
            </a:r>
            <a:r>
              <a:rPr lang="en-GB" dirty="0"/>
              <a:t>Representations [1]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88B905-BEC9-9440-7270-BBFF1996D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Disentangled speaker identity, style, emotion, noise</a:t>
            </a:r>
          </a:p>
          <a:p>
            <a:r>
              <a:rPr lang="en-US" dirty="0"/>
              <a:t>Invariant to noise</a:t>
            </a:r>
          </a:p>
          <a:p>
            <a:r>
              <a:rPr lang="en-US" dirty="0"/>
              <a:t>Hierarchical </a:t>
            </a:r>
            <a:r>
              <a:rPr lang="en-US" dirty="0" err="1"/>
              <a:t>w.r.t.</a:t>
            </a:r>
            <a:r>
              <a:rPr lang="en-US" dirty="0"/>
              <a:t> acoustic, lexical and semantic features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81EC9C-43AB-D74F-1FC5-254FAFEF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05.12.2023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AB99A6-3C32-E43E-15D8-1FB9D921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0FFA8E-2439-CD60-2906-CB99CE2A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213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1C070-00D4-00A8-C4D4-6B6B2D7B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History of Speech </a:t>
            </a:r>
            <a:r>
              <a:rPr lang="en-GB" dirty="0"/>
              <a:t>Representation</a:t>
            </a:r>
            <a:r>
              <a:rPr lang="de-DE" dirty="0"/>
              <a:t>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8DD975-D06A-5BA7-8A63-42D9CA0E9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Early </a:t>
            </a:r>
            <a:r>
              <a:rPr lang="en-GB" dirty="0"/>
              <a:t>approaches [1]: </a:t>
            </a:r>
          </a:p>
          <a:p>
            <a:pPr lvl="1"/>
            <a:r>
              <a:rPr lang="en-GB" dirty="0"/>
              <a:t>Clustering approaches </a:t>
            </a:r>
          </a:p>
          <a:p>
            <a:pPr lvl="2"/>
            <a:r>
              <a:rPr lang="en-GB" dirty="0"/>
              <a:t>k-means, GMMs</a:t>
            </a:r>
          </a:p>
          <a:p>
            <a:pPr lvl="1"/>
            <a:r>
              <a:rPr lang="en-GB" dirty="0"/>
              <a:t>Hidden Markov Models: Allow processing of continuous speech</a:t>
            </a:r>
          </a:p>
          <a:p>
            <a:r>
              <a:rPr lang="en-GB" dirty="0"/>
              <a:t>Currently: Pretext task optimization</a:t>
            </a:r>
          </a:p>
          <a:p>
            <a:pPr lvl="1"/>
            <a:r>
              <a:rPr lang="en-GB" dirty="0"/>
              <a:t>Learn Representation by solving “pretext” task such as predicting masked tokens (e.g., BERT)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908126-EB98-81EF-5624-912F91FA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05.12.2023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98625E-499B-5D12-2436-3312EE44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9F705F-E83D-D669-F93B-E6983073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303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B18720-ED9F-654B-2B6C-03B904FD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69437-7E53-DCBA-26D6-075B65E63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</a:t>
            </a:r>
            <a:r>
              <a:rPr lang="de-DE" dirty="0"/>
              <a:t> </a:t>
            </a:r>
            <a:r>
              <a:rPr lang="en-GB" dirty="0"/>
              <a:t>to</a:t>
            </a:r>
            <a:r>
              <a:rPr lang="de-DE" dirty="0"/>
              <a:t> </a:t>
            </a:r>
            <a:r>
              <a:rPr lang="en-GB" dirty="0"/>
              <a:t>gather</a:t>
            </a:r>
            <a:r>
              <a:rPr lang="de-DE" dirty="0"/>
              <a:t> multimodal </a:t>
            </a:r>
            <a:r>
              <a:rPr lang="en-GB" dirty="0"/>
              <a:t>data</a:t>
            </a:r>
            <a:r>
              <a:rPr lang="de-DE" dirty="0"/>
              <a:t>? </a:t>
            </a:r>
            <a:r>
              <a:rPr lang="en-GB" dirty="0"/>
              <a:t>Un-</a:t>
            </a:r>
            <a:r>
              <a:rPr lang="en-GB" dirty="0" err="1"/>
              <a:t>labeled</a:t>
            </a:r>
            <a:r>
              <a:rPr lang="de-DE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AD0E7B-132A-BF69-A510-6938332E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05.12.2023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4622A9-CA87-4F5E-4E1F-089E8078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32E1E5-FE2C-D226-A6BD-134E3533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831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7BD36-9BE1-9E11-2419-09EE0FB8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Representation Learning Paradigms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B29855-1D3B-F04B-EB6A-E10C8CCA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CE1B6-89F7-2115-CE62-C6E4DDF5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30318A-605C-C70B-5C8A-E2CAB8FC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377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7BD36-9BE1-9E11-2419-09EE0FB8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Representation Learning Paradigms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605907-84CB-5A07-5B52-58273FC86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Generative</a:t>
            </a:r>
          </a:p>
          <a:p>
            <a:pPr lvl="1"/>
            <a:r>
              <a:rPr lang="en-US" sz="2000" dirty="0"/>
              <a:t>Reconstruct input based on limited view</a:t>
            </a:r>
          </a:p>
          <a:p>
            <a:pPr lvl="1"/>
            <a:r>
              <a:rPr lang="en-US" sz="2000" dirty="0"/>
              <a:t>Predict:</a:t>
            </a:r>
          </a:p>
          <a:p>
            <a:pPr lvl="2"/>
            <a:r>
              <a:rPr lang="en-US" sz="1600" dirty="0"/>
              <a:t>Future inputs</a:t>
            </a:r>
          </a:p>
          <a:p>
            <a:pPr lvl="2"/>
            <a:r>
              <a:rPr lang="en-US" sz="1600" dirty="0"/>
              <a:t>Masked inputs</a:t>
            </a:r>
          </a:p>
          <a:p>
            <a:pPr lvl="2"/>
            <a:r>
              <a:rPr lang="en-US" sz="1600" dirty="0"/>
              <a:t>Original from corrupted/noisy input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B29855-1D3B-F04B-EB6A-E10C8CCA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CE1B6-89F7-2115-CE62-C6E4DDF5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30318A-605C-C70B-5C8A-E2CAB8FC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7</a:t>
            </a:fld>
            <a:endParaRPr lang="de-DE" dirty="0"/>
          </a:p>
        </p:txBody>
      </p:sp>
      <p:pic>
        <p:nvPicPr>
          <p:cNvPr id="8" name="Grafik 7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D2FBEDBE-68E5-E73E-544F-B10270586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672" y="2160482"/>
            <a:ext cx="3967128" cy="29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6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7BD36-9BE1-9E11-2419-09EE0FB8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Representation Learning Paradigms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605907-84CB-5A07-5B52-58273FC86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Generative</a:t>
            </a:r>
          </a:p>
          <a:p>
            <a:pPr lvl="1"/>
            <a:r>
              <a:rPr lang="en-US" sz="2000" dirty="0"/>
              <a:t>Reconstruct input</a:t>
            </a:r>
          </a:p>
          <a:p>
            <a:r>
              <a:rPr lang="en-US" sz="2400" dirty="0"/>
              <a:t>Contrastive</a:t>
            </a:r>
          </a:p>
          <a:p>
            <a:pPr lvl="1"/>
            <a:r>
              <a:rPr lang="en-US" sz="2000" dirty="0"/>
              <a:t>Similar samples should have similar representations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Example loss: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B29855-1D3B-F04B-EB6A-E10C8CCA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CE1B6-89F7-2115-CE62-C6E4DDF5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30318A-605C-C70B-5C8A-E2CAB8FC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8</a:t>
            </a:fld>
            <a:endParaRPr lang="de-DE" dirty="0"/>
          </a:p>
        </p:txBody>
      </p:sp>
      <p:pic>
        <p:nvPicPr>
          <p:cNvPr id="8" name="Grafik 7" descr="Ein Bild, das Text, Diagramm, Reihe, Kreis enthält.&#10;&#10;Automatisch generierte Beschreibung">
            <a:extLst>
              <a:ext uri="{FF2B5EF4-FFF2-40B4-BE49-F238E27FC236}">
                <a16:creationId xmlns:a16="http://schemas.microsoft.com/office/drawing/2014/main" id="{51A47539-7D94-4BB9-4D4E-78B6F1FDB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553" y="4260111"/>
            <a:ext cx="4265247" cy="19168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6D52E56-414C-3129-9856-005C7799ED9D}"/>
                  </a:ext>
                </a:extLst>
              </p:cNvPr>
              <p:cNvSpPr txBox="1"/>
              <p:nvPr/>
            </p:nvSpPr>
            <p:spPr>
              <a:xfrm>
                <a:off x="3138204" y="3512545"/>
                <a:ext cx="3950349" cy="1315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sub>
                                            <m:sup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bSup>
                                              <m:sSub>
                                                <m:sSubPr>
                                                  <m:ctrlP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GB" sz="1400" dirty="0"/>
                  <a:t> = anchor/target sample,</a:t>
                </a:r>
                <a:br>
                  <a:rPr lang="en-GB" sz="1400" dirty="0"/>
                </a:br>
                <a:r>
                  <a:rPr lang="en-GB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GB" sz="1400" dirty="0"/>
                  <a:t>=positive,</a:t>
                </a:r>
              </a:p>
              <a:p>
                <a:r>
                  <a:rPr lang="en-GB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400" dirty="0"/>
                  <a:t>=negatives and positive</a:t>
                </a:r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6D52E56-414C-3129-9856-005C7799E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204" y="3512545"/>
                <a:ext cx="3950349" cy="1315745"/>
              </a:xfrm>
              <a:prstGeom prst="rect">
                <a:avLst/>
              </a:prstGeom>
              <a:blipFill>
                <a:blip r:embed="rId4"/>
                <a:stretch>
                  <a:fillRect l="-1235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892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7BD36-9BE1-9E11-2419-09EE0FB8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Representation Learning Paradigms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605907-84CB-5A07-5B52-58273FC86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Generative</a:t>
            </a:r>
          </a:p>
          <a:p>
            <a:pPr lvl="1"/>
            <a:r>
              <a:rPr lang="en-US" sz="2000" dirty="0"/>
              <a:t>Reconstruct input</a:t>
            </a:r>
          </a:p>
          <a:p>
            <a:r>
              <a:rPr lang="en-US" sz="2400" dirty="0"/>
              <a:t>Contrastive</a:t>
            </a:r>
          </a:p>
          <a:p>
            <a:pPr lvl="1"/>
            <a:r>
              <a:rPr lang="en-US" sz="2000" dirty="0"/>
              <a:t>Similar samples, similar representations</a:t>
            </a:r>
          </a:p>
          <a:p>
            <a:r>
              <a:rPr lang="en-US" sz="2400" dirty="0"/>
              <a:t>Predictive</a:t>
            </a:r>
          </a:p>
          <a:p>
            <a:pPr lvl="1"/>
            <a:r>
              <a:rPr lang="en-US" sz="2000" dirty="0"/>
              <a:t>Compute targets typically with another model</a:t>
            </a:r>
          </a:p>
          <a:p>
            <a:pPr lvl="2"/>
            <a:r>
              <a:rPr lang="en-US" sz="1600" dirty="0"/>
              <a:t>e.g., learn discrete targets with k-means (HuBERT, see later)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B29855-1D3B-F04B-EB6A-E10C8CCA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05.12.2023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CE1B6-89F7-2115-CE62-C6E4DDF5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Multi-modal Speech Representation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30318A-605C-C70B-5C8A-E2CAB8FC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C08E-11F1-4614-AD94-2F79D605AB8D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064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1334</Words>
  <Application>Microsoft Office PowerPoint</Application>
  <PresentationFormat>Breitbild</PresentationFormat>
  <Paragraphs>253</Paragraphs>
  <Slides>26</Slides>
  <Notes>13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</vt:lpstr>
      <vt:lpstr>Multi-modal Speech Representation Learning</vt:lpstr>
      <vt:lpstr>Speech Representation Learning</vt:lpstr>
      <vt:lpstr>Qualities of Speech Representations [1]</vt:lpstr>
      <vt:lpstr>History of Speech Representation Learning</vt:lpstr>
      <vt:lpstr>Data</vt:lpstr>
      <vt:lpstr>Speech Representation Learning Paradigms</vt:lpstr>
      <vt:lpstr>Speech Representation Learning Paradigms</vt:lpstr>
      <vt:lpstr>Speech Representation Learning Paradigms</vt:lpstr>
      <vt:lpstr>Speech Representation Learning Paradigms</vt:lpstr>
      <vt:lpstr>Single-mode approaches</vt:lpstr>
      <vt:lpstr>wav2vec 2.0 Loss</vt:lpstr>
      <vt:lpstr>Single-mode approaches</vt:lpstr>
      <vt:lpstr>Single-mode approaches</vt:lpstr>
      <vt:lpstr>Multi-modal approaches</vt:lpstr>
      <vt:lpstr>Multimodal Learning</vt:lpstr>
      <vt:lpstr>SpeechT5 (10/21)</vt:lpstr>
      <vt:lpstr>SpeechT5 TODO</vt:lpstr>
      <vt:lpstr>SpeechT5 (10/21)</vt:lpstr>
      <vt:lpstr>AV-HuBERT (03/22)</vt:lpstr>
      <vt:lpstr>AV-HuBERT</vt:lpstr>
      <vt:lpstr>Visual-Audio-Text LM (11/22)</vt:lpstr>
      <vt:lpstr>Visual-Audio-Text LM</vt:lpstr>
      <vt:lpstr>Challenges / Prospects</vt:lpstr>
      <vt:lpstr>PowerPoint-Präsentation</vt:lpstr>
      <vt:lpstr>From ILIAS</vt:lpstr>
      <vt:lpstr>Presentation metadata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Multi-modal Speech Representation</dc:title>
  <dc:creator>uuwss</dc:creator>
  <cp:lastModifiedBy>uuwss</cp:lastModifiedBy>
  <cp:revision>355</cp:revision>
  <dcterms:created xsi:type="dcterms:W3CDTF">2023-10-24T15:29:09Z</dcterms:created>
  <dcterms:modified xsi:type="dcterms:W3CDTF">2023-11-08T15:44:11Z</dcterms:modified>
</cp:coreProperties>
</file>