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86" r:id="rId1"/>
  </p:sldMasterIdLst>
  <p:notesMasterIdLst>
    <p:notesMasterId r:id="rId34"/>
  </p:notesMasterIdLst>
  <p:sldIdLst>
    <p:sldId id="256" r:id="rId2"/>
    <p:sldId id="319" r:id="rId3"/>
    <p:sldId id="320" r:id="rId4"/>
    <p:sldId id="333" r:id="rId5"/>
    <p:sldId id="335" r:id="rId6"/>
    <p:sldId id="336" r:id="rId7"/>
    <p:sldId id="337" r:id="rId8"/>
    <p:sldId id="334" r:id="rId9"/>
    <p:sldId id="338" r:id="rId10"/>
    <p:sldId id="339" r:id="rId11"/>
    <p:sldId id="340" r:id="rId12"/>
    <p:sldId id="341" r:id="rId13"/>
    <p:sldId id="342" r:id="rId14"/>
    <p:sldId id="343" r:id="rId15"/>
    <p:sldId id="345" r:id="rId16"/>
    <p:sldId id="346" r:id="rId17"/>
    <p:sldId id="354" r:id="rId18"/>
    <p:sldId id="353" r:id="rId19"/>
    <p:sldId id="321" r:id="rId20"/>
    <p:sldId id="322" r:id="rId21"/>
    <p:sldId id="324" r:id="rId22"/>
    <p:sldId id="323" r:id="rId23"/>
    <p:sldId id="325" r:id="rId24"/>
    <p:sldId id="327" r:id="rId25"/>
    <p:sldId id="332" r:id="rId26"/>
    <p:sldId id="328" r:id="rId27"/>
    <p:sldId id="329" r:id="rId28"/>
    <p:sldId id="349" r:id="rId29"/>
    <p:sldId id="350" r:id="rId30"/>
    <p:sldId id="351" r:id="rId31"/>
    <p:sldId id="352" r:id="rId32"/>
    <p:sldId id="348"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4202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59" autoAdjust="0"/>
    <p:restoredTop sz="94660"/>
  </p:normalViewPr>
  <p:slideViewPr>
    <p:cSldViewPr snapToGrid="0">
      <p:cViewPr varScale="1">
        <p:scale>
          <a:sx n="113" d="100"/>
          <a:sy n="113" d="100"/>
        </p:scale>
        <p:origin x="18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8" name="Shape 68"/>
          <p:cNvSpPr>
            <a:spLocks noGrp="1" noRot="1" noChangeAspect="1"/>
          </p:cNvSpPr>
          <p:nvPr>
            <p:ph type="sldImg"/>
          </p:nvPr>
        </p:nvSpPr>
        <p:spPr>
          <a:xfrm>
            <a:off x="1143000" y="685800"/>
            <a:ext cx="4572000" cy="3429000"/>
          </a:xfrm>
          <a:prstGeom prst="rect">
            <a:avLst/>
          </a:prstGeom>
        </p:spPr>
        <p:txBody>
          <a:bodyPr/>
          <a:lstStyle/>
          <a:p>
            <a:endParaRPr/>
          </a:p>
        </p:txBody>
      </p:sp>
      <p:sp>
        <p:nvSpPr>
          <p:cNvPr id="69" name="Shape 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86CB4B4D-7CA3-9044-876B-883B54F8677D}"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6316656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959847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722044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194788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615432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426465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785700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31030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9158567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1_Blank">
    <p:spTree>
      <p:nvGrpSpPr>
        <p:cNvPr id="1" name=""/>
        <p:cNvGrpSpPr/>
        <p:nvPr/>
      </p:nvGrpSpPr>
      <p:grpSpPr>
        <a:xfrm>
          <a:off x="0" y="0"/>
          <a:ext cx="0" cy="0"/>
          <a:chOff x="0" y="0"/>
          <a:chExt cx="0" cy="0"/>
        </a:xfrm>
      </p:grpSpPr>
      <p:sp>
        <p:nvSpPr>
          <p:cNvPr id="24" name="Title Text"/>
          <p:cNvSpPr txBox="1">
            <a:spLocks noGrp="1"/>
          </p:cNvSpPr>
          <p:nvPr>
            <p:ph type="title"/>
          </p:nvPr>
        </p:nvSpPr>
        <p:spPr>
          <a:prstGeom prst="rect">
            <a:avLst/>
          </a:prstGeom>
        </p:spPr>
        <p:txBody>
          <a:bodyPr/>
          <a:lstStyle>
            <a:lvl1pPr>
              <a:defRPr i="1"/>
            </a:lvl1pPr>
          </a:lstStyle>
          <a:p>
            <a:r>
              <a:t>Title Text</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9988515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77207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35104649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575411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320121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788727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34208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399103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70341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7/1/2022</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445200258"/>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 id="2147484001" r:id="rId15"/>
    <p:sldLayoutId id="2147484002" r:id="rId16"/>
    <p:sldLayoutId id="2147484003" r:id="rId17"/>
    <p:sldLayoutId id="2147484004"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hyperlink" Target="https://codepen.io/Jorge-Flores/pen/BajJvzJ?editors=1100" TargetMode="Externa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mozilla.org/en-US/docs/Web/CSS/Media_Queries/Using_media_queries" TargetMode="Externa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hyperlink" Target="https://codepen.io/Jorge-Flores/pen/jOqmYjo?editors=1100"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9"/>
          <p:cNvSpPr txBox="1"/>
          <p:nvPr/>
        </p:nvSpPr>
        <p:spPr>
          <a:xfrm>
            <a:off x="1539440" y="2971178"/>
            <a:ext cx="504362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solidFill>
                  <a:srgbClr val="FFFFFF"/>
                </a:solidFill>
              </a:defRPr>
            </a:lvl1pPr>
          </a:lstStyle>
          <a:p>
            <a:r>
              <a:rPr lang="es-MX" sz="3000" dirty="0">
                <a:solidFill>
                  <a:schemeClr val="tx1"/>
                </a:solidFill>
              </a:rPr>
              <a:t>Desarrollo de Aplicaciones Web</a:t>
            </a:r>
            <a:endParaRPr sz="3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29252C-2BF7-4A52-8A8E-FCE7F6064EEE}"/>
              </a:ext>
            </a:extLst>
          </p:cNvPr>
          <p:cNvPicPr>
            <a:picLocks noChangeAspect="1"/>
          </p:cNvPicPr>
          <p:nvPr/>
        </p:nvPicPr>
        <p:blipFill>
          <a:blip r:embed="rId2"/>
          <a:stretch>
            <a:fillRect/>
          </a:stretch>
        </p:blipFill>
        <p:spPr>
          <a:xfrm>
            <a:off x="0" y="0"/>
            <a:ext cx="4212423" cy="6858000"/>
          </a:xfrm>
          <a:prstGeom prst="rect">
            <a:avLst/>
          </a:prstGeom>
        </p:spPr>
      </p:pic>
      <p:sp>
        <p:nvSpPr>
          <p:cNvPr id="4" name="TextBox 3">
            <a:extLst>
              <a:ext uri="{FF2B5EF4-FFF2-40B4-BE49-F238E27FC236}">
                <a16:creationId xmlns:a16="http://schemas.microsoft.com/office/drawing/2014/main" id="{9C9CEF13-E783-484B-8046-4702E8F12479}"/>
              </a:ext>
            </a:extLst>
          </p:cNvPr>
          <p:cNvSpPr txBox="1"/>
          <p:nvPr/>
        </p:nvSpPr>
        <p:spPr>
          <a:xfrm>
            <a:off x="4212424" y="-1"/>
            <a:ext cx="4860556" cy="4401205"/>
          </a:xfrm>
          <a:prstGeom prst="rect">
            <a:avLst/>
          </a:prstGeom>
          <a:noFill/>
        </p:spPr>
        <p:txBody>
          <a:bodyPr wrap="square" rtlCol="0">
            <a:spAutoFit/>
          </a:bodyPr>
          <a:lstStyle/>
          <a:p>
            <a:pPr marL="171450" indent="-171450">
              <a:buFont typeface="Wingdings" panose="05000000000000000000" pitchFamily="2" charset="2"/>
              <a:buChar char="§"/>
            </a:pPr>
            <a:r>
              <a:rPr lang="en-US" sz="1400" dirty="0">
                <a:cs typeface="Calibri" panose="020F0502020204030204" pitchFamily="34" charset="0"/>
              </a:rPr>
              <a:t> </a:t>
            </a:r>
            <a:r>
              <a:rPr lang="en-US" sz="1400" b="1" dirty="0">
                <a:cs typeface="Calibri" panose="020F0502020204030204" pitchFamily="34" charset="0"/>
              </a:rPr>
              <a:t>flex-start </a:t>
            </a:r>
            <a:r>
              <a:rPr lang="en-US" sz="1400" dirty="0">
                <a:cs typeface="Calibri" panose="020F0502020204030204" pitchFamily="34" charset="0"/>
              </a:rPr>
              <a:t>: items packed to the start of the container. The (more supported) flex-start honors the flex-direction while start honors the writing-mode direction.</a:t>
            </a:r>
          </a:p>
          <a:p>
            <a:r>
              <a:rPr lang="en-US" sz="1400" dirty="0">
                <a:cs typeface="Calibri" panose="020F0502020204030204" pitchFamily="34" charset="0"/>
              </a:rPr>
              <a:t> </a:t>
            </a:r>
          </a:p>
          <a:p>
            <a:pPr marL="171450" indent="-171450">
              <a:buFont typeface="Wingdings" panose="05000000000000000000" pitchFamily="2" charset="2"/>
              <a:buChar char="§"/>
            </a:pPr>
            <a:r>
              <a:rPr lang="en-US" sz="1400" b="1" dirty="0">
                <a:cs typeface="Calibri" panose="020F0502020204030204" pitchFamily="34" charset="0"/>
              </a:rPr>
              <a:t>flex-end</a:t>
            </a:r>
            <a:r>
              <a:rPr lang="en-US" sz="1400" dirty="0">
                <a:cs typeface="Calibri" panose="020F0502020204030204" pitchFamily="34" charset="0"/>
              </a:rPr>
              <a:t>: items packed to the end of the container. The (more support) flex-end honors the flex-direction while end honors the writing-mode direction.</a:t>
            </a:r>
          </a:p>
          <a:p>
            <a:r>
              <a:rPr lang="en-US" sz="1400" dirty="0">
                <a:cs typeface="Calibri" panose="020F0502020204030204" pitchFamily="34" charset="0"/>
              </a:rPr>
              <a:t> </a:t>
            </a:r>
          </a:p>
          <a:p>
            <a:pPr marL="171450" indent="-171450">
              <a:buFont typeface="Wingdings" panose="05000000000000000000" pitchFamily="2" charset="2"/>
              <a:buChar char="§"/>
            </a:pPr>
            <a:r>
              <a:rPr lang="en-US" sz="1400" b="1" dirty="0">
                <a:cs typeface="Calibri" panose="020F0502020204030204" pitchFamily="34" charset="0"/>
              </a:rPr>
              <a:t>center</a:t>
            </a:r>
            <a:r>
              <a:rPr lang="en-US" sz="1400" dirty="0">
                <a:cs typeface="Calibri" panose="020F0502020204030204" pitchFamily="34" charset="0"/>
              </a:rPr>
              <a:t>: items centered in the container</a:t>
            </a:r>
          </a:p>
          <a:p>
            <a:r>
              <a:rPr lang="en-US" sz="1400" dirty="0">
                <a:cs typeface="Calibri" panose="020F0502020204030204" pitchFamily="34" charset="0"/>
              </a:rPr>
              <a:t> </a:t>
            </a:r>
          </a:p>
          <a:p>
            <a:pPr marL="171450" indent="-171450">
              <a:buFont typeface="Wingdings" panose="05000000000000000000" pitchFamily="2" charset="2"/>
              <a:buChar char="§"/>
            </a:pPr>
            <a:r>
              <a:rPr lang="en-US" sz="1400" b="1" dirty="0">
                <a:cs typeface="Calibri" panose="020F0502020204030204" pitchFamily="34" charset="0"/>
              </a:rPr>
              <a:t>space-between</a:t>
            </a:r>
            <a:r>
              <a:rPr lang="en-US" sz="1400" dirty="0">
                <a:cs typeface="Calibri" panose="020F0502020204030204" pitchFamily="34" charset="0"/>
              </a:rPr>
              <a:t>: items evenly distributed; the first line is at the start of the container while the last one is at the end</a:t>
            </a:r>
          </a:p>
          <a:p>
            <a:pPr marL="171450" indent="-171450">
              <a:buFont typeface="Wingdings" panose="05000000000000000000" pitchFamily="2" charset="2"/>
              <a:buChar char="§"/>
            </a:pPr>
            <a:endParaRPr lang="en-US" sz="1400" dirty="0">
              <a:cs typeface="Calibri" panose="020F0502020204030204" pitchFamily="34" charset="0"/>
            </a:endParaRPr>
          </a:p>
          <a:p>
            <a:pPr marL="171450" indent="-171450">
              <a:buFont typeface="Wingdings" panose="05000000000000000000" pitchFamily="2" charset="2"/>
              <a:buChar char="§"/>
            </a:pPr>
            <a:r>
              <a:rPr lang="en-US" sz="1400" b="1" dirty="0">
                <a:cs typeface="Calibri" panose="020F0502020204030204" pitchFamily="34" charset="0"/>
              </a:rPr>
              <a:t>space-around</a:t>
            </a:r>
            <a:r>
              <a:rPr lang="en-US" sz="1400" dirty="0">
                <a:cs typeface="Calibri" panose="020F0502020204030204" pitchFamily="34" charset="0"/>
              </a:rPr>
              <a:t>: items evenly distributed with equal space around each line</a:t>
            </a:r>
          </a:p>
          <a:p>
            <a:pPr marL="171450" indent="-171450">
              <a:buFont typeface="Wingdings" panose="05000000000000000000" pitchFamily="2" charset="2"/>
              <a:buChar char="§"/>
            </a:pPr>
            <a:endParaRPr lang="en-US" sz="1400" dirty="0">
              <a:cs typeface="Calibri" panose="020F0502020204030204" pitchFamily="34" charset="0"/>
            </a:endParaRPr>
          </a:p>
          <a:p>
            <a:pPr marL="171450" indent="-171450">
              <a:buFont typeface="Wingdings" panose="05000000000000000000" pitchFamily="2" charset="2"/>
              <a:buChar char="§"/>
            </a:pPr>
            <a:r>
              <a:rPr lang="en-US" sz="1400" b="1" dirty="0">
                <a:cs typeface="Calibri" panose="020F0502020204030204" pitchFamily="34" charset="0"/>
              </a:rPr>
              <a:t>space-evenly</a:t>
            </a:r>
            <a:r>
              <a:rPr lang="en-US" sz="1400" dirty="0">
                <a:cs typeface="Calibri" panose="020F0502020204030204" pitchFamily="34" charset="0"/>
              </a:rPr>
              <a:t>: items are evenly distributed with equal space around them</a:t>
            </a:r>
          </a:p>
          <a:p>
            <a:pPr marL="171450" indent="-171450">
              <a:buFont typeface="Wingdings" panose="05000000000000000000" pitchFamily="2" charset="2"/>
              <a:buChar char="§"/>
            </a:pPr>
            <a:endParaRPr lang="en-US" sz="1400" dirty="0">
              <a:cs typeface="Calibri" panose="020F0502020204030204" pitchFamily="34" charset="0"/>
            </a:endParaRPr>
          </a:p>
          <a:p>
            <a:pPr marL="171450" indent="-171450">
              <a:buFont typeface="Wingdings" panose="05000000000000000000" pitchFamily="2" charset="2"/>
              <a:buChar char="§"/>
            </a:pPr>
            <a:r>
              <a:rPr lang="en-US" sz="1400" b="1" dirty="0">
                <a:cs typeface="Calibri" panose="020F0502020204030204" pitchFamily="34" charset="0"/>
              </a:rPr>
              <a:t>stretch (default)</a:t>
            </a:r>
            <a:r>
              <a:rPr lang="en-US" sz="1400" dirty="0">
                <a:cs typeface="Calibri" panose="020F0502020204030204" pitchFamily="34" charset="0"/>
              </a:rPr>
              <a:t>: lines stretch to take up the remaining space</a:t>
            </a:r>
          </a:p>
        </p:txBody>
      </p:sp>
      <p:pic>
        <p:nvPicPr>
          <p:cNvPr id="2050" name="Picture 2" descr="enter image description here">
            <a:extLst>
              <a:ext uri="{FF2B5EF4-FFF2-40B4-BE49-F238E27FC236}">
                <a16:creationId xmlns:a16="http://schemas.microsoft.com/office/drawing/2014/main" id="{11307645-E6D9-878B-A188-06E81ACC99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1579" y="5081587"/>
            <a:ext cx="3209926" cy="17764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BC5F3D1-A546-E00C-6888-F904E8EED7B2}"/>
              </a:ext>
            </a:extLst>
          </p:cNvPr>
          <p:cNvSpPr txBox="1"/>
          <p:nvPr/>
        </p:nvSpPr>
        <p:spPr>
          <a:xfrm>
            <a:off x="4931579" y="4712255"/>
            <a:ext cx="3209926" cy="369332"/>
          </a:xfrm>
          <a:prstGeom prst="rect">
            <a:avLst/>
          </a:prstGeom>
          <a:noFill/>
        </p:spPr>
        <p:txBody>
          <a:bodyPr wrap="square" rtlCol="0">
            <a:spAutoFit/>
          </a:bodyPr>
          <a:lstStyle/>
          <a:p>
            <a:r>
              <a:rPr lang="en-US" dirty="0"/>
              <a:t>Align-content: space-around</a:t>
            </a:r>
          </a:p>
        </p:txBody>
      </p:sp>
    </p:spTree>
    <p:extLst>
      <p:ext uri="{BB962C8B-B14F-4D97-AF65-F5344CB8AC3E}">
        <p14:creationId xmlns:p14="http://schemas.microsoft.com/office/powerpoint/2010/main" val="409861985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C2207-8C3B-4B9D-B11E-F9F3DAB67F24}"/>
              </a:ext>
            </a:extLst>
          </p:cNvPr>
          <p:cNvSpPr>
            <a:spLocks noGrp="1"/>
          </p:cNvSpPr>
          <p:nvPr>
            <p:ph type="title"/>
          </p:nvPr>
        </p:nvSpPr>
        <p:spPr>
          <a:xfrm>
            <a:off x="689339" y="2305235"/>
            <a:ext cx="7765322" cy="970450"/>
          </a:xfrm>
        </p:spPr>
        <p:txBody>
          <a:bodyPr>
            <a:normAutofit fontScale="90000"/>
          </a:bodyPr>
          <a:lstStyle/>
          <a:p>
            <a:r>
              <a:rPr lang="es-MX" dirty="0"/>
              <a:t>Properties for the Children</a:t>
            </a:r>
            <a:br>
              <a:rPr lang="es-MX" dirty="0"/>
            </a:br>
            <a:r>
              <a:rPr lang="es-MX" dirty="0"/>
              <a:t>(</a:t>
            </a:r>
            <a:r>
              <a:rPr lang="es-MX" dirty="0" err="1"/>
              <a:t>flex</a:t>
            </a:r>
            <a:r>
              <a:rPr lang="es-MX" dirty="0"/>
              <a:t> </a:t>
            </a:r>
            <a:r>
              <a:rPr lang="es-MX" dirty="0" err="1"/>
              <a:t>items</a:t>
            </a:r>
            <a:r>
              <a:rPr lang="es-MX" dirty="0"/>
              <a:t>)</a:t>
            </a:r>
            <a:endParaRPr lang="en-US" dirty="0"/>
          </a:p>
        </p:txBody>
      </p:sp>
    </p:spTree>
    <p:extLst>
      <p:ext uri="{BB962C8B-B14F-4D97-AF65-F5344CB8AC3E}">
        <p14:creationId xmlns:p14="http://schemas.microsoft.com/office/powerpoint/2010/main" val="307419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4B306B-0093-41DB-8FB6-CCAB1D3D7FAA}"/>
              </a:ext>
            </a:extLst>
          </p:cNvPr>
          <p:cNvPicPr>
            <a:picLocks noChangeAspect="1"/>
          </p:cNvPicPr>
          <p:nvPr/>
        </p:nvPicPr>
        <p:blipFill>
          <a:blip r:embed="rId2"/>
          <a:stretch>
            <a:fillRect/>
          </a:stretch>
        </p:blipFill>
        <p:spPr>
          <a:xfrm>
            <a:off x="2263806" y="0"/>
            <a:ext cx="5562886" cy="6858000"/>
          </a:xfrm>
          <a:prstGeom prst="rect">
            <a:avLst/>
          </a:prstGeom>
        </p:spPr>
      </p:pic>
    </p:spTree>
    <p:extLst>
      <p:ext uri="{BB962C8B-B14F-4D97-AF65-F5344CB8AC3E}">
        <p14:creationId xmlns:p14="http://schemas.microsoft.com/office/powerpoint/2010/main" val="251442917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F0F6C0-8E05-45AB-B1C7-AABF2C1AB491}"/>
              </a:ext>
            </a:extLst>
          </p:cNvPr>
          <p:cNvPicPr>
            <a:picLocks noChangeAspect="1"/>
          </p:cNvPicPr>
          <p:nvPr/>
        </p:nvPicPr>
        <p:blipFill>
          <a:blip r:embed="rId2"/>
          <a:stretch>
            <a:fillRect/>
          </a:stretch>
        </p:blipFill>
        <p:spPr>
          <a:xfrm>
            <a:off x="2263807" y="0"/>
            <a:ext cx="5204679" cy="6858000"/>
          </a:xfrm>
          <a:prstGeom prst="rect">
            <a:avLst/>
          </a:prstGeom>
        </p:spPr>
      </p:pic>
    </p:spTree>
    <p:extLst>
      <p:ext uri="{BB962C8B-B14F-4D97-AF65-F5344CB8AC3E}">
        <p14:creationId xmlns:p14="http://schemas.microsoft.com/office/powerpoint/2010/main" val="24534214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0BD8CB-0E36-4E2B-9193-82164A8AAF28}"/>
              </a:ext>
            </a:extLst>
          </p:cNvPr>
          <p:cNvPicPr>
            <a:picLocks noChangeAspect="1"/>
          </p:cNvPicPr>
          <p:nvPr/>
        </p:nvPicPr>
        <p:blipFill>
          <a:blip r:embed="rId2"/>
          <a:stretch>
            <a:fillRect/>
          </a:stretch>
        </p:blipFill>
        <p:spPr>
          <a:xfrm>
            <a:off x="1560321" y="1662732"/>
            <a:ext cx="5632739" cy="3257717"/>
          </a:xfrm>
          <a:prstGeom prst="rect">
            <a:avLst/>
          </a:prstGeom>
        </p:spPr>
      </p:pic>
    </p:spTree>
    <p:extLst>
      <p:ext uri="{BB962C8B-B14F-4D97-AF65-F5344CB8AC3E}">
        <p14:creationId xmlns:p14="http://schemas.microsoft.com/office/powerpoint/2010/main" val="347953281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43968F-A934-4689-8A97-30A242094B65}"/>
              </a:ext>
            </a:extLst>
          </p:cNvPr>
          <p:cNvPicPr>
            <a:picLocks noChangeAspect="1"/>
          </p:cNvPicPr>
          <p:nvPr/>
        </p:nvPicPr>
        <p:blipFill>
          <a:blip r:embed="rId2"/>
          <a:stretch>
            <a:fillRect/>
          </a:stretch>
        </p:blipFill>
        <p:spPr>
          <a:xfrm>
            <a:off x="510570" y="374419"/>
            <a:ext cx="5918504" cy="4889751"/>
          </a:xfrm>
          <a:prstGeom prst="rect">
            <a:avLst/>
          </a:prstGeom>
        </p:spPr>
      </p:pic>
    </p:spTree>
    <p:extLst>
      <p:ext uri="{BB962C8B-B14F-4D97-AF65-F5344CB8AC3E}">
        <p14:creationId xmlns:p14="http://schemas.microsoft.com/office/powerpoint/2010/main" val="108331187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B7212B-A971-42D2-AC09-4F79F8DF6D69}"/>
              </a:ext>
            </a:extLst>
          </p:cNvPr>
          <p:cNvPicPr>
            <a:picLocks noChangeAspect="1"/>
          </p:cNvPicPr>
          <p:nvPr/>
        </p:nvPicPr>
        <p:blipFill>
          <a:blip r:embed="rId2"/>
          <a:stretch>
            <a:fillRect/>
          </a:stretch>
        </p:blipFill>
        <p:spPr>
          <a:xfrm>
            <a:off x="1740289" y="0"/>
            <a:ext cx="5663421" cy="6858000"/>
          </a:xfrm>
          <a:prstGeom prst="rect">
            <a:avLst/>
          </a:prstGeom>
        </p:spPr>
      </p:pic>
    </p:spTree>
    <p:extLst>
      <p:ext uri="{BB962C8B-B14F-4D97-AF65-F5344CB8AC3E}">
        <p14:creationId xmlns:p14="http://schemas.microsoft.com/office/powerpoint/2010/main" val="9508749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45E0-B20E-4D3C-9557-19F23318CB01}"/>
              </a:ext>
            </a:extLst>
          </p:cNvPr>
          <p:cNvSpPr>
            <a:spLocks noGrp="1"/>
          </p:cNvSpPr>
          <p:nvPr>
            <p:ph type="title"/>
          </p:nvPr>
        </p:nvSpPr>
        <p:spPr/>
        <p:txBody>
          <a:bodyPr>
            <a:normAutofit fontScale="90000"/>
          </a:bodyPr>
          <a:lstStyle/>
          <a:p>
            <a:r>
              <a:rPr lang="es-MX" dirty="0"/>
              <a:t>Ejemplo</a:t>
            </a:r>
            <a:br>
              <a:rPr lang="es-MX" dirty="0"/>
            </a:br>
            <a:r>
              <a:rPr lang="es-MX" dirty="0">
                <a:hlinkClick r:id="rId2"/>
              </a:rPr>
              <a:t>https://codepen.io/Jorge-Flores/pen/BajJvzJ?editors=1100</a:t>
            </a:r>
            <a:br>
              <a:rPr lang="es-MX" dirty="0"/>
            </a:br>
            <a:endParaRPr lang="en-US" dirty="0"/>
          </a:p>
        </p:txBody>
      </p:sp>
    </p:spTree>
    <p:extLst>
      <p:ext uri="{BB962C8B-B14F-4D97-AF65-F5344CB8AC3E}">
        <p14:creationId xmlns:p14="http://schemas.microsoft.com/office/powerpoint/2010/main" val="189723800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AA441-FE08-4DEF-9F4C-1AE8EA401062}"/>
              </a:ext>
            </a:extLst>
          </p:cNvPr>
          <p:cNvSpPr>
            <a:spLocks noGrp="1"/>
          </p:cNvSpPr>
          <p:nvPr>
            <p:ph type="title"/>
          </p:nvPr>
        </p:nvSpPr>
        <p:spPr>
          <a:xfrm>
            <a:off x="350521" y="314933"/>
            <a:ext cx="7765322" cy="970450"/>
          </a:xfrm>
        </p:spPr>
        <p:txBody>
          <a:bodyPr/>
          <a:lstStyle/>
          <a:p>
            <a:r>
              <a:rPr lang="es-MX" dirty="0"/>
              <a:t>Ejercicio – 20 min</a:t>
            </a:r>
            <a:endParaRPr lang="en-US" dirty="0"/>
          </a:p>
        </p:txBody>
      </p:sp>
      <p:sp>
        <p:nvSpPr>
          <p:cNvPr id="4" name="TextBox 3">
            <a:extLst>
              <a:ext uri="{FF2B5EF4-FFF2-40B4-BE49-F238E27FC236}">
                <a16:creationId xmlns:a16="http://schemas.microsoft.com/office/drawing/2014/main" id="{2CE471A2-D0B1-459E-A45F-49777FEEAC5C}"/>
              </a:ext>
            </a:extLst>
          </p:cNvPr>
          <p:cNvSpPr txBox="1"/>
          <p:nvPr/>
        </p:nvSpPr>
        <p:spPr>
          <a:xfrm>
            <a:off x="2902404" y="1370630"/>
            <a:ext cx="3024868" cy="369332"/>
          </a:xfrm>
          <a:prstGeom prst="rect">
            <a:avLst/>
          </a:prstGeom>
          <a:noFill/>
        </p:spPr>
        <p:txBody>
          <a:bodyPr wrap="square">
            <a:spAutoFit/>
          </a:bodyPr>
          <a:lstStyle/>
          <a:p>
            <a:r>
              <a:rPr lang="en-US" dirty="0"/>
              <a:t>https://flexboxfroggy.com/</a:t>
            </a:r>
          </a:p>
        </p:txBody>
      </p:sp>
    </p:spTree>
    <p:extLst>
      <p:ext uri="{BB962C8B-B14F-4D97-AF65-F5344CB8AC3E}">
        <p14:creationId xmlns:p14="http://schemas.microsoft.com/office/powerpoint/2010/main" val="97748968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B572-0D79-434F-9A84-52594011F73D}"/>
              </a:ext>
            </a:extLst>
          </p:cNvPr>
          <p:cNvSpPr>
            <a:spLocks noGrp="1"/>
          </p:cNvSpPr>
          <p:nvPr>
            <p:ph type="title"/>
          </p:nvPr>
        </p:nvSpPr>
        <p:spPr/>
        <p:txBody>
          <a:bodyPr/>
          <a:lstStyle/>
          <a:p>
            <a:r>
              <a:rPr lang="es-MX" dirty="0"/>
              <a:t>MediaQueries</a:t>
            </a:r>
            <a:endParaRPr lang="en-US" dirty="0"/>
          </a:p>
        </p:txBody>
      </p:sp>
      <p:sp>
        <p:nvSpPr>
          <p:cNvPr id="3" name="TextBox 2">
            <a:extLst>
              <a:ext uri="{FF2B5EF4-FFF2-40B4-BE49-F238E27FC236}">
                <a16:creationId xmlns:a16="http://schemas.microsoft.com/office/drawing/2014/main" id="{34EFADAE-4A96-49E4-8CE5-8DABBA439C02}"/>
              </a:ext>
            </a:extLst>
          </p:cNvPr>
          <p:cNvSpPr txBox="1"/>
          <p:nvPr/>
        </p:nvSpPr>
        <p:spPr>
          <a:xfrm>
            <a:off x="0" y="2175029"/>
            <a:ext cx="8327254"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Media queries</a:t>
            </a:r>
            <a:r>
              <a:rPr lang="en-US" dirty="0"/>
              <a:t> are useful when you want to modify your site or app depending on a device’s general type (such as print vs screen).</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A media query is composed of an optional media type and any number of media feature expressions.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Multiple queries can be combined in various ways by using logical operators.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Media queries are case insensitive.</a:t>
            </a:r>
          </a:p>
          <a:p>
            <a:pPr marL="742950" lvl="1" indent="-285750">
              <a:buFont typeface="Wingdings" panose="05000000000000000000" pitchFamily="2" charset="2"/>
              <a:buChar char="Ø"/>
            </a:pPr>
            <a:endParaRPr lang="en-US" b="1" dirty="0"/>
          </a:p>
        </p:txBody>
      </p:sp>
    </p:spTree>
    <p:extLst>
      <p:ext uri="{BB962C8B-B14F-4D97-AF65-F5344CB8AC3E}">
        <p14:creationId xmlns:p14="http://schemas.microsoft.com/office/powerpoint/2010/main" val="32343377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AA441-FE08-4DEF-9F4C-1AE8EA401062}"/>
              </a:ext>
            </a:extLst>
          </p:cNvPr>
          <p:cNvSpPr>
            <a:spLocks noGrp="1"/>
          </p:cNvSpPr>
          <p:nvPr>
            <p:ph type="title"/>
          </p:nvPr>
        </p:nvSpPr>
        <p:spPr>
          <a:xfrm>
            <a:off x="689339" y="2784629"/>
            <a:ext cx="7765322" cy="970450"/>
          </a:xfrm>
        </p:spPr>
        <p:txBody>
          <a:bodyPr/>
          <a:lstStyle/>
          <a:p>
            <a:r>
              <a:rPr lang="es-MX" dirty="0"/>
              <a:t>Flexbox and Responsive Design</a:t>
            </a:r>
            <a:endParaRPr lang="en-US" dirty="0"/>
          </a:p>
        </p:txBody>
      </p:sp>
    </p:spTree>
    <p:extLst>
      <p:ext uri="{BB962C8B-B14F-4D97-AF65-F5344CB8AC3E}">
        <p14:creationId xmlns:p14="http://schemas.microsoft.com/office/powerpoint/2010/main" val="281708023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9FB0-4E70-4474-95EB-5CCAE7028429}"/>
              </a:ext>
            </a:extLst>
          </p:cNvPr>
          <p:cNvSpPr>
            <a:spLocks noGrp="1"/>
          </p:cNvSpPr>
          <p:nvPr>
            <p:ph type="title"/>
          </p:nvPr>
        </p:nvSpPr>
        <p:spPr>
          <a:xfrm>
            <a:off x="689339" y="0"/>
            <a:ext cx="7765322" cy="970450"/>
          </a:xfrm>
        </p:spPr>
        <p:txBody>
          <a:bodyPr/>
          <a:lstStyle/>
          <a:p>
            <a:r>
              <a:rPr lang="es-MX" dirty="0" err="1"/>
              <a:t>Syntax</a:t>
            </a:r>
            <a:endParaRPr lang="en-US" dirty="0"/>
          </a:p>
        </p:txBody>
      </p:sp>
      <p:sp>
        <p:nvSpPr>
          <p:cNvPr id="3" name="TextBox 2">
            <a:extLst>
              <a:ext uri="{FF2B5EF4-FFF2-40B4-BE49-F238E27FC236}">
                <a16:creationId xmlns:a16="http://schemas.microsoft.com/office/drawing/2014/main" id="{56870E5B-8AEA-42F1-B2CE-E365A7D50BA2}"/>
              </a:ext>
            </a:extLst>
          </p:cNvPr>
          <p:cNvSpPr txBox="1"/>
          <p:nvPr/>
        </p:nvSpPr>
        <p:spPr>
          <a:xfrm>
            <a:off x="2534574" y="929766"/>
            <a:ext cx="4074851" cy="369332"/>
          </a:xfrm>
          <a:prstGeom prst="rect">
            <a:avLst/>
          </a:prstGeom>
          <a:noFill/>
        </p:spPr>
        <p:txBody>
          <a:bodyPr wrap="square" rtlCol="0">
            <a:spAutoFit/>
          </a:bodyPr>
          <a:lstStyle/>
          <a:p>
            <a:pPr lvl="1"/>
            <a:r>
              <a:rPr lang="es-MX" b="1" dirty="0"/>
              <a:t>[media </a:t>
            </a:r>
            <a:r>
              <a:rPr lang="es-MX" b="1" dirty="0" err="1"/>
              <a:t>type</a:t>
            </a:r>
            <a:r>
              <a:rPr lang="es-MX" b="1" dirty="0"/>
              <a:t>] </a:t>
            </a:r>
            <a:r>
              <a:rPr lang="es-MX" b="1" dirty="0">
                <a:sym typeface="Wingdings" panose="05000000000000000000" pitchFamily="2" charset="2"/>
              </a:rPr>
              <a:t>+ (media </a:t>
            </a:r>
            <a:r>
              <a:rPr lang="es-MX" b="1" dirty="0" err="1">
                <a:sym typeface="Wingdings" panose="05000000000000000000" pitchFamily="2" charset="2"/>
              </a:rPr>
              <a:t>feature</a:t>
            </a:r>
            <a:r>
              <a:rPr lang="es-MX" b="1" dirty="0">
                <a:sym typeface="Wingdings" panose="05000000000000000000" pitchFamily="2" charset="2"/>
              </a:rPr>
              <a:t> )*</a:t>
            </a:r>
            <a:endParaRPr lang="en-US" b="1" dirty="0"/>
          </a:p>
        </p:txBody>
      </p:sp>
      <p:sp>
        <p:nvSpPr>
          <p:cNvPr id="4" name="TextBox 3">
            <a:extLst>
              <a:ext uri="{FF2B5EF4-FFF2-40B4-BE49-F238E27FC236}">
                <a16:creationId xmlns:a16="http://schemas.microsoft.com/office/drawing/2014/main" id="{9B6A8F2B-B913-47EF-9BA0-F55566CE4D7B}"/>
              </a:ext>
            </a:extLst>
          </p:cNvPr>
          <p:cNvSpPr txBox="1"/>
          <p:nvPr/>
        </p:nvSpPr>
        <p:spPr>
          <a:xfrm>
            <a:off x="150919" y="1491223"/>
            <a:ext cx="2086253" cy="369332"/>
          </a:xfrm>
          <a:prstGeom prst="rect">
            <a:avLst/>
          </a:prstGeom>
          <a:solidFill>
            <a:schemeClr val="bg1"/>
          </a:solidFill>
        </p:spPr>
        <p:txBody>
          <a:bodyPr wrap="square" rtlCol="0">
            <a:spAutoFit/>
          </a:bodyPr>
          <a:lstStyle/>
          <a:p>
            <a:pPr lvl="1"/>
            <a:r>
              <a:rPr lang="es-MX" b="1" dirty="0"/>
              <a:t>Media Types</a:t>
            </a:r>
            <a:endParaRPr lang="en-US" b="1" dirty="0"/>
          </a:p>
        </p:txBody>
      </p:sp>
      <p:sp>
        <p:nvSpPr>
          <p:cNvPr id="6" name="TextBox 5">
            <a:extLst>
              <a:ext uri="{FF2B5EF4-FFF2-40B4-BE49-F238E27FC236}">
                <a16:creationId xmlns:a16="http://schemas.microsoft.com/office/drawing/2014/main" id="{6F7468DA-0E02-4855-ACBC-85877CBFD4F0}"/>
              </a:ext>
            </a:extLst>
          </p:cNvPr>
          <p:cNvSpPr txBox="1"/>
          <p:nvPr/>
        </p:nvSpPr>
        <p:spPr>
          <a:xfrm>
            <a:off x="-362505" y="2088940"/>
            <a:ext cx="9382218" cy="584775"/>
          </a:xfrm>
          <a:prstGeom prst="rect">
            <a:avLst/>
          </a:prstGeom>
          <a:noFill/>
        </p:spPr>
        <p:txBody>
          <a:bodyPr wrap="square" rtlCol="0">
            <a:spAutoFit/>
          </a:bodyPr>
          <a:lstStyle/>
          <a:p>
            <a:pPr lvl="1"/>
            <a:r>
              <a:rPr lang="en-US" sz="1600" dirty="0"/>
              <a:t>Describe the general category of a device.  Except when using the</a:t>
            </a:r>
            <a:r>
              <a:rPr lang="en-US" sz="1600" b="1" dirty="0"/>
              <a:t> </a:t>
            </a:r>
            <a:r>
              <a:rPr lang="en-US" sz="1600" b="1" u="sng" dirty="0"/>
              <a:t>not</a:t>
            </a:r>
            <a:r>
              <a:rPr lang="en-US" sz="1600" dirty="0"/>
              <a:t> or </a:t>
            </a:r>
            <a:r>
              <a:rPr lang="en-US" sz="1600" b="1" u="sng" dirty="0"/>
              <a:t>only </a:t>
            </a:r>
            <a:r>
              <a:rPr lang="en-US" sz="1600" dirty="0"/>
              <a:t> logical operators, the media type is optional and the </a:t>
            </a:r>
            <a:r>
              <a:rPr lang="en-US" sz="1600" b="1" u="sng" dirty="0"/>
              <a:t>all</a:t>
            </a:r>
            <a:r>
              <a:rPr lang="en-US" sz="1600" dirty="0"/>
              <a:t> type will be implied.</a:t>
            </a:r>
            <a:r>
              <a:rPr lang="en-US" sz="1600" b="1" dirty="0"/>
              <a:t> </a:t>
            </a:r>
          </a:p>
        </p:txBody>
      </p:sp>
      <p:pic>
        <p:nvPicPr>
          <p:cNvPr id="7" name="Picture 6">
            <a:extLst>
              <a:ext uri="{FF2B5EF4-FFF2-40B4-BE49-F238E27FC236}">
                <a16:creationId xmlns:a16="http://schemas.microsoft.com/office/drawing/2014/main" id="{5CD9C441-8516-4C69-A06E-ED8DB128E48F}"/>
              </a:ext>
            </a:extLst>
          </p:cNvPr>
          <p:cNvPicPr>
            <a:picLocks noChangeAspect="1"/>
          </p:cNvPicPr>
          <p:nvPr/>
        </p:nvPicPr>
        <p:blipFill>
          <a:blip r:embed="rId2"/>
          <a:stretch>
            <a:fillRect/>
          </a:stretch>
        </p:blipFill>
        <p:spPr>
          <a:xfrm>
            <a:off x="150918" y="2673715"/>
            <a:ext cx="7696941" cy="4050235"/>
          </a:xfrm>
          <a:prstGeom prst="rect">
            <a:avLst/>
          </a:prstGeom>
        </p:spPr>
      </p:pic>
    </p:spTree>
    <p:extLst>
      <p:ext uri="{BB962C8B-B14F-4D97-AF65-F5344CB8AC3E}">
        <p14:creationId xmlns:p14="http://schemas.microsoft.com/office/powerpoint/2010/main" val="94598031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F3FC-0985-42E9-BC97-6B7F1C424D63}"/>
              </a:ext>
            </a:extLst>
          </p:cNvPr>
          <p:cNvSpPr>
            <a:spLocks noGrp="1"/>
          </p:cNvSpPr>
          <p:nvPr>
            <p:ph type="title"/>
          </p:nvPr>
        </p:nvSpPr>
        <p:spPr/>
        <p:txBody>
          <a:bodyPr/>
          <a:lstStyle/>
          <a:p>
            <a:r>
              <a:rPr lang="es-MX" dirty="0" err="1"/>
              <a:t>Targeting</a:t>
            </a:r>
            <a:r>
              <a:rPr lang="es-MX" dirty="0"/>
              <a:t> media </a:t>
            </a:r>
            <a:r>
              <a:rPr lang="es-MX" dirty="0" err="1"/>
              <a:t>types</a:t>
            </a:r>
            <a:endParaRPr lang="en-US" dirty="0"/>
          </a:p>
        </p:txBody>
      </p:sp>
      <p:pic>
        <p:nvPicPr>
          <p:cNvPr id="5" name="Picture 4">
            <a:extLst>
              <a:ext uri="{FF2B5EF4-FFF2-40B4-BE49-F238E27FC236}">
                <a16:creationId xmlns:a16="http://schemas.microsoft.com/office/drawing/2014/main" id="{2A40893A-6772-4A6B-A165-F5334A5AE1DF}"/>
              </a:ext>
            </a:extLst>
          </p:cNvPr>
          <p:cNvPicPr>
            <a:picLocks noChangeAspect="1"/>
          </p:cNvPicPr>
          <p:nvPr/>
        </p:nvPicPr>
        <p:blipFill>
          <a:blip r:embed="rId2"/>
          <a:stretch>
            <a:fillRect/>
          </a:stretch>
        </p:blipFill>
        <p:spPr>
          <a:xfrm>
            <a:off x="0" y="1948699"/>
            <a:ext cx="9144000" cy="563630"/>
          </a:xfrm>
          <a:prstGeom prst="rect">
            <a:avLst/>
          </a:prstGeom>
        </p:spPr>
      </p:pic>
      <p:pic>
        <p:nvPicPr>
          <p:cNvPr id="6" name="Picture 5">
            <a:extLst>
              <a:ext uri="{FF2B5EF4-FFF2-40B4-BE49-F238E27FC236}">
                <a16:creationId xmlns:a16="http://schemas.microsoft.com/office/drawing/2014/main" id="{1A565451-F9A9-4C6E-B14B-2CAAFEFBF669}"/>
              </a:ext>
            </a:extLst>
          </p:cNvPr>
          <p:cNvPicPr>
            <a:picLocks noChangeAspect="1"/>
          </p:cNvPicPr>
          <p:nvPr/>
        </p:nvPicPr>
        <p:blipFill>
          <a:blip r:embed="rId3"/>
          <a:stretch>
            <a:fillRect/>
          </a:stretch>
        </p:blipFill>
        <p:spPr>
          <a:xfrm>
            <a:off x="0" y="3157956"/>
            <a:ext cx="9144000" cy="542088"/>
          </a:xfrm>
          <a:prstGeom prst="rect">
            <a:avLst/>
          </a:prstGeom>
        </p:spPr>
      </p:pic>
    </p:spTree>
    <p:extLst>
      <p:ext uri="{BB962C8B-B14F-4D97-AF65-F5344CB8AC3E}">
        <p14:creationId xmlns:p14="http://schemas.microsoft.com/office/powerpoint/2010/main" val="399837973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45018A-767D-4372-B8B7-8617CE9DC1B3}"/>
              </a:ext>
            </a:extLst>
          </p:cNvPr>
          <p:cNvSpPr txBox="1"/>
          <p:nvPr/>
        </p:nvSpPr>
        <p:spPr>
          <a:xfrm>
            <a:off x="79897" y="292737"/>
            <a:ext cx="2432484" cy="369332"/>
          </a:xfrm>
          <a:prstGeom prst="rect">
            <a:avLst/>
          </a:prstGeom>
          <a:solidFill>
            <a:schemeClr val="bg1"/>
          </a:solidFill>
        </p:spPr>
        <p:txBody>
          <a:bodyPr wrap="square" rtlCol="0">
            <a:spAutoFit/>
          </a:bodyPr>
          <a:lstStyle/>
          <a:p>
            <a:pPr lvl="1"/>
            <a:r>
              <a:rPr lang="en-US" b="1" dirty="0"/>
              <a:t>Media Features</a:t>
            </a:r>
          </a:p>
        </p:txBody>
      </p:sp>
      <p:sp>
        <p:nvSpPr>
          <p:cNvPr id="4" name="TextBox 3">
            <a:extLst>
              <a:ext uri="{FF2B5EF4-FFF2-40B4-BE49-F238E27FC236}">
                <a16:creationId xmlns:a16="http://schemas.microsoft.com/office/drawing/2014/main" id="{378FBF1B-BA58-4D55-83BB-7DB36CBF981A}"/>
              </a:ext>
            </a:extLst>
          </p:cNvPr>
          <p:cNvSpPr txBox="1"/>
          <p:nvPr/>
        </p:nvSpPr>
        <p:spPr>
          <a:xfrm>
            <a:off x="-415771" y="917087"/>
            <a:ext cx="9382218" cy="1077218"/>
          </a:xfrm>
          <a:prstGeom prst="rect">
            <a:avLst/>
          </a:prstGeom>
          <a:noFill/>
        </p:spPr>
        <p:txBody>
          <a:bodyPr wrap="square" rtlCol="0">
            <a:spAutoFit/>
          </a:bodyPr>
          <a:lstStyle/>
          <a:p>
            <a:pPr lvl="1"/>
            <a:r>
              <a:rPr lang="en-US" sz="1600" dirty="0"/>
              <a:t>Describe specific characteristics of the </a:t>
            </a:r>
            <a:r>
              <a:rPr lang="en-US" sz="1600" b="1" u="sng" dirty="0"/>
              <a:t>user agent</a:t>
            </a:r>
            <a:r>
              <a:rPr lang="en-US" sz="1600" dirty="0"/>
              <a:t>, output device or environment. Media </a:t>
            </a:r>
            <a:r>
              <a:rPr lang="en-US" sz="1600" b="1" u="sng" dirty="0"/>
              <a:t>features test for their presence or value</a:t>
            </a:r>
            <a:r>
              <a:rPr lang="en-US" sz="1600" dirty="0"/>
              <a:t>, and are entirely optional. </a:t>
            </a:r>
          </a:p>
          <a:p>
            <a:pPr lvl="1"/>
            <a:endParaRPr lang="en-US" sz="1600" dirty="0"/>
          </a:p>
          <a:p>
            <a:pPr lvl="1"/>
            <a:r>
              <a:rPr lang="en-US" sz="1600" dirty="0"/>
              <a:t>Each media feature must be surrounded by parentheses.</a:t>
            </a:r>
            <a:endParaRPr lang="en-US" sz="1600" b="1" dirty="0"/>
          </a:p>
        </p:txBody>
      </p:sp>
      <p:sp>
        <p:nvSpPr>
          <p:cNvPr id="5" name="Rectangle 4">
            <a:extLst>
              <a:ext uri="{FF2B5EF4-FFF2-40B4-BE49-F238E27FC236}">
                <a16:creationId xmlns:a16="http://schemas.microsoft.com/office/drawing/2014/main" id="{1A26CDE3-262D-4B98-9B8B-AA7D3C8A944A}"/>
              </a:ext>
            </a:extLst>
          </p:cNvPr>
          <p:cNvSpPr/>
          <p:nvPr/>
        </p:nvSpPr>
        <p:spPr>
          <a:xfrm>
            <a:off x="79897" y="2301510"/>
            <a:ext cx="8487054" cy="338554"/>
          </a:xfrm>
          <a:prstGeom prst="rect">
            <a:avLst/>
          </a:prstGeom>
        </p:spPr>
        <p:txBody>
          <a:bodyPr wrap="square">
            <a:spAutoFit/>
          </a:bodyPr>
          <a:lstStyle/>
          <a:p>
            <a:r>
              <a:rPr lang="en-US" sz="1600" dirty="0">
                <a:hlinkClick r:id="rId2"/>
              </a:rPr>
              <a:t>https://developer.mozilla.org/en-US/docs/Web/CSS/Media_Queries/Using_media_queries</a:t>
            </a:r>
            <a:endParaRPr lang="en-US" sz="1600" dirty="0"/>
          </a:p>
        </p:txBody>
      </p:sp>
      <p:sp>
        <p:nvSpPr>
          <p:cNvPr id="6" name="TextBox 5">
            <a:extLst>
              <a:ext uri="{FF2B5EF4-FFF2-40B4-BE49-F238E27FC236}">
                <a16:creationId xmlns:a16="http://schemas.microsoft.com/office/drawing/2014/main" id="{48F80EED-9C42-46EF-880E-773D179E0CF7}"/>
              </a:ext>
            </a:extLst>
          </p:cNvPr>
          <p:cNvSpPr txBox="1"/>
          <p:nvPr/>
        </p:nvSpPr>
        <p:spPr>
          <a:xfrm>
            <a:off x="79897" y="3193490"/>
            <a:ext cx="2432484" cy="369332"/>
          </a:xfrm>
          <a:prstGeom prst="rect">
            <a:avLst/>
          </a:prstGeom>
          <a:solidFill>
            <a:schemeClr val="bg1"/>
          </a:solidFill>
        </p:spPr>
        <p:txBody>
          <a:bodyPr wrap="square" rtlCol="0">
            <a:spAutoFit/>
          </a:bodyPr>
          <a:lstStyle/>
          <a:p>
            <a:pPr lvl="1"/>
            <a:r>
              <a:rPr lang="en-US" b="1" dirty="0"/>
              <a:t>Logical operators</a:t>
            </a:r>
          </a:p>
        </p:txBody>
      </p:sp>
      <p:sp>
        <p:nvSpPr>
          <p:cNvPr id="7" name="TextBox 6">
            <a:extLst>
              <a:ext uri="{FF2B5EF4-FFF2-40B4-BE49-F238E27FC236}">
                <a16:creationId xmlns:a16="http://schemas.microsoft.com/office/drawing/2014/main" id="{6596083F-CCB4-4125-A90F-522D70D07848}"/>
              </a:ext>
            </a:extLst>
          </p:cNvPr>
          <p:cNvSpPr txBox="1"/>
          <p:nvPr/>
        </p:nvSpPr>
        <p:spPr>
          <a:xfrm>
            <a:off x="-415771" y="3990240"/>
            <a:ext cx="9382218" cy="2308324"/>
          </a:xfrm>
          <a:prstGeom prst="rect">
            <a:avLst/>
          </a:prstGeom>
          <a:noFill/>
        </p:spPr>
        <p:txBody>
          <a:bodyPr wrap="square" rtlCol="0">
            <a:spAutoFit/>
          </a:bodyPr>
          <a:lstStyle/>
          <a:p>
            <a:pPr marL="742950" lvl="1" indent="-285750">
              <a:buFont typeface="Wingdings" panose="05000000000000000000" pitchFamily="2" charset="2"/>
              <a:buChar char="§"/>
            </a:pPr>
            <a:r>
              <a:rPr lang="en-US" sz="1600" dirty="0"/>
              <a:t>AND – Combine multiple media features together into a single media query. </a:t>
            </a:r>
          </a:p>
          <a:p>
            <a:pPr marL="742950" lvl="1" indent="-285750">
              <a:buFont typeface="Wingdings" panose="05000000000000000000" pitchFamily="2" charset="2"/>
              <a:buChar char="§"/>
            </a:pPr>
            <a:endParaRPr lang="en-US" sz="1600" b="1" dirty="0"/>
          </a:p>
          <a:p>
            <a:pPr marL="742950" lvl="1" indent="-285750">
              <a:buFont typeface="Wingdings" panose="05000000000000000000" pitchFamily="2" charset="2"/>
              <a:buChar char="§"/>
            </a:pPr>
            <a:r>
              <a:rPr lang="en-US" sz="1600" dirty="0"/>
              <a:t>NOT – Negate a media query, returning true if the query would otherwise return false.</a:t>
            </a:r>
          </a:p>
          <a:p>
            <a:pPr marL="742950" lvl="1" indent="-285750">
              <a:buFont typeface="Wingdings" panose="05000000000000000000" pitchFamily="2" charset="2"/>
              <a:buChar char="§"/>
            </a:pPr>
            <a:endParaRPr lang="en-US" sz="1600" dirty="0"/>
          </a:p>
          <a:p>
            <a:pPr marL="742950" lvl="1" indent="-285750">
              <a:buFont typeface="Wingdings" panose="05000000000000000000" pitchFamily="2" charset="2"/>
              <a:buChar char="§"/>
            </a:pPr>
            <a:r>
              <a:rPr lang="en-US" sz="1600" dirty="0"/>
              <a:t>ONLY – Apply a style only if the entire query matches, and is useful for preventing older browsers from applying selected styles.</a:t>
            </a:r>
          </a:p>
          <a:p>
            <a:pPr marL="742950" lvl="1" indent="-285750">
              <a:buFont typeface="Wingdings" panose="05000000000000000000" pitchFamily="2" charset="2"/>
              <a:buChar char="§"/>
            </a:pPr>
            <a:endParaRPr lang="en-US" sz="1600" dirty="0"/>
          </a:p>
          <a:p>
            <a:pPr marL="742950" lvl="1" indent="-285750">
              <a:buFont typeface="Wingdings" panose="05000000000000000000" pitchFamily="2" charset="2"/>
              <a:buChar char="§"/>
            </a:pPr>
            <a:r>
              <a:rPr lang="en-US" sz="1600" dirty="0"/>
              <a:t>, (COMMA) --  Useful to combine multiple media queries into a single rule. </a:t>
            </a:r>
          </a:p>
          <a:p>
            <a:pPr marL="742950" lvl="1" indent="-285750">
              <a:buFont typeface="Wingdings" panose="05000000000000000000" pitchFamily="2" charset="2"/>
              <a:buChar char="§"/>
            </a:pPr>
            <a:endParaRPr lang="en-US" sz="1600" dirty="0"/>
          </a:p>
        </p:txBody>
      </p:sp>
    </p:spTree>
    <p:extLst>
      <p:ext uri="{BB962C8B-B14F-4D97-AF65-F5344CB8AC3E}">
        <p14:creationId xmlns:p14="http://schemas.microsoft.com/office/powerpoint/2010/main" val="22052646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F3FC-0985-42E9-BC97-6B7F1C424D63}"/>
              </a:ext>
            </a:extLst>
          </p:cNvPr>
          <p:cNvSpPr>
            <a:spLocks noGrp="1"/>
          </p:cNvSpPr>
          <p:nvPr>
            <p:ph type="title"/>
          </p:nvPr>
        </p:nvSpPr>
        <p:spPr/>
        <p:txBody>
          <a:bodyPr/>
          <a:lstStyle/>
          <a:p>
            <a:r>
              <a:rPr lang="es-MX" dirty="0" err="1"/>
              <a:t>Targeting</a:t>
            </a:r>
            <a:r>
              <a:rPr lang="es-MX" dirty="0"/>
              <a:t> media </a:t>
            </a:r>
            <a:r>
              <a:rPr lang="es-MX" dirty="0" err="1"/>
              <a:t>features</a:t>
            </a:r>
            <a:endParaRPr lang="en-US" dirty="0"/>
          </a:p>
        </p:txBody>
      </p:sp>
      <p:pic>
        <p:nvPicPr>
          <p:cNvPr id="3" name="Picture 2">
            <a:extLst>
              <a:ext uri="{FF2B5EF4-FFF2-40B4-BE49-F238E27FC236}">
                <a16:creationId xmlns:a16="http://schemas.microsoft.com/office/drawing/2014/main" id="{013A1E9E-CDC3-4BBB-98AE-45AC33068A91}"/>
              </a:ext>
            </a:extLst>
          </p:cNvPr>
          <p:cNvPicPr>
            <a:picLocks noChangeAspect="1"/>
          </p:cNvPicPr>
          <p:nvPr/>
        </p:nvPicPr>
        <p:blipFill>
          <a:blip r:embed="rId2"/>
          <a:stretch>
            <a:fillRect/>
          </a:stretch>
        </p:blipFill>
        <p:spPr>
          <a:xfrm>
            <a:off x="-3993" y="1930194"/>
            <a:ext cx="9144000" cy="494109"/>
          </a:xfrm>
          <a:prstGeom prst="rect">
            <a:avLst/>
          </a:prstGeom>
        </p:spPr>
      </p:pic>
      <p:pic>
        <p:nvPicPr>
          <p:cNvPr id="4" name="Picture 3">
            <a:extLst>
              <a:ext uri="{FF2B5EF4-FFF2-40B4-BE49-F238E27FC236}">
                <a16:creationId xmlns:a16="http://schemas.microsoft.com/office/drawing/2014/main" id="{6AD5B722-F393-4895-AE73-40F15465AA28}"/>
              </a:ext>
            </a:extLst>
          </p:cNvPr>
          <p:cNvPicPr>
            <a:picLocks noChangeAspect="1"/>
          </p:cNvPicPr>
          <p:nvPr/>
        </p:nvPicPr>
        <p:blipFill>
          <a:blip r:embed="rId3"/>
          <a:stretch>
            <a:fillRect/>
          </a:stretch>
        </p:blipFill>
        <p:spPr>
          <a:xfrm>
            <a:off x="-3993" y="4132792"/>
            <a:ext cx="9144000" cy="601810"/>
          </a:xfrm>
          <a:prstGeom prst="rect">
            <a:avLst/>
          </a:prstGeom>
        </p:spPr>
      </p:pic>
      <p:sp>
        <p:nvSpPr>
          <p:cNvPr id="8" name="TextBox 7">
            <a:extLst>
              <a:ext uri="{FF2B5EF4-FFF2-40B4-BE49-F238E27FC236}">
                <a16:creationId xmlns:a16="http://schemas.microsoft.com/office/drawing/2014/main" id="{45BEFB9F-42F3-4A35-86E9-FE8F2AEDC7BD}"/>
              </a:ext>
            </a:extLst>
          </p:cNvPr>
          <p:cNvSpPr txBox="1"/>
          <p:nvPr/>
        </p:nvSpPr>
        <p:spPr>
          <a:xfrm>
            <a:off x="84784" y="2967335"/>
            <a:ext cx="8952684" cy="923330"/>
          </a:xfrm>
          <a:prstGeom prst="rect">
            <a:avLst/>
          </a:prstGeom>
          <a:noFill/>
        </p:spPr>
        <p:txBody>
          <a:bodyPr wrap="square" rtlCol="0">
            <a:spAutoFit/>
          </a:bodyPr>
          <a:lstStyle/>
          <a:p>
            <a:r>
              <a:rPr lang="en-US" dirty="0"/>
              <a:t>If you create a media feature query without specifying a value, the nested styles will be used as long as the feature's value is not zero. For example, this CSS will apply to any device with a color screen:</a:t>
            </a:r>
          </a:p>
        </p:txBody>
      </p:sp>
    </p:spTree>
    <p:extLst>
      <p:ext uri="{BB962C8B-B14F-4D97-AF65-F5344CB8AC3E}">
        <p14:creationId xmlns:p14="http://schemas.microsoft.com/office/powerpoint/2010/main" val="39514137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C572F2F-83DD-4E88-AA30-310CC19F1043}"/>
              </a:ext>
            </a:extLst>
          </p:cNvPr>
          <p:cNvSpPr>
            <a:spLocks noGrp="1"/>
          </p:cNvSpPr>
          <p:nvPr>
            <p:ph type="title"/>
          </p:nvPr>
        </p:nvSpPr>
        <p:spPr/>
        <p:txBody>
          <a:bodyPr/>
          <a:lstStyle/>
          <a:p>
            <a:r>
              <a:rPr lang="es-MX" dirty="0" err="1"/>
              <a:t>Creating</a:t>
            </a:r>
            <a:r>
              <a:rPr lang="es-MX" dirty="0"/>
              <a:t> </a:t>
            </a:r>
            <a:r>
              <a:rPr lang="es-MX" dirty="0" err="1"/>
              <a:t>complex</a:t>
            </a:r>
            <a:r>
              <a:rPr lang="es-MX" dirty="0"/>
              <a:t> media </a:t>
            </a:r>
            <a:r>
              <a:rPr lang="es-MX" dirty="0" err="1"/>
              <a:t>queries</a:t>
            </a:r>
            <a:endParaRPr lang="en-US" dirty="0"/>
          </a:p>
        </p:txBody>
      </p:sp>
      <p:sp>
        <p:nvSpPr>
          <p:cNvPr id="4" name="TextBox 3">
            <a:extLst>
              <a:ext uri="{FF2B5EF4-FFF2-40B4-BE49-F238E27FC236}">
                <a16:creationId xmlns:a16="http://schemas.microsoft.com/office/drawing/2014/main" id="{A2D6066E-C923-4B34-AAA8-6742BD6E03A8}"/>
              </a:ext>
            </a:extLst>
          </p:cNvPr>
          <p:cNvSpPr txBox="1"/>
          <p:nvPr/>
        </p:nvSpPr>
        <p:spPr>
          <a:xfrm>
            <a:off x="195308" y="1872962"/>
            <a:ext cx="4376691" cy="369332"/>
          </a:xfrm>
          <a:prstGeom prst="rect">
            <a:avLst/>
          </a:prstGeom>
          <a:solidFill>
            <a:schemeClr val="bg1"/>
          </a:solidFill>
        </p:spPr>
        <p:txBody>
          <a:bodyPr wrap="square" rtlCol="0">
            <a:spAutoFit/>
          </a:bodyPr>
          <a:lstStyle/>
          <a:p>
            <a:pPr lvl="1"/>
            <a:r>
              <a:rPr lang="en-US" b="1" dirty="0"/>
              <a:t>Combining multiple types or features</a:t>
            </a:r>
          </a:p>
        </p:txBody>
      </p:sp>
      <p:sp>
        <p:nvSpPr>
          <p:cNvPr id="5" name="TextBox 4">
            <a:extLst>
              <a:ext uri="{FF2B5EF4-FFF2-40B4-BE49-F238E27FC236}">
                <a16:creationId xmlns:a16="http://schemas.microsoft.com/office/drawing/2014/main" id="{57BCB06C-754C-434F-814C-C0A4DC6D813E}"/>
              </a:ext>
            </a:extLst>
          </p:cNvPr>
          <p:cNvSpPr txBox="1"/>
          <p:nvPr/>
        </p:nvSpPr>
        <p:spPr>
          <a:xfrm>
            <a:off x="191316" y="2859863"/>
            <a:ext cx="8588700" cy="369332"/>
          </a:xfrm>
          <a:prstGeom prst="rect">
            <a:avLst/>
          </a:prstGeom>
          <a:solidFill>
            <a:schemeClr val="tx1">
              <a:lumMod val="85000"/>
            </a:schemeClr>
          </a:solidFill>
        </p:spPr>
        <p:txBody>
          <a:bodyPr wrap="square" rtlCol="0">
            <a:spAutoFit/>
          </a:bodyPr>
          <a:lstStyle/>
          <a:p>
            <a:pPr lvl="1"/>
            <a:r>
              <a:rPr lang="en-US" b="1" dirty="0">
                <a:solidFill>
                  <a:srgbClr val="0070C0"/>
                </a:solidFill>
              </a:rPr>
              <a:t>@media </a:t>
            </a:r>
            <a:r>
              <a:rPr lang="en-US" b="1" dirty="0">
                <a:solidFill>
                  <a:schemeClr val="bg2"/>
                </a:solidFill>
              </a:rPr>
              <a:t>( </a:t>
            </a:r>
            <a:r>
              <a:rPr lang="en-US" b="1" dirty="0">
                <a:solidFill>
                  <a:srgbClr val="CC0099"/>
                </a:solidFill>
              </a:rPr>
              <a:t>min-width: </a:t>
            </a:r>
            <a:r>
              <a:rPr lang="en-US" b="1" dirty="0">
                <a:solidFill>
                  <a:srgbClr val="0070C0"/>
                </a:solidFill>
              </a:rPr>
              <a:t>300px</a:t>
            </a:r>
            <a:r>
              <a:rPr lang="en-US" b="1" dirty="0">
                <a:solidFill>
                  <a:schemeClr val="bg2"/>
                </a:solidFill>
              </a:rPr>
              <a:t> ) </a:t>
            </a:r>
            <a:r>
              <a:rPr lang="en-US" b="1" dirty="0">
                <a:solidFill>
                  <a:srgbClr val="0070C0"/>
                </a:solidFill>
              </a:rPr>
              <a:t>and </a:t>
            </a:r>
            <a:r>
              <a:rPr lang="en-US" b="1" dirty="0">
                <a:solidFill>
                  <a:schemeClr val="bg2"/>
                </a:solidFill>
              </a:rPr>
              <a:t>( </a:t>
            </a:r>
            <a:r>
              <a:rPr lang="en-US" b="1" dirty="0">
                <a:solidFill>
                  <a:srgbClr val="CC0099"/>
                </a:solidFill>
              </a:rPr>
              <a:t>orientation: </a:t>
            </a:r>
            <a:r>
              <a:rPr lang="en-US" b="1" dirty="0">
                <a:solidFill>
                  <a:srgbClr val="0070C0"/>
                </a:solidFill>
              </a:rPr>
              <a:t>landscape</a:t>
            </a:r>
            <a:r>
              <a:rPr lang="en-US" b="1" dirty="0">
                <a:solidFill>
                  <a:srgbClr val="CC0099"/>
                </a:solidFill>
              </a:rPr>
              <a:t> </a:t>
            </a:r>
            <a:r>
              <a:rPr lang="en-US" b="1" dirty="0">
                <a:solidFill>
                  <a:schemeClr val="bg2"/>
                </a:solidFill>
              </a:rPr>
              <a:t>)    { …}</a:t>
            </a:r>
            <a:r>
              <a:rPr lang="en-US" b="1" dirty="0">
                <a:solidFill>
                  <a:srgbClr val="0070C0"/>
                </a:solidFill>
              </a:rPr>
              <a:t>  </a:t>
            </a:r>
          </a:p>
        </p:txBody>
      </p:sp>
      <p:sp>
        <p:nvSpPr>
          <p:cNvPr id="6" name="TextBox 5">
            <a:extLst>
              <a:ext uri="{FF2B5EF4-FFF2-40B4-BE49-F238E27FC236}">
                <a16:creationId xmlns:a16="http://schemas.microsoft.com/office/drawing/2014/main" id="{8DDA1ED6-B928-406B-819F-36103270F788}"/>
              </a:ext>
            </a:extLst>
          </p:cNvPr>
          <p:cNvSpPr txBox="1"/>
          <p:nvPr/>
        </p:nvSpPr>
        <p:spPr>
          <a:xfrm>
            <a:off x="346229" y="3429000"/>
            <a:ext cx="7696940" cy="923330"/>
          </a:xfrm>
          <a:prstGeom prst="rect">
            <a:avLst/>
          </a:prstGeom>
          <a:noFill/>
        </p:spPr>
        <p:txBody>
          <a:bodyPr wrap="square" rtlCol="0">
            <a:spAutoFit/>
          </a:bodyPr>
          <a:lstStyle/>
          <a:p>
            <a:r>
              <a:rPr lang="es-MX" dirty="0"/>
              <a:t>The “and” </a:t>
            </a:r>
            <a:r>
              <a:rPr lang="es-MX" dirty="0" err="1"/>
              <a:t>keyword</a:t>
            </a:r>
            <a:r>
              <a:rPr lang="es-MX" dirty="0"/>
              <a:t> combines a media </a:t>
            </a:r>
            <a:r>
              <a:rPr lang="es-MX" dirty="0" err="1"/>
              <a:t>feature</a:t>
            </a:r>
            <a:r>
              <a:rPr lang="es-MX" dirty="0"/>
              <a:t> </a:t>
            </a:r>
            <a:r>
              <a:rPr lang="es-MX" dirty="0" err="1"/>
              <a:t>with</a:t>
            </a:r>
            <a:r>
              <a:rPr lang="es-MX" dirty="0"/>
              <a:t> a media </a:t>
            </a:r>
            <a:r>
              <a:rPr lang="es-MX" dirty="0" err="1"/>
              <a:t>type</a:t>
            </a:r>
            <a:r>
              <a:rPr lang="es-MX" dirty="0"/>
              <a:t>. </a:t>
            </a:r>
            <a:r>
              <a:rPr lang="es-MX" dirty="0" err="1"/>
              <a:t>This</a:t>
            </a:r>
            <a:r>
              <a:rPr lang="es-MX" dirty="0"/>
              <a:t> </a:t>
            </a:r>
            <a:r>
              <a:rPr lang="es-MX" dirty="0" err="1"/>
              <a:t>example</a:t>
            </a:r>
            <a:r>
              <a:rPr lang="es-MX" dirty="0"/>
              <a:t> combines </a:t>
            </a:r>
            <a:r>
              <a:rPr lang="es-MX" dirty="0" err="1"/>
              <a:t>two</a:t>
            </a:r>
            <a:r>
              <a:rPr lang="es-MX" dirty="0"/>
              <a:t> media </a:t>
            </a:r>
            <a:r>
              <a:rPr lang="es-MX" dirty="0" err="1"/>
              <a:t>features</a:t>
            </a:r>
            <a:r>
              <a:rPr lang="es-MX" dirty="0"/>
              <a:t> </a:t>
            </a:r>
            <a:r>
              <a:rPr lang="es-MX" dirty="0" err="1"/>
              <a:t>to</a:t>
            </a:r>
            <a:r>
              <a:rPr lang="es-MX" dirty="0"/>
              <a:t> </a:t>
            </a:r>
            <a:r>
              <a:rPr lang="es-MX" dirty="0" err="1"/>
              <a:t>restrict</a:t>
            </a:r>
            <a:r>
              <a:rPr lang="es-MX" dirty="0"/>
              <a:t> </a:t>
            </a:r>
            <a:r>
              <a:rPr lang="es-MX" dirty="0" err="1"/>
              <a:t>styles</a:t>
            </a:r>
            <a:r>
              <a:rPr lang="es-MX" dirty="0"/>
              <a:t> </a:t>
            </a:r>
            <a:r>
              <a:rPr lang="es-MX" dirty="0" err="1"/>
              <a:t>to</a:t>
            </a:r>
            <a:r>
              <a:rPr lang="es-MX" dirty="0"/>
              <a:t> </a:t>
            </a:r>
            <a:r>
              <a:rPr lang="es-MX" dirty="0" err="1"/>
              <a:t>landscape-oriented</a:t>
            </a:r>
            <a:r>
              <a:rPr lang="es-MX" dirty="0"/>
              <a:t> </a:t>
            </a:r>
            <a:r>
              <a:rPr lang="es-MX" dirty="0" err="1"/>
              <a:t>devices</a:t>
            </a:r>
            <a:r>
              <a:rPr lang="es-MX" dirty="0"/>
              <a:t> </a:t>
            </a:r>
            <a:r>
              <a:rPr lang="es-MX" dirty="0" err="1"/>
              <a:t>with</a:t>
            </a:r>
            <a:r>
              <a:rPr lang="es-MX" dirty="0"/>
              <a:t> a </a:t>
            </a:r>
            <a:r>
              <a:rPr lang="es-MX" dirty="0" err="1"/>
              <a:t>width</a:t>
            </a:r>
            <a:r>
              <a:rPr lang="es-MX" dirty="0"/>
              <a:t> </a:t>
            </a:r>
            <a:r>
              <a:rPr lang="es-MX" dirty="0" err="1"/>
              <a:t>of</a:t>
            </a:r>
            <a:r>
              <a:rPr lang="es-MX" dirty="0"/>
              <a:t> at </a:t>
            </a:r>
            <a:r>
              <a:rPr lang="es-MX" dirty="0" err="1"/>
              <a:t>least</a:t>
            </a:r>
            <a:r>
              <a:rPr lang="es-MX" dirty="0"/>
              <a:t> 300 </a:t>
            </a:r>
            <a:r>
              <a:rPr lang="es-MX" dirty="0" err="1"/>
              <a:t>px</a:t>
            </a:r>
            <a:r>
              <a:rPr lang="es-MX" dirty="0"/>
              <a:t>.</a:t>
            </a:r>
            <a:endParaRPr lang="en-US" dirty="0"/>
          </a:p>
        </p:txBody>
      </p:sp>
      <p:sp>
        <p:nvSpPr>
          <p:cNvPr id="7" name="TextBox 6">
            <a:extLst>
              <a:ext uri="{FF2B5EF4-FFF2-40B4-BE49-F238E27FC236}">
                <a16:creationId xmlns:a16="http://schemas.microsoft.com/office/drawing/2014/main" id="{01E5DE9F-E86E-4D26-83AB-BBB1E4A0E936}"/>
              </a:ext>
            </a:extLst>
          </p:cNvPr>
          <p:cNvSpPr txBox="1"/>
          <p:nvPr/>
        </p:nvSpPr>
        <p:spPr>
          <a:xfrm>
            <a:off x="191316" y="5320457"/>
            <a:ext cx="8588700" cy="369332"/>
          </a:xfrm>
          <a:prstGeom prst="rect">
            <a:avLst/>
          </a:prstGeom>
          <a:solidFill>
            <a:schemeClr val="tx1">
              <a:lumMod val="85000"/>
            </a:schemeClr>
          </a:solidFill>
        </p:spPr>
        <p:txBody>
          <a:bodyPr wrap="square" rtlCol="0">
            <a:spAutoFit/>
          </a:bodyPr>
          <a:lstStyle/>
          <a:p>
            <a:pPr lvl="1"/>
            <a:r>
              <a:rPr lang="en-US" b="1" dirty="0">
                <a:solidFill>
                  <a:srgbClr val="0070C0"/>
                </a:solidFill>
              </a:rPr>
              <a:t>@media screen and </a:t>
            </a:r>
            <a:r>
              <a:rPr lang="en-US" b="1" dirty="0">
                <a:solidFill>
                  <a:schemeClr val="bg2"/>
                </a:solidFill>
              </a:rPr>
              <a:t>( </a:t>
            </a:r>
            <a:r>
              <a:rPr lang="en-US" b="1" dirty="0">
                <a:solidFill>
                  <a:srgbClr val="CC0099"/>
                </a:solidFill>
              </a:rPr>
              <a:t>min-width: </a:t>
            </a:r>
            <a:r>
              <a:rPr lang="en-US" b="1" dirty="0">
                <a:solidFill>
                  <a:srgbClr val="0070C0"/>
                </a:solidFill>
              </a:rPr>
              <a:t>300px</a:t>
            </a:r>
            <a:r>
              <a:rPr lang="en-US" b="1" dirty="0">
                <a:solidFill>
                  <a:schemeClr val="bg2"/>
                </a:solidFill>
              </a:rPr>
              <a:t> ) </a:t>
            </a:r>
            <a:r>
              <a:rPr lang="en-US" b="1" dirty="0">
                <a:solidFill>
                  <a:srgbClr val="0070C0"/>
                </a:solidFill>
              </a:rPr>
              <a:t>and </a:t>
            </a:r>
            <a:r>
              <a:rPr lang="en-US" b="1" dirty="0">
                <a:solidFill>
                  <a:schemeClr val="bg2"/>
                </a:solidFill>
              </a:rPr>
              <a:t>( </a:t>
            </a:r>
            <a:r>
              <a:rPr lang="en-US" b="1" dirty="0">
                <a:solidFill>
                  <a:srgbClr val="CC0099"/>
                </a:solidFill>
              </a:rPr>
              <a:t>orientation: </a:t>
            </a:r>
            <a:r>
              <a:rPr lang="en-US" b="1" dirty="0">
                <a:solidFill>
                  <a:srgbClr val="0070C0"/>
                </a:solidFill>
              </a:rPr>
              <a:t>landscape</a:t>
            </a:r>
            <a:r>
              <a:rPr lang="en-US" b="1" dirty="0">
                <a:solidFill>
                  <a:srgbClr val="CC0099"/>
                </a:solidFill>
              </a:rPr>
              <a:t> </a:t>
            </a:r>
            <a:r>
              <a:rPr lang="en-US" b="1" dirty="0">
                <a:solidFill>
                  <a:schemeClr val="bg2"/>
                </a:solidFill>
              </a:rPr>
              <a:t>)    { …}</a:t>
            </a:r>
            <a:r>
              <a:rPr lang="en-US" b="1" dirty="0">
                <a:solidFill>
                  <a:srgbClr val="0070C0"/>
                </a:solidFill>
              </a:rPr>
              <a:t>  </a:t>
            </a:r>
          </a:p>
        </p:txBody>
      </p:sp>
    </p:spTree>
    <p:extLst>
      <p:ext uri="{BB962C8B-B14F-4D97-AF65-F5344CB8AC3E}">
        <p14:creationId xmlns:p14="http://schemas.microsoft.com/office/powerpoint/2010/main" val="284561621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C572F2F-83DD-4E88-AA30-310CC19F1043}"/>
              </a:ext>
            </a:extLst>
          </p:cNvPr>
          <p:cNvSpPr>
            <a:spLocks noGrp="1"/>
          </p:cNvSpPr>
          <p:nvPr>
            <p:ph type="title"/>
          </p:nvPr>
        </p:nvSpPr>
        <p:spPr/>
        <p:txBody>
          <a:bodyPr/>
          <a:lstStyle/>
          <a:p>
            <a:r>
              <a:rPr lang="es-MX" dirty="0" err="1"/>
              <a:t>Testing</a:t>
            </a:r>
            <a:r>
              <a:rPr lang="es-MX" dirty="0"/>
              <a:t> for </a:t>
            </a:r>
            <a:r>
              <a:rPr lang="es-MX" dirty="0" err="1"/>
              <a:t>multiple</a:t>
            </a:r>
            <a:r>
              <a:rPr lang="es-MX" dirty="0"/>
              <a:t> </a:t>
            </a:r>
            <a:r>
              <a:rPr lang="es-MX" dirty="0" err="1"/>
              <a:t>queries</a:t>
            </a:r>
            <a:endParaRPr lang="en-US" dirty="0"/>
          </a:p>
        </p:txBody>
      </p:sp>
      <p:sp>
        <p:nvSpPr>
          <p:cNvPr id="5" name="TextBox 4">
            <a:extLst>
              <a:ext uri="{FF2B5EF4-FFF2-40B4-BE49-F238E27FC236}">
                <a16:creationId xmlns:a16="http://schemas.microsoft.com/office/drawing/2014/main" id="{57BCB06C-754C-434F-814C-C0A4DC6D813E}"/>
              </a:ext>
            </a:extLst>
          </p:cNvPr>
          <p:cNvSpPr txBox="1"/>
          <p:nvPr/>
        </p:nvSpPr>
        <p:spPr>
          <a:xfrm>
            <a:off x="191316" y="3265587"/>
            <a:ext cx="8588700" cy="369332"/>
          </a:xfrm>
          <a:prstGeom prst="rect">
            <a:avLst/>
          </a:prstGeom>
          <a:solidFill>
            <a:schemeClr val="tx1">
              <a:lumMod val="85000"/>
            </a:schemeClr>
          </a:solidFill>
        </p:spPr>
        <p:txBody>
          <a:bodyPr wrap="square" rtlCol="0">
            <a:spAutoFit/>
          </a:bodyPr>
          <a:lstStyle/>
          <a:p>
            <a:pPr lvl="1"/>
            <a:r>
              <a:rPr lang="en-US" b="1" dirty="0">
                <a:solidFill>
                  <a:srgbClr val="0070C0"/>
                </a:solidFill>
              </a:rPr>
              <a:t>@media </a:t>
            </a:r>
            <a:r>
              <a:rPr lang="en-US" b="1" dirty="0">
                <a:solidFill>
                  <a:schemeClr val="bg2"/>
                </a:solidFill>
              </a:rPr>
              <a:t>( </a:t>
            </a:r>
            <a:r>
              <a:rPr lang="en-US" b="1" dirty="0">
                <a:solidFill>
                  <a:srgbClr val="CC0099"/>
                </a:solidFill>
              </a:rPr>
              <a:t>min-height: </a:t>
            </a:r>
            <a:r>
              <a:rPr lang="en-US" b="1" dirty="0">
                <a:solidFill>
                  <a:srgbClr val="0070C0"/>
                </a:solidFill>
              </a:rPr>
              <a:t>680px</a:t>
            </a:r>
            <a:r>
              <a:rPr lang="en-US" b="1" dirty="0">
                <a:solidFill>
                  <a:schemeClr val="bg2"/>
                </a:solidFill>
              </a:rPr>
              <a:t> ) </a:t>
            </a:r>
            <a:r>
              <a:rPr lang="en-US" b="1" dirty="0">
                <a:solidFill>
                  <a:srgbClr val="0070C0"/>
                </a:solidFill>
              </a:rPr>
              <a:t>, screen and </a:t>
            </a:r>
            <a:r>
              <a:rPr lang="en-US" b="1" dirty="0">
                <a:solidFill>
                  <a:schemeClr val="bg2"/>
                </a:solidFill>
              </a:rPr>
              <a:t>( </a:t>
            </a:r>
            <a:r>
              <a:rPr lang="en-US" b="1" dirty="0">
                <a:solidFill>
                  <a:srgbClr val="CC0099"/>
                </a:solidFill>
              </a:rPr>
              <a:t>orientation: </a:t>
            </a:r>
            <a:r>
              <a:rPr lang="en-US" b="1" dirty="0">
                <a:solidFill>
                  <a:srgbClr val="0070C0"/>
                </a:solidFill>
              </a:rPr>
              <a:t>portrait</a:t>
            </a:r>
            <a:r>
              <a:rPr lang="en-US" b="1" dirty="0">
                <a:solidFill>
                  <a:srgbClr val="CC0099"/>
                </a:solidFill>
              </a:rPr>
              <a:t> </a:t>
            </a:r>
            <a:r>
              <a:rPr lang="en-US" b="1" dirty="0">
                <a:solidFill>
                  <a:schemeClr val="bg2"/>
                </a:solidFill>
              </a:rPr>
              <a:t>)    { …}</a:t>
            </a:r>
            <a:r>
              <a:rPr lang="en-US" b="1" dirty="0">
                <a:solidFill>
                  <a:srgbClr val="0070C0"/>
                </a:solidFill>
              </a:rPr>
              <a:t>  </a:t>
            </a:r>
          </a:p>
        </p:txBody>
      </p:sp>
      <p:sp>
        <p:nvSpPr>
          <p:cNvPr id="6" name="TextBox 5">
            <a:extLst>
              <a:ext uri="{FF2B5EF4-FFF2-40B4-BE49-F238E27FC236}">
                <a16:creationId xmlns:a16="http://schemas.microsoft.com/office/drawing/2014/main" id="{8DDA1ED6-B928-406B-819F-36103270F788}"/>
              </a:ext>
            </a:extLst>
          </p:cNvPr>
          <p:cNvSpPr txBox="1"/>
          <p:nvPr/>
        </p:nvSpPr>
        <p:spPr>
          <a:xfrm>
            <a:off x="191316" y="1839898"/>
            <a:ext cx="7696940" cy="1200329"/>
          </a:xfrm>
          <a:prstGeom prst="rect">
            <a:avLst/>
          </a:prstGeom>
          <a:noFill/>
        </p:spPr>
        <p:txBody>
          <a:bodyPr wrap="square" rtlCol="0">
            <a:spAutoFit/>
          </a:bodyPr>
          <a:lstStyle/>
          <a:p>
            <a:r>
              <a:rPr lang="es-MX" dirty="0" err="1"/>
              <a:t>You</a:t>
            </a:r>
            <a:r>
              <a:rPr lang="es-MX" dirty="0"/>
              <a:t> can use a </a:t>
            </a:r>
            <a:r>
              <a:rPr lang="es-MX" dirty="0" err="1"/>
              <a:t>comma-separated</a:t>
            </a:r>
            <a:r>
              <a:rPr lang="es-MX" dirty="0"/>
              <a:t> </a:t>
            </a:r>
            <a:r>
              <a:rPr lang="es-MX" dirty="0" err="1"/>
              <a:t>list</a:t>
            </a:r>
            <a:r>
              <a:rPr lang="es-MX" dirty="0"/>
              <a:t> </a:t>
            </a:r>
            <a:r>
              <a:rPr lang="es-MX" dirty="0" err="1"/>
              <a:t>to</a:t>
            </a:r>
            <a:r>
              <a:rPr lang="es-MX" dirty="0"/>
              <a:t> </a:t>
            </a:r>
            <a:r>
              <a:rPr lang="es-MX" dirty="0" err="1"/>
              <a:t>apply</a:t>
            </a:r>
            <a:r>
              <a:rPr lang="es-MX" dirty="0"/>
              <a:t> </a:t>
            </a:r>
            <a:r>
              <a:rPr lang="es-MX" dirty="0" err="1"/>
              <a:t>styles</a:t>
            </a:r>
            <a:r>
              <a:rPr lang="es-MX" dirty="0"/>
              <a:t> </a:t>
            </a:r>
            <a:r>
              <a:rPr lang="es-MX" dirty="0" err="1"/>
              <a:t>when</a:t>
            </a:r>
            <a:r>
              <a:rPr lang="es-MX" dirty="0"/>
              <a:t> the </a:t>
            </a:r>
            <a:r>
              <a:rPr lang="es-MX" dirty="0" err="1"/>
              <a:t>user’s</a:t>
            </a:r>
            <a:r>
              <a:rPr lang="es-MX" dirty="0"/>
              <a:t> device </a:t>
            </a:r>
            <a:r>
              <a:rPr lang="es-MX" dirty="0" err="1"/>
              <a:t>matches</a:t>
            </a:r>
            <a:r>
              <a:rPr lang="es-MX" dirty="0"/>
              <a:t> </a:t>
            </a:r>
            <a:r>
              <a:rPr lang="es-MX" dirty="0" err="1"/>
              <a:t>any</a:t>
            </a:r>
            <a:r>
              <a:rPr lang="es-MX" dirty="0"/>
              <a:t> </a:t>
            </a:r>
            <a:r>
              <a:rPr lang="es-MX" dirty="0" err="1"/>
              <a:t>one</a:t>
            </a:r>
            <a:r>
              <a:rPr lang="es-MX" dirty="0"/>
              <a:t> </a:t>
            </a:r>
            <a:r>
              <a:rPr lang="es-MX" dirty="0" err="1"/>
              <a:t>of</a:t>
            </a:r>
            <a:r>
              <a:rPr lang="es-MX" dirty="0"/>
              <a:t> </a:t>
            </a:r>
            <a:r>
              <a:rPr lang="es-MX" dirty="0" err="1"/>
              <a:t>various</a:t>
            </a:r>
            <a:r>
              <a:rPr lang="es-MX" dirty="0"/>
              <a:t> media </a:t>
            </a:r>
            <a:r>
              <a:rPr lang="es-MX" dirty="0" err="1"/>
              <a:t>types</a:t>
            </a:r>
            <a:r>
              <a:rPr lang="es-MX" dirty="0"/>
              <a:t>, </a:t>
            </a:r>
            <a:r>
              <a:rPr lang="es-MX" dirty="0" err="1"/>
              <a:t>features</a:t>
            </a:r>
            <a:r>
              <a:rPr lang="es-MX" dirty="0"/>
              <a:t>, </a:t>
            </a:r>
            <a:r>
              <a:rPr lang="es-MX" dirty="0" err="1"/>
              <a:t>or</a:t>
            </a:r>
            <a:r>
              <a:rPr lang="es-MX" dirty="0"/>
              <a:t> </a:t>
            </a:r>
            <a:r>
              <a:rPr lang="es-MX" dirty="0" err="1"/>
              <a:t>states</a:t>
            </a:r>
            <a:r>
              <a:rPr lang="es-MX" dirty="0"/>
              <a:t>. </a:t>
            </a:r>
            <a:r>
              <a:rPr lang="es-MX" dirty="0" err="1"/>
              <a:t>Example</a:t>
            </a:r>
            <a:r>
              <a:rPr lang="es-MX" dirty="0"/>
              <a:t>: The </a:t>
            </a:r>
            <a:r>
              <a:rPr lang="es-MX" dirty="0" err="1"/>
              <a:t>following</a:t>
            </a:r>
            <a:r>
              <a:rPr lang="es-MX" dirty="0"/>
              <a:t> rule </a:t>
            </a:r>
            <a:r>
              <a:rPr lang="es-MX" dirty="0" err="1"/>
              <a:t>will</a:t>
            </a:r>
            <a:r>
              <a:rPr lang="es-MX" dirty="0"/>
              <a:t> </a:t>
            </a:r>
            <a:r>
              <a:rPr lang="es-MX" dirty="0" err="1"/>
              <a:t>apply</a:t>
            </a:r>
            <a:r>
              <a:rPr lang="es-MX" dirty="0"/>
              <a:t> </a:t>
            </a:r>
            <a:r>
              <a:rPr lang="es-MX" dirty="0" err="1"/>
              <a:t>its</a:t>
            </a:r>
            <a:r>
              <a:rPr lang="es-MX" dirty="0"/>
              <a:t> </a:t>
            </a:r>
            <a:r>
              <a:rPr lang="es-MX" dirty="0" err="1"/>
              <a:t>styles</a:t>
            </a:r>
            <a:r>
              <a:rPr lang="es-MX" dirty="0"/>
              <a:t> </a:t>
            </a:r>
            <a:r>
              <a:rPr lang="es-MX" dirty="0" err="1"/>
              <a:t>if</a:t>
            </a:r>
            <a:r>
              <a:rPr lang="es-MX" dirty="0"/>
              <a:t> the </a:t>
            </a:r>
            <a:r>
              <a:rPr lang="es-MX" dirty="0" err="1"/>
              <a:t>user’s</a:t>
            </a:r>
            <a:r>
              <a:rPr lang="es-MX" dirty="0"/>
              <a:t> device has </a:t>
            </a:r>
            <a:r>
              <a:rPr lang="es-MX" dirty="0" err="1"/>
              <a:t>either</a:t>
            </a:r>
            <a:r>
              <a:rPr lang="es-MX" dirty="0"/>
              <a:t> a mínimum </a:t>
            </a:r>
            <a:r>
              <a:rPr lang="es-MX" dirty="0" err="1"/>
              <a:t>height</a:t>
            </a:r>
            <a:r>
              <a:rPr lang="es-MX" dirty="0"/>
              <a:t> </a:t>
            </a:r>
            <a:r>
              <a:rPr lang="es-MX" dirty="0" err="1"/>
              <a:t>of</a:t>
            </a:r>
            <a:r>
              <a:rPr lang="es-MX" dirty="0"/>
              <a:t> 680 </a:t>
            </a:r>
            <a:r>
              <a:rPr lang="es-MX" dirty="0" err="1"/>
              <a:t>px</a:t>
            </a:r>
            <a:r>
              <a:rPr lang="es-MX" dirty="0"/>
              <a:t> OR </a:t>
            </a:r>
            <a:r>
              <a:rPr lang="es-MX" dirty="0" err="1"/>
              <a:t>is</a:t>
            </a:r>
            <a:r>
              <a:rPr lang="es-MX" dirty="0"/>
              <a:t> a </a:t>
            </a:r>
            <a:r>
              <a:rPr lang="es-MX" dirty="0" err="1"/>
              <a:t>screen</a:t>
            </a:r>
            <a:r>
              <a:rPr lang="es-MX" dirty="0"/>
              <a:t> device in </a:t>
            </a:r>
            <a:r>
              <a:rPr lang="es-MX" dirty="0" err="1"/>
              <a:t>portait</a:t>
            </a:r>
            <a:r>
              <a:rPr lang="es-MX" dirty="0"/>
              <a:t> </a:t>
            </a:r>
            <a:r>
              <a:rPr lang="es-MX" dirty="0" err="1"/>
              <a:t>mode</a:t>
            </a:r>
            <a:r>
              <a:rPr lang="es-MX" dirty="0"/>
              <a:t>: </a:t>
            </a:r>
            <a:endParaRPr lang="en-US" dirty="0"/>
          </a:p>
        </p:txBody>
      </p:sp>
    </p:spTree>
    <p:extLst>
      <p:ext uri="{BB962C8B-B14F-4D97-AF65-F5344CB8AC3E}">
        <p14:creationId xmlns:p14="http://schemas.microsoft.com/office/powerpoint/2010/main" val="154873060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C6B4-BED6-4A0F-B86E-9BB1B0765B30}"/>
              </a:ext>
            </a:extLst>
          </p:cNvPr>
          <p:cNvSpPr>
            <a:spLocks noGrp="1"/>
          </p:cNvSpPr>
          <p:nvPr>
            <p:ph type="title"/>
          </p:nvPr>
        </p:nvSpPr>
        <p:spPr>
          <a:xfrm>
            <a:off x="774123" y="14796"/>
            <a:ext cx="7765322" cy="970450"/>
          </a:xfrm>
        </p:spPr>
        <p:txBody>
          <a:bodyPr/>
          <a:lstStyle/>
          <a:p>
            <a:r>
              <a:rPr lang="es-MX" dirty="0" err="1"/>
              <a:t>Recommended</a:t>
            </a:r>
            <a:r>
              <a:rPr lang="es-MX" dirty="0"/>
              <a:t> </a:t>
            </a:r>
            <a:r>
              <a:rPr lang="es-MX" dirty="0" err="1"/>
              <a:t>Querys</a:t>
            </a:r>
            <a:r>
              <a:rPr lang="es-MX" dirty="0"/>
              <a:t> </a:t>
            </a:r>
            <a:endParaRPr lang="en-US" dirty="0"/>
          </a:p>
        </p:txBody>
      </p:sp>
      <p:sp>
        <p:nvSpPr>
          <p:cNvPr id="8" name="TextBox 7">
            <a:extLst>
              <a:ext uri="{FF2B5EF4-FFF2-40B4-BE49-F238E27FC236}">
                <a16:creationId xmlns:a16="http://schemas.microsoft.com/office/drawing/2014/main" id="{FCDA5193-84F6-4BB2-A891-2516306C372B}"/>
              </a:ext>
            </a:extLst>
          </p:cNvPr>
          <p:cNvSpPr txBox="1"/>
          <p:nvPr/>
        </p:nvSpPr>
        <p:spPr>
          <a:xfrm>
            <a:off x="0" y="1145220"/>
            <a:ext cx="7173157" cy="1754326"/>
          </a:xfrm>
          <a:prstGeom prst="rect">
            <a:avLst/>
          </a:prstGeom>
          <a:noFill/>
        </p:spPr>
        <p:txBody>
          <a:bodyPr wrap="square" rtlCol="0">
            <a:spAutoFit/>
          </a:bodyPr>
          <a:lstStyle/>
          <a:p>
            <a:r>
              <a:rPr lang="en-US" dirty="0"/>
              <a:t>Mobile (Smartphone) max-width: 480px</a:t>
            </a:r>
          </a:p>
          <a:p>
            <a:r>
              <a:rPr lang="en-US" dirty="0"/>
              <a:t>Low Resolution Tablets and </a:t>
            </a:r>
            <a:r>
              <a:rPr lang="en-US" dirty="0" err="1"/>
              <a:t>ipads</a:t>
            </a:r>
            <a:r>
              <a:rPr lang="en-US" dirty="0"/>
              <a:t> max-width: 767px</a:t>
            </a:r>
          </a:p>
          <a:p>
            <a:r>
              <a:rPr lang="en-US" dirty="0"/>
              <a:t>Tablets </a:t>
            </a:r>
            <a:r>
              <a:rPr lang="en-US" dirty="0" err="1"/>
              <a:t>Ipads</a:t>
            </a:r>
            <a:r>
              <a:rPr lang="en-US" dirty="0"/>
              <a:t> portrait mode max-width:1024px</a:t>
            </a:r>
          </a:p>
          <a:p>
            <a:r>
              <a:rPr lang="en-US" dirty="0"/>
              <a:t>Desktops max-width:1280px</a:t>
            </a:r>
          </a:p>
          <a:p>
            <a:r>
              <a:rPr lang="en-US" dirty="0"/>
              <a:t>Huge size (Larger screen) max-width: 1281px and greater</a:t>
            </a:r>
          </a:p>
          <a:p>
            <a:endParaRPr lang="en-US" dirty="0"/>
          </a:p>
        </p:txBody>
      </p:sp>
    </p:spTree>
    <p:extLst>
      <p:ext uri="{BB962C8B-B14F-4D97-AF65-F5344CB8AC3E}">
        <p14:creationId xmlns:p14="http://schemas.microsoft.com/office/powerpoint/2010/main" val="125937191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BAE18-4D31-441E-AE84-EDC108E2F683}"/>
              </a:ext>
            </a:extLst>
          </p:cNvPr>
          <p:cNvSpPr txBox="1"/>
          <p:nvPr/>
        </p:nvSpPr>
        <p:spPr>
          <a:xfrm>
            <a:off x="0" y="-79899"/>
            <a:ext cx="8806648" cy="6924973"/>
          </a:xfrm>
          <a:prstGeom prst="rect">
            <a:avLst/>
          </a:prstGeom>
          <a:noFill/>
        </p:spPr>
        <p:txBody>
          <a:bodyPr wrap="square" rtlCol="0">
            <a:spAutoFit/>
          </a:bodyPr>
          <a:lstStyle/>
          <a:p>
            <a:r>
              <a:rPr lang="en-US" sz="1200" dirty="0"/>
              <a:t>&lt;style&gt; </a:t>
            </a:r>
          </a:p>
          <a:p>
            <a:r>
              <a:rPr lang="en-US" sz="1200" dirty="0"/>
              <a:t>          </a:t>
            </a:r>
          </a:p>
          <a:p>
            <a:r>
              <a:rPr lang="en-US" sz="1200" dirty="0"/>
              <a:t>        /* Media Query for Mobile Devices */ </a:t>
            </a:r>
          </a:p>
          <a:p>
            <a:r>
              <a:rPr lang="en-US" sz="1200" dirty="0">
                <a:highlight>
                  <a:srgbClr val="FF0000"/>
                </a:highlight>
              </a:rPr>
              <a:t>        @media (max-width: 480px) </a:t>
            </a:r>
            <a:r>
              <a:rPr lang="en-US" sz="1200" dirty="0"/>
              <a:t>{ </a:t>
            </a:r>
          </a:p>
          <a:p>
            <a:r>
              <a:rPr lang="en-US" sz="1200" dirty="0"/>
              <a:t>            body { </a:t>
            </a:r>
          </a:p>
          <a:p>
            <a:r>
              <a:rPr lang="en-US" sz="1200" dirty="0"/>
              <a:t>                background-color: red; </a:t>
            </a:r>
          </a:p>
          <a:p>
            <a:r>
              <a:rPr lang="en-US" sz="1200" dirty="0"/>
              <a:t>            } </a:t>
            </a:r>
          </a:p>
          <a:p>
            <a:r>
              <a:rPr lang="en-US" sz="1200" dirty="0"/>
              <a:t>        } </a:t>
            </a:r>
          </a:p>
          <a:p>
            <a:r>
              <a:rPr lang="en-US" sz="1200" dirty="0"/>
              <a:t>          </a:t>
            </a:r>
          </a:p>
          <a:p>
            <a:r>
              <a:rPr lang="en-US" sz="1200" dirty="0"/>
              <a:t>        /* Media Query for low resolution  Tablets, </a:t>
            </a:r>
            <a:r>
              <a:rPr lang="en-US" sz="1200" dirty="0" err="1"/>
              <a:t>Ipads</a:t>
            </a:r>
            <a:r>
              <a:rPr lang="en-US" sz="1200" dirty="0"/>
              <a:t> */ </a:t>
            </a:r>
          </a:p>
          <a:p>
            <a:r>
              <a:rPr lang="en-US" sz="1200" dirty="0"/>
              <a:t>        </a:t>
            </a:r>
            <a:r>
              <a:rPr lang="en-US" sz="1200" dirty="0">
                <a:highlight>
                  <a:srgbClr val="FF0000"/>
                </a:highlight>
              </a:rPr>
              <a:t>@media (min-width: 481px) and (max-width: 767px) </a:t>
            </a:r>
            <a:r>
              <a:rPr lang="en-US" sz="1200" dirty="0"/>
              <a:t>{ </a:t>
            </a:r>
          </a:p>
          <a:p>
            <a:r>
              <a:rPr lang="en-US" sz="1200" dirty="0"/>
              <a:t>            body { </a:t>
            </a:r>
          </a:p>
          <a:p>
            <a:r>
              <a:rPr lang="en-US" sz="1200" dirty="0"/>
              <a:t>                background-color: yellow; </a:t>
            </a:r>
          </a:p>
          <a:p>
            <a:r>
              <a:rPr lang="en-US" sz="1200" dirty="0"/>
              <a:t>            } </a:t>
            </a:r>
          </a:p>
          <a:p>
            <a:r>
              <a:rPr lang="en-US" sz="1200" dirty="0"/>
              <a:t>        } </a:t>
            </a:r>
          </a:p>
          <a:p>
            <a:r>
              <a:rPr lang="en-US" sz="1200" dirty="0"/>
              <a:t>          </a:t>
            </a:r>
          </a:p>
          <a:p>
            <a:r>
              <a:rPr lang="en-US" sz="1200" dirty="0"/>
              <a:t>        /* Media Query for Tablets </a:t>
            </a:r>
            <a:r>
              <a:rPr lang="en-US" sz="1200" dirty="0" err="1"/>
              <a:t>Ipads</a:t>
            </a:r>
            <a:r>
              <a:rPr lang="en-US" sz="1200" dirty="0"/>
              <a:t> portrait mode */ </a:t>
            </a:r>
          </a:p>
          <a:p>
            <a:r>
              <a:rPr lang="en-US" sz="1200" dirty="0"/>
              <a:t>        </a:t>
            </a:r>
            <a:r>
              <a:rPr lang="en-US" sz="1200" dirty="0">
                <a:highlight>
                  <a:srgbClr val="FF0000"/>
                </a:highlight>
              </a:rPr>
              <a:t>@media (min-width: 768px) and (max-width: 1024px)</a:t>
            </a:r>
            <a:r>
              <a:rPr lang="en-US" sz="1200" dirty="0"/>
              <a:t>{ </a:t>
            </a:r>
          </a:p>
          <a:p>
            <a:r>
              <a:rPr lang="en-US" sz="1200" dirty="0"/>
              <a:t>            body { </a:t>
            </a:r>
          </a:p>
          <a:p>
            <a:r>
              <a:rPr lang="en-US" sz="1200" dirty="0"/>
              <a:t>                background-color: blue; </a:t>
            </a:r>
          </a:p>
          <a:p>
            <a:r>
              <a:rPr lang="en-US" sz="1200" dirty="0"/>
              <a:t>            } </a:t>
            </a:r>
          </a:p>
          <a:p>
            <a:r>
              <a:rPr lang="en-US" sz="1200" dirty="0"/>
              <a:t>        } </a:t>
            </a:r>
          </a:p>
          <a:p>
            <a:r>
              <a:rPr lang="en-US" sz="1200" dirty="0"/>
              <a:t>          </a:t>
            </a:r>
          </a:p>
          <a:p>
            <a:r>
              <a:rPr lang="en-US" sz="1200" dirty="0"/>
              <a:t>        /* Media Query for Laptops and Desktops */ </a:t>
            </a:r>
          </a:p>
          <a:p>
            <a:r>
              <a:rPr lang="en-US" sz="1200" dirty="0"/>
              <a:t>        </a:t>
            </a:r>
            <a:r>
              <a:rPr lang="en-US" sz="1200" dirty="0">
                <a:highlight>
                  <a:srgbClr val="FF0000"/>
                </a:highlight>
              </a:rPr>
              <a:t>@media (min-width: 1025px) and (max-width: 1280px)</a:t>
            </a:r>
            <a:r>
              <a:rPr lang="en-US" sz="1200" dirty="0"/>
              <a:t>{ </a:t>
            </a:r>
          </a:p>
          <a:p>
            <a:r>
              <a:rPr lang="en-US" sz="1200" dirty="0"/>
              <a:t>            body { </a:t>
            </a:r>
          </a:p>
          <a:p>
            <a:r>
              <a:rPr lang="en-US" sz="1200" dirty="0"/>
              <a:t>                background-color: green; </a:t>
            </a:r>
          </a:p>
          <a:p>
            <a:r>
              <a:rPr lang="en-US" sz="1200" dirty="0"/>
              <a:t>            } </a:t>
            </a:r>
          </a:p>
          <a:p>
            <a:r>
              <a:rPr lang="en-US" sz="1200" dirty="0"/>
              <a:t>        } </a:t>
            </a:r>
          </a:p>
          <a:p>
            <a:r>
              <a:rPr lang="en-US" sz="1200" dirty="0"/>
              <a:t>          </a:t>
            </a:r>
          </a:p>
          <a:p>
            <a:r>
              <a:rPr lang="en-US" sz="1200" dirty="0"/>
              <a:t>        /* Media Query for Large screens */ </a:t>
            </a:r>
          </a:p>
          <a:p>
            <a:r>
              <a:rPr lang="en-US" sz="1200" dirty="0"/>
              <a:t>        </a:t>
            </a:r>
            <a:r>
              <a:rPr lang="en-US" sz="1200" dirty="0">
                <a:highlight>
                  <a:srgbClr val="FF0000"/>
                </a:highlight>
              </a:rPr>
              <a:t>@media (min-width: 1281px) </a:t>
            </a:r>
            <a:r>
              <a:rPr lang="en-US" sz="1200" dirty="0"/>
              <a:t>{ </a:t>
            </a:r>
          </a:p>
          <a:p>
            <a:r>
              <a:rPr lang="en-US" sz="1200" dirty="0"/>
              <a:t>            body { </a:t>
            </a:r>
          </a:p>
          <a:p>
            <a:r>
              <a:rPr lang="en-US" sz="1200" dirty="0"/>
              <a:t>                background-color: white; </a:t>
            </a:r>
          </a:p>
          <a:p>
            <a:r>
              <a:rPr lang="en-US" sz="1200" dirty="0"/>
              <a:t>            } </a:t>
            </a:r>
          </a:p>
          <a:p>
            <a:r>
              <a:rPr lang="en-US" sz="1200" dirty="0"/>
              <a:t>        } </a:t>
            </a:r>
          </a:p>
          <a:p>
            <a:r>
              <a:rPr lang="en-US" sz="1200" dirty="0"/>
              <a:t>    &lt;/style&gt; </a:t>
            </a:r>
          </a:p>
        </p:txBody>
      </p:sp>
    </p:spTree>
    <p:extLst>
      <p:ext uri="{BB962C8B-B14F-4D97-AF65-F5344CB8AC3E}">
        <p14:creationId xmlns:p14="http://schemas.microsoft.com/office/powerpoint/2010/main" val="107939583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48E0-A7EC-4648-B430-CE12FA2BCD57}"/>
              </a:ext>
            </a:extLst>
          </p:cNvPr>
          <p:cNvSpPr>
            <a:spLocks noGrp="1"/>
          </p:cNvSpPr>
          <p:nvPr>
            <p:ph type="title"/>
          </p:nvPr>
        </p:nvSpPr>
        <p:spPr>
          <a:xfrm>
            <a:off x="419016" y="290004"/>
            <a:ext cx="7765322" cy="970450"/>
          </a:xfrm>
        </p:spPr>
        <p:txBody>
          <a:bodyPr/>
          <a:lstStyle/>
          <a:p>
            <a:r>
              <a:rPr lang="es-MX" dirty="0"/>
              <a:t>I . </a:t>
            </a:r>
            <a:r>
              <a:rPr lang="es-MX" dirty="0" err="1"/>
              <a:t>Design</a:t>
            </a:r>
            <a:r>
              <a:rPr lang="es-MX" dirty="0"/>
              <a:t> </a:t>
            </a:r>
            <a:r>
              <a:rPr lang="es-MX" dirty="0" err="1"/>
              <a:t>the</a:t>
            </a:r>
            <a:r>
              <a:rPr lang="es-MX" dirty="0"/>
              <a:t> page </a:t>
            </a:r>
            <a:r>
              <a:rPr lang="es-MX" dirty="0" err="1"/>
              <a:t>for</a:t>
            </a:r>
            <a:r>
              <a:rPr lang="es-MX" dirty="0"/>
              <a:t> a </a:t>
            </a:r>
            <a:r>
              <a:rPr lang="es-MX" dirty="0" err="1"/>
              <a:t>small</a:t>
            </a:r>
            <a:r>
              <a:rPr lang="es-MX" dirty="0"/>
              <a:t> </a:t>
            </a:r>
            <a:r>
              <a:rPr lang="es-MX" dirty="0" err="1"/>
              <a:t>screen</a:t>
            </a:r>
            <a:endParaRPr lang="en-US" dirty="0"/>
          </a:p>
        </p:txBody>
      </p:sp>
      <p:sp>
        <p:nvSpPr>
          <p:cNvPr id="3" name="TextBox 2">
            <a:extLst>
              <a:ext uri="{FF2B5EF4-FFF2-40B4-BE49-F238E27FC236}">
                <a16:creationId xmlns:a16="http://schemas.microsoft.com/office/drawing/2014/main" id="{25F4960B-5758-4A93-8CF2-A3A799E23C09}"/>
              </a:ext>
            </a:extLst>
          </p:cNvPr>
          <p:cNvSpPr txBox="1"/>
          <p:nvPr/>
        </p:nvSpPr>
        <p:spPr>
          <a:xfrm>
            <a:off x="248576" y="1260454"/>
            <a:ext cx="8558074" cy="4801314"/>
          </a:xfrm>
          <a:prstGeom prst="rect">
            <a:avLst/>
          </a:prstGeom>
          <a:noFill/>
        </p:spPr>
        <p:txBody>
          <a:bodyPr wrap="square" rtlCol="0">
            <a:spAutoFit/>
          </a:bodyPr>
          <a:lstStyle/>
          <a:p>
            <a:pPr algn="l"/>
            <a:r>
              <a:rPr lang="en-US" b="0" i="0" dirty="0">
                <a:effectLst/>
                <a:latin typeface="Titillium Web"/>
              </a:rPr>
              <a:t>Start the process by viewing the web page at a small window size to simulate what it might look like on a mobile device. Adjust some of the CSS to fine tune how the page displays.</a:t>
            </a:r>
          </a:p>
          <a:p>
            <a:pPr algn="l"/>
            <a:endParaRPr lang="en-US" b="0" i="0" dirty="0">
              <a:effectLst/>
              <a:latin typeface="Titillium Web"/>
            </a:endParaRPr>
          </a:p>
          <a:p>
            <a:pPr algn="l">
              <a:buFont typeface="Arial" panose="020B0604020202020204" pitchFamily="34" charset="0"/>
              <a:buChar char="•"/>
            </a:pPr>
            <a:r>
              <a:rPr lang="en-US" b="0" i="0" dirty="0">
                <a:effectLst/>
                <a:latin typeface="Titillium Web"/>
              </a:rPr>
              <a:t>Make the font-size larger</a:t>
            </a:r>
          </a:p>
          <a:p>
            <a:pPr algn="l">
              <a:buFont typeface="Arial" panose="020B0604020202020204" pitchFamily="34" charset="0"/>
              <a:buChar char="•"/>
            </a:pPr>
            <a:r>
              <a:rPr lang="en-US" b="0" i="0" dirty="0">
                <a:effectLst/>
                <a:latin typeface="Titillium Web"/>
              </a:rPr>
              <a:t>Make the h1 font-size smaller</a:t>
            </a:r>
          </a:p>
          <a:p>
            <a:pPr algn="l">
              <a:buFont typeface="Arial" panose="020B0604020202020204" pitchFamily="34" charset="0"/>
              <a:buChar char="•"/>
            </a:pPr>
            <a:r>
              <a:rPr lang="en-US" b="0" i="0" dirty="0">
                <a:effectLst/>
                <a:latin typeface="Titillium Web"/>
              </a:rPr>
              <a:t>Increase the leading</a:t>
            </a:r>
          </a:p>
          <a:p>
            <a:pPr algn="l">
              <a:buFont typeface="Arial" panose="020B0604020202020204" pitchFamily="34" charset="0"/>
              <a:buChar char="•"/>
            </a:pPr>
            <a:r>
              <a:rPr lang="en-US" b="0" i="0" dirty="0">
                <a:effectLst/>
                <a:latin typeface="Titillium Web"/>
              </a:rPr>
              <a:t>Add a small amount of margin to the page edges</a:t>
            </a:r>
          </a:p>
          <a:p>
            <a:pPr algn="l">
              <a:buFont typeface="Arial" panose="020B0604020202020204" pitchFamily="34" charset="0"/>
              <a:buChar char="•"/>
            </a:pPr>
            <a:endParaRPr lang="en-US" b="0" i="0" dirty="0">
              <a:effectLst/>
              <a:latin typeface="Titillium Web"/>
            </a:endParaRPr>
          </a:p>
          <a:p>
            <a:pPr algn="l"/>
            <a:r>
              <a:rPr lang="en-US" b="0" i="0" dirty="0">
                <a:effectLst/>
                <a:latin typeface="Titillium Web"/>
              </a:rPr>
              <a:t>By designing for the small screen first we're using what is known as a </a:t>
            </a:r>
            <a:r>
              <a:rPr lang="en-US" b="1" i="1" u="sng" dirty="0">
                <a:effectLst/>
                <a:latin typeface="Titillium Web"/>
              </a:rPr>
              <a:t>mobile first</a:t>
            </a:r>
            <a:r>
              <a:rPr lang="en-US" b="0" i="0" dirty="0">
                <a:effectLst/>
                <a:latin typeface="Titillium Web"/>
              </a:rPr>
              <a:t> approach. By doing this, we start with a basic design or lowest common denominator and then work on enhancing more sophisticated browsers with advanced features or layouts. </a:t>
            </a:r>
          </a:p>
          <a:p>
            <a:pPr algn="l"/>
            <a:endParaRPr lang="en-US" dirty="0">
              <a:latin typeface="Titillium Web"/>
            </a:endParaRPr>
          </a:p>
          <a:p>
            <a:pPr algn="l"/>
            <a:r>
              <a:rPr lang="en-US" b="0" i="0" dirty="0">
                <a:effectLst/>
                <a:latin typeface="Titillium Web"/>
              </a:rPr>
              <a:t>This ensures that we're designing an experience that will work for everyone. It also has the side effect of often helping us realize what content on our website is really important.</a:t>
            </a:r>
          </a:p>
          <a:p>
            <a:endParaRPr lang="en-US" dirty="0"/>
          </a:p>
        </p:txBody>
      </p:sp>
    </p:spTree>
    <p:extLst>
      <p:ext uri="{BB962C8B-B14F-4D97-AF65-F5344CB8AC3E}">
        <p14:creationId xmlns:p14="http://schemas.microsoft.com/office/powerpoint/2010/main" val="352790227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48E0-A7EC-4648-B430-CE12FA2BCD57}"/>
              </a:ext>
            </a:extLst>
          </p:cNvPr>
          <p:cNvSpPr>
            <a:spLocks noGrp="1"/>
          </p:cNvSpPr>
          <p:nvPr>
            <p:ph type="title"/>
          </p:nvPr>
        </p:nvSpPr>
        <p:spPr>
          <a:xfrm>
            <a:off x="419016" y="290004"/>
            <a:ext cx="7765322" cy="970450"/>
          </a:xfrm>
        </p:spPr>
        <p:txBody>
          <a:bodyPr/>
          <a:lstStyle/>
          <a:p>
            <a:r>
              <a:rPr lang="es-MX" dirty="0"/>
              <a:t>II . </a:t>
            </a:r>
            <a:r>
              <a:rPr lang="es-MX" dirty="0" err="1"/>
              <a:t>Finding</a:t>
            </a:r>
            <a:r>
              <a:rPr lang="es-MX" dirty="0"/>
              <a:t> </a:t>
            </a:r>
            <a:r>
              <a:rPr lang="es-MX" dirty="0" err="1"/>
              <a:t>your</a:t>
            </a:r>
            <a:r>
              <a:rPr lang="es-MX" dirty="0"/>
              <a:t> browser </a:t>
            </a:r>
            <a:r>
              <a:rPr lang="es-MX" dirty="0" err="1"/>
              <a:t>window</a:t>
            </a:r>
            <a:r>
              <a:rPr lang="es-MX" dirty="0"/>
              <a:t> </a:t>
            </a:r>
            <a:r>
              <a:rPr lang="es-MX" dirty="0" err="1"/>
              <a:t>size</a:t>
            </a:r>
            <a:endParaRPr lang="en-US" dirty="0"/>
          </a:p>
        </p:txBody>
      </p:sp>
      <p:sp>
        <p:nvSpPr>
          <p:cNvPr id="3" name="TextBox 2">
            <a:extLst>
              <a:ext uri="{FF2B5EF4-FFF2-40B4-BE49-F238E27FC236}">
                <a16:creationId xmlns:a16="http://schemas.microsoft.com/office/drawing/2014/main" id="{25F4960B-5758-4A93-8CF2-A3A799E23C09}"/>
              </a:ext>
            </a:extLst>
          </p:cNvPr>
          <p:cNvSpPr txBox="1"/>
          <p:nvPr/>
        </p:nvSpPr>
        <p:spPr>
          <a:xfrm>
            <a:off x="248576" y="1260454"/>
            <a:ext cx="8558074" cy="923330"/>
          </a:xfrm>
          <a:prstGeom prst="rect">
            <a:avLst/>
          </a:prstGeom>
          <a:noFill/>
        </p:spPr>
        <p:txBody>
          <a:bodyPr wrap="square" rtlCol="0">
            <a:spAutoFit/>
          </a:bodyPr>
          <a:lstStyle/>
          <a:p>
            <a:pPr algn="l"/>
            <a:r>
              <a:rPr lang="en-US" b="0" i="0" dirty="0">
                <a:effectLst/>
                <a:latin typeface="Titillium Web"/>
              </a:rPr>
              <a:t>In Chrome you can easily find out what size your browser window is by using the Web Inspector. Open the web inspector in Chrome and resize your browser window while watching the top right corner. The pixel dimensions should appear as you resize.</a:t>
            </a:r>
            <a:endParaRPr lang="en-US" dirty="0"/>
          </a:p>
        </p:txBody>
      </p:sp>
    </p:spTree>
    <p:extLst>
      <p:ext uri="{BB962C8B-B14F-4D97-AF65-F5344CB8AC3E}">
        <p14:creationId xmlns:p14="http://schemas.microsoft.com/office/powerpoint/2010/main" val="26350766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581">
            <a:extLst>
              <a:ext uri="{FF2B5EF4-FFF2-40B4-BE49-F238E27FC236}">
                <a16:creationId xmlns:a16="http://schemas.microsoft.com/office/drawing/2014/main" id="{0D725E68-B521-4E7F-B3C6-EB93CC788415}"/>
              </a:ext>
            </a:extLst>
          </p:cNvPr>
          <p:cNvSpPr txBox="1">
            <a:spLocks noGrp="1"/>
          </p:cNvSpPr>
          <p:nvPr>
            <p:ph type="title"/>
          </p:nvPr>
        </p:nvSpPr>
        <p:spPr>
          <a:xfrm>
            <a:off x="62144" y="55409"/>
            <a:ext cx="3116062" cy="653860"/>
          </a:xfrm>
          <a:prstGeom prst="rect">
            <a:avLst/>
          </a:prstGeom>
        </p:spPr>
        <p:txBody>
          <a:bodyPr>
            <a:normAutofit fontScale="90000"/>
          </a:bodyPr>
          <a:lstStyle/>
          <a:p>
            <a:pPr algn="l"/>
            <a:r>
              <a:rPr lang="es-MX" dirty="0"/>
              <a:t>Flexbox Layout</a:t>
            </a:r>
            <a:endParaRPr sz="1000" dirty="0"/>
          </a:p>
        </p:txBody>
      </p:sp>
      <p:cxnSp>
        <p:nvCxnSpPr>
          <p:cNvPr id="5" name="Straight Connector 4">
            <a:extLst>
              <a:ext uri="{FF2B5EF4-FFF2-40B4-BE49-F238E27FC236}">
                <a16:creationId xmlns:a16="http://schemas.microsoft.com/office/drawing/2014/main" id="{48450CC3-C737-4E95-9B5E-E581975C056F}"/>
              </a:ext>
            </a:extLst>
          </p:cNvPr>
          <p:cNvCxnSpPr/>
          <p:nvPr/>
        </p:nvCxnSpPr>
        <p:spPr>
          <a:xfrm>
            <a:off x="-102054" y="759279"/>
            <a:ext cx="9131754"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stomShape 2">
            <a:extLst>
              <a:ext uri="{FF2B5EF4-FFF2-40B4-BE49-F238E27FC236}">
                <a16:creationId xmlns:a16="http://schemas.microsoft.com/office/drawing/2014/main" id="{FA83591D-779D-40F6-A531-218AF37EC87D}"/>
              </a:ext>
            </a:extLst>
          </p:cNvPr>
          <p:cNvSpPr/>
          <p:nvPr/>
        </p:nvSpPr>
        <p:spPr>
          <a:xfrm>
            <a:off x="57150" y="809290"/>
            <a:ext cx="9029700" cy="3400489"/>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285750" indent="-285750">
              <a:lnSpc>
                <a:spcPct val="100000"/>
              </a:lnSpc>
              <a:buFont typeface="Arial" panose="020B0604020202020204" pitchFamily="34" charset="0"/>
              <a:buChar char="•"/>
            </a:pPr>
            <a:r>
              <a:rPr lang="en-US" dirty="0"/>
              <a:t>The Flexible Box Module, usually referred to as flexbox, was designed as a method to offer space distribution between items with powerful alignment capabilities.</a:t>
            </a:r>
          </a:p>
          <a:p>
            <a:pPr marL="285750" indent="-285750">
              <a:lnSpc>
                <a:spcPct val="100000"/>
              </a:lnSpc>
              <a:buFont typeface="Arial" panose="020B0604020202020204" pitchFamily="34" charset="0"/>
              <a:buChar char="•"/>
            </a:pPr>
            <a:endParaRPr lang="en-US" dirty="0"/>
          </a:p>
          <a:p>
            <a:pPr marL="285750" indent="-285750">
              <a:lnSpc>
                <a:spcPct val="100000"/>
              </a:lnSpc>
              <a:buFont typeface="Arial" panose="020B0604020202020204" pitchFamily="34" charset="0"/>
              <a:buChar char="•"/>
            </a:pPr>
            <a:r>
              <a:rPr lang="en-US" dirty="0"/>
              <a:t>Aims to provide a more efficient way to layout , align, and distribute space among items in a container, even when their size is unknown, and/or Dynamic (this the Word “flex”).</a:t>
            </a:r>
          </a:p>
          <a:p>
            <a:pPr marL="285750" indent="-285750">
              <a:lnSpc>
                <a:spcPct val="100000"/>
              </a:lnSpc>
              <a:buFont typeface="Arial" panose="020B0604020202020204" pitchFamily="34" charset="0"/>
              <a:buChar char="•"/>
            </a:pPr>
            <a:endParaRPr lang="en-US" dirty="0"/>
          </a:p>
          <a:p>
            <a:pPr marL="285750" indent="-285750">
              <a:lnSpc>
                <a:spcPct val="100000"/>
              </a:lnSpc>
              <a:buFont typeface="Arial" panose="020B0604020202020204" pitchFamily="34" charset="0"/>
              <a:buChar char="•"/>
            </a:pPr>
            <a:r>
              <a:rPr lang="en-US" dirty="0">
                <a:highlight>
                  <a:srgbClr val="808000"/>
                </a:highlight>
              </a:rPr>
              <a:t>The main idea behind flex layout is to give the container the ability to alter its item’s width/height (and order) to best fill the available space. </a:t>
            </a:r>
          </a:p>
          <a:p>
            <a:pPr marL="285750" indent="-285750">
              <a:lnSpc>
                <a:spcPct val="100000"/>
              </a:lnSpc>
              <a:buFont typeface="Arial" panose="020B0604020202020204" pitchFamily="34" charset="0"/>
              <a:buChar char="•"/>
            </a:pPr>
            <a:endParaRPr lang="en-US" dirty="0"/>
          </a:p>
          <a:p>
            <a:pPr marL="285750" indent="-285750">
              <a:lnSpc>
                <a:spcPct val="100000"/>
              </a:lnSpc>
              <a:buFont typeface="Arial" panose="020B0604020202020204" pitchFamily="34" charset="0"/>
              <a:buChar char="•"/>
            </a:pPr>
            <a:r>
              <a:rPr lang="en-US" dirty="0"/>
              <a:t>A flex container expands items to fill available free space or shrinks them to prevent overflow.</a:t>
            </a:r>
          </a:p>
        </p:txBody>
      </p:sp>
      <p:pic>
        <p:nvPicPr>
          <p:cNvPr id="1026" name="Picture 2" descr="Height of parent div is zero even if it has child with finite heights -  Stack Overflow">
            <a:extLst>
              <a:ext uri="{FF2B5EF4-FFF2-40B4-BE49-F238E27FC236}">
                <a16:creationId xmlns:a16="http://schemas.microsoft.com/office/drawing/2014/main" id="{9FC71F8E-7305-4B4D-9864-442B02AD2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43" y="3988253"/>
            <a:ext cx="2692854" cy="2692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40610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48E0-A7EC-4648-B430-CE12FA2BCD57}"/>
              </a:ext>
            </a:extLst>
          </p:cNvPr>
          <p:cNvSpPr>
            <a:spLocks noGrp="1"/>
          </p:cNvSpPr>
          <p:nvPr>
            <p:ph type="title"/>
          </p:nvPr>
        </p:nvSpPr>
        <p:spPr>
          <a:xfrm>
            <a:off x="419016" y="290004"/>
            <a:ext cx="7765322" cy="970450"/>
          </a:xfrm>
        </p:spPr>
        <p:txBody>
          <a:bodyPr/>
          <a:lstStyle/>
          <a:p>
            <a:r>
              <a:rPr lang="es-MX" dirty="0"/>
              <a:t>III . Introduce a new breakpoint</a:t>
            </a:r>
            <a:endParaRPr lang="en-US" dirty="0"/>
          </a:p>
        </p:txBody>
      </p:sp>
      <p:sp>
        <p:nvSpPr>
          <p:cNvPr id="3" name="TextBox 2">
            <a:extLst>
              <a:ext uri="{FF2B5EF4-FFF2-40B4-BE49-F238E27FC236}">
                <a16:creationId xmlns:a16="http://schemas.microsoft.com/office/drawing/2014/main" id="{25F4960B-5758-4A93-8CF2-A3A799E23C09}"/>
              </a:ext>
            </a:extLst>
          </p:cNvPr>
          <p:cNvSpPr txBox="1"/>
          <p:nvPr/>
        </p:nvSpPr>
        <p:spPr>
          <a:xfrm>
            <a:off x="248576" y="1260454"/>
            <a:ext cx="8558074" cy="4524315"/>
          </a:xfrm>
          <a:prstGeom prst="rect">
            <a:avLst/>
          </a:prstGeom>
          <a:noFill/>
        </p:spPr>
        <p:txBody>
          <a:bodyPr wrap="square" rtlCol="0">
            <a:spAutoFit/>
          </a:bodyPr>
          <a:lstStyle/>
          <a:p>
            <a:pPr algn="l"/>
            <a:r>
              <a:rPr lang="en-US" b="0" i="0" dirty="0">
                <a:effectLst/>
                <a:latin typeface="Titillium Web"/>
              </a:rPr>
              <a:t>Start expanding your browser window width. Do this until you get to a point where the design no longer works. For example, the line length might become too long for the text to be easily readable. Or perhaps the page becomes wide enough that it no long makes sense for the images to display in a stack.</a:t>
            </a:r>
          </a:p>
          <a:p>
            <a:pPr algn="l"/>
            <a:endParaRPr lang="en-US" b="0" i="0" dirty="0">
              <a:effectLst/>
              <a:latin typeface="Titillium Web"/>
            </a:endParaRPr>
          </a:p>
          <a:p>
            <a:pPr algn="l"/>
            <a:r>
              <a:rPr lang="en-US" b="0" i="0" dirty="0">
                <a:effectLst/>
                <a:latin typeface="Titillium Web"/>
              </a:rPr>
              <a:t>Record the width of the browser window at this point. This will be your first breakpoint. A breakpoint is simply a point at which we're defining that the design should change.</a:t>
            </a:r>
          </a:p>
          <a:p>
            <a:pPr algn="l"/>
            <a:endParaRPr lang="en-US" b="0" i="0" dirty="0">
              <a:effectLst/>
              <a:latin typeface="Titillium Web"/>
            </a:endParaRPr>
          </a:p>
          <a:p>
            <a:pPr algn="l"/>
            <a:r>
              <a:rPr lang="en-US" b="0" i="0" dirty="0">
                <a:effectLst/>
                <a:latin typeface="Titillium Web"/>
              </a:rPr>
              <a:t>Create a new media query in your browser using the pixel dimension you recorded as the min-width media feature test. Within this breakpoint, change your CSS to do the following:</a:t>
            </a:r>
          </a:p>
          <a:p>
            <a:pPr algn="l"/>
            <a:endParaRPr lang="en-US" b="0" i="0" dirty="0">
              <a:effectLst/>
              <a:latin typeface="Titillium Web"/>
            </a:endParaRPr>
          </a:p>
          <a:p>
            <a:pPr marL="285750" indent="-285750" algn="l">
              <a:buFont typeface="Wingdings" panose="05000000000000000000" pitchFamily="2" charset="2"/>
              <a:buChar char="§"/>
            </a:pPr>
            <a:r>
              <a:rPr lang="en-US" b="0" i="0" dirty="0">
                <a:effectLst/>
                <a:latin typeface="Titillium Web"/>
              </a:rPr>
              <a:t>Change the background color (to help you see when the media query takes effect)</a:t>
            </a:r>
          </a:p>
          <a:p>
            <a:pPr marL="285750" indent="-285750" algn="l">
              <a:buFont typeface="Wingdings" panose="05000000000000000000" pitchFamily="2" charset="2"/>
              <a:buChar char="§"/>
            </a:pPr>
            <a:r>
              <a:rPr lang="en-US" b="0" i="0" dirty="0">
                <a:effectLst/>
                <a:latin typeface="Titillium Web"/>
              </a:rPr>
              <a:t>Adjust the font-size if necessary</a:t>
            </a:r>
          </a:p>
          <a:p>
            <a:pPr marL="285750" indent="-285750" algn="l">
              <a:buFont typeface="Wingdings" panose="05000000000000000000" pitchFamily="2" charset="2"/>
              <a:buChar char="§"/>
            </a:pPr>
            <a:r>
              <a:rPr lang="en-US" b="0" i="0" dirty="0">
                <a:effectLst/>
                <a:latin typeface="Titillium Web"/>
              </a:rPr>
              <a:t>Adjust the page margins</a:t>
            </a:r>
          </a:p>
          <a:p>
            <a:pPr marL="285750" indent="-285750" algn="l">
              <a:buFont typeface="Wingdings" panose="05000000000000000000" pitchFamily="2" charset="2"/>
              <a:buChar char="§"/>
            </a:pPr>
            <a:r>
              <a:rPr lang="en-US" b="0" i="0" dirty="0">
                <a:effectLst/>
                <a:latin typeface="Titillium Web"/>
              </a:rPr>
              <a:t>Make the photos display in two columns</a:t>
            </a:r>
            <a:endParaRPr lang="en-US" dirty="0"/>
          </a:p>
        </p:txBody>
      </p:sp>
    </p:spTree>
    <p:extLst>
      <p:ext uri="{BB962C8B-B14F-4D97-AF65-F5344CB8AC3E}">
        <p14:creationId xmlns:p14="http://schemas.microsoft.com/office/powerpoint/2010/main" val="306252141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48E0-A7EC-4648-B430-CE12FA2BCD57}"/>
              </a:ext>
            </a:extLst>
          </p:cNvPr>
          <p:cNvSpPr>
            <a:spLocks noGrp="1"/>
          </p:cNvSpPr>
          <p:nvPr>
            <p:ph type="title"/>
          </p:nvPr>
        </p:nvSpPr>
        <p:spPr>
          <a:xfrm>
            <a:off x="419016" y="290004"/>
            <a:ext cx="8307734" cy="970450"/>
          </a:xfrm>
        </p:spPr>
        <p:txBody>
          <a:bodyPr>
            <a:normAutofit fontScale="90000"/>
          </a:bodyPr>
          <a:lstStyle/>
          <a:p>
            <a:r>
              <a:rPr lang="es-MX" dirty="0"/>
              <a:t>IV .Create another breakpoint </a:t>
            </a:r>
            <a:r>
              <a:rPr lang="es-MX" dirty="0" err="1"/>
              <a:t>for</a:t>
            </a:r>
            <a:r>
              <a:rPr lang="es-MX" dirty="0"/>
              <a:t> large screens</a:t>
            </a:r>
            <a:endParaRPr lang="en-US" dirty="0"/>
          </a:p>
        </p:txBody>
      </p:sp>
      <p:sp>
        <p:nvSpPr>
          <p:cNvPr id="3" name="TextBox 2">
            <a:extLst>
              <a:ext uri="{FF2B5EF4-FFF2-40B4-BE49-F238E27FC236}">
                <a16:creationId xmlns:a16="http://schemas.microsoft.com/office/drawing/2014/main" id="{25F4960B-5758-4A93-8CF2-A3A799E23C09}"/>
              </a:ext>
            </a:extLst>
          </p:cNvPr>
          <p:cNvSpPr txBox="1"/>
          <p:nvPr/>
        </p:nvSpPr>
        <p:spPr>
          <a:xfrm>
            <a:off x="248576" y="1260454"/>
            <a:ext cx="8558074" cy="2308324"/>
          </a:xfrm>
          <a:prstGeom prst="rect">
            <a:avLst/>
          </a:prstGeom>
          <a:noFill/>
        </p:spPr>
        <p:txBody>
          <a:bodyPr wrap="square" rtlCol="0">
            <a:spAutoFit/>
          </a:bodyPr>
          <a:lstStyle/>
          <a:p>
            <a:pPr algn="l"/>
            <a:r>
              <a:rPr lang="en-US" b="0" i="0" dirty="0">
                <a:effectLst/>
                <a:latin typeface="Titillium Web"/>
              </a:rPr>
              <a:t>Resize your browser window again to find another breakpoint. Add a new media query in your CSS and adjust the following rules:</a:t>
            </a:r>
          </a:p>
          <a:p>
            <a:pPr algn="l"/>
            <a:endParaRPr lang="en-US" b="0" i="0" dirty="0">
              <a:effectLst/>
              <a:latin typeface="Titillium Web"/>
            </a:endParaRPr>
          </a:p>
          <a:p>
            <a:pPr algn="l">
              <a:buFont typeface="Arial" panose="020B0604020202020204" pitchFamily="34" charset="0"/>
              <a:buChar char="•"/>
            </a:pPr>
            <a:r>
              <a:rPr lang="en-US" b="0" i="0" dirty="0">
                <a:effectLst/>
                <a:latin typeface="Titillium Web"/>
              </a:rPr>
              <a:t>Change the background color</a:t>
            </a:r>
          </a:p>
          <a:p>
            <a:pPr algn="l">
              <a:buFont typeface="Arial" panose="020B0604020202020204" pitchFamily="34" charset="0"/>
              <a:buChar char="•"/>
            </a:pPr>
            <a:r>
              <a:rPr lang="en-US" b="0" i="0" dirty="0">
                <a:effectLst/>
                <a:latin typeface="Titillium Web"/>
              </a:rPr>
              <a:t>Adjust the font-size if necessary</a:t>
            </a:r>
          </a:p>
          <a:p>
            <a:pPr algn="l">
              <a:buFont typeface="Arial" panose="020B0604020202020204" pitchFamily="34" charset="0"/>
              <a:buChar char="•"/>
            </a:pPr>
            <a:r>
              <a:rPr lang="en-US" b="0" i="0" dirty="0">
                <a:effectLst/>
                <a:latin typeface="Titillium Web"/>
              </a:rPr>
              <a:t>Adjust the page margins</a:t>
            </a:r>
          </a:p>
          <a:p>
            <a:pPr algn="l">
              <a:buFont typeface="Arial" panose="020B0604020202020204" pitchFamily="34" charset="0"/>
              <a:buChar char="•"/>
            </a:pPr>
            <a:r>
              <a:rPr lang="en-US" b="0" i="0" dirty="0">
                <a:effectLst/>
                <a:latin typeface="Titillium Web"/>
              </a:rPr>
              <a:t>Make the photos display in three columns</a:t>
            </a:r>
          </a:p>
          <a:p>
            <a:pPr algn="l">
              <a:buFont typeface="Arial" panose="020B0604020202020204" pitchFamily="34" charset="0"/>
              <a:buChar char="•"/>
            </a:pPr>
            <a:r>
              <a:rPr lang="en-US" b="0" i="0" dirty="0">
                <a:effectLst/>
                <a:latin typeface="Titillium Web"/>
              </a:rPr>
              <a:t>Add a max-width to the page to make sure the line length never gets too long</a:t>
            </a:r>
          </a:p>
        </p:txBody>
      </p:sp>
    </p:spTree>
    <p:extLst>
      <p:ext uri="{BB962C8B-B14F-4D97-AF65-F5344CB8AC3E}">
        <p14:creationId xmlns:p14="http://schemas.microsoft.com/office/powerpoint/2010/main" val="12031343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1438-C1BC-4027-A6E6-238FD4A68F4D}"/>
              </a:ext>
            </a:extLst>
          </p:cNvPr>
          <p:cNvSpPr>
            <a:spLocks noGrp="1"/>
          </p:cNvSpPr>
          <p:nvPr>
            <p:ph type="title"/>
          </p:nvPr>
        </p:nvSpPr>
        <p:spPr>
          <a:xfrm>
            <a:off x="689339" y="139083"/>
            <a:ext cx="7765322" cy="970450"/>
          </a:xfrm>
        </p:spPr>
        <p:txBody>
          <a:bodyPr/>
          <a:lstStyle/>
          <a:p>
            <a:r>
              <a:rPr lang="es-MX" dirty="0" err="1"/>
              <a:t>Tips</a:t>
            </a:r>
            <a:endParaRPr lang="en-US" dirty="0"/>
          </a:p>
        </p:txBody>
      </p:sp>
      <p:sp>
        <p:nvSpPr>
          <p:cNvPr id="4" name="TextBox 3">
            <a:extLst>
              <a:ext uri="{FF2B5EF4-FFF2-40B4-BE49-F238E27FC236}">
                <a16:creationId xmlns:a16="http://schemas.microsoft.com/office/drawing/2014/main" id="{4094613C-D611-4384-ABCE-F3C55116184F}"/>
              </a:ext>
            </a:extLst>
          </p:cNvPr>
          <p:cNvSpPr txBox="1"/>
          <p:nvPr/>
        </p:nvSpPr>
        <p:spPr>
          <a:xfrm>
            <a:off x="248575" y="1233996"/>
            <a:ext cx="8717872"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t>Don’t target specific devices or sizes!</a:t>
            </a:r>
          </a:p>
          <a:p>
            <a:pPr marL="285750" indent="-285750">
              <a:buFont typeface="Wingdings" panose="05000000000000000000" pitchFamily="2" charset="2"/>
              <a:buChar char="§"/>
            </a:pPr>
            <a:r>
              <a:rPr lang="en-US" dirty="0"/>
              <a:t>Develop the site for </a:t>
            </a:r>
            <a:r>
              <a:rPr lang="en-US" b="1" dirty="0"/>
              <a:t>mobile first </a:t>
            </a:r>
            <a:r>
              <a:rPr lang="en-US" dirty="0"/>
              <a:t>using percentages or ems, not pixels. </a:t>
            </a:r>
          </a:p>
          <a:p>
            <a:pPr marL="285750" indent="-285750">
              <a:buFont typeface="Wingdings" panose="05000000000000000000" pitchFamily="2" charset="2"/>
              <a:buChar char="§"/>
            </a:pPr>
            <a:r>
              <a:rPr lang="en-US" dirty="0"/>
              <a:t>Then try it in a larger viewport and note where it begins to fail. </a:t>
            </a:r>
          </a:p>
          <a:p>
            <a:pPr marL="285750" indent="-285750">
              <a:buFont typeface="Wingdings" panose="05000000000000000000" pitchFamily="2" charset="2"/>
              <a:buChar char="§"/>
            </a:pPr>
            <a:r>
              <a:rPr lang="en-US" dirty="0"/>
              <a:t>Redesign the layout and add a CSS media query just to handle the broken parts.</a:t>
            </a:r>
          </a:p>
          <a:p>
            <a:pPr marL="285750" indent="-285750">
              <a:buFont typeface="Wingdings" panose="05000000000000000000" pitchFamily="2" charset="2"/>
              <a:buChar char="§"/>
            </a:pPr>
            <a:r>
              <a:rPr lang="en-US" dirty="0"/>
              <a:t>Repeat the process until you reach the next breakpoint.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endParaRPr lang="en-US" dirty="0"/>
          </a:p>
        </p:txBody>
      </p:sp>
      <p:sp>
        <p:nvSpPr>
          <p:cNvPr id="6" name="TextBox 5">
            <a:extLst>
              <a:ext uri="{FF2B5EF4-FFF2-40B4-BE49-F238E27FC236}">
                <a16:creationId xmlns:a16="http://schemas.microsoft.com/office/drawing/2014/main" id="{F70BC0CC-FBDB-40EE-88F8-C221A786DA63}"/>
              </a:ext>
            </a:extLst>
          </p:cNvPr>
          <p:cNvSpPr txBox="1"/>
          <p:nvPr/>
        </p:nvSpPr>
        <p:spPr>
          <a:xfrm>
            <a:off x="248575" y="3487335"/>
            <a:ext cx="8717872" cy="1200329"/>
          </a:xfrm>
          <a:prstGeom prst="rect">
            <a:avLst/>
          </a:prstGeom>
          <a:noFill/>
        </p:spPr>
        <p:txBody>
          <a:bodyPr wrap="square" rtlCol="0">
            <a:spAutoFit/>
          </a:bodyPr>
          <a:lstStyle/>
          <a:p>
            <a:r>
              <a:rPr lang="es-MX" dirty="0"/>
              <a:t>The ‘</a:t>
            </a:r>
            <a:r>
              <a:rPr lang="es-MX" dirty="0" err="1"/>
              <a:t>breakpoints</a:t>
            </a:r>
            <a:r>
              <a:rPr lang="es-MX" dirty="0"/>
              <a:t>’  “… </a:t>
            </a:r>
            <a:r>
              <a:rPr lang="es-MX" dirty="0" err="1"/>
              <a:t>your</a:t>
            </a:r>
            <a:r>
              <a:rPr lang="es-MX" dirty="0"/>
              <a:t> </a:t>
            </a:r>
            <a:r>
              <a:rPr lang="es-MX" dirty="0" err="1"/>
              <a:t>mobile</a:t>
            </a:r>
            <a:r>
              <a:rPr lang="es-MX" dirty="0"/>
              <a:t> </a:t>
            </a:r>
            <a:r>
              <a:rPr lang="es-MX" dirty="0" err="1"/>
              <a:t>design</a:t>
            </a:r>
            <a:r>
              <a:rPr lang="es-MX" dirty="0"/>
              <a:t> </a:t>
            </a:r>
            <a:r>
              <a:rPr lang="es-MX" dirty="0" err="1"/>
              <a:t>begins</a:t>
            </a:r>
            <a:r>
              <a:rPr lang="es-MX" dirty="0"/>
              <a:t> </a:t>
            </a:r>
            <a:r>
              <a:rPr lang="es-MX" dirty="0" err="1"/>
              <a:t>to</a:t>
            </a:r>
            <a:r>
              <a:rPr lang="es-MX" dirty="0"/>
              <a:t> break” </a:t>
            </a:r>
            <a:r>
              <a:rPr lang="es-MX" dirty="0" err="1"/>
              <a:t>means</a:t>
            </a:r>
            <a:r>
              <a:rPr lang="es-MX" dirty="0"/>
              <a:t> </a:t>
            </a:r>
            <a:r>
              <a:rPr lang="es-MX" dirty="0" err="1"/>
              <a:t>when</a:t>
            </a:r>
            <a:r>
              <a:rPr lang="es-MX" dirty="0"/>
              <a:t> </a:t>
            </a:r>
            <a:r>
              <a:rPr lang="es-MX" dirty="0" err="1"/>
              <a:t>your</a:t>
            </a:r>
            <a:r>
              <a:rPr lang="es-MX" dirty="0"/>
              <a:t> </a:t>
            </a:r>
            <a:r>
              <a:rPr lang="es-MX" dirty="0" err="1"/>
              <a:t>design</a:t>
            </a:r>
            <a:r>
              <a:rPr lang="es-MX" dirty="0"/>
              <a:t> </a:t>
            </a:r>
            <a:r>
              <a:rPr lang="es-MX" dirty="0" err="1"/>
              <a:t>cease</a:t>
            </a:r>
            <a:r>
              <a:rPr lang="es-MX" dirty="0"/>
              <a:t> </a:t>
            </a:r>
            <a:r>
              <a:rPr lang="es-MX" dirty="0" err="1"/>
              <a:t>to</a:t>
            </a:r>
            <a:r>
              <a:rPr lang="es-MX" dirty="0"/>
              <a:t> be usable </a:t>
            </a:r>
            <a:r>
              <a:rPr lang="es-MX" dirty="0" err="1"/>
              <a:t>or</a:t>
            </a:r>
            <a:r>
              <a:rPr lang="es-MX" dirty="0"/>
              <a:t> </a:t>
            </a:r>
            <a:r>
              <a:rPr lang="es-MX" dirty="0" err="1"/>
              <a:t>visually</a:t>
            </a:r>
            <a:r>
              <a:rPr lang="es-MX" dirty="0"/>
              <a:t> </a:t>
            </a:r>
            <a:r>
              <a:rPr lang="es-MX" dirty="0" err="1"/>
              <a:t>pleasing</a:t>
            </a:r>
            <a:r>
              <a:rPr lang="es-MX" dirty="0"/>
              <a:t>. Once </a:t>
            </a:r>
            <a:r>
              <a:rPr lang="es-MX" dirty="0" err="1"/>
              <a:t>you</a:t>
            </a:r>
            <a:r>
              <a:rPr lang="es-MX" dirty="0"/>
              <a:t> </a:t>
            </a:r>
            <a:r>
              <a:rPr lang="es-MX" dirty="0" err="1"/>
              <a:t>have</a:t>
            </a:r>
            <a:r>
              <a:rPr lang="es-MX" dirty="0"/>
              <a:t> a </a:t>
            </a:r>
            <a:r>
              <a:rPr lang="es-MX" u="sng" dirty="0" err="1"/>
              <a:t>good</a:t>
            </a:r>
            <a:r>
              <a:rPr lang="es-MX" u="sng" dirty="0"/>
              <a:t> </a:t>
            </a:r>
            <a:r>
              <a:rPr lang="es-MX" u="sng" dirty="0" err="1"/>
              <a:t>working</a:t>
            </a:r>
            <a:r>
              <a:rPr lang="es-MX" u="sng" dirty="0"/>
              <a:t> </a:t>
            </a:r>
            <a:r>
              <a:rPr lang="es-MX" u="sng" dirty="0" err="1"/>
              <a:t>mobile</a:t>
            </a:r>
            <a:r>
              <a:rPr lang="es-MX" u="sng" dirty="0"/>
              <a:t> </a:t>
            </a:r>
            <a:r>
              <a:rPr lang="es-MX" u="sng" dirty="0" err="1"/>
              <a:t>site</a:t>
            </a:r>
            <a:r>
              <a:rPr lang="es-MX" dirty="0"/>
              <a:t>, </a:t>
            </a:r>
            <a:r>
              <a:rPr lang="es-MX" dirty="0" err="1"/>
              <a:t>without</a:t>
            </a:r>
            <a:r>
              <a:rPr lang="es-MX" dirty="0"/>
              <a:t> media </a:t>
            </a:r>
            <a:r>
              <a:rPr lang="es-MX" dirty="0" err="1"/>
              <a:t>queries</a:t>
            </a:r>
            <a:r>
              <a:rPr lang="es-MX" dirty="0"/>
              <a:t>, </a:t>
            </a:r>
            <a:r>
              <a:rPr lang="es-MX" dirty="0" err="1"/>
              <a:t>you</a:t>
            </a:r>
            <a:r>
              <a:rPr lang="es-MX" dirty="0"/>
              <a:t> can stop </a:t>
            </a:r>
            <a:r>
              <a:rPr lang="es-MX" dirty="0" err="1"/>
              <a:t>being</a:t>
            </a:r>
            <a:r>
              <a:rPr lang="es-MX" dirty="0"/>
              <a:t> </a:t>
            </a:r>
            <a:r>
              <a:rPr lang="es-MX" dirty="0" err="1"/>
              <a:t>concerned</a:t>
            </a:r>
            <a:r>
              <a:rPr lang="es-MX" dirty="0"/>
              <a:t> </a:t>
            </a:r>
            <a:r>
              <a:rPr lang="es-MX" dirty="0" err="1"/>
              <a:t>about</a:t>
            </a:r>
            <a:r>
              <a:rPr lang="es-MX" dirty="0"/>
              <a:t> </a:t>
            </a:r>
            <a:r>
              <a:rPr lang="es-MX" dirty="0" err="1"/>
              <a:t>specific</a:t>
            </a:r>
            <a:r>
              <a:rPr lang="es-MX" dirty="0"/>
              <a:t> </a:t>
            </a:r>
            <a:r>
              <a:rPr lang="es-MX" dirty="0" err="1"/>
              <a:t>sizes</a:t>
            </a:r>
            <a:r>
              <a:rPr lang="es-MX" dirty="0"/>
              <a:t> and </a:t>
            </a:r>
            <a:r>
              <a:rPr lang="es-MX" dirty="0" err="1"/>
              <a:t>simply</a:t>
            </a:r>
            <a:r>
              <a:rPr lang="es-MX" dirty="0"/>
              <a:t> </a:t>
            </a:r>
            <a:r>
              <a:rPr lang="es-MX" dirty="0" err="1"/>
              <a:t>add</a:t>
            </a:r>
            <a:r>
              <a:rPr lang="es-MX" dirty="0"/>
              <a:t> media </a:t>
            </a:r>
            <a:r>
              <a:rPr lang="es-MX" dirty="0" err="1"/>
              <a:t>queries</a:t>
            </a:r>
            <a:r>
              <a:rPr lang="es-MX" dirty="0"/>
              <a:t> </a:t>
            </a:r>
            <a:r>
              <a:rPr lang="es-MX" dirty="0" err="1"/>
              <a:t>that</a:t>
            </a:r>
            <a:r>
              <a:rPr lang="es-MX" dirty="0"/>
              <a:t> </a:t>
            </a:r>
            <a:r>
              <a:rPr lang="es-MX" dirty="0" err="1"/>
              <a:t>handle</a:t>
            </a:r>
            <a:r>
              <a:rPr lang="es-MX" dirty="0"/>
              <a:t> </a:t>
            </a:r>
            <a:r>
              <a:rPr lang="es-MX" dirty="0" err="1"/>
              <a:t>successively</a:t>
            </a:r>
            <a:r>
              <a:rPr lang="es-MX" dirty="0"/>
              <a:t> </a:t>
            </a:r>
            <a:r>
              <a:rPr lang="es-MX" dirty="0" err="1"/>
              <a:t>larger</a:t>
            </a:r>
            <a:r>
              <a:rPr lang="es-MX" dirty="0"/>
              <a:t> </a:t>
            </a:r>
            <a:r>
              <a:rPr lang="es-MX" dirty="0" err="1"/>
              <a:t>viewports</a:t>
            </a:r>
            <a:r>
              <a:rPr lang="es-MX" dirty="0"/>
              <a:t>. </a:t>
            </a:r>
            <a:endParaRPr lang="en-US" dirty="0"/>
          </a:p>
        </p:txBody>
      </p:sp>
      <p:sp>
        <p:nvSpPr>
          <p:cNvPr id="7" name="TextBox 6">
            <a:extLst>
              <a:ext uri="{FF2B5EF4-FFF2-40B4-BE49-F238E27FC236}">
                <a16:creationId xmlns:a16="http://schemas.microsoft.com/office/drawing/2014/main" id="{FDC63124-3923-4815-9DC8-9D3135C73E2B}"/>
              </a:ext>
            </a:extLst>
          </p:cNvPr>
          <p:cNvSpPr txBox="1"/>
          <p:nvPr/>
        </p:nvSpPr>
        <p:spPr>
          <a:xfrm>
            <a:off x="93890" y="6004156"/>
            <a:ext cx="6143624" cy="369332"/>
          </a:xfrm>
          <a:prstGeom prst="rect">
            <a:avLst/>
          </a:prstGeom>
          <a:noFill/>
        </p:spPr>
        <p:txBody>
          <a:bodyPr wrap="square">
            <a:spAutoFit/>
          </a:bodyPr>
          <a:lstStyle/>
          <a:p>
            <a:r>
              <a:rPr lang="en-US" dirty="0" err="1">
                <a:hlinkClick r:id="rId2"/>
              </a:rPr>
              <a:t>Ejemplo</a:t>
            </a:r>
            <a:r>
              <a:rPr lang="en-US" dirty="0">
                <a:hlinkClick r:id="rId2"/>
              </a:rPr>
              <a:t> </a:t>
            </a:r>
            <a:r>
              <a:rPr lang="en-US" dirty="0" err="1">
                <a:hlinkClick r:id="rId2"/>
              </a:rPr>
              <a:t>codepen</a:t>
            </a:r>
            <a:endParaRPr lang="en-US" dirty="0"/>
          </a:p>
        </p:txBody>
      </p:sp>
    </p:spTree>
    <p:extLst>
      <p:ext uri="{BB962C8B-B14F-4D97-AF65-F5344CB8AC3E}">
        <p14:creationId xmlns:p14="http://schemas.microsoft.com/office/powerpoint/2010/main" val="201356997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485A-6892-4EFD-BE94-EB33698A7924}"/>
              </a:ext>
            </a:extLst>
          </p:cNvPr>
          <p:cNvSpPr>
            <a:spLocks noGrp="1"/>
          </p:cNvSpPr>
          <p:nvPr>
            <p:ph type="title"/>
          </p:nvPr>
        </p:nvSpPr>
        <p:spPr>
          <a:xfrm>
            <a:off x="507792" y="334392"/>
            <a:ext cx="7942875" cy="970450"/>
          </a:xfrm>
        </p:spPr>
        <p:txBody>
          <a:bodyPr>
            <a:normAutofit fontScale="90000"/>
          </a:bodyPr>
          <a:lstStyle/>
          <a:p>
            <a:r>
              <a:rPr lang="es-MX" dirty="0"/>
              <a:t>Properties for the Parent </a:t>
            </a:r>
            <a:br>
              <a:rPr lang="es-MX" dirty="0"/>
            </a:br>
            <a:r>
              <a:rPr lang="es-MX" dirty="0"/>
              <a:t>(flex container)</a:t>
            </a:r>
            <a:endParaRPr lang="en-US" dirty="0"/>
          </a:p>
        </p:txBody>
      </p:sp>
      <p:pic>
        <p:nvPicPr>
          <p:cNvPr id="4" name="Picture 3">
            <a:extLst>
              <a:ext uri="{FF2B5EF4-FFF2-40B4-BE49-F238E27FC236}">
                <a16:creationId xmlns:a16="http://schemas.microsoft.com/office/drawing/2014/main" id="{5FA460C4-09DA-472E-9D8D-217CE1D26CDB}"/>
              </a:ext>
            </a:extLst>
          </p:cNvPr>
          <p:cNvPicPr>
            <a:picLocks noChangeAspect="1"/>
          </p:cNvPicPr>
          <p:nvPr/>
        </p:nvPicPr>
        <p:blipFill>
          <a:blip r:embed="rId2"/>
          <a:stretch>
            <a:fillRect/>
          </a:stretch>
        </p:blipFill>
        <p:spPr>
          <a:xfrm>
            <a:off x="507793" y="1506082"/>
            <a:ext cx="7701552" cy="4914787"/>
          </a:xfrm>
          <a:prstGeom prst="rect">
            <a:avLst/>
          </a:prstGeom>
        </p:spPr>
      </p:pic>
    </p:spTree>
    <p:extLst>
      <p:ext uri="{BB962C8B-B14F-4D97-AF65-F5344CB8AC3E}">
        <p14:creationId xmlns:p14="http://schemas.microsoft.com/office/powerpoint/2010/main" val="202209547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B006AE-7733-48D7-916F-F47C988C37B4}"/>
              </a:ext>
            </a:extLst>
          </p:cNvPr>
          <p:cNvPicPr>
            <a:picLocks noChangeAspect="1"/>
          </p:cNvPicPr>
          <p:nvPr/>
        </p:nvPicPr>
        <p:blipFill>
          <a:blip r:embed="rId2"/>
          <a:stretch>
            <a:fillRect/>
          </a:stretch>
        </p:blipFill>
        <p:spPr>
          <a:xfrm>
            <a:off x="0" y="0"/>
            <a:ext cx="5042516" cy="5111750"/>
          </a:xfrm>
          <a:prstGeom prst="rect">
            <a:avLst/>
          </a:prstGeom>
        </p:spPr>
      </p:pic>
      <p:sp>
        <p:nvSpPr>
          <p:cNvPr id="4" name="TextBox 3">
            <a:extLst>
              <a:ext uri="{FF2B5EF4-FFF2-40B4-BE49-F238E27FC236}">
                <a16:creationId xmlns:a16="http://schemas.microsoft.com/office/drawing/2014/main" id="{465DD9E2-7AC9-4E7C-9471-3646871910CE}"/>
              </a:ext>
            </a:extLst>
          </p:cNvPr>
          <p:cNvSpPr txBox="1"/>
          <p:nvPr/>
        </p:nvSpPr>
        <p:spPr>
          <a:xfrm>
            <a:off x="5042516" y="0"/>
            <a:ext cx="4290339" cy="2862322"/>
          </a:xfrm>
          <a:prstGeom prst="rect">
            <a:avLst/>
          </a:prstGeom>
          <a:noFill/>
        </p:spPr>
        <p:txBody>
          <a:bodyPr wrap="square" rtlCol="0">
            <a:spAutoFit/>
          </a:bodyPr>
          <a:lstStyle/>
          <a:p>
            <a:pPr marL="285750" indent="-285750">
              <a:buFont typeface="Wingdings" panose="05000000000000000000" pitchFamily="2" charset="2"/>
              <a:buChar char="§"/>
            </a:pPr>
            <a:r>
              <a:rPr lang="en-US" dirty="0"/>
              <a:t> </a:t>
            </a:r>
            <a:r>
              <a:rPr lang="en-US" b="1" dirty="0"/>
              <a:t>row</a:t>
            </a:r>
            <a:r>
              <a:rPr lang="en-US" dirty="0"/>
              <a:t> (default): left to right in </a:t>
            </a:r>
            <a:r>
              <a:rPr lang="en-US" dirty="0" err="1"/>
              <a:t>ltr</a:t>
            </a:r>
            <a:r>
              <a:rPr lang="en-US" dirty="0"/>
              <a:t>; right to left in </a:t>
            </a:r>
            <a:r>
              <a:rPr lang="en-US" dirty="0" err="1"/>
              <a:t>rtl</a:t>
            </a: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row-reverse</a:t>
            </a:r>
            <a:r>
              <a:rPr lang="en-US" dirty="0"/>
              <a:t>: right to left in </a:t>
            </a:r>
            <a:r>
              <a:rPr lang="en-US" dirty="0" err="1"/>
              <a:t>ltr</a:t>
            </a:r>
            <a:r>
              <a:rPr lang="en-US" dirty="0"/>
              <a:t>; left to right in </a:t>
            </a:r>
            <a:r>
              <a:rPr lang="en-US" dirty="0" err="1"/>
              <a:t>rtl</a:t>
            </a: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column</a:t>
            </a:r>
            <a:r>
              <a:rPr lang="en-US" dirty="0"/>
              <a:t>: same as row but top to bottom</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column-reverse</a:t>
            </a:r>
            <a:r>
              <a:rPr lang="en-US" dirty="0"/>
              <a:t>: same as row-reverse but bottom to top</a:t>
            </a:r>
          </a:p>
        </p:txBody>
      </p:sp>
    </p:spTree>
    <p:extLst>
      <p:ext uri="{BB962C8B-B14F-4D97-AF65-F5344CB8AC3E}">
        <p14:creationId xmlns:p14="http://schemas.microsoft.com/office/powerpoint/2010/main" val="263764273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B69B4F-10A9-4372-904C-786A983364F3}"/>
              </a:ext>
            </a:extLst>
          </p:cNvPr>
          <p:cNvPicPr>
            <a:picLocks noChangeAspect="1"/>
          </p:cNvPicPr>
          <p:nvPr/>
        </p:nvPicPr>
        <p:blipFill>
          <a:blip r:embed="rId2"/>
          <a:stretch>
            <a:fillRect/>
          </a:stretch>
        </p:blipFill>
        <p:spPr>
          <a:xfrm>
            <a:off x="1585203" y="102041"/>
            <a:ext cx="5423179" cy="5207268"/>
          </a:xfrm>
          <a:prstGeom prst="rect">
            <a:avLst/>
          </a:prstGeom>
        </p:spPr>
      </p:pic>
      <p:sp>
        <p:nvSpPr>
          <p:cNvPr id="4" name="TextBox 3">
            <a:extLst>
              <a:ext uri="{FF2B5EF4-FFF2-40B4-BE49-F238E27FC236}">
                <a16:creationId xmlns:a16="http://schemas.microsoft.com/office/drawing/2014/main" id="{E5FD51F1-5D3E-441F-AA69-C7E837D04DB0}"/>
              </a:ext>
            </a:extLst>
          </p:cNvPr>
          <p:cNvSpPr txBox="1"/>
          <p:nvPr/>
        </p:nvSpPr>
        <p:spPr>
          <a:xfrm>
            <a:off x="71022" y="5592932"/>
            <a:ext cx="8451542"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 </a:t>
            </a:r>
            <a:r>
              <a:rPr lang="en-US" b="1" dirty="0" err="1"/>
              <a:t>nowrap</a:t>
            </a:r>
            <a:r>
              <a:rPr lang="en-US" dirty="0"/>
              <a:t> (default): all flex items will be on one line</a:t>
            </a:r>
          </a:p>
          <a:p>
            <a:pPr marL="285750" indent="-285750">
              <a:buFont typeface="Wingdings" panose="05000000000000000000" pitchFamily="2" charset="2"/>
              <a:buChar char="§"/>
            </a:pPr>
            <a:r>
              <a:rPr lang="en-US" b="1" dirty="0"/>
              <a:t>wrap</a:t>
            </a:r>
            <a:r>
              <a:rPr lang="en-US" dirty="0"/>
              <a:t>: flex items will wrap onto multiple lines, from top to bottom.</a:t>
            </a:r>
          </a:p>
          <a:p>
            <a:pPr marL="285750" indent="-285750">
              <a:buFont typeface="Wingdings" panose="05000000000000000000" pitchFamily="2" charset="2"/>
              <a:buChar char="§"/>
            </a:pPr>
            <a:r>
              <a:rPr lang="en-US" dirty="0"/>
              <a:t> </a:t>
            </a:r>
            <a:r>
              <a:rPr lang="en-US" b="1" dirty="0"/>
              <a:t>wrap-reverse</a:t>
            </a:r>
            <a:r>
              <a:rPr lang="en-US" dirty="0"/>
              <a:t>: flex items will wrap onto multiple lines from bottom to top.</a:t>
            </a:r>
          </a:p>
        </p:txBody>
      </p:sp>
    </p:spTree>
    <p:extLst>
      <p:ext uri="{BB962C8B-B14F-4D97-AF65-F5344CB8AC3E}">
        <p14:creationId xmlns:p14="http://schemas.microsoft.com/office/powerpoint/2010/main" val="142931029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04211F-B085-466C-BA51-3022AC3A42BC}"/>
              </a:ext>
            </a:extLst>
          </p:cNvPr>
          <p:cNvPicPr>
            <a:picLocks noChangeAspect="1"/>
          </p:cNvPicPr>
          <p:nvPr/>
        </p:nvPicPr>
        <p:blipFill>
          <a:blip r:embed="rId2"/>
          <a:stretch>
            <a:fillRect/>
          </a:stretch>
        </p:blipFill>
        <p:spPr>
          <a:xfrm>
            <a:off x="1286199" y="110995"/>
            <a:ext cx="5567719" cy="3398718"/>
          </a:xfrm>
          <a:prstGeom prst="rect">
            <a:avLst/>
          </a:prstGeom>
        </p:spPr>
      </p:pic>
      <p:sp>
        <p:nvSpPr>
          <p:cNvPr id="2" name="TextBox 1">
            <a:extLst>
              <a:ext uri="{FF2B5EF4-FFF2-40B4-BE49-F238E27FC236}">
                <a16:creationId xmlns:a16="http://schemas.microsoft.com/office/drawing/2014/main" id="{39326937-800F-4A97-8828-74569E457339}"/>
              </a:ext>
            </a:extLst>
          </p:cNvPr>
          <p:cNvSpPr txBox="1"/>
          <p:nvPr/>
        </p:nvSpPr>
        <p:spPr>
          <a:xfrm>
            <a:off x="261257" y="4078061"/>
            <a:ext cx="3833132" cy="1754326"/>
          </a:xfrm>
          <a:prstGeom prst="rect">
            <a:avLst/>
          </a:prstGeom>
          <a:noFill/>
        </p:spPr>
        <p:txBody>
          <a:bodyPr wrap="square" rtlCol="0">
            <a:spAutoFit/>
          </a:bodyPr>
          <a:lstStyle/>
          <a:p>
            <a:r>
              <a:rPr lang="es-MX" dirty="0"/>
              <a:t>.container {</a:t>
            </a:r>
          </a:p>
          <a:p>
            <a:endParaRPr lang="es-MX" dirty="0"/>
          </a:p>
          <a:p>
            <a:r>
              <a:rPr lang="es-MX" b="1" dirty="0" err="1">
                <a:solidFill>
                  <a:schemeClr val="accent1"/>
                </a:solidFill>
              </a:rPr>
              <a:t>flex-direction</a:t>
            </a:r>
            <a:r>
              <a:rPr lang="es-MX" dirty="0"/>
              <a:t>: </a:t>
            </a:r>
            <a:r>
              <a:rPr lang="es-MX" dirty="0" err="1"/>
              <a:t>column</a:t>
            </a:r>
            <a:r>
              <a:rPr lang="es-MX" dirty="0"/>
              <a:t>; </a:t>
            </a:r>
          </a:p>
          <a:p>
            <a:r>
              <a:rPr lang="es-MX" b="1" dirty="0" err="1">
                <a:solidFill>
                  <a:schemeClr val="accent1"/>
                </a:solidFill>
              </a:rPr>
              <a:t>flex-wrap</a:t>
            </a:r>
            <a:r>
              <a:rPr lang="es-MX" dirty="0"/>
              <a:t>: </a:t>
            </a:r>
            <a:r>
              <a:rPr lang="es-MX" dirty="0" err="1"/>
              <a:t>wrap</a:t>
            </a:r>
            <a:r>
              <a:rPr lang="es-MX" dirty="0"/>
              <a:t>;</a:t>
            </a:r>
          </a:p>
          <a:p>
            <a:endParaRPr lang="es-MX" dirty="0"/>
          </a:p>
          <a:p>
            <a:r>
              <a:rPr lang="es-MX" dirty="0"/>
              <a:t>}</a:t>
            </a:r>
            <a:endParaRPr lang="en-US" dirty="0"/>
          </a:p>
        </p:txBody>
      </p:sp>
      <p:sp>
        <p:nvSpPr>
          <p:cNvPr id="4" name="TextBox 3">
            <a:extLst>
              <a:ext uri="{FF2B5EF4-FFF2-40B4-BE49-F238E27FC236}">
                <a16:creationId xmlns:a16="http://schemas.microsoft.com/office/drawing/2014/main" id="{C3D04421-B576-4C04-848F-C08675E22D6A}"/>
              </a:ext>
            </a:extLst>
          </p:cNvPr>
          <p:cNvSpPr txBox="1"/>
          <p:nvPr/>
        </p:nvSpPr>
        <p:spPr>
          <a:xfrm>
            <a:off x="5687785" y="4018189"/>
            <a:ext cx="3403147" cy="1200329"/>
          </a:xfrm>
          <a:prstGeom prst="rect">
            <a:avLst/>
          </a:prstGeom>
          <a:noFill/>
        </p:spPr>
        <p:txBody>
          <a:bodyPr wrap="square" rtlCol="0">
            <a:spAutoFit/>
          </a:bodyPr>
          <a:lstStyle/>
          <a:p>
            <a:r>
              <a:rPr lang="es-MX" dirty="0"/>
              <a:t>.container {</a:t>
            </a:r>
          </a:p>
          <a:p>
            <a:endParaRPr lang="es-MX" dirty="0"/>
          </a:p>
          <a:p>
            <a:r>
              <a:rPr lang="es-MX" b="1" dirty="0" err="1">
                <a:solidFill>
                  <a:schemeClr val="accent1"/>
                </a:solidFill>
              </a:rPr>
              <a:t>flex-flow</a:t>
            </a:r>
            <a:r>
              <a:rPr lang="es-MX" b="1" dirty="0">
                <a:solidFill>
                  <a:schemeClr val="accent1"/>
                </a:solidFill>
              </a:rPr>
              <a:t>: </a:t>
            </a:r>
            <a:r>
              <a:rPr lang="es-MX" dirty="0" err="1"/>
              <a:t>column</a:t>
            </a:r>
            <a:r>
              <a:rPr lang="es-MX" dirty="0"/>
              <a:t> </a:t>
            </a:r>
            <a:r>
              <a:rPr lang="es-MX" dirty="0" err="1"/>
              <a:t>wrap</a:t>
            </a:r>
            <a:r>
              <a:rPr lang="es-MX" dirty="0"/>
              <a:t>;</a:t>
            </a:r>
          </a:p>
          <a:p>
            <a:r>
              <a:rPr lang="es-MX" dirty="0"/>
              <a:t>}</a:t>
            </a:r>
            <a:endParaRPr lang="en-US" dirty="0"/>
          </a:p>
        </p:txBody>
      </p:sp>
      <p:sp>
        <p:nvSpPr>
          <p:cNvPr id="5" name="TextBox 4">
            <a:extLst>
              <a:ext uri="{FF2B5EF4-FFF2-40B4-BE49-F238E27FC236}">
                <a16:creationId xmlns:a16="http://schemas.microsoft.com/office/drawing/2014/main" id="{BE26B3BB-1015-4C43-A685-EDFC0352E18A}"/>
              </a:ext>
            </a:extLst>
          </p:cNvPr>
          <p:cNvSpPr txBox="1"/>
          <p:nvPr/>
        </p:nvSpPr>
        <p:spPr>
          <a:xfrm>
            <a:off x="3554865" y="3838575"/>
            <a:ext cx="1781855" cy="1631216"/>
          </a:xfrm>
          <a:prstGeom prst="rect">
            <a:avLst/>
          </a:prstGeom>
          <a:noFill/>
        </p:spPr>
        <p:txBody>
          <a:bodyPr wrap="square" rtlCol="0">
            <a:spAutoFit/>
          </a:bodyPr>
          <a:lstStyle/>
          <a:p>
            <a:r>
              <a:rPr lang="es-MX" sz="10000" dirty="0"/>
              <a:t>=</a:t>
            </a:r>
            <a:endParaRPr lang="en-US" sz="10000" dirty="0"/>
          </a:p>
        </p:txBody>
      </p:sp>
    </p:spTree>
    <p:extLst>
      <p:ext uri="{BB962C8B-B14F-4D97-AF65-F5344CB8AC3E}">
        <p14:creationId xmlns:p14="http://schemas.microsoft.com/office/powerpoint/2010/main" val="263145763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8BA4DC-F4F1-4587-8490-5E3622A4C373}"/>
              </a:ext>
            </a:extLst>
          </p:cNvPr>
          <p:cNvSpPr txBox="1"/>
          <p:nvPr/>
        </p:nvSpPr>
        <p:spPr>
          <a:xfrm>
            <a:off x="3543483" y="0"/>
            <a:ext cx="5529496" cy="6771084"/>
          </a:xfrm>
          <a:prstGeom prst="rect">
            <a:avLst/>
          </a:prstGeom>
          <a:noFill/>
        </p:spPr>
        <p:txBody>
          <a:bodyPr wrap="square" rtlCol="0">
            <a:spAutoFit/>
          </a:bodyPr>
          <a:lstStyle/>
          <a:p>
            <a:pPr marL="171450" indent="-171450">
              <a:buFont typeface="Wingdings" panose="05000000000000000000" pitchFamily="2" charset="2"/>
              <a:buChar char="§"/>
            </a:pPr>
            <a:r>
              <a:rPr lang="en-US" sz="1400" b="1" dirty="0"/>
              <a:t> flex-start (default): </a:t>
            </a:r>
            <a:r>
              <a:rPr lang="en-US" sz="1400" dirty="0"/>
              <a:t>items are packed toward the start of the flex-direction.</a:t>
            </a:r>
            <a:br>
              <a:rPr lang="en-US" sz="1400" dirty="0"/>
            </a:br>
            <a:endParaRPr lang="en-US" sz="1400" dirty="0"/>
          </a:p>
          <a:p>
            <a:pPr marL="171450" indent="-171450">
              <a:buFont typeface="Wingdings" panose="05000000000000000000" pitchFamily="2" charset="2"/>
              <a:buChar char="§"/>
            </a:pPr>
            <a:r>
              <a:rPr lang="en-US" sz="1400" dirty="0"/>
              <a:t> </a:t>
            </a:r>
            <a:r>
              <a:rPr lang="en-US" sz="1400" b="1" dirty="0"/>
              <a:t>flex-end</a:t>
            </a:r>
            <a:r>
              <a:rPr lang="en-US" sz="1400" dirty="0"/>
              <a:t>: items are packed toward the end of the flex-direction.</a:t>
            </a:r>
          </a:p>
          <a:p>
            <a:r>
              <a:rPr lang="en-US" sz="1400" dirty="0"/>
              <a:t>  </a:t>
            </a:r>
          </a:p>
          <a:p>
            <a:pPr marL="171450" indent="-171450">
              <a:buFont typeface="Wingdings" panose="05000000000000000000" pitchFamily="2" charset="2"/>
              <a:buChar char="§"/>
            </a:pPr>
            <a:r>
              <a:rPr lang="en-US" sz="1400" b="1" dirty="0"/>
              <a:t>start</a:t>
            </a:r>
            <a:r>
              <a:rPr lang="en-US" sz="1400" dirty="0"/>
              <a:t>: items are packed toward the start of the writing-mode direction.</a:t>
            </a:r>
          </a:p>
          <a:p>
            <a:pPr marL="171450" indent="-171450">
              <a:buFont typeface="Wingdings" panose="05000000000000000000" pitchFamily="2" charset="2"/>
              <a:buChar char="§"/>
            </a:pPr>
            <a:endParaRPr lang="en-US" sz="1400" dirty="0"/>
          </a:p>
          <a:p>
            <a:pPr marL="171450" indent="-171450">
              <a:buFont typeface="Wingdings" panose="05000000000000000000" pitchFamily="2" charset="2"/>
              <a:buChar char="§"/>
            </a:pPr>
            <a:r>
              <a:rPr lang="en-US" sz="1400" b="1" dirty="0"/>
              <a:t>end</a:t>
            </a:r>
            <a:r>
              <a:rPr lang="en-US" sz="1400" dirty="0"/>
              <a:t>: items are packed toward the end of the writing-mode direction.</a:t>
            </a:r>
          </a:p>
          <a:p>
            <a:pPr marL="171450" indent="-171450">
              <a:buFont typeface="Wingdings" panose="05000000000000000000" pitchFamily="2" charset="2"/>
              <a:buChar char="§"/>
            </a:pPr>
            <a:endParaRPr lang="en-US" sz="1400" dirty="0"/>
          </a:p>
          <a:p>
            <a:pPr marL="171450" indent="-171450">
              <a:buFont typeface="Wingdings" panose="05000000000000000000" pitchFamily="2" charset="2"/>
              <a:buChar char="§"/>
            </a:pPr>
            <a:r>
              <a:rPr lang="en-US" sz="1400" b="1" dirty="0"/>
              <a:t>left</a:t>
            </a:r>
            <a:r>
              <a:rPr lang="en-US" sz="1400" dirty="0"/>
              <a:t>: items are packed toward left edge of the container, unless that doesn’t make sense with the flex-direction, then it behaves like start.</a:t>
            </a:r>
          </a:p>
          <a:p>
            <a:pPr marL="171450" indent="-171450">
              <a:buFont typeface="Wingdings" panose="05000000000000000000" pitchFamily="2" charset="2"/>
              <a:buChar char="§"/>
            </a:pPr>
            <a:endParaRPr lang="en-US" sz="1400" dirty="0"/>
          </a:p>
          <a:p>
            <a:pPr marL="171450" indent="-171450">
              <a:buFont typeface="Wingdings" panose="05000000000000000000" pitchFamily="2" charset="2"/>
              <a:buChar char="§"/>
            </a:pPr>
            <a:r>
              <a:rPr lang="en-US" sz="1400" b="1" dirty="0"/>
              <a:t>right</a:t>
            </a:r>
            <a:r>
              <a:rPr lang="en-US" sz="1400" dirty="0"/>
              <a:t>: items are packed toward right edge of the container, unless that doesn’t make sense with the flex-direction, then it behaves like start.</a:t>
            </a:r>
          </a:p>
          <a:p>
            <a:pPr marL="171450" indent="-171450">
              <a:buFont typeface="Wingdings" panose="05000000000000000000" pitchFamily="2" charset="2"/>
              <a:buChar char="§"/>
            </a:pPr>
            <a:endParaRPr lang="en-US" sz="1400" dirty="0"/>
          </a:p>
          <a:p>
            <a:pPr marL="171450" indent="-171450">
              <a:buFont typeface="Wingdings" panose="05000000000000000000" pitchFamily="2" charset="2"/>
              <a:buChar char="§"/>
            </a:pPr>
            <a:r>
              <a:rPr lang="en-US" sz="1400" b="1" dirty="0"/>
              <a:t>center</a:t>
            </a:r>
            <a:r>
              <a:rPr lang="en-US" sz="1400" dirty="0"/>
              <a:t>: items are centered along the line</a:t>
            </a:r>
          </a:p>
          <a:p>
            <a:pPr marL="171450" indent="-171450">
              <a:buFont typeface="Wingdings" panose="05000000000000000000" pitchFamily="2" charset="2"/>
              <a:buChar char="§"/>
            </a:pPr>
            <a:endParaRPr lang="en-US" sz="1400" dirty="0"/>
          </a:p>
          <a:p>
            <a:pPr marL="171450" indent="-171450">
              <a:buFont typeface="Wingdings" panose="05000000000000000000" pitchFamily="2" charset="2"/>
              <a:buChar char="§"/>
            </a:pPr>
            <a:r>
              <a:rPr lang="en-US" sz="1400" b="1" dirty="0"/>
              <a:t>space-between</a:t>
            </a:r>
            <a:r>
              <a:rPr lang="en-US" sz="1400" dirty="0"/>
              <a:t>: items are evenly distributed in the line; first item is on the start line, last item on the end line</a:t>
            </a:r>
          </a:p>
          <a:p>
            <a:pPr marL="171450" indent="-171450">
              <a:buFont typeface="Wingdings" panose="05000000000000000000" pitchFamily="2" charset="2"/>
              <a:buChar char="§"/>
            </a:pPr>
            <a:endParaRPr lang="en-US" sz="1400" dirty="0"/>
          </a:p>
          <a:p>
            <a:pPr marL="171450" indent="-171450">
              <a:buFont typeface="Wingdings" panose="05000000000000000000" pitchFamily="2" charset="2"/>
              <a:buChar char="§"/>
            </a:pPr>
            <a:r>
              <a:rPr lang="en-US" sz="1400" b="1" dirty="0"/>
              <a:t>space-around</a:t>
            </a:r>
            <a:r>
              <a:rPr lang="en-US" sz="1400" dirty="0"/>
              <a:t>: items are evenly distributed in the line with equal space around them. Note that visually the spaces aren’t equal, since all the items have equal space on both sides. The first item will have one unit of space against the container edge, but two units of space between the next item because that next item has its own spacing that applies.</a:t>
            </a:r>
          </a:p>
          <a:p>
            <a:pPr marL="171450" indent="-171450">
              <a:buFont typeface="Wingdings" panose="05000000000000000000" pitchFamily="2" charset="2"/>
              <a:buChar char="§"/>
            </a:pPr>
            <a:endParaRPr lang="en-US" sz="1400" dirty="0"/>
          </a:p>
          <a:p>
            <a:pPr marL="171450" indent="-171450">
              <a:buFont typeface="Wingdings" panose="05000000000000000000" pitchFamily="2" charset="2"/>
              <a:buChar char="§"/>
            </a:pPr>
            <a:r>
              <a:rPr lang="en-US" sz="1400" b="1" dirty="0"/>
              <a:t>space-evenly</a:t>
            </a:r>
            <a:r>
              <a:rPr lang="en-US" sz="1400" dirty="0"/>
              <a:t>: items are distributed so that the spacing between any two items (and the space to the edges) is equal.</a:t>
            </a:r>
          </a:p>
        </p:txBody>
      </p:sp>
      <p:pic>
        <p:nvPicPr>
          <p:cNvPr id="6" name="Picture 5">
            <a:extLst>
              <a:ext uri="{FF2B5EF4-FFF2-40B4-BE49-F238E27FC236}">
                <a16:creationId xmlns:a16="http://schemas.microsoft.com/office/drawing/2014/main" id="{15C28797-93A2-4804-BAC6-FDC9006B6F4C}"/>
              </a:ext>
            </a:extLst>
          </p:cNvPr>
          <p:cNvPicPr>
            <a:picLocks noChangeAspect="1"/>
          </p:cNvPicPr>
          <p:nvPr/>
        </p:nvPicPr>
        <p:blipFill>
          <a:blip r:embed="rId2"/>
          <a:stretch>
            <a:fillRect/>
          </a:stretch>
        </p:blipFill>
        <p:spPr>
          <a:xfrm>
            <a:off x="0" y="0"/>
            <a:ext cx="3543482" cy="6115364"/>
          </a:xfrm>
          <a:prstGeom prst="rect">
            <a:avLst/>
          </a:prstGeom>
        </p:spPr>
      </p:pic>
    </p:spTree>
    <p:extLst>
      <p:ext uri="{BB962C8B-B14F-4D97-AF65-F5344CB8AC3E}">
        <p14:creationId xmlns:p14="http://schemas.microsoft.com/office/powerpoint/2010/main" val="256902100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CF52EC-F1B4-41E2-A9A3-E91359BF7BF0}"/>
              </a:ext>
            </a:extLst>
          </p:cNvPr>
          <p:cNvPicPr>
            <a:picLocks noChangeAspect="1"/>
          </p:cNvPicPr>
          <p:nvPr/>
        </p:nvPicPr>
        <p:blipFill>
          <a:blip r:embed="rId2"/>
          <a:stretch>
            <a:fillRect/>
          </a:stretch>
        </p:blipFill>
        <p:spPr>
          <a:xfrm>
            <a:off x="0" y="0"/>
            <a:ext cx="4747062" cy="6858000"/>
          </a:xfrm>
          <a:prstGeom prst="rect">
            <a:avLst/>
          </a:prstGeom>
        </p:spPr>
      </p:pic>
      <p:sp>
        <p:nvSpPr>
          <p:cNvPr id="4" name="TextBox 3">
            <a:extLst>
              <a:ext uri="{FF2B5EF4-FFF2-40B4-BE49-F238E27FC236}">
                <a16:creationId xmlns:a16="http://schemas.microsoft.com/office/drawing/2014/main" id="{C2E18207-E9B4-40C9-987B-D2C5C6310BBD}"/>
              </a:ext>
            </a:extLst>
          </p:cNvPr>
          <p:cNvSpPr txBox="1"/>
          <p:nvPr/>
        </p:nvSpPr>
        <p:spPr>
          <a:xfrm>
            <a:off x="4747062" y="0"/>
            <a:ext cx="4325917" cy="3539430"/>
          </a:xfrm>
          <a:prstGeom prst="rect">
            <a:avLst/>
          </a:prstGeom>
          <a:noFill/>
        </p:spPr>
        <p:txBody>
          <a:bodyPr wrap="square" rtlCol="0">
            <a:spAutoFit/>
          </a:bodyPr>
          <a:lstStyle/>
          <a:p>
            <a:pPr marL="171450" indent="-171450">
              <a:buFont typeface="Wingdings" panose="05000000000000000000" pitchFamily="2" charset="2"/>
              <a:buChar char="§"/>
            </a:pPr>
            <a:r>
              <a:rPr lang="en-US" sz="1400" b="1" dirty="0"/>
              <a:t>stretch </a:t>
            </a:r>
            <a:r>
              <a:rPr lang="en-US" sz="1400" dirty="0"/>
              <a:t>(default): stretch to fill the container (still respect min-width/max-width)</a:t>
            </a:r>
          </a:p>
          <a:p>
            <a:pPr marL="171450" indent="-171450">
              <a:buFont typeface="Wingdings" panose="05000000000000000000" pitchFamily="2" charset="2"/>
              <a:buChar char="§"/>
            </a:pPr>
            <a:endParaRPr lang="en-US" sz="1400" dirty="0"/>
          </a:p>
          <a:p>
            <a:pPr marL="171450" indent="-171450">
              <a:buFont typeface="Wingdings" panose="05000000000000000000" pitchFamily="2" charset="2"/>
              <a:buChar char="§"/>
            </a:pPr>
            <a:r>
              <a:rPr lang="en-US" sz="1400" b="1" dirty="0"/>
              <a:t>flex-start </a:t>
            </a:r>
            <a:r>
              <a:rPr lang="en-US" sz="1400" dirty="0"/>
              <a:t>: items are placed at the start of the cross axis. The difference between these is subtle, and is about respecting the flex-direction rules or the writing-mode rules.</a:t>
            </a:r>
          </a:p>
          <a:p>
            <a:pPr marL="171450" indent="-171450">
              <a:buFont typeface="Wingdings" panose="05000000000000000000" pitchFamily="2" charset="2"/>
              <a:buChar char="§"/>
            </a:pPr>
            <a:endParaRPr lang="en-US" sz="1400" dirty="0"/>
          </a:p>
          <a:p>
            <a:pPr marL="171450" indent="-171450">
              <a:buFont typeface="Wingdings" panose="05000000000000000000" pitchFamily="2" charset="2"/>
              <a:buChar char="§"/>
            </a:pPr>
            <a:r>
              <a:rPr lang="en-US" sz="1400" b="1" dirty="0"/>
              <a:t>flex-end </a:t>
            </a:r>
            <a:r>
              <a:rPr lang="en-US" sz="1400" dirty="0"/>
              <a:t>: items are placed at the end of the cross axis. The difference again is subtle and is about respecting flex-direction rules vs. writing-mode rules.</a:t>
            </a:r>
          </a:p>
          <a:p>
            <a:pPr marL="171450" indent="-171450">
              <a:buFont typeface="Wingdings" panose="05000000000000000000" pitchFamily="2" charset="2"/>
              <a:buChar char="§"/>
            </a:pPr>
            <a:endParaRPr lang="en-US" sz="1400" dirty="0"/>
          </a:p>
          <a:p>
            <a:pPr marL="171450" indent="-171450">
              <a:buFont typeface="Wingdings" panose="05000000000000000000" pitchFamily="2" charset="2"/>
              <a:buChar char="§"/>
            </a:pPr>
            <a:r>
              <a:rPr lang="en-US" sz="1400" dirty="0"/>
              <a:t> </a:t>
            </a:r>
            <a:r>
              <a:rPr lang="en-US" sz="1400" b="1" dirty="0"/>
              <a:t>center</a:t>
            </a:r>
            <a:r>
              <a:rPr lang="en-US" sz="1400" dirty="0"/>
              <a:t>: items are centered in the cross-axis</a:t>
            </a:r>
          </a:p>
          <a:p>
            <a:r>
              <a:rPr lang="en-US" sz="1400" dirty="0"/>
              <a:t> </a:t>
            </a:r>
          </a:p>
          <a:p>
            <a:pPr marL="171450" indent="-171450">
              <a:buFont typeface="Wingdings" panose="05000000000000000000" pitchFamily="2" charset="2"/>
              <a:buChar char="§"/>
            </a:pPr>
            <a:r>
              <a:rPr lang="en-US" sz="1400" b="1" dirty="0"/>
              <a:t>baseline</a:t>
            </a:r>
            <a:r>
              <a:rPr lang="en-US" sz="1400" dirty="0"/>
              <a:t>: items are aligned such as their baselines align</a:t>
            </a:r>
          </a:p>
        </p:txBody>
      </p:sp>
      <p:pic>
        <p:nvPicPr>
          <p:cNvPr id="1026" name="Picture 2" descr="align-items: center">
            <a:extLst>
              <a:ext uri="{FF2B5EF4-FFF2-40B4-BE49-F238E27FC236}">
                <a16:creationId xmlns:a16="http://schemas.microsoft.com/office/drawing/2014/main" id="{3E43EBDD-4802-C9BC-5E17-CC427EFAC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2533" y="4724399"/>
            <a:ext cx="3200400" cy="1781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6B87E5A-029C-5790-6694-E8FEB2985B22}"/>
              </a:ext>
            </a:extLst>
          </p:cNvPr>
          <p:cNvSpPr txBox="1"/>
          <p:nvPr/>
        </p:nvSpPr>
        <p:spPr>
          <a:xfrm>
            <a:off x="5410200" y="3843867"/>
            <a:ext cx="2726267" cy="369332"/>
          </a:xfrm>
          <a:prstGeom prst="rect">
            <a:avLst/>
          </a:prstGeom>
          <a:noFill/>
        </p:spPr>
        <p:txBody>
          <a:bodyPr wrap="square" rtlCol="0">
            <a:spAutoFit/>
          </a:bodyPr>
          <a:lstStyle/>
          <a:p>
            <a:r>
              <a:rPr lang="en-US" dirty="0"/>
              <a:t>Align-items: center</a:t>
            </a:r>
          </a:p>
        </p:txBody>
      </p:sp>
    </p:spTree>
    <p:extLst>
      <p:ext uri="{BB962C8B-B14F-4D97-AF65-F5344CB8AC3E}">
        <p14:creationId xmlns:p14="http://schemas.microsoft.com/office/powerpoint/2010/main" val="1366479740"/>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1_Unbranded">
  <a:themeElements>
    <a:clrScheme name="1_Unbranded">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1_Unbranded">
      <a:majorFont>
        <a:latin typeface="Helvetica"/>
        <a:ea typeface="Helvetica"/>
        <a:cs typeface="Helvetica"/>
      </a:majorFont>
      <a:minorFont>
        <a:latin typeface="Calibri"/>
        <a:ea typeface="Calibri"/>
        <a:cs typeface="Calibri"/>
      </a:minorFont>
    </a:fontScheme>
    <a:fmtScheme name="1_Unbrande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5930</TotalTime>
  <Words>1961</Words>
  <Application>Microsoft Office PowerPoint</Application>
  <PresentationFormat>On-screen Show (4:3)</PresentationFormat>
  <Paragraphs>198</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Corbel</vt:lpstr>
      <vt:lpstr>Titillium Web</vt:lpstr>
      <vt:lpstr>Wingdings</vt:lpstr>
      <vt:lpstr>Parallax</vt:lpstr>
      <vt:lpstr>PowerPoint Presentation</vt:lpstr>
      <vt:lpstr>Flexbox and Responsive Design</vt:lpstr>
      <vt:lpstr>Flexbox Layout</vt:lpstr>
      <vt:lpstr>Properties for the Parent  (flex container)</vt:lpstr>
      <vt:lpstr>PowerPoint Presentation</vt:lpstr>
      <vt:lpstr>PowerPoint Presentation</vt:lpstr>
      <vt:lpstr>PowerPoint Presentation</vt:lpstr>
      <vt:lpstr>PowerPoint Presentation</vt:lpstr>
      <vt:lpstr>PowerPoint Presentation</vt:lpstr>
      <vt:lpstr>PowerPoint Presentation</vt:lpstr>
      <vt:lpstr>Properties for the Children (flex items)</vt:lpstr>
      <vt:lpstr>PowerPoint Presentation</vt:lpstr>
      <vt:lpstr>PowerPoint Presentation</vt:lpstr>
      <vt:lpstr>PowerPoint Presentation</vt:lpstr>
      <vt:lpstr>PowerPoint Presentation</vt:lpstr>
      <vt:lpstr>PowerPoint Presentation</vt:lpstr>
      <vt:lpstr>Ejemplo https://codepen.io/Jorge-Flores/pen/BajJvzJ?editors=1100 </vt:lpstr>
      <vt:lpstr>Ejercicio – 20 min</vt:lpstr>
      <vt:lpstr>MediaQueries</vt:lpstr>
      <vt:lpstr>Syntax</vt:lpstr>
      <vt:lpstr>Targeting media types</vt:lpstr>
      <vt:lpstr>PowerPoint Presentation</vt:lpstr>
      <vt:lpstr>Targeting media features</vt:lpstr>
      <vt:lpstr>Creating complex media queries</vt:lpstr>
      <vt:lpstr>Testing for multiple queries</vt:lpstr>
      <vt:lpstr>Recommended Querys </vt:lpstr>
      <vt:lpstr>PowerPoint Presentation</vt:lpstr>
      <vt:lpstr>I . Design the page for a small screen</vt:lpstr>
      <vt:lpstr>II . Finding your browser window size</vt:lpstr>
      <vt:lpstr>III . Introduce a new breakpoint</vt:lpstr>
      <vt:lpstr>IV .Create another breakpoint for large screens</vt:lpstr>
      <vt:lpstr>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Zen of Coding</dc:title>
  <dc:creator>Jorge Flores</dc:creator>
  <cp:lastModifiedBy>Jorge</cp:lastModifiedBy>
  <cp:revision>104</cp:revision>
  <dcterms:modified xsi:type="dcterms:W3CDTF">2022-07-01T21:56:09Z</dcterms:modified>
</cp:coreProperties>
</file>