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37C76-6C0F-439D-A633-8BB6296F26FC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5060DA5-1731-41ED-9CEE-5EC5C26768B6}">
      <dgm:prSet/>
      <dgm:spPr/>
      <dgm:t>
        <a:bodyPr/>
        <a:lstStyle/>
        <a:p>
          <a:r>
            <a:rPr lang="pt-PT"/>
            <a:t>A falha de Quebra de Autenticação é uma falha no processo de autenticação do usuário, que, quando vulnerável, permite que usuários sem os devidos privilégios tenham acesso a dados que normalmente não deveriam ter.</a:t>
          </a:r>
          <a:endParaRPr lang="en-US"/>
        </a:p>
      </dgm:t>
    </dgm:pt>
    <dgm:pt modelId="{D8453447-80E6-410D-A9F8-EA05F51A0008}" type="parTrans" cxnId="{DB8CC7A7-FE1A-4643-8FF0-7008050CB0F8}">
      <dgm:prSet/>
      <dgm:spPr/>
      <dgm:t>
        <a:bodyPr/>
        <a:lstStyle/>
        <a:p>
          <a:endParaRPr lang="en-US"/>
        </a:p>
      </dgm:t>
    </dgm:pt>
    <dgm:pt modelId="{4F00C36B-3A59-4CB7-9AE8-F709A8799280}" type="sibTrans" cxnId="{DB8CC7A7-FE1A-4643-8FF0-7008050CB0F8}">
      <dgm:prSet/>
      <dgm:spPr/>
      <dgm:t>
        <a:bodyPr/>
        <a:lstStyle/>
        <a:p>
          <a:endParaRPr lang="en-US"/>
        </a:p>
      </dgm:t>
    </dgm:pt>
    <dgm:pt modelId="{8308A973-9C0E-44FA-B2A1-F62BA5D02EFC}">
      <dgm:prSet/>
      <dgm:spPr/>
      <dgm:t>
        <a:bodyPr/>
        <a:lstStyle/>
        <a:p>
          <a:r>
            <a:rPr lang="pt-PT" dirty="0"/>
            <a:t>Com esta vulnerabilidade explorada, é possível ao atacante ter acesso a dados que deveriam ser mantidos em sigilo por se tratar de dados sensíveis e consequentemente, de muito valor aos criminosos. </a:t>
          </a:r>
          <a:endParaRPr lang="en-US" dirty="0"/>
        </a:p>
      </dgm:t>
    </dgm:pt>
    <dgm:pt modelId="{E56D8384-3E04-453E-AE2D-9F9C249976C1}" type="parTrans" cxnId="{FF70B487-A4BE-4996-9BFE-55C0E6CF35EB}">
      <dgm:prSet/>
      <dgm:spPr/>
      <dgm:t>
        <a:bodyPr/>
        <a:lstStyle/>
        <a:p>
          <a:endParaRPr lang="en-US"/>
        </a:p>
      </dgm:t>
    </dgm:pt>
    <dgm:pt modelId="{BA34EF9D-27EA-4768-8C4F-CD264409487C}" type="sibTrans" cxnId="{FF70B487-A4BE-4996-9BFE-55C0E6CF35EB}">
      <dgm:prSet/>
      <dgm:spPr/>
      <dgm:t>
        <a:bodyPr/>
        <a:lstStyle/>
        <a:p>
          <a:endParaRPr lang="en-US"/>
        </a:p>
      </dgm:t>
    </dgm:pt>
    <dgm:pt modelId="{731CC290-2F45-4A35-BC42-1B88918D35E3}" type="pres">
      <dgm:prSet presAssocID="{61737C76-6C0F-439D-A633-8BB6296F26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185E22-7CC7-4DCD-A640-B13681D60D07}" type="pres">
      <dgm:prSet presAssocID="{55060DA5-1731-41ED-9CEE-5EC5C26768B6}" presName="hierRoot1" presStyleCnt="0"/>
      <dgm:spPr/>
    </dgm:pt>
    <dgm:pt modelId="{41235B19-4AFF-4CDE-8FFE-881C2C7D215B}" type="pres">
      <dgm:prSet presAssocID="{55060DA5-1731-41ED-9CEE-5EC5C26768B6}" presName="composite" presStyleCnt="0"/>
      <dgm:spPr/>
    </dgm:pt>
    <dgm:pt modelId="{C4228E25-F89B-4B10-9094-00D2697510A3}" type="pres">
      <dgm:prSet presAssocID="{55060DA5-1731-41ED-9CEE-5EC5C26768B6}" presName="background" presStyleLbl="node0" presStyleIdx="0" presStyleCnt="2"/>
      <dgm:spPr/>
    </dgm:pt>
    <dgm:pt modelId="{AAF359DA-DC44-4B2B-A770-D53E32C0BF14}" type="pres">
      <dgm:prSet presAssocID="{55060DA5-1731-41ED-9CEE-5EC5C26768B6}" presName="text" presStyleLbl="fgAcc0" presStyleIdx="0" presStyleCnt="2">
        <dgm:presLayoutVars>
          <dgm:chPref val="3"/>
        </dgm:presLayoutVars>
      </dgm:prSet>
      <dgm:spPr/>
    </dgm:pt>
    <dgm:pt modelId="{DB3402E3-FBB0-4EDA-AD96-FA4F69366264}" type="pres">
      <dgm:prSet presAssocID="{55060DA5-1731-41ED-9CEE-5EC5C26768B6}" presName="hierChild2" presStyleCnt="0"/>
      <dgm:spPr/>
    </dgm:pt>
    <dgm:pt modelId="{8474FD2D-80EA-453D-B72C-D435DF990FD5}" type="pres">
      <dgm:prSet presAssocID="{8308A973-9C0E-44FA-B2A1-F62BA5D02EFC}" presName="hierRoot1" presStyleCnt="0"/>
      <dgm:spPr/>
    </dgm:pt>
    <dgm:pt modelId="{1CEAA34E-69A0-45C7-9628-273636C993A2}" type="pres">
      <dgm:prSet presAssocID="{8308A973-9C0E-44FA-B2A1-F62BA5D02EFC}" presName="composite" presStyleCnt="0"/>
      <dgm:spPr/>
    </dgm:pt>
    <dgm:pt modelId="{3C9700A1-21FC-4E8D-BA7F-E63ADDEE2F6C}" type="pres">
      <dgm:prSet presAssocID="{8308A973-9C0E-44FA-B2A1-F62BA5D02EFC}" presName="background" presStyleLbl="node0" presStyleIdx="1" presStyleCnt="2"/>
      <dgm:spPr/>
    </dgm:pt>
    <dgm:pt modelId="{263DBF7C-1B98-417A-B5A8-2DEE5A052F2D}" type="pres">
      <dgm:prSet presAssocID="{8308A973-9C0E-44FA-B2A1-F62BA5D02EFC}" presName="text" presStyleLbl="fgAcc0" presStyleIdx="1" presStyleCnt="2">
        <dgm:presLayoutVars>
          <dgm:chPref val="3"/>
        </dgm:presLayoutVars>
      </dgm:prSet>
      <dgm:spPr/>
    </dgm:pt>
    <dgm:pt modelId="{EBBFB5AA-01C5-406D-A248-D127752E91F0}" type="pres">
      <dgm:prSet presAssocID="{8308A973-9C0E-44FA-B2A1-F62BA5D02EFC}" presName="hierChild2" presStyleCnt="0"/>
      <dgm:spPr/>
    </dgm:pt>
  </dgm:ptLst>
  <dgm:cxnLst>
    <dgm:cxn modelId="{524DD31F-74F3-47AB-912B-6DEC2E586312}" type="presOf" srcId="{8308A973-9C0E-44FA-B2A1-F62BA5D02EFC}" destId="{263DBF7C-1B98-417A-B5A8-2DEE5A052F2D}" srcOrd="0" destOrd="0" presId="urn:microsoft.com/office/officeart/2005/8/layout/hierarchy1"/>
    <dgm:cxn modelId="{FF70B487-A4BE-4996-9BFE-55C0E6CF35EB}" srcId="{61737C76-6C0F-439D-A633-8BB6296F26FC}" destId="{8308A973-9C0E-44FA-B2A1-F62BA5D02EFC}" srcOrd="1" destOrd="0" parTransId="{E56D8384-3E04-453E-AE2D-9F9C249976C1}" sibTransId="{BA34EF9D-27EA-4768-8C4F-CD264409487C}"/>
    <dgm:cxn modelId="{DB8CC7A7-FE1A-4643-8FF0-7008050CB0F8}" srcId="{61737C76-6C0F-439D-A633-8BB6296F26FC}" destId="{55060DA5-1731-41ED-9CEE-5EC5C26768B6}" srcOrd="0" destOrd="0" parTransId="{D8453447-80E6-410D-A9F8-EA05F51A0008}" sibTransId="{4F00C36B-3A59-4CB7-9AE8-F709A8799280}"/>
    <dgm:cxn modelId="{F55864EA-8E1E-4A5E-AC0B-A81B1032A6B8}" type="presOf" srcId="{55060DA5-1731-41ED-9CEE-5EC5C26768B6}" destId="{AAF359DA-DC44-4B2B-A770-D53E32C0BF14}" srcOrd="0" destOrd="0" presId="urn:microsoft.com/office/officeart/2005/8/layout/hierarchy1"/>
    <dgm:cxn modelId="{8F39BBF8-B938-44A3-8215-E2189A63E3E6}" type="presOf" srcId="{61737C76-6C0F-439D-A633-8BB6296F26FC}" destId="{731CC290-2F45-4A35-BC42-1B88918D35E3}" srcOrd="0" destOrd="0" presId="urn:microsoft.com/office/officeart/2005/8/layout/hierarchy1"/>
    <dgm:cxn modelId="{5D4B214C-C717-4538-889A-7C5EAD24364D}" type="presParOf" srcId="{731CC290-2F45-4A35-BC42-1B88918D35E3}" destId="{35185E22-7CC7-4DCD-A640-B13681D60D07}" srcOrd="0" destOrd="0" presId="urn:microsoft.com/office/officeart/2005/8/layout/hierarchy1"/>
    <dgm:cxn modelId="{C251DA24-5A89-43FF-A0D3-E560E42F5340}" type="presParOf" srcId="{35185E22-7CC7-4DCD-A640-B13681D60D07}" destId="{41235B19-4AFF-4CDE-8FFE-881C2C7D215B}" srcOrd="0" destOrd="0" presId="urn:microsoft.com/office/officeart/2005/8/layout/hierarchy1"/>
    <dgm:cxn modelId="{BE8048BE-C121-46C1-91ED-6D523983E778}" type="presParOf" srcId="{41235B19-4AFF-4CDE-8FFE-881C2C7D215B}" destId="{C4228E25-F89B-4B10-9094-00D2697510A3}" srcOrd="0" destOrd="0" presId="urn:microsoft.com/office/officeart/2005/8/layout/hierarchy1"/>
    <dgm:cxn modelId="{FC60A0C7-00DF-444E-953A-803D036DAE88}" type="presParOf" srcId="{41235B19-4AFF-4CDE-8FFE-881C2C7D215B}" destId="{AAF359DA-DC44-4B2B-A770-D53E32C0BF14}" srcOrd="1" destOrd="0" presId="urn:microsoft.com/office/officeart/2005/8/layout/hierarchy1"/>
    <dgm:cxn modelId="{5B0105B4-0784-46F5-A307-66C2AFF8FC69}" type="presParOf" srcId="{35185E22-7CC7-4DCD-A640-B13681D60D07}" destId="{DB3402E3-FBB0-4EDA-AD96-FA4F69366264}" srcOrd="1" destOrd="0" presId="urn:microsoft.com/office/officeart/2005/8/layout/hierarchy1"/>
    <dgm:cxn modelId="{BCF1457F-E21C-4DDC-B29D-5E1FA3338F2F}" type="presParOf" srcId="{731CC290-2F45-4A35-BC42-1B88918D35E3}" destId="{8474FD2D-80EA-453D-B72C-D435DF990FD5}" srcOrd="1" destOrd="0" presId="urn:microsoft.com/office/officeart/2005/8/layout/hierarchy1"/>
    <dgm:cxn modelId="{82F601F5-1ADC-42CB-82AF-E4F31CF1C61D}" type="presParOf" srcId="{8474FD2D-80EA-453D-B72C-D435DF990FD5}" destId="{1CEAA34E-69A0-45C7-9628-273636C993A2}" srcOrd="0" destOrd="0" presId="urn:microsoft.com/office/officeart/2005/8/layout/hierarchy1"/>
    <dgm:cxn modelId="{42D94E16-59B9-4B33-9C34-878C0FF45E98}" type="presParOf" srcId="{1CEAA34E-69A0-45C7-9628-273636C993A2}" destId="{3C9700A1-21FC-4E8D-BA7F-E63ADDEE2F6C}" srcOrd="0" destOrd="0" presId="urn:microsoft.com/office/officeart/2005/8/layout/hierarchy1"/>
    <dgm:cxn modelId="{20CCD42C-7FE4-433B-838E-377AB8159A95}" type="presParOf" srcId="{1CEAA34E-69A0-45C7-9628-273636C993A2}" destId="{263DBF7C-1B98-417A-B5A8-2DEE5A052F2D}" srcOrd="1" destOrd="0" presId="urn:microsoft.com/office/officeart/2005/8/layout/hierarchy1"/>
    <dgm:cxn modelId="{7CB78CC3-44F6-4863-B5A0-9657A4B664E2}" type="presParOf" srcId="{8474FD2D-80EA-453D-B72C-D435DF990FD5}" destId="{EBBFB5AA-01C5-406D-A248-D127752E91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28E25-F89B-4B10-9094-00D2697510A3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359DA-DC44-4B2B-A770-D53E32C0BF14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A falha de Quebra de Autenticação é uma falha no processo de autenticação do usuário, que, quando vulnerável, permite que usuários sem os devidos privilégios tenham acesso a dados que normalmente não deveriam ter.</a:t>
          </a:r>
          <a:endParaRPr lang="en-US" sz="2300" kern="1200"/>
        </a:p>
      </dsp:txBody>
      <dsp:txXfrm>
        <a:off x="608661" y="692298"/>
        <a:ext cx="4508047" cy="2799040"/>
      </dsp:txXfrm>
    </dsp:sp>
    <dsp:sp modelId="{3C9700A1-21FC-4E8D-BA7F-E63ADDEE2F6C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DBF7C-1B98-417A-B5A8-2DEE5A052F2D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Com esta vulnerabilidade explorada, é possível ao atacante ter acesso a dados que deveriam ser mantidos em sigilo por se tratar de dados sensíveis e consequentemente, de muito valor aos criminosos. </a:t>
          </a:r>
          <a:endParaRPr lang="en-US" sz="2300" kern="1200" dirty="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218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183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177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252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1547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18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304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090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209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7609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62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74358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897C0-E03C-E846-5893-9303DD7E4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1953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Riscos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segurança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A71EB6-9C23-0F33-F4D1-9E892020B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400" y="540000"/>
            <a:ext cx="6408738" cy="57687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Injeção</a:t>
            </a:r>
            <a:r>
              <a:rPr lang="en-US" sz="18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Quebras</a:t>
            </a:r>
            <a:r>
              <a:rPr lang="en-US" sz="18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autenticação</a:t>
            </a:r>
            <a:endParaRPr lang="en-US" sz="1800" spc="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Exposição</a:t>
            </a:r>
            <a:r>
              <a:rPr lang="en-US" sz="18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sensíveis</a:t>
            </a:r>
            <a:endParaRPr lang="en-US" sz="1800" spc="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Entidades</a:t>
            </a:r>
            <a:r>
              <a:rPr lang="en-US" sz="18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externas</a:t>
            </a:r>
            <a:r>
              <a:rPr lang="en-US" sz="18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XML</a:t>
            </a: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Controle</a:t>
            </a:r>
            <a:r>
              <a:rPr lang="en-US" sz="18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quebras</a:t>
            </a:r>
            <a:r>
              <a:rPr lang="en-US" sz="18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acessos</a:t>
            </a:r>
            <a:endParaRPr lang="en-US" sz="1800" spc="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</a:t>
            </a:r>
            <a:r>
              <a:rPr lang="en-US" sz="18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incorreta</a:t>
            </a:r>
            <a:r>
              <a:rPr lang="en-US" sz="18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segurança</a:t>
            </a:r>
            <a:endParaRPr lang="en-US" sz="1800" spc="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70000">
              <a:buFont typeface="Arial" panose="020B0604020202020204" pitchFamily="34" charset="0"/>
              <a:buChar char="•"/>
            </a:pP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Outras</a:t>
            </a:r>
            <a:r>
              <a:rPr lang="en-US" sz="18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quebras</a:t>
            </a:r>
            <a:r>
              <a:rPr lang="en-US" sz="1800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segurança</a:t>
            </a:r>
            <a:endParaRPr lang="en-US" sz="1800" spc="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70000">
              <a:buFont typeface="Arial" panose="020B0604020202020204" pitchFamily="34" charset="0"/>
              <a:buChar char="•"/>
            </a:pPr>
            <a:endParaRPr lang="en-US" sz="1800" spc="50" dirty="0"/>
          </a:p>
        </p:txBody>
      </p:sp>
      <p:pic>
        <p:nvPicPr>
          <p:cNvPr id="4" name="Picture 3" descr="Cadeado na placa principal de um computador">
            <a:extLst>
              <a:ext uri="{FF2B5EF4-FFF2-40B4-BE49-F238E27FC236}">
                <a16:creationId xmlns:a16="http://schemas.microsoft.com/office/drawing/2014/main" id="{93FBDB3E-42C6-04AB-7D91-2898629E3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0" r="30101" b="1"/>
          <a:stretch/>
        </p:blipFill>
        <p:spPr>
          <a:xfrm>
            <a:off x="579025" y="2169113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</p:spTree>
    <p:extLst>
      <p:ext uri="{BB962C8B-B14F-4D97-AF65-F5344CB8AC3E}">
        <p14:creationId xmlns:p14="http://schemas.microsoft.com/office/powerpoint/2010/main" val="82124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072F4-DC39-AB16-C682-AA0E2B0B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SQL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A59999-F350-C73A-23CF-004B68BDA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vulnerabilidades de injeção de SQL permitem que usuários mal-intencionados executem código SQL arbitrário num banco de dados, permitindo que os dados sejam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acessados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modificados ou excluídos, independentemente das permissões do usuário. Um ataque de injeção bem-sucedido pode falsificar identidades, criar novas identidades com direitos de administração, aceder todos os dados no servidor ou destruir/modificar os dados para torná-los inutilizáveis.</a:t>
            </a:r>
          </a:p>
          <a:p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tipos de injeção SQL incluem injeção SQL baseada em erro, injeção SQL baseada em erros booleanos e injeção SQL baseada em tempo.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14F0FC-F6B2-3790-61A2-B325F4A42809}"/>
              </a:ext>
            </a:extLst>
          </p:cNvPr>
          <p:cNvSpPr txBox="1"/>
          <p:nvPr/>
        </p:nvSpPr>
        <p:spPr>
          <a:xfrm>
            <a:off x="3153809" y="6121976"/>
            <a:ext cx="690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https://developer.mozilla.org/pt-BR/docs/Learn/Server-side/First_steps/Website_security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384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5679F3-E4A6-D683-6276-B86C43F8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algn="ctr"/>
            <a:r>
              <a:rPr lang="pt-PT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Quebras de autenticação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381863D7-8D0B-9B3A-66CE-4FA48A386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4818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1CE8F5AE-A4E7-2BCC-1D35-E461F56A7543}"/>
              </a:ext>
            </a:extLst>
          </p:cNvPr>
          <p:cNvSpPr txBox="1"/>
          <p:nvPr/>
        </p:nvSpPr>
        <p:spPr>
          <a:xfrm>
            <a:off x="3425094" y="6185969"/>
            <a:ext cx="46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https://blog.convisoappsec.com/falha-appsec-quebra-autenticacao/</a:t>
            </a:r>
          </a:p>
        </p:txBody>
      </p:sp>
    </p:spTree>
    <p:extLst>
      <p:ext uri="{BB962C8B-B14F-4D97-AF65-F5344CB8AC3E}">
        <p14:creationId xmlns:p14="http://schemas.microsoft.com/office/powerpoint/2010/main" val="222097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FFAD51-2DA4-76DC-02A3-4F234471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pPr algn="ctr"/>
            <a:r>
              <a:rPr lang="en-US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Exposição</a:t>
            </a:r>
            <a:r>
              <a:rPr lang="en-US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en-US" spc="5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sensíveis</a:t>
            </a:r>
            <a:br>
              <a:rPr lang="en-US" spc="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DCEA75-ED76-FDDC-B8AF-D14F562AA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Exposição de Dados Sensíveis ocorre quando uma aplicação não protege adequadamente dados sensíveis, como informações financeiras, informações pessoais de saúde, dados pessoais, e credenciais de acesso. Isso pode acontecer por vários motivos, incluindo criptografia inadequada, políticas de armazenamento inseguras, e falhas na transmissão de dados.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0B6BD9-A36C-8F6B-A697-E20624F4E5A9}"/>
              </a:ext>
            </a:extLst>
          </p:cNvPr>
          <p:cNvSpPr txBox="1"/>
          <p:nvPr/>
        </p:nvSpPr>
        <p:spPr>
          <a:xfrm>
            <a:off x="419336" y="4840156"/>
            <a:ext cx="471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https://pt.linkedin.com/pulse/owasp-a032021-exposi%C3%A7%C3%A3o-de-dados-sens%C3%ADveis-rodrigo-de-oliveira-ujkgf</a:t>
            </a:r>
          </a:p>
        </p:txBody>
      </p:sp>
    </p:spTree>
    <p:extLst>
      <p:ext uri="{BB962C8B-B14F-4D97-AF65-F5344CB8AC3E}">
        <p14:creationId xmlns:p14="http://schemas.microsoft.com/office/powerpoint/2010/main" val="413294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B15101-8D78-D224-0C03-1C973585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Entidades externas XML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BE716E-B05B-972E-A00B-FD3C54A41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XML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(XXE) é uma vulnerabilidade de segurança que afeta aplicativos que processam XML. Essa vulnerabilidade permite que um atacante aceda recursos externos e execute ações maliciosas, como leitura de arquivos do sistema, execução remota de código e até mesmo ataques de negação de serviço.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84C164-B506-73FB-17A6-09216CF46E63}"/>
              </a:ext>
            </a:extLst>
          </p:cNvPr>
          <p:cNvSpPr txBox="1"/>
          <p:nvPr/>
        </p:nvSpPr>
        <p:spPr>
          <a:xfrm>
            <a:off x="1041779" y="6094844"/>
            <a:ext cx="472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https://w2websites.com/glossario/o-que-e-xml-external-entity-xxe/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631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2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CCF2D5-1F66-D668-13C2-F0AEAC22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spc="5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Controle em quebras de acessos</a:t>
            </a:r>
          </a:p>
        </p:txBody>
      </p:sp>
      <p:sp useBgFill="1">
        <p:nvSpPr>
          <p:cNvPr id="40" name="Rectangle 34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rcador de Posição de Conteúdo 2">
            <a:extLst>
              <a:ext uri="{FF2B5EF4-FFF2-40B4-BE49-F238E27FC236}">
                <a16:creationId xmlns:a16="http://schemas.microsoft.com/office/drawing/2014/main" id="{FB334804-CAA6-7DA0-D894-204D85EE1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7" y="640080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300"/>
              <a:t>Controle em quebras de acessos refere-se às vulnerabilidades e ameaças associadas ao gerenciamento inadequado de acessos a sistemas e informações. Aqui estão os principais aspetos desse risco:</a:t>
            </a:r>
          </a:p>
          <a:p>
            <a:r>
              <a:rPr lang="en-US" sz="1300"/>
              <a:t> Acesso Não Autorizado</a:t>
            </a:r>
          </a:p>
          <a:p>
            <a:r>
              <a:rPr lang="en-US" sz="1300"/>
              <a:t>Vulnerabilidades de Segurança</a:t>
            </a:r>
          </a:p>
          <a:p>
            <a:r>
              <a:rPr lang="en-US" sz="1300"/>
              <a:t>Erro Humano</a:t>
            </a:r>
          </a:p>
          <a:p>
            <a:r>
              <a:rPr lang="en-US" sz="1300"/>
              <a:t>Falta de Monitoramento</a:t>
            </a:r>
          </a:p>
          <a:p>
            <a:r>
              <a:rPr lang="en-US" sz="1300"/>
              <a:t>Políticas de Acesso Inadequadas</a:t>
            </a:r>
          </a:p>
          <a:p>
            <a:r>
              <a:rPr lang="en-US" sz="1300"/>
              <a:t>Ataques Externos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12303F-337B-0C45-D098-B9C80CD8C5A6}"/>
              </a:ext>
            </a:extLst>
          </p:cNvPr>
          <p:cNvSpPr txBox="1"/>
          <p:nvPr/>
        </p:nvSpPr>
        <p:spPr>
          <a:xfrm>
            <a:off x="5294377" y="3671317"/>
            <a:ext cx="6059423" cy="250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https://pt.linkedin.com/pulse/entendendo-vulnerabilidade-owasp-broken-access-rodrigo-de-oliveira-nneqf</a:t>
            </a:r>
          </a:p>
        </p:txBody>
      </p:sp>
    </p:spTree>
    <p:extLst>
      <p:ext uri="{BB962C8B-B14F-4D97-AF65-F5344CB8AC3E}">
        <p14:creationId xmlns:p14="http://schemas.microsoft.com/office/powerpoint/2010/main" val="364919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F19C7A-44D8-844D-FC9D-DDEF0729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Configuração incorreta de segurança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CE0720-A700-88DA-5364-8610C4DB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/>
              <a:t>A configuração incorreta de segurança refere-se a ajustes inadequados ou mal implementados em sistemas, aplicações, redes ou dispositivos que podem comprometer a segurança da informação. Esses erros podem surgir por diversas razões, como falta de conhecimento, desatenção ou falhas na aplicação de melhores práticas de segurança.</a:t>
            </a:r>
          </a:p>
          <a:p>
            <a:r>
              <a:rPr lang="en-US" sz="1300"/>
              <a:t>Exemplos de Configuração Incorreta:</a:t>
            </a:r>
          </a:p>
          <a:p>
            <a:r>
              <a:rPr lang="en-US" sz="1300"/>
              <a:t>Permissões Excessivas</a:t>
            </a:r>
          </a:p>
          <a:p>
            <a:r>
              <a:rPr lang="en-US" sz="1300"/>
              <a:t>Padrões de Senha Fracos</a:t>
            </a:r>
          </a:p>
          <a:p>
            <a:r>
              <a:rPr lang="en-US" sz="1300"/>
              <a:t>Desativação de Mecanismos de Segurança</a:t>
            </a:r>
          </a:p>
          <a:p>
            <a:r>
              <a:rPr lang="en-US" sz="1300"/>
              <a:t>Atualizações de Software Não Realizadas</a:t>
            </a:r>
          </a:p>
          <a:p>
            <a:r>
              <a:rPr lang="en-US" sz="1300"/>
              <a:t>Exposição de Serviços Desnecessários</a:t>
            </a:r>
          </a:p>
          <a:p>
            <a:r>
              <a:rPr lang="en-US" sz="1300"/>
              <a:t>Falhas na Criptografia</a:t>
            </a:r>
          </a:p>
          <a:p>
            <a:r>
              <a:rPr lang="en-US" sz="1300"/>
              <a:t>Manutenção de Configurações Padrão</a:t>
            </a:r>
          </a:p>
        </p:txBody>
      </p:sp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4A1C61-319D-B764-0350-1A2908B72568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https://blogac.me/configuracoes-incorretas-elas-podem-arruinar-a-sua-seguranca-de-dados/</a:t>
            </a:r>
          </a:p>
        </p:txBody>
      </p:sp>
    </p:spTree>
    <p:extLst>
      <p:ext uri="{BB962C8B-B14F-4D97-AF65-F5344CB8AC3E}">
        <p14:creationId xmlns:p14="http://schemas.microsoft.com/office/powerpoint/2010/main" val="328160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1CAC8B-9C6E-6FCC-D911-43513699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PT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quebras de segurança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765C44-A004-1387-3A1F-3913B960A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várias formas de quebras de segurança que podem comprometer a integridade, confidencialidade e disponibilidade de sistemas e dados. Aqui estão algumas das principais categorias de quebras de segurança:</a:t>
            </a:r>
          </a:p>
          <a:p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Acesso Não Autorizado</a:t>
            </a:r>
          </a:p>
          <a:p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Vazamentos de Dados</a:t>
            </a:r>
          </a:p>
          <a:p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Ataques de </a:t>
            </a:r>
            <a:r>
              <a:rPr lang="pt-P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endParaRPr lang="pt-PT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endParaRPr lang="pt-PT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Interrupção de Serviço (</a:t>
            </a:r>
            <a:r>
              <a:rPr lang="pt-P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Engenharia Social</a:t>
            </a:r>
          </a:p>
          <a:p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Código</a:t>
            </a:r>
          </a:p>
          <a:p>
            <a:r>
              <a:rPr lang="pt-PT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Exploits</a:t>
            </a:r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Vulnerabilidades</a:t>
            </a:r>
          </a:p>
          <a:p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Fugas de Informação Interna</a:t>
            </a:r>
          </a:p>
          <a:p>
            <a:r>
              <a:rPr lang="pt-P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Quebras de Conformidade</a:t>
            </a:r>
          </a:p>
        </p:txBody>
      </p:sp>
    </p:spTree>
    <p:extLst>
      <p:ext uri="{BB962C8B-B14F-4D97-AF65-F5344CB8AC3E}">
        <p14:creationId xmlns:p14="http://schemas.microsoft.com/office/powerpoint/2010/main" val="88639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610</Words>
  <Application>Microsoft Office PowerPoint</Application>
  <PresentationFormat>Ecrã Panorâmico</PresentationFormat>
  <Paragraphs>55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Times New Roman</vt:lpstr>
      <vt:lpstr>Office Theme</vt:lpstr>
      <vt:lpstr>Riscos de segurança em aplicações web</vt:lpstr>
      <vt:lpstr>Injeção SQL</vt:lpstr>
      <vt:lpstr>Quebras de autenticação</vt:lpstr>
      <vt:lpstr>Exposição de dados sensíveis </vt:lpstr>
      <vt:lpstr>Entidades externas XML</vt:lpstr>
      <vt:lpstr>Controle em quebras de acessos</vt:lpstr>
      <vt:lpstr>Configuração incorreta de segurança</vt:lpstr>
      <vt:lpstr>Outras quebras de segurança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Rodrigues Sousa</dc:creator>
  <cp:lastModifiedBy>Carlos Rodrigues Sousa</cp:lastModifiedBy>
  <cp:revision>1</cp:revision>
  <dcterms:created xsi:type="dcterms:W3CDTF">2024-10-01T08:46:47Z</dcterms:created>
  <dcterms:modified xsi:type="dcterms:W3CDTF">2024-10-01T09:43:10Z</dcterms:modified>
</cp:coreProperties>
</file>