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oto Sans Medium"/>
      <p:regular r:id="rId13"/>
      <p:bold r:id="rId14"/>
      <p:italic r:id="rId15"/>
      <p:boldItalic r:id="rId16"/>
    </p:embeddedFont>
    <p:embeddedFont>
      <p:font typeface="Noto Sans"/>
      <p:regular r:id="rId17"/>
      <p:bold r:id="rId18"/>
      <p:italic r:id="rId19"/>
      <p:boldItalic r:id="rId20"/>
    </p:embeddedFont>
    <p:embeddedFont>
      <p:font typeface="Noto Sans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ztd3St1myMo7PkJHXkE/eiXTY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69DD3E-DAA8-4059-BD47-383416EFA3CC}">
  <a:tblStyle styleId="{BA69DD3E-DAA8-4059-BD47-383416EFA3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Italic.fntdata"/><Relationship Id="rId22" Type="http://schemas.openxmlformats.org/officeDocument/2006/relationships/font" Target="fonts/NotoSansSemiBold-bold.fntdata"/><Relationship Id="rId21" Type="http://schemas.openxmlformats.org/officeDocument/2006/relationships/font" Target="fonts/NotoSansSemiBold-regular.fntdata"/><Relationship Id="rId24" Type="http://schemas.openxmlformats.org/officeDocument/2006/relationships/font" Target="fonts/NotoSansSemiBold-boldItalic.fntdata"/><Relationship Id="rId23" Type="http://schemas.openxmlformats.org/officeDocument/2006/relationships/font" Target="fonts/NotoSa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Medium-regular.fntdata"/><Relationship Id="rId12" Type="http://schemas.openxmlformats.org/officeDocument/2006/relationships/slide" Target="slides/slide7.xml"/><Relationship Id="rId15" Type="http://schemas.openxmlformats.org/officeDocument/2006/relationships/font" Target="fonts/NotoSansMedium-italic.fntdata"/><Relationship Id="rId14" Type="http://schemas.openxmlformats.org/officeDocument/2006/relationships/font" Target="fonts/NotoSansMedium-bold.fntdata"/><Relationship Id="rId17" Type="http://schemas.openxmlformats.org/officeDocument/2006/relationships/font" Target="fonts/NotoSans-regular.fntdata"/><Relationship Id="rId16" Type="http://schemas.openxmlformats.org/officeDocument/2006/relationships/font" Target="fonts/NotoSansMedium-boldItalic.fntdata"/><Relationship Id="rId19" Type="http://schemas.openxmlformats.org/officeDocument/2006/relationships/font" Target="fonts/NotoSans-italic.fntdata"/><Relationship Id="rId18" Type="http://schemas.openxmlformats.org/officeDocument/2006/relationships/font" Target="fonts/No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dd97104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6ddd9710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5ffe6774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e5ffe677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5ffe677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1e5ffe6774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7a9b4b53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7a9b4b5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ddd97104d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6ddd9710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fe4866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封底</a:t>
            </a:r>
            <a:endParaRPr/>
          </a:p>
        </p:txBody>
      </p:sp>
      <p:sp>
        <p:nvSpPr>
          <p:cNvPr id="104" name="Google Shape;104;g267fe4866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1b16c73a_0_4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1" name="Google Shape;11;g2261b16c73a_0_4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/>
        </p:txBody>
      </p:sp>
      <p:sp>
        <p:nvSpPr>
          <p:cNvPr id="12" name="Google Shape;12;g2261b16c73a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" name="Google Shape;13;g2261b16c73a_0_4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" name="Google Shape;14;g2261b16c73a_0_4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pic>
        <p:nvPicPr>
          <p:cNvPr id="15" name="Google Shape;15;g2261b16c73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61b16c73a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261b16c73a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261b16c73a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1b16c73a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showMasterSp="0">
  <p:cSld name="標題及內容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261b16c73a_0_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61b16c73a_0_45"/>
          <p:cNvSpPr txBox="1"/>
          <p:nvPr>
            <p:ph idx="12" type="sldNum"/>
          </p:nvPr>
        </p:nvSpPr>
        <p:spPr>
          <a:xfrm>
            <a:off x="9224375" y="6331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g2261b16c73a_0_45"/>
          <p:cNvSpPr txBox="1"/>
          <p:nvPr>
            <p:ph idx="1" type="body"/>
          </p:nvPr>
        </p:nvSpPr>
        <p:spPr>
          <a:xfrm>
            <a:off x="5158918" y="1490054"/>
            <a:ext cx="54372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82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82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82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82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61b16c73a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g2261b16c73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2261b16c73a_0_20"/>
          <p:cNvPicPr preferRelativeResize="0"/>
          <p:nvPr/>
        </p:nvPicPr>
        <p:blipFill rotWithShape="1">
          <a:blip r:embed="rId4">
            <a:alphaModFix amt="76000"/>
          </a:blip>
          <a:srcRect b="0" l="0" r="0" t="0"/>
          <a:stretch/>
        </p:blipFill>
        <p:spPr>
          <a:xfrm>
            <a:off x="6406539" y="1044994"/>
            <a:ext cx="4221600" cy="350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2261b16c73a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325" y="1808900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261b16c73a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8483" y="3761075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261b16c73a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24617" y="4055875"/>
            <a:ext cx="18615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61b16c73a_0_11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5" name="Google Shape;25;g2261b16c73a_0_11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302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302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302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302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6" name="Google Shape;26;g2261b16c73a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" name="Google Shape;27;g2261b16c73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50" y="389125"/>
            <a:ext cx="247850" cy="6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g2261b16c73a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48" y="608325"/>
            <a:ext cx="222850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2261b16c73a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404" y="924952"/>
            <a:ext cx="247850" cy="66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261b16c73a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61b16c73a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" name="Google Shape;34;g2261b16c73a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261b16c73a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2261b16c73a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61b16c73a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2261b16c73a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2261b16c73a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61b16c73a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3" name="Google Shape;43;g2261b16c73a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61b16c73a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261b16c73a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2261b16c73a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g2261b16c73a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2261b16c73a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1b16c73a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g2261b16c73a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1b16c73a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261b16c73a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261b16c73a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dd97104d_0_36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zh-TW"/>
              <a:t>輸入題目</a:t>
            </a:r>
            <a:endParaRPr/>
          </a:p>
        </p:txBody>
      </p:sp>
      <p:sp>
        <p:nvSpPr>
          <p:cNvPr id="68" name="Google Shape;68;g26ddd97104d_0_36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輸入團隊名稱</a:t>
            </a:r>
            <a:endParaRPr/>
          </a:p>
        </p:txBody>
      </p:sp>
      <p:sp>
        <p:nvSpPr>
          <p:cNvPr id="69" name="Google Shape;69;g26ddd97104d_0_36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參賽題目</a:t>
            </a:r>
            <a:endParaRPr/>
          </a:p>
        </p:txBody>
      </p:sp>
      <p:sp>
        <p:nvSpPr>
          <p:cNvPr id="70" name="Google Shape;70;g26ddd97104d_0_36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參賽團隊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5ffe67742_0_5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729"/>
              <a:buNone/>
            </a:pPr>
            <a:r>
              <a:rPr lang="zh-TW"/>
              <a:t>給</a:t>
            </a:r>
            <a:r>
              <a:rPr lang="zh-TW"/>
              <a:t>報名企業的小提醒</a:t>
            </a:r>
            <a:endParaRPr/>
          </a:p>
        </p:txBody>
      </p:sp>
      <p:sp>
        <p:nvSpPr>
          <p:cNvPr id="76" name="Google Shape;76;g1e5ffe67742_0_5"/>
          <p:cNvSpPr txBox="1"/>
          <p:nvPr>
            <p:ph idx="1" type="body"/>
          </p:nvPr>
        </p:nvSpPr>
        <p:spPr>
          <a:xfrm>
            <a:off x="11388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Dear參賽企業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歡迎各位前來參與由上海銀行、上海商業銀行、上海商業儲蓄銀行共同舉辦的「2023滬港台三地上銀金融科技徵案競賽-創新未來」。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本次競賽題目：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運用新興科技於銀行各項業務場景中，以達優化客戶體驗、促進銀行業務的永續創新模式。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參賽企業可將您的產品於銀行各項業務場景中提出應用方案，產品所採用的技術與使用的情境並無限制。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本次競賽提案簡報之架構如下頁所示，請參賽企業按照此結構設計您的提案，並於9/14（四）前完成您的報名。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祝各位事事順利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							上海銀行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							上海商業銀行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							上海商業儲蓄銀行</a:t>
            </a:r>
            <a:endParaRPr b="1"/>
          </a:p>
        </p:txBody>
      </p:sp>
      <p:sp>
        <p:nvSpPr>
          <p:cNvPr id="77" name="Google Shape;77;g1e5ffe67742_0_5"/>
          <p:cNvSpPr txBox="1"/>
          <p:nvPr/>
        </p:nvSpPr>
        <p:spPr>
          <a:xfrm>
            <a:off x="8870200" y="193175"/>
            <a:ext cx="32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（</a:t>
            </a:r>
            <a:r>
              <a:rPr lang="zh-TW">
                <a:solidFill>
                  <a:srgbClr val="B7B7B7"/>
                </a:solidFill>
              </a:rPr>
              <a:t>正式提案簡報請將此頁刪除）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idx="4294967295" type="title"/>
          </p:nvPr>
        </p:nvSpPr>
        <p:spPr>
          <a:xfrm>
            <a:off x="1320600" y="1013800"/>
            <a:ext cx="3787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rPr>
              <a:t>提案簡報架構</a:t>
            </a:r>
            <a:endParaRPr b="1" sz="3600">
              <a:solidFill>
                <a:srgbClr val="43434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320600" y="1983775"/>
            <a:ext cx="95508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1. 公司基本簡介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請說明公司背景及團隊成員經歷。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請說明公司目前營運狀況、獲利模式。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2. 核心技術應用與專利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請說明公司主要核心技術應用範疇。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請說明公司是否有取得相關專利。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3. 過往實績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請說明公司過往專案實績、是否有國內外合作對象。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5ffe67742_0_15"/>
          <p:cNvSpPr txBox="1"/>
          <p:nvPr/>
        </p:nvSpPr>
        <p:spPr>
          <a:xfrm>
            <a:off x="1320600" y="1000050"/>
            <a:ext cx="95508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4. 解題架構設計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請說明您所假設之場景與其情境。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請說明您的提案如何優化目前銀行既有的業務(所要解決的痛點、所需要的能力、配置等)。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請說明解題方案，針對您所選定之情境規劃解決步驟及時程。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5. 解題技術應用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請說明針對題目所使用的技術可行性，與過去場域導入實證說明或預期場景規劃。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6. 預期達成效益及目標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請說明解題方案預期可達成的效益，以及未來目標(與企業的後續合作發展、解題方案未來可否商業化、富有國際性)。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a9b4b53a_0_3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評分架構</a:t>
            </a:r>
            <a:endParaRPr/>
          </a:p>
        </p:txBody>
      </p:sp>
      <p:graphicFrame>
        <p:nvGraphicFramePr>
          <p:cNvPr id="94" name="Google Shape;94;g277a9b4b53a_0_3"/>
          <p:cNvGraphicFramePr/>
          <p:nvPr/>
        </p:nvGraphicFramePr>
        <p:xfrm>
          <a:off x="3934913" y="165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{BA69DD3E-DAA8-4059-BD47-383416EFA3CC}</a:tableStyleId>
              </a:tblPr>
              <a:tblGrid>
                <a:gridCol w="1072500"/>
                <a:gridCol w="3249650"/>
              </a:tblGrid>
              <a:tr h="28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評審項目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評審重點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計畫書完整度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針對團隊背景、創業目標、計畫書架構、商業模式、獲利模式、財務規劃，是否適切並充分提供評審了解其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提案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之概念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創新性與獨特性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創新商業模式、創新技術產品與服務、原創性、創新性、獨特性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解題方向完整性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題目理解程度／解題提案設計完整度（解決的關鍵痛點、解決方案情境規劃、解題效益）／解題提案時程及階段任務說明／需求分析及目標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團隊能力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團隊成員經歷背景／團隊目前營運狀況／核心技術運用（或專利取得情形）／國內外合作對象或實績證明／過往專案實績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g277a9b4b53a_0_3"/>
          <p:cNvSpPr txBox="1"/>
          <p:nvPr/>
        </p:nvSpPr>
        <p:spPr>
          <a:xfrm>
            <a:off x="8870200" y="193175"/>
            <a:ext cx="32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7B7B7"/>
                </a:solidFill>
              </a:rPr>
              <a:t>（正式提案簡報請將此頁刪除）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ddd97104d_0_76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標題</a:t>
            </a:r>
            <a:endParaRPr/>
          </a:p>
        </p:txBody>
      </p:sp>
      <p:sp>
        <p:nvSpPr>
          <p:cNvPr id="101" name="Google Shape;101;g26ddd97104d_0_76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/>
              <a:t>內文放這裡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7fe48669a_0_1"/>
          <p:cNvSpPr txBox="1"/>
          <p:nvPr>
            <p:ph idx="4294967295" type="ctrTitle"/>
          </p:nvPr>
        </p:nvSpPr>
        <p:spPr>
          <a:xfrm>
            <a:off x="415600" y="28425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zh-TW" sz="60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b="1" i="0" sz="60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g267fe48669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2023-03-29T03:55:13Z</dcterms:created>
  <dc:creator>董鳳婷</dc:creator>
</cp:coreProperties>
</file>