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oto Sans Medium"/>
      <p:regular r:id="rId13"/>
      <p:bold r:id="rId14"/>
      <p:italic r:id="rId15"/>
      <p:boldItalic r:id="rId16"/>
    </p:embeddedFont>
    <p:embeddedFont>
      <p:font typeface="Noto Sans"/>
      <p:regular r:id="rId17"/>
      <p:bold r:id="rId18"/>
      <p:italic r:id="rId19"/>
      <p:boldItalic r:id="rId20"/>
    </p:embeddedFont>
    <p:embeddedFont>
      <p:font typeface="Noto Sans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DJjGh0P6156Pw3t/qjj5k57/1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C38C7B-BCFF-48DC-ABF0-17BC3081389F}">
  <a:tblStyle styleId="{08C38C7B-BCFF-48DC-ABF0-17BC308138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22" Type="http://schemas.openxmlformats.org/officeDocument/2006/relationships/font" Target="fonts/NotoSansSemiBold-bold.fntdata"/><Relationship Id="rId21" Type="http://schemas.openxmlformats.org/officeDocument/2006/relationships/font" Target="fonts/NotoSansSemiBold-regular.fntdata"/><Relationship Id="rId24" Type="http://schemas.openxmlformats.org/officeDocument/2006/relationships/font" Target="fonts/NotoSansSemiBold-boldItalic.fntdata"/><Relationship Id="rId23" Type="http://schemas.openxmlformats.org/officeDocument/2006/relationships/font" Target="fonts/Noto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NotoSansMedium-italic.fntdata"/><Relationship Id="rId14" Type="http://schemas.openxmlformats.org/officeDocument/2006/relationships/font" Target="fonts/NotoSansMedium-bold.fntdata"/><Relationship Id="rId17" Type="http://schemas.openxmlformats.org/officeDocument/2006/relationships/font" Target="fonts/NotoSans-regular.fntdata"/><Relationship Id="rId16" Type="http://schemas.openxmlformats.org/officeDocument/2006/relationships/font" Target="fonts/NotoSansMedium-boldItalic.fntdata"/><Relationship Id="rId19" Type="http://schemas.openxmlformats.org/officeDocument/2006/relationships/font" Target="fonts/NotoSans-italic.fntdata"/><Relationship Id="rId1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ddd9710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ddd97104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6ddd971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5fe992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1e5fe992c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5fe992c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1e5fe992c8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7a7dab3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7a7dab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fe992c8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e5fe992c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fe486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104" name="Google Shape;104;g267fe4866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" name="Google Shape;11;g2261b16c73a_0_4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  <p:sp>
        <p:nvSpPr>
          <p:cNvPr id="12" name="Google Shape;12;g2261b16c73a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" name="Google Shape;13;g2261b16c73a_0_4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" name="Google Shape;14;g2261b16c73a_0_4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pic>
        <p:nvPicPr>
          <p:cNvPr id="15" name="Google Shape;15;g2261b16c73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261b16c73a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showMasterSp="0">
  <p:cSld name="標題及內容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/>
          <p:nvPr>
            <p:ph idx="12" type="sldNum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/>
          <p:nvPr>
            <p:ph idx="1" type="body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82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82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11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5" name="Google Shape;25;g2261b16c73a_0_11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302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302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302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302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6" name="Google Shape;26;g2261b16c73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" name="Google Shape;27;g2261b16c7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2261b16c73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261b16c73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61b16c73a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g2261b16c73a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261b16c73a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261b16c73a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2261b16c73a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2261b16c73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g2261b16c73a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261b16c73a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2261b16c73a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261b16c73a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2261b16c73a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61b16c73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61b16c73a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TW"/>
              <a:t>Enter your Topic</a:t>
            </a:r>
            <a:endParaRPr/>
          </a:p>
        </p:txBody>
      </p:sp>
      <p:sp>
        <p:nvSpPr>
          <p:cNvPr id="68" name="Google Shape;68;g26ddd97104d_0_36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Enter your Company Name</a:t>
            </a:r>
            <a:endParaRPr/>
          </a:p>
        </p:txBody>
      </p:sp>
      <p:sp>
        <p:nvSpPr>
          <p:cNvPr id="69" name="Google Shape;69;g26ddd97104d_0_36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Theme</a:t>
            </a:r>
            <a:endParaRPr/>
          </a:p>
        </p:txBody>
      </p:sp>
      <p:sp>
        <p:nvSpPr>
          <p:cNvPr id="70" name="Google Shape;70;g26ddd97104d_0_36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Participate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ddd97104d_0_76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3600"/>
              <a:t> Instructions</a:t>
            </a:r>
            <a:endParaRPr/>
          </a:p>
        </p:txBody>
      </p:sp>
      <p:sp>
        <p:nvSpPr>
          <p:cNvPr id="76" name="Google Shape;76;g26ddd97104d_0_76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TW" sz="1400"/>
              <a:t>Dear participators,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TW" sz="1400"/>
              <a:t>Thank you for joining the “2023InnoFuture” Competition.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TW" sz="1400"/>
              <a:t>The theme of this year’s competition is as following description: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The application of emerging technologies in various banking business scenarios to enhance customer experiences and foster sustainable innovation models within the banking sector.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Participating companies should propose application solutions for their products in diverse banking business scenarios, with no restrictions on the technology used or the context applied.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The required content is on the next page, please follow the instructions to complete your proposal presentation, and complete the registration process by September 14th.</a:t>
            </a:r>
            <a:endParaRPr b="1" sz="1400"/>
          </a:p>
          <a:p>
            <a:pPr indent="0" lvl="0" marL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Bank of Shanghai</a:t>
            </a:r>
            <a:endParaRPr b="1" sz="1400"/>
          </a:p>
          <a:p>
            <a:pPr indent="0" lvl="0" marL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Shanghai Commercial Bank</a:t>
            </a:r>
            <a:endParaRPr b="1" sz="1400"/>
          </a:p>
          <a:p>
            <a:pPr indent="0" lvl="0" marL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Shanghai Commercial and Savings Bank</a:t>
            </a:r>
            <a:endParaRPr b="1"/>
          </a:p>
        </p:txBody>
      </p:sp>
      <p:sp>
        <p:nvSpPr>
          <p:cNvPr id="77" name="Google Shape;77;g26ddd97104d_0_76"/>
          <p:cNvSpPr txBox="1"/>
          <p:nvPr/>
        </p:nvSpPr>
        <p:spPr>
          <a:xfrm>
            <a:off x="7174325" y="193175"/>
            <a:ext cx="4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( Please remove this page before submitting the proposal )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fe992c8e_0_0"/>
          <p:cNvSpPr txBox="1"/>
          <p:nvPr>
            <p:ph idx="4294967295" type="title"/>
          </p:nvPr>
        </p:nvSpPr>
        <p:spPr>
          <a:xfrm>
            <a:off x="1600275" y="599850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None/>
            </a:pPr>
            <a:r>
              <a:rPr b="1" lang="zh-TW" sz="36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rPr>
              <a:t>Proposal Outline</a:t>
            </a:r>
            <a:endParaRPr b="1" sz="3600">
              <a:solidFill>
                <a:srgbClr val="43434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g1e5fe992c8e_0_0"/>
          <p:cNvSpPr txBox="1"/>
          <p:nvPr/>
        </p:nvSpPr>
        <p:spPr>
          <a:xfrm>
            <a:off x="1584299" y="1363350"/>
            <a:ext cx="90234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1.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Company(Startups) profile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provide an overview of your company's background and the professional of the team members.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show the business model and the current status of the company.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2.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The solution and the core value 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show the main application for your company's service/prouduct with your core solution.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show any Intellectual property your company have (Ex.patent,designs, or copyright and trademarks…etc )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3.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Achievements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share the previous achievements including the product/service performance, representative customers, and the key partners.</a:t>
            </a:r>
            <a:endParaRPr b="0" i="0" sz="15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fe992c8e_0_25"/>
          <p:cNvSpPr txBox="1"/>
          <p:nvPr/>
        </p:nvSpPr>
        <p:spPr>
          <a:xfrm>
            <a:off x="1584299" y="773850"/>
            <a:ext cx="90234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4.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Solution design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outline the scenario and its context.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Explain how's your proposal solution optimizes the bank's the existing processes (EX.problem solved , automate tasks, Improve efficiency…etc.).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Detail the proposed solution,including steps and timeline, tailored to the scenario's context.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5.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 The proposed solution with technology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explain the echnical feasibility of the chosen topic and provide a detailed POC plan.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6.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Expected Benefits and goals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Describe the anticipated benefits of the proposed solution, along with the future goals. (Cooperation and development with enterprises afterwards, the potential of commercialization, and its global scalability.)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a7dab3db_0_0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valuation Standard</a:t>
            </a:r>
            <a:r>
              <a:rPr lang="zh-TW"/>
              <a:t> </a:t>
            </a:r>
            <a:endParaRPr/>
          </a:p>
        </p:txBody>
      </p:sp>
      <p:graphicFrame>
        <p:nvGraphicFramePr>
          <p:cNvPr id="94" name="Google Shape;94;g277a7dab3db_0_0"/>
          <p:cNvGraphicFramePr/>
          <p:nvPr/>
        </p:nvGraphicFramePr>
        <p:xfrm>
          <a:off x="3934913" y="16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{08C38C7B-BCFF-48DC-ABF0-17BC3081389F}</a:tableStyleId>
              </a:tblPr>
              <a:tblGrid>
                <a:gridCol w="1072500"/>
                <a:gridCol w="32496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Scoring Categories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Key Scoring Factors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Completeness of the Presentation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company’s background, goal, business plan, profit model, 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financial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plan,and other supporting information for the judges to understand your proposal 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Innovation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and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Uniqueness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innovative business model, technology products and services, originality, innovative, uniqueness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Completeness of the</a:t>
                      </a:r>
                      <a:endParaRPr sz="1000">
                        <a:solidFill>
                          <a:schemeClr val="dk1"/>
                        </a:solidFill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Solution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comprehension of the topic, solution completion (problem solved, hypothetical scenario planned, profit), solution’s timeline and scheduled milestone, 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requirement analysis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, target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 Team Cooperation Ability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team members’ background, current status, core technology’s application (status of patent 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possession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), domestic and international partnerships, 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previous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achievements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277a7dab3db_0_0"/>
          <p:cNvSpPr txBox="1"/>
          <p:nvPr/>
        </p:nvSpPr>
        <p:spPr>
          <a:xfrm>
            <a:off x="7174325" y="193175"/>
            <a:ext cx="4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( Please remove this page before submitting the proposal )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fe992c8e_0_12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Title</a:t>
            </a:r>
            <a:endParaRPr/>
          </a:p>
        </p:txBody>
      </p:sp>
      <p:sp>
        <p:nvSpPr>
          <p:cNvPr id="101" name="Google Shape;101;g1e5fe992c8e_0_12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/>
              <a:t>content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fe48669a_0_1"/>
          <p:cNvSpPr txBox="1"/>
          <p:nvPr>
            <p:ph idx="4294967295" type="ctrTitle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zh-TW" sz="6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6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g267fe48669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2023-03-29T03:55:13Z</dcterms:created>
  <dc:creator>董鳳婷</dc:creator>
</cp:coreProperties>
</file>