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Noto Sans Medium"/>
      <p:regular r:id="rId13"/>
      <p:bold r:id="rId14"/>
      <p:italic r:id="rId15"/>
      <p:boldItalic r:id="rId16"/>
    </p:embeddedFont>
    <p:embeddedFont>
      <p:font typeface="Noto Sans"/>
      <p:regular r:id="rId17"/>
      <p:bold r:id="rId18"/>
      <p:italic r:id="rId19"/>
      <p:boldItalic r:id="rId20"/>
    </p:embeddedFont>
    <p:embeddedFont>
      <p:font typeface="Noto Sans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G4T2IzUUMYZIrvUR/HFNblHh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355153-1BCA-4A3E-9967-89AD4DE9935B}">
  <a:tblStyle styleId="{BA355153-1BCA-4A3E-9967-89AD4DE993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Italic.fntdata"/><Relationship Id="rId22" Type="http://schemas.openxmlformats.org/officeDocument/2006/relationships/font" Target="fonts/NotoSansSemiBold-bold.fntdata"/><Relationship Id="rId21" Type="http://schemas.openxmlformats.org/officeDocument/2006/relationships/font" Target="fonts/NotoSansSemiBold-regular.fntdata"/><Relationship Id="rId24" Type="http://schemas.openxmlformats.org/officeDocument/2006/relationships/font" Target="fonts/NotoSansSemiBold-boldItalic.fntdata"/><Relationship Id="rId23" Type="http://schemas.openxmlformats.org/officeDocument/2006/relationships/font" Target="fonts/NotoSans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Medium-regular.fntdata"/><Relationship Id="rId12" Type="http://schemas.openxmlformats.org/officeDocument/2006/relationships/slide" Target="slides/slide7.xml"/><Relationship Id="rId15" Type="http://schemas.openxmlformats.org/officeDocument/2006/relationships/font" Target="fonts/NotoSansMedium-italic.fntdata"/><Relationship Id="rId14" Type="http://schemas.openxmlformats.org/officeDocument/2006/relationships/font" Target="fonts/NotoSansMedium-bold.fntdata"/><Relationship Id="rId17" Type="http://schemas.openxmlformats.org/officeDocument/2006/relationships/font" Target="fonts/NotoSans-regular.fntdata"/><Relationship Id="rId16" Type="http://schemas.openxmlformats.org/officeDocument/2006/relationships/font" Target="fonts/NotoSansMedium-boldItalic.fntdata"/><Relationship Id="rId19" Type="http://schemas.openxmlformats.org/officeDocument/2006/relationships/font" Target="fonts/NotoSans-italic.fntdata"/><Relationship Id="rId18" Type="http://schemas.openxmlformats.org/officeDocument/2006/relationships/font" Target="fonts/No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dd97104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6ddd9710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ddd97104d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6ddd9710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ebd773a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23ebd773a4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7a207eb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7a207e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ebd773a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3ebd773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fe4866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封底</a:t>
            </a:r>
            <a:endParaRPr/>
          </a:p>
        </p:txBody>
      </p:sp>
      <p:sp>
        <p:nvSpPr>
          <p:cNvPr id="104" name="Google Shape;104;g267fe4866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61b16c73a_0_4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1" name="Google Shape;11;g2261b16c73a_0_4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9pPr>
          </a:lstStyle>
          <a:p/>
        </p:txBody>
      </p:sp>
      <p:sp>
        <p:nvSpPr>
          <p:cNvPr id="12" name="Google Shape;12;g2261b16c73a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" name="Google Shape;13;g2261b16c73a_0_4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4" name="Google Shape;14;g2261b16c73a_0_4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pic>
        <p:nvPicPr>
          <p:cNvPr id="15" name="Google Shape;15;g2261b16c73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61b16c73a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2261b16c73a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261b16c73a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1b16c73a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showMasterSp="0">
  <p:cSld name="標題及內容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261b16c73a_0_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261b16c73a_0_45"/>
          <p:cNvSpPr txBox="1"/>
          <p:nvPr>
            <p:ph idx="12" type="sldNum"/>
          </p:nvPr>
        </p:nvSpPr>
        <p:spPr>
          <a:xfrm>
            <a:off x="9224375" y="6331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g2261b16c73a_0_45"/>
          <p:cNvSpPr txBox="1"/>
          <p:nvPr>
            <p:ph idx="1" type="body"/>
          </p:nvPr>
        </p:nvSpPr>
        <p:spPr>
          <a:xfrm>
            <a:off x="5158918" y="1490054"/>
            <a:ext cx="54372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82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82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82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82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61b16c73a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g2261b16c73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2261b16c73a_0_20"/>
          <p:cNvPicPr preferRelativeResize="0"/>
          <p:nvPr/>
        </p:nvPicPr>
        <p:blipFill rotWithShape="1">
          <a:blip r:embed="rId4">
            <a:alphaModFix amt="76000"/>
          </a:blip>
          <a:srcRect b="0" l="0" r="0" t="0"/>
          <a:stretch/>
        </p:blipFill>
        <p:spPr>
          <a:xfrm>
            <a:off x="6406539" y="1044994"/>
            <a:ext cx="4221600" cy="350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2261b16c73a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325" y="1808900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261b16c73a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8483" y="3761075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2261b16c73a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24617" y="4055875"/>
            <a:ext cx="186151" cy="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61b16c73a_0_11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5" name="Google Shape;25;g2261b16c73a_0_11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302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302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302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302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6" name="Google Shape;26;g2261b16c73a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" name="Google Shape;27;g2261b16c73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50" y="389125"/>
            <a:ext cx="247850" cy="6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g2261b16c73a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48" y="608325"/>
            <a:ext cx="222850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g2261b16c73a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404" y="924952"/>
            <a:ext cx="247850" cy="66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261b16c73a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61b16c73a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4" name="Google Shape;34;g2261b16c73a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261b16c73a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2261b16c73a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261b16c73a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g2261b16c73a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g2261b16c73a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61b16c73a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3" name="Google Shape;43;g2261b16c73a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61b16c73a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261b16c73a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g2261b16c73a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g2261b16c73a_0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g2261b16c73a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1b16c73a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g2261b16c73a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61b16c73a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261b16c73a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261b16c73a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ddd97104d_0_36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zh-TW"/>
              <a:t>输入题目</a:t>
            </a:r>
            <a:endParaRPr/>
          </a:p>
        </p:txBody>
      </p:sp>
      <p:sp>
        <p:nvSpPr>
          <p:cNvPr id="68" name="Google Shape;68;g26ddd97104d_0_36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输入团队名称</a:t>
            </a:r>
            <a:endParaRPr/>
          </a:p>
        </p:txBody>
      </p:sp>
      <p:sp>
        <p:nvSpPr>
          <p:cNvPr id="69" name="Google Shape;69;g26ddd97104d_0_36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参赛题目</a:t>
            </a:r>
            <a:endParaRPr/>
          </a:p>
        </p:txBody>
      </p:sp>
      <p:sp>
        <p:nvSpPr>
          <p:cNvPr id="70" name="Google Shape;70;g26ddd97104d_0_36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参赛团队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ddd97104d_0_76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zh-TW"/>
              <a:t>给</a:t>
            </a:r>
            <a:r>
              <a:rPr lang="zh-TW"/>
              <a:t>报名企业的小提醒</a:t>
            </a:r>
            <a:endParaRPr/>
          </a:p>
        </p:txBody>
      </p:sp>
      <p:sp>
        <p:nvSpPr>
          <p:cNvPr id="76" name="Google Shape;76;g26ddd97104d_0_76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zh-TW"/>
              <a:t>Dear参赛企业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欢迎各位前来参与由上海银行、上海商业银行、上海商业储蓄银行共同举办的「2023沪港台叁地上银金融科技征桉竞赛-创新未来」。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本次竞赛题目：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运用新兴科技于银行各项业务场景中，以达优化客户体验、促进银行业务的永续创新模式。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参赛企业可将您的产品于银行各项业务场景中提出应用方案，产品所采用的技术与使用的情境并无限制。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本次竞赛提案简报之架构如下页简报所示，请参赛企业按照此结构设计您的提案，并于9/14（四）前完成您的报名。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预祝各位事事顺利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							上海银行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							上海商业银行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							上海商业储蓄银行</a:t>
            </a:r>
            <a:endParaRPr b="1"/>
          </a:p>
        </p:txBody>
      </p:sp>
      <p:sp>
        <p:nvSpPr>
          <p:cNvPr id="77" name="Google Shape;77;g26ddd97104d_0_76"/>
          <p:cNvSpPr txBox="1"/>
          <p:nvPr/>
        </p:nvSpPr>
        <p:spPr>
          <a:xfrm>
            <a:off x="8870200" y="193175"/>
            <a:ext cx="32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（正式提案简报请将此页删除）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idx="4294967295" type="title"/>
          </p:nvPr>
        </p:nvSpPr>
        <p:spPr>
          <a:xfrm>
            <a:off x="1584300" y="1027450"/>
            <a:ext cx="6397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rPr>
              <a:t>提案简报架构</a:t>
            </a:r>
            <a:endParaRPr b="1" sz="3600">
              <a:solidFill>
                <a:srgbClr val="43434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584302" y="1970150"/>
            <a:ext cx="9023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1.</a:t>
            </a: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 公司基本简介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请介绍公司的背景和团队成员的经历。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请说明公司目前的经营状况和盈利模式。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2. 核心技术应用与专利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请说明公司的主要核心技术应用领域。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请说明公司是否获得相关专利。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3. 过往实绩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请说明公司过往项目的业绩，以及是否与国内外合作伙伴有合作。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ebd773a4c_0_12"/>
          <p:cNvSpPr txBox="1"/>
          <p:nvPr/>
        </p:nvSpPr>
        <p:spPr>
          <a:xfrm>
            <a:off x="1591050" y="1000050"/>
            <a:ext cx="90099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4. 解题架构设计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请您说明您所假设的场景以及其情境。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请说明您的提案如何优化目前银行既有的业务（所要解决的痛点、所需要的能力、配置等）。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请说明解题方案，针对题目情境规划解决步骤及时程。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5. 解题技术应用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请说明针对题目所使用的技术可行性，以及实证场域导入规划。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6. 预期达成效益及目标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请说明解题方案预期可达成的效益，以及未来目标（与企业的后续合作发展、解题方案未来可否商业化、富有国际性）。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7a207eba0_0_0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评分架构</a:t>
            </a:r>
            <a:endParaRPr/>
          </a:p>
        </p:txBody>
      </p:sp>
      <p:graphicFrame>
        <p:nvGraphicFramePr>
          <p:cNvPr id="94" name="Google Shape;94;g277a207eba0_0_0"/>
          <p:cNvGraphicFramePr/>
          <p:nvPr/>
        </p:nvGraphicFramePr>
        <p:xfrm>
          <a:off x="3934913" y="165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{BA355153-1BCA-4A3E-9967-89AD4DE9935B}</a:tableStyleId>
              </a:tblPr>
              <a:tblGrid>
                <a:gridCol w="1072500"/>
                <a:gridCol w="3249650"/>
              </a:tblGrid>
              <a:tr h="285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评审项目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评审重点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计画书完整度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针对团队背景、创业目标、计画书架构、商业模式、获利模式、财务规划，是否适切并充分提供评审了解其提案之概念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创新性与独特性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创新商业模式、创新技术产品与服务、原创性、创新性、独特性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解题方向完整性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题目理解程度／解题提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设计完整度（解决的关键痛点、解决方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情境规划、解题效益）／解题提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时程及阶段任务说明／需求分析及目标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团队能力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团队成员经歷背景／团队目前营运状况／核心技术运用（或专利取得情形）／国内外合作对象或实绩证明／过往专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实绩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g277a207eba0_0_0"/>
          <p:cNvSpPr txBox="1"/>
          <p:nvPr/>
        </p:nvSpPr>
        <p:spPr>
          <a:xfrm>
            <a:off x="8870200" y="193175"/>
            <a:ext cx="32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（正式提案简报请将此页删除）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ebd773a4c_0_0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标题</a:t>
            </a:r>
            <a:endParaRPr/>
          </a:p>
        </p:txBody>
      </p:sp>
      <p:sp>
        <p:nvSpPr>
          <p:cNvPr id="101" name="Google Shape;101;g23ebd773a4c_0_0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/>
              <a:t>内文放这裡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7fe48669a_0_1"/>
          <p:cNvSpPr txBox="1"/>
          <p:nvPr>
            <p:ph idx="4294967295" type="ctrTitle"/>
          </p:nvPr>
        </p:nvSpPr>
        <p:spPr>
          <a:xfrm>
            <a:off x="415600" y="28425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zh-TW" sz="60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b="1" i="0" sz="60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g267fe48669a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2023-03-29T03:55:13Z</dcterms:created>
  <dc:creator>董鳳婷</dc:creator>
</cp:coreProperties>
</file>