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oto Sans Medium"/>
      <p:regular r:id="rId13"/>
      <p:bold r:id="rId14"/>
      <p:italic r:id="rId15"/>
      <p:boldItalic r:id="rId16"/>
    </p:embeddedFont>
    <p:embeddedFont>
      <p:font typeface="Noto Sans"/>
      <p:regular r:id="rId17"/>
      <p:bold r:id="rId18"/>
      <p:italic r:id="rId19"/>
      <p:boldItalic r:id="rId20"/>
    </p:embeddedFont>
    <p:embeddedFont>
      <p:font typeface="Noto Sans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Xz6aWgKkW3UCKLyiKbUbywCUA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F36C19-25D6-49E2-8AB6-C1FBAB3B07A6}">
  <a:tblStyle styleId="{04F36C19-25D6-49E2-8AB6-C1FBAB3B07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Italic.fntdata"/><Relationship Id="rId22" Type="http://schemas.openxmlformats.org/officeDocument/2006/relationships/font" Target="fonts/NotoSansSemiBold-bold.fntdata"/><Relationship Id="rId21" Type="http://schemas.openxmlformats.org/officeDocument/2006/relationships/font" Target="fonts/NotoSansSemiBold-regular.fntdata"/><Relationship Id="rId24" Type="http://schemas.openxmlformats.org/officeDocument/2006/relationships/font" Target="fonts/NotoSansSemiBold-boldItalic.fntdata"/><Relationship Id="rId23" Type="http://schemas.openxmlformats.org/officeDocument/2006/relationships/font" Target="fonts/NotoSa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Medium-regular.fntdata"/><Relationship Id="rId12" Type="http://schemas.openxmlformats.org/officeDocument/2006/relationships/slide" Target="slides/slide7.xml"/><Relationship Id="rId15" Type="http://schemas.openxmlformats.org/officeDocument/2006/relationships/font" Target="fonts/NotoSansMedium-italic.fntdata"/><Relationship Id="rId14" Type="http://schemas.openxmlformats.org/officeDocument/2006/relationships/font" Target="fonts/NotoSansMedium-bold.fntdata"/><Relationship Id="rId17" Type="http://schemas.openxmlformats.org/officeDocument/2006/relationships/font" Target="fonts/NotoSans-regular.fntdata"/><Relationship Id="rId16" Type="http://schemas.openxmlformats.org/officeDocument/2006/relationships/font" Target="fonts/NotoSansMedium-boldItalic.fntdata"/><Relationship Id="rId19" Type="http://schemas.openxmlformats.org/officeDocument/2006/relationships/font" Target="fonts/NotoSans-italic.fntdata"/><Relationship Id="rId18" Type="http://schemas.openxmlformats.org/officeDocument/2006/relationships/font" Target="fonts/No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dd97104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6ddd9710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ddd97104d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6ddd9710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5fe992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1e5fe992c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5fe992c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1e5fe992c8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7a7dab3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7a7dab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5fe992c8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e5fe992c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7fe4866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封底</a:t>
            </a:r>
            <a:endParaRPr/>
          </a:p>
        </p:txBody>
      </p:sp>
      <p:sp>
        <p:nvSpPr>
          <p:cNvPr id="106" name="Google Shape;106;g267fe4866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1b16c73a_0_4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Noto Sans"/>
              <a:buNone/>
              <a:defRPr b="1" sz="34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1" name="Google Shape;11;g2261b16c73a_0_4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Medium"/>
              <a:buNone/>
              <a:defRPr sz="2400">
                <a:solidFill>
                  <a:srgbClr val="434343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/>
        </p:txBody>
      </p:sp>
      <p:sp>
        <p:nvSpPr>
          <p:cNvPr id="12" name="Google Shape;12;g2261b16c73a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" name="Google Shape;13;g2261b16c73a_0_4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" name="Google Shape;14;g2261b16c73a_0_4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oto Sans"/>
              <a:buNone/>
              <a:defRPr sz="14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pic>
        <p:nvPicPr>
          <p:cNvPr id="15" name="Google Shape;15;g2261b16c73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61b16c73a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261b16c73a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261b16c73a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1b16c73a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showMasterSp="0">
  <p:cSld name="標題及內容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261b16c73a_0_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61b16c73a_0_45"/>
          <p:cNvSpPr txBox="1"/>
          <p:nvPr>
            <p:ph idx="12" type="sldNum"/>
          </p:nvPr>
        </p:nvSpPr>
        <p:spPr>
          <a:xfrm>
            <a:off x="9224375" y="6331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g2261b16c73a_0_45"/>
          <p:cNvSpPr txBox="1"/>
          <p:nvPr>
            <p:ph idx="1" type="body"/>
          </p:nvPr>
        </p:nvSpPr>
        <p:spPr>
          <a:xfrm>
            <a:off x="5158918" y="1490054"/>
            <a:ext cx="54372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82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82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82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82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sz="4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61b16c73a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g2261b16c73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2261b16c73a_0_20"/>
          <p:cNvPicPr preferRelativeResize="0"/>
          <p:nvPr/>
        </p:nvPicPr>
        <p:blipFill rotWithShape="1">
          <a:blip r:embed="rId4">
            <a:alphaModFix amt="76000"/>
          </a:blip>
          <a:srcRect b="0" l="0" r="0" t="0"/>
          <a:stretch/>
        </p:blipFill>
        <p:spPr>
          <a:xfrm>
            <a:off x="6406539" y="1044994"/>
            <a:ext cx="4221600" cy="350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2261b16c73a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8325" y="1808900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261b16c73a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8483" y="3761075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261b16c73a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24617" y="4055875"/>
            <a:ext cx="18615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61b16c73a_0_11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Font typeface="Noto Sans"/>
              <a:buNone/>
              <a:defRPr b="1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5" name="Google Shape;25;g2261b16c73a_0_11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302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302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302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●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302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○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302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Noto Sans"/>
              <a:buChar char="■"/>
              <a:defRPr sz="1600">
                <a:solidFill>
                  <a:srgbClr val="666666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26" name="Google Shape;26;g2261b16c73a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" name="Google Shape;27;g2261b16c73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50" y="389125"/>
            <a:ext cx="247850" cy="6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g2261b16c73a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48" y="608325"/>
            <a:ext cx="222850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2261b16c73a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404" y="924952"/>
            <a:ext cx="247850" cy="66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261b16c73a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61b16c73a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" name="Google Shape;34;g2261b16c73a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261b16c73a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2261b16c73a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61b16c73a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2261b16c73a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2261b16c73a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61b16c73a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3" name="Google Shape;43;g2261b16c73a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61b16c73a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261b16c73a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2261b16c73a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g2261b16c73a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2261b16c73a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1b16c73a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g2261b16c73a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1b16c73a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261b16c73a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261b16c73a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dd97104d_0_36"/>
          <p:cNvSpPr txBox="1"/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zh-TW"/>
              <a:t>Enter your Topic</a:t>
            </a:r>
            <a:endParaRPr/>
          </a:p>
        </p:txBody>
      </p:sp>
      <p:sp>
        <p:nvSpPr>
          <p:cNvPr id="68" name="Google Shape;68;g26ddd97104d_0_36"/>
          <p:cNvSpPr txBox="1"/>
          <p:nvPr>
            <p:ph idx="1" type="subTitle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Enter your Company Name</a:t>
            </a:r>
            <a:endParaRPr/>
          </a:p>
        </p:txBody>
      </p:sp>
      <p:sp>
        <p:nvSpPr>
          <p:cNvPr id="69" name="Google Shape;69;g26ddd97104d_0_36"/>
          <p:cNvSpPr txBox="1"/>
          <p:nvPr>
            <p:ph idx="2" type="ctrTitle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Theme</a:t>
            </a:r>
            <a:endParaRPr/>
          </a:p>
        </p:txBody>
      </p:sp>
      <p:sp>
        <p:nvSpPr>
          <p:cNvPr id="70" name="Google Shape;70;g26ddd97104d_0_36"/>
          <p:cNvSpPr txBox="1"/>
          <p:nvPr>
            <p:ph idx="3" type="subTitle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Participate company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ddd97104d_0_76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3600"/>
              <a:t> Instructions</a:t>
            </a:r>
            <a:endParaRPr/>
          </a:p>
        </p:txBody>
      </p:sp>
      <p:sp>
        <p:nvSpPr>
          <p:cNvPr id="76" name="Google Shape;76;g26ddd97104d_0_76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b="1" lang="zh-TW" sz="1400"/>
              <a:t>Dear participators,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b="1" lang="zh-TW" sz="1400"/>
              <a:t>Thank you for joining the “2023InnoFuture” Competition.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b="1" lang="zh-TW" sz="1400"/>
              <a:t>The theme of this year’s competition is as following description: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The application of emerging technologies in various banking business scenarios to enhance customer experiences and foster sustainable innovation models within the banking sector.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Participating companies should propose application solutions for their products in diverse banking business scenarios, with no restrictions on the technology used or the context applied.</a:t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The required content is on the next page, please follow the instructions to complete your proposal presentation, and complete the registration process by September 14th.</a:t>
            </a:r>
            <a:endParaRPr b="1" sz="1400"/>
          </a:p>
          <a:p>
            <a:pPr indent="0" lvl="0" marL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Bank of Shanghai</a:t>
            </a:r>
            <a:endParaRPr b="1" sz="1400"/>
          </a:p>
          <a:p>
            <a:pPr indent="0" lvl="0" marL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Shanghai Commercial Bank</a:t>
            </a:r>
            <a:endParaRPr b="1" sz="1400"/>
          </a:p>
          <a:p>
            <a:pPr indent="0" lvl="0" marL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b="1" lang="zh-TW" sz="1400"/>
              <a:t>Shanghai Commercial and Savings Bank</a:t>
            </a:r>
            <a:endParaRPr b="1"/>
          </a:p>
        </p:txBody>
      </p:sp>
      <p:sp>
        <p:nvSpPr>
          <p:cNvPr id="77" name="Google Shape;77;g26ddd97104d_0_76"/>
          <p:cNvSpPr txBox="1"/>
          <p:nvPr/>
        </p:nvSpPr>
        <p:spPr>
          <a:xfrm>
            <a:off x="11388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595959"/>
                </a:solidFill>
              </a:rPr>
              <a:t>( Please delete this page before submitting )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		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上海商業儲蓄銀行</a:t>
            </a:r>
            <a:endParaRPr b="1"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5fe992c8e_0_0"/>
          <p:cNvSpPr txBox="1"/>
          <p:nvPr>
            <p:ph idx="4294967295" type="title"/>
          </p:nvPr>
        </p:nvSpPr>
        <p:spPr>
          <a:xfrm>
            <a:off x="1600275" y="599850"/>
            <a:ext cx="3787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icrosoft JhengHei"/>
              <a:buNone/>
            </a:pPr>
            <a:r>
              <a:rPr b="1" lang="zh-TW" sz="3600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rPr>
              <a:t>Proposal Outline</a:t>
            </a:r>
            <a:endParaRPr b="1" sz="3600">
              <a:solidFill>
                <a:srgbClr val="43434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3" name="Google Shape;83;g1e5fe992c8e_0_0"/>
          <p:cNvSpPr txBox="1"/>
          <p:nvPr/>
        </p:nvSpPr>
        <p:spPr>
          <a:xfrm>
            <a:off x="1584299" y="1363350"/>
            <a:ext cx="90234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1.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Company(Startups) profile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provide an overview of your company's background and the professional of the team members.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show the business model and the current status of the company.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2.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The solution and the core value 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show the main application for your company's service/prouduct with your core solution.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show any Intellectual property your company have (Ex.patent,designs, or copyright and trademarks…etc )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3.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Achievements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share the previous achievements including the product/service performance, representative customers, and the key partners.</a:t>
            </a:r>
            <a:endParaRPr b="0" i="0" sz="1500" u="none" cap="none" strike="noStrike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84" name="Google Shape;84;g1e5fe992c8e_0_0"/>
          <p:cNvSpPr txBox="1"/>
          <p:nvPr/>
        </p:nvSpPr>
        <p:spPr>
          <a:xfrm>
            <a:off x="11388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595959"/>
                </a:solidFill>
              </a:rPr>
              <a:t>( Please delete this page before submitting )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		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上海商業儲蓄銀行</a:t>
            </a:r>
            <a:endParaRPr b="1"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5fe992c8e_0_25"/>
          <p:cNvSpPr txBox="1"/>
          <p:nvPr/>
        </p:nvSpPr>
        <p:spPr>
          <a:xfrm>
            <a:off x="1584299" y="773850"/>
            <a:ext cx="90234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4.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Solution design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outline the scenario and its context.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Explain how's your proposal solution optimizes the bank's the existing processes (EX.problem solved , automate tasks, Improve efficiency…etc.).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Detail the proposed solution,including steps and timeline, tailored to the scenario's context.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5.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 The proposed solution with technology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Please explain the echnical feasibility of the chosen topic and provide a detailed POC plan.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500" u="none" cap="none" strike="noStrike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6. </a:t>
            </a: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Expected Benefits and goals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  <a:p>
            <a:pPr indent="-323850" lvl="0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Noto Sans SemiBold"/>
              <a:buAutoNum type="arabicPeriod"/>
            </a:pPr>
            <a:r>
              <a:rPr lang="zh-TW" sz="1500">
                <a:solidFill>
                  <a:srgbClr val="666666"/>
                </a:solidFill>
                <a:latin typeface="Noto Sans SemiBold"/>
                <a:ea typeface="Noto Sans SemiBold"/>
                <a:cs typeface="Noto Sans SemiBold"/>
                <a:sym typeface="Noto Sans SemiBold"/>
              </a:rPr>
              <a:t>Describe the anticipated benefits of the proposed solution, along with the future goals. (Cooperation and development with enterprises afterwards, the potential of commercialization, and its global scalability.)</a:t>
            </a:r>
            <a:endParaRPr sz="1500">
              <a:solidFill>
                <a:srgbClr val="666666"/>
              </a:solidFill>
              <a:latin typeface="Noto Sans SemiBold"/>
              <a:ea typeface="Noto Sans SemiBold"/>
              <a:cs typeface="Noto Sans SemiBold"/>
              <a:sym typeface="Noto Sans SemiBold"/>
            </a:endParaRPr>
          </a:p>
        </p:txBody>
      </p:sp>
      <p:sp>
        <p:nvSpPr>
          <p:cNvPr id="90" name="Google Shape;90;g1e5fe992c8e_0_25"/>
          <p:cNvSpPr txBox="1"/>
          <p:nvPr/>
        </p:nvSpPr>
        <p:spPr>
          <a:xfrm>
            <a:off x="11388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595959"/>
                </a:solidFill>
              </a:rPr>
              <a:t>( Please delete this page before submitting )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		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上海商業儲蓄銀行</a:t>
            </a:r>
            <a:endParaRPr b="1"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7a7dab3db_0_0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r>
              <a:rPr lang="zh-TW"/>
              <a:t>valuation Standard</a:t>
            </a:r>
            <a:r>
              <a:rPr lang="zh-TW"/>
              <a:t> </a:t>
            </a:r>
            <a:endParaRPr/>
          </a:p>
        </p:txBody>
      </p:sp>
      <p:graphicFrame>
        <p:nvGraphicFramePr>
          <p:cNvPr id="96" name="Google Shape;96;g277a7dab3db_0_0"/>
          <p:cNvGraphicFramePr/>
          <p:nvPr/>
        </p:nvGraphicFramePr>
        <p:xfrm>
          <a:off x="1446738" y="181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{04F36C19-25D6-49E2-8AB6-C1FBAB3B07A6}</a:tableStyleId>
              </a:tblPr>
              <a:tblGrid>
                <a:gridCol w="1072500"/>
                <a:gridCol w="4976350"/>
                <a:gridCol w="3249650"/>
              </a:tblGrid>
              <a:tr h="28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Scoring Categories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Scoring Criteria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Key Scoring Factors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Completeness of the Presentation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 points：presentation matches the required outline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：presentatiion is with logic and consistency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：the 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content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and present have been designed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：代表+內容具備清晰調理與邏輯、提供充分佐證資料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針對團隊背景、創業目標、計畫書架構、商業模式、獲利模式、財務規劃，是否適切並充分提供評審了解其創業之概念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Innovation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and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Uniqueness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：其提案完整但與市場上現有產品無明顯區別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：代表與市場上現有產品具備非技術上的區別</a:t>
                      </a:r>
                      <a:endParaRPr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：代表+技術上有明顯的創新性與獨特性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：市場上無雷同產品，具備創新性與獨特性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創新商業模式、創新技術產品與服務、原創性、創新性、獨特性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Completeness of the</a:t>
                      </a:r>
                      <a:endParaRPr sz="1000">
                        <a:solidFill>
                          <a:schemeClr val="dk1"/>
                        </a:solidFill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Solution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：提案具完整的假設情景與相應提案，唯其之間關聯缺乏邏輯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：提案假設情境與痛點符合邏輯，唯該情景並不符合上銀業務運作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：代表+該痛點確實符合上銀之需求，唯其解決方案尚須調整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：代表+其解決方案亦符合上銀目前之需求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題目理解程度／解題提案設計完整度（解決的關鍵痛點、解決方案情境規劃、解題效益）／解題提案時程及階段任務說明／需求分析及目標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Noto Sans SemiBold"/>
                          <a:ea typeface="Noto Sans SemiBold"/>
                          <a:cs typeface="Noto Sans SemiBold"/>
                          <a:sym typeface="Noto Sans SemiBold"/>
                        </a:rPr>
                        <a:t> Team Cooperation Ability</a:t>
                      </a:r>
                      <a:endParaRPr sz="1000">
                        <a:latin typeface="Noto Sans SemiBold"/>
                        <a:ea typeface="Noto Sans SemiBold"/>
                        <a:cs typeface="Noto Sans SemiBold"/>
                        <a:sym typeface="Noto Sans SemiBold"/>
                      </a:endParaRPr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：代表已經有技術／產品研發團隊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：代表+產品管理／行銷團隊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：代表+團隊角色分工具協同性／具備相關技術專利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 </a:t>
                      </a:r>
                      <a:r>
                        <a:rPr b="1" lang="zh-TW" sz="1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points</a:t>
                      </a: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：代表對應現況規模，已具有完整團隊及專案實績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團隊成員經歷背景／團隊目前營運狀況／核心技術運用（或專利取得情形）／國內外合作對象或實績證明／過往專案實績</a:t>
                      </a:r>
                      <a:endParaRPr b="1" sz="1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g277a7dab3db_0_0"/>
          <p:cNvSpPr txBox="1"/>
          <p:nvPr/>
        </p:nvSpPr>
        <p:spPr>
          <a:xfrm>
            <a:off x="1138800" y="6271575"/>
            <a:ext cx="9914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595959"/>
                </a:solidFill>
              </a:rPr>
              <a:t>( Please delete this page before submitting )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		</a:t>
            </a:r>
            <a:endParaRPr b="1" sz="2400">
              <a:solidFill>
                <a:srgbClr val="595959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595959"/>
                </a:solidFill>
              </a:rPr>
              <a:t>							上海商業儲蓄銀行</a:t>
            </a:r>
            <a:endParaRPr b="1"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5fe992c8e_0_12"/>
          <p:cNvSpPr txBox="1"/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Title</a:t>
            </a:r>
            <a:endParaRPr/>
          </a:p>
        </p:txBody>
      </p:sp>
      <p:sp>
        <p:nvSpPr>
          <p:cNvPr id="103" name="Google Shape;103;g1e5fe992c8e_0_12"/>
          <p:cNvSpPr txBox="1"/>
          <p:nvPr>
            <p:ph idx="1" type="body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/>
              <a:t>content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fe48669a_0_1"/>
          <p:cNvSpPr txBox="1"/>
          <p:nvPr>
            <p:ph idx="4294967295" type="ctrTitle"/>
          </p:nvPr>
        </p:nvSpPr>
        <p:spPr>
          <a:xfrm>
            <a:off x="415600" y="28425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zh-TW" sz="60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b="1" i="0" sz="60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g267fe48669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2200" y="5997892"/>
            <a:ext cx="2596101" cy="58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2023-03-29T03:55:13Z</dcterms:created>
  <dc:creator>董鳳婷</dc:creator>
</cp:coreProperties>
</file>