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erriweather Light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Montserrat Medium"/>
      <p:regular r:id="rId26"/>
      <p:bold r:id="rId27"/>
      <p:italic r:id="rId28"/>
      <p:boldItalic r:id="rId29"/>
    </p:embeddedFont>
    <p:embeddedFont>
      <p:font typeface="Open Sans SemiBold"/>
      <p:regular r:id="rId30"/>
      <p:bold r:id="rId31"/>
      <p:italic r:id="rId32"/>
      <p:boldItalic r:id="rId33"/>
    </p:embeddedFont>
    <p:embeddedFont>
      <p:font typeface="Vidaloka"/>
      <p:regular r:id="rId34"/>
    </p:embeddedFont>
    <p:embeddedFont>
      <p:font typeface="Russo One"/>
      <p:regular r:id="rId35"/>
    </p:embeddedFont>
    <p:embeddedFont>
      <p:font typeface="Mako"/>
      <p:regular r:id="rId36"/>
    </p:embeddedFont>
    <p:embeddedFont>
      <p:font typeface="Crimson Text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rimsonText-boldItalic.fntdata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44" Type="http://schemas.openxmlformats.org/officeDocument/2006/relationships/font" Target="fonts/OpenSans-boldItalic.fntdata"/><Relationship Id="rId4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SemiBold-bold.fntdata"/><Relationship Id="rId30" Type="http://schemas.openxmlformats.org/officeDocument/2006/relationships/font" Target="fonts/OpenSansSemiBold-regular.fntdata"/><Relationship Id="rId33" Type="http://schemas.openxmlformats.org/officeDocument/2006/relationships/font" Target="fonts/OpenSansSemiBold-boldItalic.fntdata"/><Relationship Id="rId32" Type="http://schemas.openxmlformats.org/officeDocument/2006/relationships/font" Target="fonts/OpenSansSemiBold-italic.fntdata"/><Relationship Id="rId35" Type="http://schemas.openxmlformats.org/officeDocument/2006/relationships/font" Target="fonts/RussoOne-regular.fntdata"/><Relationship Id="rId34" Type="http://schemas.openxmlformats.org/officeDocument/2006/relationships/font" Target="fonts/Vidaloka-regular.fntdata"/><Relationship Id="rId37" Type="http://schemas.openxmlformats.org/officeDocument/2006/relationships/font" Target="fonts/CrimsonText-regular.fntdata"/><Relationship Id="rId36" Type="http://schemas.openxmlformats.org/officeDocument/2006/relationships/font" Target="fonts/Mako-regular.fntdata"/><Relationship Id="rId39" Type="http://schemas.openxmlformats.org/officeDocument/2006/relationships/font" Target="fonts/CrimsonText-italic.fntdata"/><Relationship Id="rId38" Type="http://schemas.openxmlformats.org/officeDocument/2006/relationships/font" Target="fonts/CrimsonText-bold.fntdata"/><Relationship Id="rId20" Type="http://schemas.openxmlformats.org/officeDocument/2006/relationships/font" Target="fonts/MerriweatherLight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MerriweatherLight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26" Type="http://schemas.openxmlformats.org/officeDocument/2006/relationships/font" Target="fonts/MontserratMedium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MontserratMedium-italic.fntdata"/><Relationship Id="rId27" Type="http://schemas.openxmlformats.org/officeDocument/2006/relationships/font" Target="fonts/MontserratMedium-bold.fntdata"/><Relationship Id="rId29" Type="http://schemas.openxmlformats.org/officeDocument/2006/relationships/font" Target="fonts/Montserrat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erriweatherLight-bold.fntdata"/><Relationship Id="rId18" Type="http://schemas.openxmlformats.org/officeDocument/2006/relationships/font" Target="fonts/Merriweather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e448f74d41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e448f74d41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e448f74d41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e448f74d41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e448f74d41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e448f74d41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e448f74d41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e448f74d41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e448f74d41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e448f74d41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e448f74d41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e448f74d41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e448f74d41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e448f74d41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e448f74d41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e448f74d41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e448f74d41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e448f74d41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e448f74d41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e448f74d41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e448f74d41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e448f74d41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4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4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4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4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0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0" name="Google Shape;170;p23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2" name="Google Shape;172;p23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4" name="Google Shape;174;p23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6" name="Google Shape;176;p23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26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27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8" name="Google Shape;238;p31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1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0" name="Google Shape;240;p31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1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2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2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0" name="Google Shape;260;p32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2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2" name="Google Shape;262;p32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2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4" name="Google Shape;264;p32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4" name="Google Shape;294;p35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5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6" name="Google Shape;296;p35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5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8" name="Google Shape;298;p35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5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0" name="Google Shape;300;p35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6" name="Google Shape;306;p36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6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8" name="Google Shape;308;p36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6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0" name="Google Shape;310;p36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6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7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37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4" name="Google Shape;324;p37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7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6" name="Google Shape;326;p37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7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8" name="Google Shape;328;p37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7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0" name="Google Shape;330;p37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7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7" name="Google Shape;337;p38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8" name="Google Shape;338;p38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38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0" name="Google Shape;340;p38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38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2" name="Google Shape;342;p38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7" name="Google Shape;347;p39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9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9" name="Google Shape;349;p39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9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39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9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39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40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5" name="Google Shape;365;p40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0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7" name="Google Shape;367;p40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0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69" name="Google Shape;369;p40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0" name="Google Shape;370;p40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1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2" name="Google Shape;382;p42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2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42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42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42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42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7" name="Google Shape;397;p43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02" name="Google Shape;402;p44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46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19" name="Google Shape;419;p46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46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3" name="Google Shape;423;p47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7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5" name="Google Shape;425;p47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7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31" name="Google Shape;431;p48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2" name="Google Shape;432;p48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48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4" name="Google Shape;434;p48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48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6" name="Google Shape;436;p48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Google Shape;443;p49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s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s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s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s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37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4"/>
          <p:cNvSpPr txBox="1"/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54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5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HONDA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/>
              <a:t>Ingeniería</a:t>
            </a:r>
            <a:r>
              <a:rPr lang="es" sz="4500"/>
              <a:t> de software</a:t>
            </a:r>
            <a:endParaRPr sz="4500"/>
          </a:p>
        </p:txBody>
      </p:sp>
      <p:sp>
        <p:nvSpPr>
          <p:cNvPr id="475" name="Google Shape;475;p55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Ivan David Abut Blanco, Carlos Andres Barrios Mantilla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4"/>
          <p:cNvSpPr txBox="1"/>
          <p:nvPr>
            <p:ph type="title"/>
          </p:nvPr>
        </p:nvSpPr>
        <p:spPr>
          <a:xfrm>
            <a:off x="255625" y="43507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Implementación</a:t>
            </a:r>
            <a:endParaRPr/>
          </a:p>
        </p:txBody>
      </p:sp>
      <p:sp>
        <p:nvSpPr>
          <p:cNvPr id="539" name="Google Shape;539;p64"/>
          <p:cNvSpPr txBox="1"/>
          <p:nvPr>
            <p:ph idx="1" type="body"/>
          </p:nvPr>
        </p:nvSpPr>
        <p:spPr>
          <a:xfrm>
            <a:off x="255625" y="100777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/>
              <a:t>Vista de Despliegue</a:t>
            </a:r>
            <a:endParaRPr sz="1500"/>
          </a:p>
        </p:txBody>
      </p:sp>
      <p:pic>
        <p:nvPicPr>
          <p:cNvPr id="540" name="Google Shape;54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250" y="1246750"/>
            <a:ext cx="5572125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5"/>
          <p:cNvSpPr txBox="1"/>
          <p:nvPr>
            <p:ph type="title"/>
          </p:nvPr>
        </p:nvSpPr>
        <p:spPr>
          <a:xfrm>
            <a:off x="255625" y="43507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Implementación</a:t>
            </a:r>
            <a:endParaRPr/>
          </a:p>
        </p:txBody>
      </p:sp>
      <p:sp>
        <p:nvSpPr>
          <p:cNvPr id="546" name="Google Shape;546;p65"/>
          <p:cNvSpPr txBox="1"/>
          <p:nvPr>
            <p:ph idx="1" type="body"/>
          </p:nvPr>
        </p:nvSpPr>
        <p:spPr>
          <a:xfrm>
            <a:off x="255625" y="100777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/>
              <a:t>Vista de Componentes</a:t>
            </a:r>
            <a:endParaRPr sz="1500"/>
          </a:p>
        </p:txBody>
      </p:sp>
      <p:pic>
        <p:nvPicPr>
          <p:cNvPr id="547" name="Google Shape;54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825" y="1353600"/>
            <a:ext cx="6905425" cy="347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6"/>
          <p:cNvSpPr txBox="1"/>
          <p:nvPr>
            <p:ph type="title"/>
          </p:nvPr>
        </p:nvSpPr>
        <p:spPr>
          <a:xfrm>
            <a:off x="1877225" y="332600"/>
            <a:ext cx="6238500" cy="24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/>
              <a:t>Muchas Gracias!</a:t>
            </a:r>
            <a:endParaRPr sz="5000"/>
          </a:p>
        </p:txBody>
      </p:sp>
      <p:pic>
        <p:nvPicPr>
          <p:cNvPr id="553" name="Google Shape;55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1173813"/>
            <a:ext cx="66675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6"/>
          <p:cNvSpPr txBox="1"/>
          <p:nvPr>
            <p:ph idx="1" type="body"/>
          </p:nvPr>
        </p:nvSpPr>
        <p:spPr>
          <a:xfrm>
            <a:off x="273600" y="477050"/>
            <a:ext cx="42984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/>
              <a:t>El sector de la atención médica enfrenta grandes </a:t>
            </a:r>
            <a:r>
              <a:rPr lang="es" sz="1200"/>
              <a:t>desafíos</a:t>
            </a:r>
            <a:r>
              <a:rPr lang="es" sz="1200"/>
              <a:t>. Los métodos tradicionales, como el uso de papel, y el agendamiento de citas son ineficientes y propensos a errores, lo que causa demoras y problemas de salud. Además, de que la </a:t>
            </a:r>
            <a:r>
              <a:rPr lang="es" sz="1200"/>
              <a:t>atención</a:t>
            </a:r>
            <a:r>
              <a:rPr lang="es" sz="1200"/>
              <a:t> </a:t>
            </a:r>
            <a:r>
              <a:rPr lang="es" sz="1200"/>
              <a:t>médica</a:t>
            </a:r>
            <a:r>
              <a:rPr lang="es" sz="1200"/>
              <a:t> convencional tiene limitaciones geográficas y largos tiempos de espera.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/>
              <a:t>La solución propuesta es una aplicación web que aborda estos desafíos. Permite a los médicos almacenar y acceder a los registros médicos de manera centralizada y segura, facilitando la toma de decisiones y mejorando la calidad de la atención. También mejora la comunicación médico-paciente al agilizar la gestión de citas y reducir visitas innecesarias.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56"/>
          <p:cNvSpPr txBox="1"/>
          <p:nvPr/>
        </p:nvSpPr>
        <p:spPr>
          <a:xfrm>
            <a:off x="5849850" y="2571750"/>
            <a:ext cx="3000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aplicación web permite a los pacientes acceder a sus registros médicos, lo que les empodera en la gestión de su salud y toma de decisiones. La solución se justifica por la necesidad de mejorar la calidad de la atención, agilizar los procesos y fomentar prácticas eficientes y seguras en la atención médica.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2" name="Google Shape;48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450" y="-497425"/>
            <a:ext cx="5444802" cy="40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7"/>
          <p:cNvSpPr txBox="1"/>
          <p:nvPr>
            <p:ph type="title"/>
          </p:nvPr>
        </p:nvSpPr>
        <p:spPr>
          <a:xfrm>
            <a:off x="215775" y="355500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NEGOCIO</a:t>
            </a:r>
            <a:endParaRPr/>
          </a:p>
        </p:txBody>
      </p:sp>
      <p:sp>
        <p:nvSpPr>
          <p:cNvPr id="488" name="Google Shape;488;p57"/>
          <p:cNvSpPr txBox="1"/>
          <p:nvPr>
            <p:ph idx="1" type="body"/>
          </p:nvPr>
        </p:nvSpPr>
        <p:spPr>
          <a:xfrm>
            <a:off x="215775" y="10177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/>
              <a:t>Casos de uso</a:t>
            </a:r>
            <a:endParaRPr sz="1500"/>
          </a:p>
        </p:txBody>
      </p:sp>
      <p:pic>
        <p:nvPicPr>
          <p:cNvPr id="489" name="Google Shape;48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625" y="928200"/>
            <a:ext cx="6152625" cy="39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8"/>
          <p:cNvSpPr txBox="1"/>
          <p:nvPr>
            <p:ph type="title"/>
          </p:nvPr>
        </p:nvSpPr>
        <p:spPr>
          <a:xfrm>
            <a:off x="2655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MODELO DE NEGOCIO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58"/>
          <p:cNvSpPr txBox="1"/>
          <p:nvPr>
            <p:ph idx="1" type="body"/>
          </p:nvPr>
        </p:nvSpPr>
        <p:spPr>
          <a:xfrm>
            <a:off x="265525" y="10177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/>
              <a:t>Modelo de dominio</a:t>
            </a:r>
            <a:endParaRPr sz="1500"/>
          </a:p>
        </p:txBody>
      </p:sp>
      <p:pic>
        <p:nvPicPr>
          <p:cNvPr id="496" name="Google Shape;49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438" y="1343650"/>
            <a:ext cx="7369126" cy="346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9"/>
          <p:cNvSpPr txBox="1"/>
          <p:nvPr>
            <p:ph type="title"/>
          </p:nvPr>
        </p:nvSpPr>
        <p:spPr>
          <a:xfrm>
            <a:off x="305350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funcionales</a:t>
            </a:r>
            <a:endParaRPr/>
          </a:p>
        </p:txBody>
      </p:sp>
      <p:sp>
        <p:nvSpPr>
          <p:cNvPr id="502" name="Google Shape;502;p59"/>
          <p:cNvSpPr txBox="1"/>
          <p:nvPr>
            <p:ph idx="1" type="body"/>
          </p:nvPr>
        </p:nvSpPr>
        <p:spPr>
          <a:xfrm>
            <a:off x="305350" y="10177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/>
              <a:t>Casos de uso</a:t>
            </a:r>
            <a:endParaRPr sz="1500"/>
          </a:p>
        </p:txBody>
      </p:sp>
      <p:pic>
        <p:nvPicPr>
          <p:cNvPr id="503" name="Google Shape;50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00" y="1461025"/>
            <a:ext cx="5213699" cy="31438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59"/>
          <p:cNvSpPr txBox="1"/>
          <p:nvPr/>
        </p:nvSpPr>
        <p:spPr>
          <a:xfrm>
            <a:off x="5853025" y="1461025"/>
            <a:ext cx="30000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 aplicación web permitirá al usuario común ,hacer uso de las siguientes opciones: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Gestionar citas médicas(Crear, modificar y eliminar)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Gestionar historial clínico(Crear, modificar y consultar)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Listar planilla de pacientes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0"/>
          <p:cNvSpPr txBox="1"/>
          <p:nvPr>
            <p:ph type="title"/>
          </p:nvPr>
        </p:nvSpPr>
        <p:spPr>
          <a:xfrm>
            <a:off x="275500" y="51467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diseño</a:t>
            </a:r>
            <a:endParaRPr/>
          </a:p>
        </p:txBody>
      </p:sp>
      <p:sp>
        <p:nvSpPr>
          <p:cNvPr id="510" name="Google Shape;510;p60"/>
          <p:cNvSpPr txBox="1"/>
          <p:nvPr>
            <p:ph idx="1" type="body"/>
          </p:nvPr>
        </p:nvSpPr>
        <p:spPr>
          <a:xfrm>
            <a:off x="185975" y="11336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/>
              <a:t> Vista de Escenarios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11" name="Google Shape;51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375" y="1087375"/>
            <a:ext cx="6018986" cy="37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1"/>
          <p:cNvSpPr txBox="1"/>
          <p:nvPr>
            <p:ph type="title"/>
          </p:nvPr>
        </p:nvSpPr>
        <p:spPr>
          <a:xfrm>
            <a:off x="235700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Modelo de diseño</a:t>
            </a:r>
            <a:endParaRPr/>
          </a:p>
        </p:txBody>
      </p:sp>
      <p:sp>
        <p:nvSpPr>
          <p:cNvPr id="517" name="Google Shape;517;p61"/>
          <p:cNvSpPr txBox="1"/>
          <p:nvPr>
            <p:ph idx="1" type="body"/>
          </p:nvPr>
        </p:nvSpPr>
        <p:spPr>
          <a:xfrm>
            <a:off x="195900" y="10774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Vista lógica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Diagrama de paquetes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518" name="Google Shape;51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150" y="1017725"/>
            <a:ext cx="6116344" cy="38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2"/>
          <p:cNvSpPr txBox="1"/>
          <p:nvPr>
            <p:ph type="title"/>
          </p:nvPr>
        </p:nvSpPr>
        <p:spPr>
          <a:xfrm>
            <a:off x="255625" y="4848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diseño</a:t>
            </a:r>
            <a:endParaRPr/>
          </a:p>
        </p:txBody>
      </p:sp>
      <p:sp>
        <p:nvSpPr>
          <p:cNvPr id="524" name="Google Shape;524;p62"/>
          <p:cNvSpPr txBox="1"/>
          <p:nvPr>
            <p:ph idx="1" type="body"/>
          </p:nvPr>
        </p:nvSpPr>
        <p:spPr>
          <a:xfrm>
            <a:off x="255625" y="11572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Vista </a:t>
            </a:r>
            <a:r>
              <a:rPr lang="es" sz="1500">
                <a:solidFill>
                  <a:schemeClr val="dk1"/>
                </a:solidFill>
              </a:rPr>
              <a:t>lógica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Diagrama de clases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525" name="Google Shape;52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125" y="1157225"/>
            <a:ext cx="6714849" cy="349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3"/>
          <p:cNvSpPr txBox="1"/>
          <p:nvPr>
            <p:ph type="title"/>
          </p:nvPr>
        </p:nvSpPr>
        <p:spPr>
          <a:xfrm>
            <a:off x="285450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Modelo de diseño</a:t>
            </a:r>
            <a:endParaRPr/>
          </a:p>
        </p:txBody>
      </p:sp>
      <p:sp>
        <p:nvSpPr>
          <p:cNvPr id="531" name="Google Shape;531;p63"/>
          <p:cNvSpPr txBox="1"/>
          <p:nvPr>
            <p:ph idx="1" type="body"/>
          </p:nvPr>
        </p:nvSpPr>
        <p:spPr>
          <a:xfrm>
            <a:off x="285450" y="10177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Vista de procesos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Diagrama de secuencia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532" name="Google Shape;53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900" y="1017725"/>
            <a:ext cx="6360458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63"/>
          <p:cNvSpPr txBox="1"/>
          <p:nvPr/>
        </p:nvSpPr>
        <p:spPr>
          <a:xfrm>
            <a:off x="4125125" y="554375"/>
            <a:ext cx="375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Caso de uso</a:t>
            </a:r>
            <a:r>
              <a:rPr lang="es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RF-005 Crear Historial </a:t>
            </a:r>
            <a:r>
              <a:rPr lang="es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Médico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