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Gill Sans"/>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GillSans-regular.fntdata"/><Relationship Id="rId10" Type="http://schemas.openxmlformats.org/officeDocument/2006/relationships/slide" Target="slides/slide4.xml"/><Relationship Id="rId12"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cd25e95a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cd25e95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97041c1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0097041c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097041c11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0097041c1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097041c11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0097041c1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12</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Casos de uso: </a:t>
            </a:r>
            <a:r>
              <a:rPr lang="es-419" sz="2000">
                <a:solidFill>
                  <a:schemeClr val="dk1"/>
                </a:solidFill>
                <a:latin typeface="Gill Sans"/>
                <a:ea typeface="Gill Sans"/>
                <a:cs typeface="Gill Sans"/>
                <a:sym typeface="Gill Sans"/>
              </a:rPr>
              <a:t>Sistema para compartir bicicletas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ctrTitle"/>
          </p:nvPr>
        </p:nvSpPr>
        <p:spPr>
          <a:xfrm>
            <a:off x="2439953" y="179925"/>
            <a:ext cx="6317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800">
                <a:solidFill>
                  <a:schemeClr val="accent5"/>
                </a:solidFill>
                <a:latin typeface="Calibri"/>
                <a:ea typeface="Calibri"/>
                <a:cs typeface="Calibri"/>
                <a:sym typeface="Calibri"/>
              </a:rPr>
              <a:t>Caso de uso: </a:t>
            </a:r>
            <a:r>
              <a:rPr b="1" lang="es-419" sz="2800">
                <a:solidFill>
                  <a:schemeClr val="accent5"/>
                </a:solidFill>
              </a:rPr>
              <a:t>Sistema para compartir bicicletas</a:t>
            </a:r>
            <a:endParaRPr b="1" sz="2800">
              <a:solidFill>
                <a:schemeClr val="accent5"/>
              </a:solidFill>
              <a:latin typeface="Calibri"/>
              <a:ea typeface="Calibri"/>
              <a:cs typeface="Calibri"/>
              <a:sym typeface="Calibri"/>
            </a:endParaRPr>
          </a:p>
        </p:txBody>
      </p:sp>
      <p:sp>
        <p:nvSpPr>
          <p:cNvPr id="118" name="Google Shape;118;p26"/>
          <p:cNvSpPr txBox="1"/>
          <p:nvPr/>
        </p:nvSpPr>
        <p:spPr>
          <a:xfrm>
            <a:off x="292800" y="892675"/>
            <a:ext cx="56718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t>El uso de la bicicleta como medio de transporte ha cobrado fuerza en los últimos años, ya que las cuestiones medioambientales y la salud se han convertido en temas de tendencia. Para fomentar el uso de la bicicleta, ciudades de todo el mundo han puesto en marcha con éxito programas de bicicletas compartidas. En estos programas, los ciclistas pueden alquilar bicicletas en quioscos manuales o automatizados repartidos por toda la ciudad durante períodos definidos. En la mayoría de los casos, los ciclistas pueden recoger las bicicletas en un lugar y devolverlas en cualquier otro lugar designado.</a:t>
            </a:r>
            <a:endParaRPr sz="1300"/>
          </a:p>
          <a:p>
            <a:pPr indent="0" lvl="0" marL="0" rtl="0" algn="l">
              <a:spcBef>
                <a:spcPts val="0"/>
              </a:spcBef>
              <a:spcAft>
                <a:spcPts val="0"/>
              </a:spcAft>
              <a:buClr>
                <a:schemeClr val="dk1"/>
              </a:buClr>
              <a:buSzPts val="1100"/>
              <a:buFont typeface="Arial"/>
              <a:buNone/>
            </a:pPr>
            <a:r>
              <a:rPr lang="es-419" sz="1300"/>
              <a:t>Las plataformas de bicis compartidas de todo el mundo son puntos de encuentro de todo tipo de datos, que van desde el tiempo de viaje, ubicación de inicio y fin, datos demográficos de los usuarios, etc. Estos datos, junto con otras fuentes de información como el clima, el tráfico, el terreno, etc., hacen que sea una propuesta atractiva para diferentes</a:t>
            </a:r>
            <a:endParaRPr sz="1300"/>
          </a:p>
          <a:p>
            <a:pPr indent="0" lvl="0" marL="0" rtl="0" algn="l">
              <a:spcBef>
                <a:spcPts val="0"/>
              </a:spcBef>
              <a:spcAft>
                <a:spcPts val="0"/>
              </a:spcAft>
              <a:buClr>
                <a:schemeClr val="dk1"/>
              </a:buClr>
              <a:buSzPts val="1100"/>
              <a:buFont typeface="Arial"/>
              <a:buNone/>
            </a:pPr>
            <a:r>
              <a:rPr lang="es-419" sz="1300"/>
              <a:t>áreas de investigación.</a:t>
            </a:r>
            <a:endParaRPr sz="1300"/>
          </a:p>
          <a:p>
            <a:pPr indent="0" lvl="0" marL="0" rtl="0" algn="l">
              <a:spcBef>
                <a:spcPts val="0"/>
              </a:spcBef>
              <a:spcAft>
                <a:spcPts val="0"/>
              </a:spcAft>
              <a:buNone/>
            </a:pPr>
            <a:r>
              <a:rPr lang="es-419" sz="1300"/>
              <a:t>Teniendo en cuenta estos datos, ¿podemos prever la demanda de alquiler de bicicletas?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19" name="Google Shape;119;p26"/>
          <p:cNvPicPr preferRelativeResize="0"/>
          <p:nvPr/>
        </p:nvPicPr>
        <p:blipFill>
          <a:blip r:embed="rId5">
            <a:alphaModFix/>
          </a:blip>
          <a:stretch>
            <a:fillRect/>
          </a:stretch>
        </p:blipFill>
        <p:spPr>
          <a:xfrm>
            <a:off x="6030325" y="1493775"/>
            <a:ext cx="2874602" cy="2155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ctrTitle"/>
          </p:nvPr>
        </p:nvSpPr>
        <p:spPr>
          <a:xfrm>
            <a:off x="2439953" y="179925"/>
            <a:ext cx="6317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rPr>
              <a:t>L</a:t>
            </a:r>
            <a:r>
              <a:rPr b="1" lang="es-419" sz="3200">
                <a:solidFill>
                  <a:schemeClr val="accent5"/>
                </a:solidFill>
                <a:latin typeface="Calibri"/>
                <a:ea typeface="Calibri"/>
                <a:cs typeface="Calibri"/>
                <a:sym typeface="Calibri"/>
              </a:rPr>
              <a:t>os datos</a:t>
            </a:r>
            <a:endParaRPr b="1" sz="3200">
              <a:solidFill>
                <a:schemeClr val="accent5"/>
              </a:solidFill>
              <a:latin typeface="Calibri"/>
              <a:ea typeface="Calibri"/>
              <a:cs typeface="Calibri"/>
              <a:sym typeface="Calibri"/>
            </a:endParaRPr>
          </a:p>
        </p:txBody>
      </p:sp>
      <p:sp>
        <p:nvSpPr>
          <p:cNvPr id="128" name="Google Shape;128;p27"/>
          <p:cNvSpPr txBox="1"/>
          <p:nvPr/>
        </p:nvSpPr>
        <p:spPr>
          <a:xfrm>
            <a:off x="685800" y="765575"/>
            <a:ext cx="74838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Para lograr este objetivo, utilizaremos un </a:t>
            </a:r>
            <a:r>
              <a:rPr lang="es-419" sz="1300"/>
              <a:t>conjunto de datos que contiene el recuento horario y diario de bicicletas de alquiler entre los años 2011 y 2012 en el sistema Capital bikeshare con la correspondiente información meteorológica y estacional.</a:t>
            </a:r>
            <a:r>
              <a:rPr lang="es-419"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Extraído de UCI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https://archive.ics.uci.edu/ml/datasets/Bike+Sharing+Dataset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29" name="Google Shape;129;p27"/>
          <p:cNvPicPr preferRelativeResize="0"/>
          <p:nvPr/>
        </p:nvPicPr>
        <p:blipFill>
          <a:blip r:embed="rId5">
            <a:alphaModFix/>
          </a:blip>
          <a:stretch>
            <a:fillRect/>
          </a:stretch>
        </p:blipFill>
        <p:spPr>
          <a:xfrm>
            <a:off x="4979825" y="3441275"/>
            <a:ext cx="3657600"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138" name="Google Shape;138;p28"/>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12 - Práctica.ipynb</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