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Candara"/>
      <p:regular r:id="rId28"/>
      <p:bold r:id="rId29"/>
      <p:italic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andar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ndar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dara-boldItalic.fntdata"/><Relationship Id="rId30" Type="http://schemas.openxmlformats.org/officeDocument/2006/relationships/font" Target="fonts/Candara-italic.fntdata"/><Relationship Id="rId11" Type="http://schemas.openxmlformats.org/officeDocument/2006/relationships/slide" Target="slides/slide5.xml"/><Relationship Id="rId33" Type="http://schemas.openxmlformats.org/officeDocument/2006/relationships/font" Target="fonts/GillSans-bold.fntdata"/><Relationship Id="rId10" Type="http://schemas.openxmlformats.org/officeDocument/2006/relationships/slide" Target="slides/slide4.xml"/><Relationship Id="rId32"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0818fcdb3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0818fcdb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345acfc99_0_1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0345acfc9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345acfc99_0_2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0345acfc99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345acfc99_0_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0345acfc99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345acfc99_0_2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0345acfc99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345acfc99_0_2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0345acfc99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345acfc99_0_3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0345acfc99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345acfc99_0_3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345acfc99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345acfc99_0_4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0345acfc99_0_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345acfc99_0_4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345acfc99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345acfc99_0_4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0345acfc99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818fcdb3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0818fcdb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345acfc99_0_5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10345acfc99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345acfc99_0_5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10345acfc99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345acfc99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0345acfc9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45acfc99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0345acfc9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45acfc99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0345acfc9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45acfc99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0345acfc9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345acfc99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0345acfc9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345acfc99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0345acfc99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345acfc99_0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0345acfc99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codificandobits.com/blog/clasificacion-arboles-decision-algoritmo-c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13</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Casos de uso: Árbol de decisión</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4"/>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247" name="Google Shape;247;p34"/>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Entropía</a:t>
            </a:r>
            <a:endParaRPr b="1" sz="3100">
              <a:solidFill>
                <a:schemeClr val="accent5"/>
              </a:solidFill>
              <a:latin typeface="Calibri"/>
              <a:ea typeface="Calibri"/>
              <a:cs typeface="Calibri"/>
              <a:sym typeface="Calibri"/>
            </a:endParaRPr>
          </a:p>
        </p:txBody>
      </p:sp>
      <p:sp>
        <p:nvSpPr>
          <p:cNvPr id="248" name="Google Shape;248;p34"/>
          <p:cNvSpPr txBox="1"/>
          <p:nvPr/>
        </p:nvSpPr>
        <p:spPr>
          <a:xfrm>
            <a:off x="400875" y="795126"/>
            <a:ext cx="8229600" cy="367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s-419">
                <a:solidFill>
                  <a:schemeClr val="dk1"/>
                </a:solidFill>
              </a:rPr>
              <a:t>Si la variable objetivo tiene dos o más resultados: 1, 2 (,…m)</a:t>
            </a:r>
            <a:endParaRPr>
              <a:solidFill>
                <a:schemeClr val="dk1"/>
              </a:solidFill>
            </a:endParaRPr>
          </a:p>
          <a:p>
            <a:pPr indent="0" lvl="0" marL="0" rtl="0" algn="l">
              <a:lnSpc>
                <a:spcPct val="90000"/>
              </a:lnSpc>
              <a:spcBef>
                <a:spcPts val="320"/>
              </a:spcBef>
              <a:spcAft>
                <a:spcPts val="0"/>
              </a:spcAft>
              <a:buNone/>
            </a:pPr>
            <a:r>
              <a:rPr lang="es-419">
                <a:solidFill>
                  <a:schemeClr val="dk1"/>
                </a:solidFill>
              </a:rPr>
              <a:t>Y dado un grupo X, la probabilidad de que tomando un elemento al azar del grupo</a:t>
            </a:r>
            <a:endParaRPr>
              <a:solidFill>
                <a:schemeClr val="dk1"/>
              </a:solidFill>
            </a:endParaRPr>
          </a:p>
          <a:p>
            <a:pPr indent="-263775" lvl="1" marL="685816" rtl="0" algn="l">
              <a:lnSpc>
                <a:spcPct val="90000"/>
              </a:lnSpc>
              <a:spcBef>
                <a:spcPts val="280"/>
              </a:spcBef>
              <a:spcAft>
                <a:spcPts val="0"/>
              </a:spcAft>
              <a:buClr>
                <a:schemeClr val="dk1"/>
              </a:buClr>
              <a:buSzPts val="1400"/>
              <a:buChar char="•"/>
            </a:pPr>
            <a:r>
              <a:rPr lang="es-419">
                <a:solidFill>
                  <a:schemeClr val="dk1"/>
                </a:solidFill>
              </a:rPr>
              <a:t>Sea de la categoría 1 es p1</a:t>
            </a:r>
            <a:endParaRPr>
              <a:solidFill>
                <a:schemeClr val="dk1"/>
              </a:solidFill>
            </a:endParaRPr>
          </a:p>
          <a:p>
            <a:pPr indent="-263775" lvl="1" marL="685816" rtl="0" algn="l">
              <a:lnSpc>
                <a:spcPct val="90000"/>
              </a:lnSpc>
              <a:spcBef>
                <a:spcPts val="280"/>
              </a:spcBef>
              <a:spcAft>
                <a:spcPts val="0"/>
              </a:spcAft>
              <a:buClr>
                <a:schemeClr val="dk1"/>
              </a:buClr>
              <a:buSzPts val="1400"/>
              <a:buChar char="•"/>
            </a:pPr>
            <a:r>
              <a:rPr lang="es-419">
                <a:solidFill>
                  <a:schemeClr val="dk1"/>
                </a:solidFill>
              </a:rPr>
              <a:t>Sea de la categoría 2 es p2</a:t>
            </a:r>
            <a:endParaRPr>
              <a:solidFill>
                <a:schemeClr val="dk1"/>
              </a:solidFill>
            </a:endParaRPr>
          </a:p>
          <a:p>
            <a:pPr indent="-263775" lvl="1" marL="685816" rtl="0" algn="l">
              <a:lnSpc>
                <a:spcPct val="90000"/>
              </a:lnSpc>
              <a:spcBef>
                <a:spcPts val="280"/>
              </a:spcBef>
              <a:spcAft>
                <a:spcPts val="0"/>
              </a:spcAft>
              <a:buClr>
                <a:schemeClr val="dk1"/>
              </a:buClr>
              <a:buSzPts val="1400"/>
              <a:buChar char="•"/>
            </a:pPr>
            <a:r>
              <a:rPr lang="es-419">
                <a:solidFill>
                  <a:schemeClr val="dk1"/>
                </a:solidFill>
              </a:rPr>
              <a:t>…</a:t>
            </a:r>
            <a:endParaRPr>
              <a:solidFill>
                <a:schemeClr val="dk1"/>
              </a:solidFill>
            </a:endParaRPr>
          </a:p>
          <a:p>
            <a:pPr indent="0" lvl="0" marL="0" rtl="0" algn="l">
              <a:lnSpc>
                <a:spcPct val="90000"/>
              </a:lnSpc>
              <a:spcBef>
                <a:spcPts val="332"/>
              </a:spcBef>
              <a:spcAft>
                <a:spcPts val="0"/>
              </a:spcAft>
              <a:buNone/>
            </a:pPr>
            <a:r>
              <a:t/>
            </a:r>
            <a:endParaRPr>
              <a:solidFill>
                <a:schemeClr val="dk1"/>
              </a:solidFill>
            </a:endParaRPr>
          </a:p>
          <a:p>
            <a:pPr indent="0" lvl="0" marL="0" rtl="0" algn="l">
              <a:lnSpc>
                <a:spcPct val="90000"/>
              </a:lnSpc>
              <a:spcBef>
                <a:spcPts val="320"/>
              </a:spcBef>
              <a:spcAft>
                <a:spcPts val="0"/>
              </a:spcAft>
              <a:buNone/>
            </a:pPr>
            <a:r>
              <a:rPr lang="es-419">
                <a:solidFill>
                  <a:schemeClr val="dk1"/>
                </a:solidFill>
              </a:rPr>
              <a:t>La entropía es la medida clásica de la “no homogeneidad” (o desorden) del grupo X</a:t>
            </a:r>
            <a:endParaRPr>
              <a:solidFill>
                <a:schemeClr val="dk1"/>
              </a:solidFill>
            </a:endParaRPr>
          </a:p>
          <a:p>
            <a:pPr indent="0" lvl="0" marL="0" rtl="0" algn="l">
              <a:lnSpc>
                <a:spcPct val="90000"/>
              </a:lnSpc>
              <a:spcBef>
                <a:spcPts val="332"/>
              </a:spcBef>
              <a:spcAft>
                <a:spcPts val="0"/>
              </a:spcAft>
              <a:buNone/>
            </a:pPr>
            <a:r>
              <a:t/>
            </a:r>
            <a:endParaRPr sz="1662">
              <a:solidFill>
                <a:srgbClr val="8F8F8F"/>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8F8F8F"/>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8F8F8F"/>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FFFFFF"/>
              </a:solidFill>
              <a:latin typeface="Candara"/>
              <a:ea typeface="Candara"/>
              <a:cs typeface="Candara"/>
              <a:sym typeface="Candara"/>
            </a:endParaRPr>
          </a:p>
          <a:p>
            <a:pPr indent="0" lvl="0" marL="0" rtl="0" algn="l">
              <a:spcBef>
                <a:spcPts val="380"/>
              </a:spcBef>
              <a:spcAft>
                <a:spcPts val="0"/>
              </a:spcAft>
              <a:buNone/>
            </a:pPr>
            <a:r>
              <a:rPr lang="es-419" sz="1900">
                <a:solidFill>
                  <a:srgbClr val="FFFFFF"/>
                </a:solidFill>
                <a:latin typeface="Candara"/>
                <a:ea typeface="Candara"/>
                <a:cs typeface="Candara"/>
                <a:sym typeface="Candara"/>
              </a:rPr>
              <a:t>A MAYOR ENTROPÍA, MAYOR DESORDEN, ES MENOS LO QUE PUEDO DECIR SOBRE EL GRUPO.</a:t>
            </a:r>
            <a:endParaRPr sz="1662">
              <a:solidFill>
                <a:srgbClr val="515151"/>
              </a:solidFill>
              <a:latin typeface="Candara"/>
              <a:ea typeface="Candara"/>
              <a:cs typeface="Candara"/>
              <a:sym typeface="Candara"/>
            </a:endParaRPr>
          </a:p>
          <a:p>
            <a:pPr indent="0" lvl="0" marL="0" rtl="0" algn="l">
              <a:spcBef>
                <a:spcPts val="380"/>
              </a:spcBef>
              <a:spcAft>
                <a:spcPts val="0"/>
              </a:spcAft>
              <a:buNone/>
            </a:pPr>
            <a:r>
              <a:t/>
            </a:r>
            <a:endParaRPr sz="1900">
              <a:solidFill>
                <a:srgbClr val="FFFFFF"/>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p:txBody>
      </p:sp>
      <p:pic>
        <p:nvPicPr>
          <p:cNvPr id="249" name="Google Shape;249;p34"/>
          <p:cNvPicPr preferRelativeResize="0"/>
          <p:nvPr/>
        </p:nvPicPr>
        <p:blipFill rotWithShape="1">
          <a:blip r:embed="rId4">
            <a:alphaModFix/>
          </a:blip>
          <a:srcRect b="0" l="0" r="0" t="0"/>
          <a:stretch/>
        </p:blipFill>
        <p:spPr>
          <a:xfrm>
            <a:off x="200700" y="3037000"/>
            <a:ext cx="8700872" cy="607000"/>
          </a:xfrm>
          <a:prstGeom prst="rect">
            <a:avLst/>
          </a:prstGeom>
          <a:solidFill>
            <a:srgbClr val="FFFFFF"/>
          </a:solidFill>
          <a:ln cap="flat" cmpd="sng" w="38100">
            <a:solidFill>
              <a:srgbClr val="FF6666"/>
            </a:solidFill>
            <a:prstDash val="solid"/>
            <a:round/>
            <a:headEnd len="sm" w="sm" type="none"/>
            <a:tailEnd len="sm" w="sm" type="none"/>
          </a:ln>
        </p:spPr>
      </p:pic>
      <p:sp>
        <p:nvSpPr>
          <p:cNvPr id="250" name="Google Shape;250;p34"/>
          <p:cNvSpPr txBox="1"/>
          <p:nvPr/>
        </p:nvSpPr>
        <p:spPr>
          <a:xfrm>
            <a:off x="6178878" y="3107305"/>
            <a:ext cx="332100" cy="34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662">
                <a:solidFill>
                  <a:srgbClr val="181818"/>
                </a:solidFill>
                <a:latin typeface="Candara"/>
                <a:ea typeface="Candara"/>
                <a:cs typeface="Candara"/>
                <a:sym typeface="Candara"/>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5"/>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256" name="Google Shape;256;p35"/>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¿Qué tan útil es un atributo?</a:t>
            </a:r>
            <a:endParaRPr b="1" sz="3100">
              <a:solidFill>
                <a:schemeClr val="accent5"/>
              </a:solidFill>
              <a:latin typeface="Calibri"/>
              <a:ea typeface="Calibri"/>
              <a:cs typeface="Calibri"/>
              <a:sym typeface="Calibri"/>
            </a:endParaRPr>
          </a:p>
        </p:txBody>
      </p:sp>
      <p:sp>
        <p:nvSpPr>
          <p:cNvPr id="257" name="Google Shape;257;p35"/>
          <p:cNvSpPr txBox="1"/>
          <p:nvPr/>
        </p:nvSpPr>
        <p:spPr>
          <a:xfrm>
            <a:off x="400878" y="947531"/>
            <a:ext cx="8229600" cy="465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s-419">
                <a:solidFill>
                  <a:schemeClr val="dk1"/>
                </a:solidFill>
              </a:rPr>
              <a:t>Un atributo es “útil” para separar en grupos si las partes quedan más ordenadas que el todo original.</a:t>
            </a:r>
            <a:endParaRPr>
              <a:solidFill>
                <a:schemeClr val="dk1"/>
              </a:solidFill>
            </a:endParaRPr>
          </a:p>
          <a:p>
            <a:pPr indent="0" lvl="0" marL="0" rtl="0" algn="ctr">
              <a:lnSpc>
                <a:spcPct val="90000"/>
              </a:lnSpc>
              <a:spcBef>
                <a:spcPts val="0"/>
              </a:spcBef>
              <a:spcAft>
                <a:spcPts val="0"/>
              </a:spcAft>
              <a:buNone/>
            </a:pPr>
            <a:r>
              <a:t/>
            </a:r>
            <a:endParaRPr>
              <a:solidFill>
                <a:schemeClr val="dk1"/>
              </a:solidFill>
            </a:endParaRPr>
          </a:p>
          <a:p>
            <a:pPr indent="0" lvl="0" marL="0" rtl="0" algn="ctr">
              <a:lnSpc>
                <a:spcPct val="90000"/>
              </a:lnSpc>
              <a:spcBef>
                <a:spcPts val="380"/>
              </a:spcBef>
              <a:spcAft>
                <a:spcPts val="0"/>
              </a:spcAft>
              <a:buNone/>
            </a:pPr>
            <a:r>
              <a:rPr lang="es-419">
                <a:solidFill>
                  <a:schemeClr val="dk1"/>
                </a:solidFill>
              </a:rPr>
              <a:t>O sea, disminuyo la entropía… u otra manera de decirlo es que “gano información”.</a:t>
            </a:r>
            <a:endParaRPr>
              <a:solidFill>
                <a:schemeClr val="dk1"/>
              </a:solidFill>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a:p>
            <a:pPr indent="0" lvl="0" marL="0" rtl="0" algn="l">
              <a:lnSpc>
                <a:spcPct val="90000"/>
              </a:lnSpc>
              <a:spcBef>
                <a:spcPts val="332"/>
              </a:spcBef>
              <a:spcAft>
                <a:spcPts val="0"/>
              </a:spcAft>
              <a:buNone/>
            </a:pPr>
            <a:r>
              <a:t/>
            </a:r>
            <a:endParaRPr sz="1662">
              <a:solidFill>
                <a:srgbClr val="515151"/>
              </a:solidFill>
              <a:latin typeface="Candara"/>
              <a:ea typeface="Candara"/>
              <a:cs typeface="Candara"/>
              <a:sym typeface="Candara"/>
            </a:endParaRPr>
          </a:p>
          <a:p>
            <a:pPr indent="0" lvl="0" marL="0" rtl="0" algn="ctr">
              <a:lnSpc>
                <a:spcPct val="90000"/>
              </a:lnSpc>
              <a:spcBef>
                <a:spcPts val="320"/>
              </a:spcBef>
              <a:spcAft>
                <a:spcPts val="0"/>
              </a:spcAft>
              <a:buNone/>
            </a:pPr>
            <a:r>
              <a:rPr b="1" lang="es-419">
                <a:solidFill>
                  <a:schemeClr val="dk1"/>
                </a:solidFill>
              </a:rPr>
              <a:t>GI (padre, hijos) = H (padre) − [ p(c1)*H(c1) + p(c2)*H(c2) +…] </a:t>
            </a:r>
            <a:endParaRPr>
              <a:solidFill>
                <a:schemeClr val="dk1"/>
              </a:solidFill>
            </a:endParaRPr>
          </a:p>
          <a:p>
            <a:pPr indent="0" lvl="0" marL="0" rtl="0" algn="l">
              <a:lnSpc>
                <a:spcPct val="90000"/>
              </a:lnSpc>
              <a:spcBef>
                <a:spcPts val="332"/>
              </a:spcBef>
              <a:spcAft>
                <a:spcPts val="0"/>
              </a:spcAft>
              <a:buNone/>
            </a:pPr>
            <a:r>
              <a:t/>
            </a:r>
            <a:endParaRPr>
              <a:solidFill>
                <a:schemeClr val="dk1"/>
              </a:solidFill>
            </a:endParaRPr>
          </a:p>
          <a:p>
            <a:pPr indent="0" lvl="0" marL="0" rtl="0" algn="l">
              <a:lnSpc>
                <a:spcPct val="90000"/>
              </a:lnSpc>
              <a:spcBef>
                <a:spcPts val="320"/>
              </a:spcBef>
              <a:spcAft>
                <a:spcPts val="0"/>
              </a:spcAft>
              <a:buNone/>
            </a:pPr>
            <a:r>
              <a:rPr lang="es-419">
                <a:solidFill>
                  <a:schemeClr val="dk1"/>
                </a:solidFill>
              </a:rPr>
              <a:t>GI es el desorden (la entropía) que pierdo pasando del padre a los hijos (tomando el promedio ponderado).</a:t>
            </a:r>
            <a:endParaRPr>
              <a:solidFill>
                <a:schemeClr val="dk1"/>
              </a:solidFill>
            </a:endParaRPr>
          </a:p>
          <a:p>
            <a:pPr indent="0" lvl="0" marL="0" rtl="0" algn="l">
              <a:lnSpc>
                <a:spcPct val="90000"/>
              </a:lnSpc>
              <a:spcBef>
                <a:spcPts val="320"/>
              </a:spcBef>
              <a:spcAft>
                <a:spcPts val="0"/>
              </a:spcAft>
              <a:buNone/>
            </a:pPr>
            <a:r>
              <a:rPr lang="es-419">
                <a:solidFill>
                  <a:schemeClr val="dk1"/>
                </a:solidFill>
              </a:rPr>
              <a:t>GI es “el orden que gano al pasar a la siguiente generación”.</a:t>
            </a:r>
            <a:endParaRPr>
              <a:solidFill>
                <a:schemeClr val="dk1"/>
              </a:solidFill>
            </a:endParaRPr>
          </a:p>
          <a:p>
            <a:pPr indent="0" lvl="0" marL="0" rtl="0" algn="l">
              <a:lnSpc>
                <a:spcPct val="90000"/>
              </a:lnSpc>
              <a:spcBef>
                <a:spcPts val="332"/>
              </a:spcBef>
              <a:spcAft>
                <a:spcPts val="0"/>
              </a:spcAft>
              <a:buNone/>
            </a:pPr>
            <a:r>
              <a:t/>
            </a:r>
            <a:endParaRPr>
              <a:solidFill>
                <a:schemeClr val="dk1"/>
              </a:solidFill>
            </a:endParaRPr>
          </a:p>
          <a:p>
            <a:pPr indent="0" lvl="0" marL="0" rtl="0" algn="l">
              <a:lnSpc>
                <a:spcPct val="90000"/>
              </a:lnSpc>
              <a:spcBef>
                <a:spcPts val="320"/>
              </a:spcBef>
              <a:spcAft>
                <a:spcPts val="0"/>
              </a:spcAft>
              <a:buNone/>
            </a:pPr>
            <a:r>
              <a:rPr lang="es-419">
                <a:solidFill>
                  <a:schemeClr val="dk1"/>
                </a:solidFill>
              </a:rPr>
              <a:t>La mejor manera de dividir es ganar el máximo de orden de una generación a otra.</a:t>
            </a:r>
            <a:endParaRPr>
              <a:solidFill>
                <a:schemeClr val="dk1"/>
              </a:solidFill>
            </a:endParaRPr>
          </a:p>
        </p:txBody>
      </p:sp>
      <p:grpSp>
        <p:nvGrpSpPr>
          <p:cNvPr id="258" name="Google Shape;258;p35"/>
          <p:cNvGrpSpPr/>
          <p:nvPr/>
        </p:nvGrpSpPr>
        <p:grpSpPr>
          <a:xfrm>
            <a:off x="1315041" y="1756756"/>
            <a:ext cx="6103260" cy="1090528"/>
            <a:chOff x="870158" y="2188900"/>
            <a:chExt cx="6611700" cy="1609635"/>
          </a:xfrm>
        </p:grpSpPr>
        <p:sp>
          <p:nvSpPr>
            <p:cNvPr id="259" name="Google Shape;259;p35"/>
            <p:cNvSpPr/>
            <p:nvPr/>
          </p:nvSpPr>
          <p:spPr>
            <a:xfrm>
              <a:off x="870158" y="2188900"/>
              <a:ext cx="6611700" cy="581100"/>
            </a:xfrm>
            <a:prstGeom prst="rect">
              <a:avLst/>
            </a:prstGeom>
            <a:solidFill>
              <a:srgbClr val="8F8F8F"/>
            </a:solidFill>
            <a:ln cap="flat" cmpd="sng" w="9525">
              <a:solidFill>
                <a:srgbClr val="8F8F8F"/>
              </a:solidFill>
              <a:prstDash val="solid"/>
              <a:round/>
              <a:headEnd len="sm" w="sm" type="none"/>
              <a:tailEnd len="sm" w="sm" type="none"/>
            </a:ln>
          </p:spPr>
          <p:txBody>
            <a:bodyPr anchorCtr="0" anchor="ctr" bIns="42200" lIns="84400" spcFirstLastPara="1" rIns="84400" wrap="square" tIns="42200">
              <a:noAutofit/>
            </a:bodyPr>
            <a:lstStyle/>
            <a:p>
              <a:pPr indent="0" lvl="0" marL="0" marR="0" rtl="0" algn="ctr">
                <a:spcBef>
                  <a:spcPts val="0"/>
                </a:spcBef>
                <a:spcAft>
                  <a:spcPts val="0"/>
                </a:spcAft>
                <a:buNone/>
              </a:pPr>
              <a:r>
                <a:rPr b="1" lang="es-419" sz="1477">
                  <a:solidFill>
                    <a:srgbClr val="FFFFFF"/>
                  </a:solidFill>
                  <a:latin typeface="Arial"/>
                  <a:ea typeface="Arial"/>
                  <a:cs typeface="Arial"/>
                  <a:sym typeface="Arial"/>
                </a:rPr>
                <a:t>Grupo padre</a:t>
              </a:r>
              <a:endParaRPr/>
            </a:p>
          </p:txBody>
        </p:sp>
        <p:sp>
          <p:nvSpPr>
            <p:cNvPr id="260" name="Google Shape;260;p35"/>
            <p:cNvSpPr/>
            <p:nvPr/>
          </p:nvSpPr>
          <p:spPr>
            <a:xfrm>
              <a:off x="870158" y="3181135"/>
              <a:ext cx="1854300" cy="617400"/>
            </a:xfrm>
            <a:prstGeom prst="rect">
              <a:avLst/>
            </a:prstGeom>
            <a:solidFill>
              <a:srgbClr val="F2F2F2"/>
            </a:solidFill>
            <a:ln cap="flat" cmpd="sng" w="9525">
              <a:solidFill>
                <a:srgbClr val="8F8F8F"/>
              </a:solidFill>
              <a:prstDash val="solid"/>
              <a:round/>
              <a:headEnd len="sm" w="sm" type="none"/>
              <a:tailEnd len="sm" w="sm" type="none"/>
            </a:ln>
          </p:spPr>
          <p:txBody>
            <a:bodyPr anchorCtr="0" anchor="ctr" bIns="42200" lIns="84400" spcFirstLastPara="1" rIns="84400" wrap="square" tIns="42200">
              <a:noAutofit/>
            </a:bodyPr>
            <a:lstStyle/>
            <a:p>
              <a:pPr indent="0" lvl="0" marL="0" marR="0" rtl="0" algn="ctr">
                <a:spcBef>
                  <a:spcPts val="0"/>
                </a:spcBef>
                <a:spcAft>
                  <a:spcPts val="0"/>
                </a:spcAft>
                <a:buNone/>
              </a:pPr>
              <a:r>
                <a:rPr lang="es-419" sz="1477">
                  <a:solidFill>
                    <a:srgbClr val="5F5F5F"/>
                  </a:solidFill>
                  <a:latin typeface="Arial"/>
                  <a:ea typeface="Arial"/>
                  <a:cs typeface="Arial"/>
                  <a:sym typeface="Arial"/>
                </a:rPr>
                <a:t>Grupo hijo 1 (c1)</a:t>
              </a:r>
              <a:endParaRPr/>
            </a:p>
          </p:txBody>
        </p:sp>
        <p:sp>
          <p:nvSpPr>
            <p:cNvPr id="261" name="Google Shape;261;p35"/>
            <p:cNvSpPr/>
            <p:nvPr/>
          </p:nvSpPr>
          <p:spPr>
            <a:xfrm>
              <a:off x="2865307" y="3170625"/>
              <a:ext cx="1854300" cy="624600"/>
            </a:xfrm>
            <a:prstGeom prst="rect">
              <a:avLst/>
            </a:prstGeom>
            <a:solidFill>
              <a:srgbClr val="F2F2F2"/>
            </a:solidFill>
            <a:ln cap="flat" cmpd="sng" w="9525">
              <a:solidFill>
                <a:srgbClr val="8F8F8F"/>
              </a:solidFill>
              <a:prstDash val="solid"/>
              <a:round/>
              <a:headEnd len="sm" w="sm" type="none"/>
              <a:tailEnd len="sm" w="sm" type="none"/>
            </a:ln>
          </p:spPr>
          <p:txBody>
            <a:bodyPr anchorCtr="0" anchor="ctr" bIns="42200" lIns="84400" spcFirstLastPara="1" rIns="84400" wrap="square" tIns="42200">
              <a:noAutofit/>
            </a:bodyPr>
            <a:lstStyle/>
            <a:p>
              <a:pPr indent="0" lvl="0" marL="0" marR="0" rtl="0" algn="ctr">
                <a:spcBef>
                  <a:spcPts val="0"/>
                </a:spcBef>
                <a:spcAft>
                  <a:spcPts val="0"/>
                </a:spcAft>
                <a:buNone/>
              </a:pPr>
              <a:r>
                <a:rPr lang="es-419" sz="1477">
                  <a:solidFill>
                    <a:srgbClr val="5F5F5F"/>
                  </a:solidFill>
                  <a:latin typeface="Arial"/>
                  <a:ea typeface="Arial"/>
                  <a:cs typeface="Arial"/>
                  <a:sym typeface="Arial"/>
                </a:rPr>
                <a:t>Grupo hijo 2 (c2)</a:t>
              </a:r>
              <a:endParaRPr/>
            </a:p>
          </p:txBody>
        </p:sp>
        <p:sp>
          <p:nvSpPr>
            <p:cNvPr id="262" name="Google Shape;262;p35"/>
            <p:cNvSpPr/>
            <p:nvPr/>
          </p:nvSpPr>
          <p:spPr>
            <a:xfrm>
              <a:off x="5627380" y="3170625"/>
              <a:ext cx="1854300" cy="624600"/>
            </a:xfrm>
            <a:prstGeom prst="rect">
              <a:avLst/>
            </a:prstGeom>
            <a:solidFill>
              <a:srgbClr val="F2F2F2"/>
            </a:solidFill>
            <a:ln cap="flat" cmpd="sng" w="9525">
              <a:solidFill>
                <a:srgbClr val="8F8F8F"/>
              </a:solidFill>
              <a:prstDash val="solid"/>
              <a:round/>
              <a:headEnd len="sm" w="sm" type="none"/>
              <a:tailEnd len="sm" w="sm" type="none"/>
            </a:ln>
          </p:spPr>
          <p:txBody>
            <a:bodyPr anchorCtr="0" anchor="ctr" bIns="42200" lIns="84400" spcFirstLastPara="1" rIns="84400" wrap="square" tIns="42200">
              <a:noAutofit/>
            </a:bodyPr>
            <a:lstStyle/>
            <a:p>
              <a:pPr indent="0" lvl="0" marL="0" marR="0" rtl="0" algn="ctr">
                <a:spcBef>
                  <a:spcPts val="0"/>
                </a:spcBef>
                <a:spcAft>
                  <a:spcPts val="0"/>
                </a:spcAft>
                <a:buNone/>
              </a:pPr>
              <a:r>
                <a:rPr lang="es-419" sz="1477">
                  <a:solidFill>
                    <a:srgbClr val="5F5F5F"/>
                  </a:solidFill>
                  <a:latin typeface="Arial"/>
                  <a:ea typeface="Arial"/>
                  <a:cs typeface="Arial"/>
                  <a:sym typeface="Arial"/>
                </a:rPr>
                <a:t>Grupo hijo n (cn)</a:t>
              </a:r>
              <a:endParaRPr/>
            </a:p>
          </p:txBody>
        </p:sp>
        <p:cxnSp>
          <p:nvCxnSpPr>
            <p:cNvPr id="263" name="Google Shape;263;p35"/>
            <p:cNvCxnSpPr>
              <a:stCxn id="259" idx="2"/>
              <a:endCxn id="260" idx="0"/>
            </p:cNvCxnSpPr>
            <p:nvPr/>
          </p:nvCxnSpPr>
          <p:spPr>
            <a:xfrm rot="5400000">
              <a:off x="2781158" y="1786150"/>
              <a:ext cx="411000" cy="2378700"/>
            </a:xfrm>
            <a:prstGeom prst="bentConnector3">
              <a:avLst>
                <a:gd fmla="val 50016" name="adj1"/>
              </a:avLst>
            </a:prstGeom>
            <a:solidFill>
              <a:srgbClr val="BFBFBF"/>
            </a:solidFill>
            <a:ln cap="flat" cmpd="sng" w="9525">
              <a:solidFill>
                <a:srgbClr val="8F8F8F"/>
              </a:solidFill>
              <a:prstDash val="solid"/>
              <a:round/>
              <a:headEnd len="sm" w="sm" type="none"/>
              <a:tailEnd len="med" w="med" type="stealth"/>
            </a:ln>
          </p:spPr>
        </p:cxnSp>
        <p:cxnSp>
          <p:nvCxnSpPr>
            <p:cNvPr id="264" name="Google Shape;264;p35"/>
            <p:cNvCxnSpPr>
              <a:stCxn id="259" idx="2"/>
              <a:endCxn id="261" idx="0"/>
            </p:cNvCxnSpPr>
            <p:nvPr/>
          </p:nvCxnSpPr>
          <p:spPr>
            <a:xfrm rot="5400000">
              <a:off x="3783908" y="2778400"/>
              <a:ext cx="400500" cy="383700"/>
            </a:xfrm>
            <a:prstGeom prst="bentConnector3">
              <a:avLst>
                <a:gd fmla="val 50016" name="adj1"/>
              </a:avLst>
            </a:prstGeom>
            <a:solidFill>
              <a:srgbClr val="BFBFBF"/>
            </a:solidFill>
            <a:ln cap="flat" cmpd="sng" w="9525">
              <a:solidFill>
                <a:srgbClr val="8F8F8F"/>
              </a:solidFill>
              <a:prstDash val="solid"/>
              <a:round/>
              <a:headEnd len="sm" w="sm" type="none"/>
              <a:tailEnd len="med" w="med" type="stealth"/>
            </a:ln>
          </p:spPr>
        </p:cxnSp>
        <p:cxnSp>
          <p:nvCxnSpPr>
            <p:cNvPr id="265" name="Google Shape;265;p35"/>
            <p:cNvCxnSpPr>
              <a:stCxn id="259" idx="2"/>
              <a:endCxn id="262" idx="0"/>
            </p:cNvCxnSpPr>
            <p:nvPr/>
          </p:nvCxnSpPr>
          <p:spPr>
            <a:xfrm flipH="1" rot="-5400000">
              <a:off x="5164958" y="1781050"/>
              <a:ext cx="400500" cy="2378400"/>
            </a:xfrm>
            <a:prstGeom prst="bentConnector3">
              <a:avLst>
                <a:gd fmla="val 50016" name="adj1"/>
              </a:avLst>
            </a:prstGeom>
            <a:solidFill>
              <a:srgbClr val="BFBFBF"/>
            </a:solidFill>
            <a:ln cap="flat" cmpd="sng" w="9525">
              <a:solidFill>
                <a:srgbClr val="8F8F8F"/>
              </a:solidFill>
              <a:prstDash val="solid"/>
              <a:round/>
              <a:headEnd len="sm" w="sm" type="none"/>
              <a:tailEnd len="med" w="med" type="stealth"/>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6"/>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271" name="Google Shape;271;p36"/>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Cálculo de entropía</a:t>
            </a:r>
            <a:endParaRPr b="1" sz="3100">
              <a:solidFill>
                <a:schemeClr val="accent5"/>
              </a:solidFill>
              <a:latin typeface="Calibri"/>
              <a:ea typeface="Calibri"/>
              <a:cs typeface="Calibri"/>
              <a:sym typeface="Calibri"/>
            </a:endParaRPr>
          </a:p>
        </p:txBody>
      </p:sp>
      <p:pic>
        <p:nvPicPr>
          <p:cNvPr id="272" name="Google Shape;272;p36"/>
          <p:cNvPicPr preferRelativeResize="0"/>
          <p:nvPr/>
        </p:nvPicPr>
        <p:blipFill rotWithShape="1">
          <a:blip r:embed="rId4">
            <a:alphaModFix/>
          </a:blip>
          <a:srcRect b="0" l="0" r="0" t="0"/>
          <a:stretch/>
        </p:blipFill>
        <p:spPr>
          <a:xfrm>
            <a:off x="3272000" y="823825"/>
            <a:ext cx="5375249" cy="1290400"/>
          </a:xfrm>
          <a:prstGeom prst="rect">
            <a:avLst/>
          </a:prstGeom>
          <a:noFill/>
          <a:ln cap="flat" cmpd="sng" w="9525">
            <a:solidFill>
              <a:srgbClr val="181818"/>
            </a:solidFill>
            <a:prstDash val="solid"/>
            <a:miter lim="800000"/>
            <a:headEnd len="sm" w="sm" type="none"/>
            <a:tailEnd len="sm" w="sm" type="none"/>
          </a:ln>
        </p:spPr>
      </p:pic>
      <p:sp>
        <p:nvSpPr>
          <p:cNvPr id="273" name="Google Shape;273;p36"/>
          <p:cNvSpPr txBox="1"/>
          <p:nvPr/>
        </p:nvSpPr>
        <p:spPr>
          <a:xfrm>
            <a:off x="685803" y="896806"/>
            <a:ext cx="2266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s-419" sz="1200">
                <a:solidFill>
                  <a:schemeClr val="dk1"/>
                </a:solidFill>
              </a:rPr>
              <a:t>Grupo entero</a:t>
            </a:r>
            <a:endParaRPr b="1" sz="1200">
              <a:solidFill>
                <a:schemeClr val="dk1"/>
              </a:solidFill>
            </a:endParaRPr>
          </a:p>
          <a:p>
            <a:pPr indent="0" lvl="0" marL="0" rtl="0" algn="ctr">
              <a:lnSpc>
                <a:spcPct val="90000"/>
              </a:lnSpc>
              <a:spcBef>
                <a:spcPts val="320"/>
              </a:spcBef>
              <a:spcAft>
                <a:spcPts val="0"/>
              </a:spcAft>
              <a:buNone/>
            </a:pPr>
            <a:r>
              <a:rPr lang="es-419" sz="1200">
                <a:solidFill>
                  <a:schemeClr val="dk1"/>
                </a:solidFill>
              </a:rPr>
              <a:t>((Yes=7,No=5))</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685816" rtl="0" algn="l">
              <a:lnSpc>
                <a:spcPct val="90000"/>
              </a:lnSpc>
              <a:spcBef>
                <a:spcPts val="320"/>
              </a:spcBef>
              <a:spcAft>
                <a:spcPts val="0"/>
              </a:spcAft>
              <a:buNone/>
            </a:pPr>
            <a:r>
              <a:t/>
            </a:r>
            <a:endParaRPr sz="1200">
              <a:solidFill>
                <a:schemeClr val="dk1"/>
              </a:solidFill>
            </a:endParaRPr>
          </a:p>
        </p:txBody>
      </p:sp>
      <p:sp>
        <p:nvSpPr>
          <p:cNvPr id="274" name="Google Shape;274;p36"/>
          <p:cNvSpPr txBox="1"/>
          <p:nvPr/>
        </p:nvSpPr>
        <p:spPr>
          <a:xfrm>
            <a:off x="1645250" y="2892700"/>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entero</a:t>
            </a:r>
            <a:r>
              <a:rPr lang="es-419" sz="1500"/>
              <a:t>= -7/12 * log</a:t>
            </a:r>
            <a:r>
              <a:rPr baseline="-25000" lang="es-419" sz="1500"/>
              <a:t>2</a:t>
            </a:r>
            <a:r>
              <a:rPr lang="es-419" sz="1500"/>
              <a:t>(7/12) -5/12 * </a:t>
            </a:r>
            <a:r>
              <a:rPr lang="es-419" sz="1500">
                <a:solidFill>
                  <a:schemeClr val="dk1"/>
                </a:solidFill>
              </a:rPr>
              <a:t>log</a:t>
            </a:r>
            <a:r>
              <a:rPr baseline="-25000" lang="es-419" sz="1500">
                <a:solidFill>
                  <a:schemeClr val="dk1"/>
                </a:solidFill>
              </a:rPr>
              <a:t>2</a:t>
            </a:r>
            <a:r>
              <a:rPr lang="es-419" sz="1500">
                <a:solidFill>
                  <a:schemeClr val="dk1"/>
                </a:solidFill>
              </a:rPr>
              <a:t>(5/12) = 0.979</a:t>
            </a:r>
            <a:endParaRPr baseline="-25000"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7"/>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280" name="Google Shape;280;p37"/>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Cálculo de entropía</a:t>
            </a:r>
            <a:endParaRPr b="1" sz="3100">
              <a:solidFill>
                <a:schemeClr val="accent5"/>
              </a:solidFill>
              <a:latin typeface="Calibri"/>
              <a:ea typeface="Calibri"/>
              <a:cs typeface="Calibri"/>
              <a:sym typeface="Calibri"/>
            </a:endParaRPr>
          </a:p>
        </p:txBody>
      </p:sp>
      <p:sp>
        <p:nvSpPr>
          <p:cNvPr id="281" name="Google Shape;281;p37"/>
          <p:cNvSpPr txBox="1"/>
          <p:nvPr/>
        </p:nvSpPr>
        <p:spPr>
          <a:xfrm>
            <a:off x="685803" y="896806"/>
            <a:ext cx="2266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320"/>
              </a:spcBef>
              <a:spcAft>
                <a:spcPts val="0"/>
              </a:spcAft>
              <a:buNone/>
            </a:pPr>
            <a:r>
              <a:rPr b="1" lang="es-419" sz="1200">
                <a:solidFill>
                  <a:schemeClr val="dk1"/>
                </a:solidFill>
              </a:rPr>
              <a:t>Forma de la cabeza</a:t>
            </a:r>
            <a:br>
              <a:rPr lang="es-419" sz="1200">
                <a:solidFill>
                  <a:schemeClr val="dk1"/>
                </a:solidFill>
              </a:rPr>
            </a:br>
            <a:r>
              <a:rPr lang="es-419" sz="1200">
                <a:solidFill>
                  <a:schemeClr val="dk1"/>
                </a:solidFill>
              </a:rPr>
              <a:t>((5,4) ; (2,1))</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685816" rtl="0" algn="l">
              <a:lnSpc>
                <a:spcPct val="90000"/>
              </a:lnSpc>
              <a:spcBef>
                <a:spcPts val="320"/>
              </a:spcBef>
              <a:spcAft>
                <a:spcPts val="0"/>
              </a:spcAft>
              <a:buNone/>
            </a:pPr>
            <a:r>
              <a:t/>
            </a:r>
            <a:endParaRPr sz="1200">
              <a:solidFill>
                <a:schemeClr val="dk1"/>
              </a:solidFill>
            </a:endParaRPr>
          </a:p>
        </p:txBody>
      </p:sp>
      <p:sp>
        <p:nvSpPr>
          <p:cNvPr id="282" name="Google Shape;282;p37"/>
          <p:cNvSpPr txBox="1"/>
          <p:nvPr/>
        </p:nvSpPr>
        <p:spPr>
          <a:xfrm>
            <a:off x="1645250" y="2359300"/>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cabeza_cuadrada</a:t>
            </a:r>
            <a:r>
              <a:rPr lang="es-419" sz="1500"/>
              <a:t>= -5/9 * log</a:t>
            </a:r>
            <a:r>
              <a:rPr baseline="-25000" lang="es-419" sz="1500"/>
              <a:t>2</a:t>
            </a:r>
            <a:r>
              <a:rPr lang="es-419" sz="1500"/>
              <a:t>(5/9) -4/9 * </a:t>
            </a:r>
            <a:r>
              <a:rPr lang="es-419" sz="1500">
                <a:solidFill>
                  <a:schemeClr val="dk1"/>
                </a:solidFill>
              </a:rPr>
              <a:t>log</a:t>
            </a:r>
            <a:r>
              <a:rPr baseline="-25000" lang="es-419" sz="1500">
                <a:solidFill>
                  <a:schemeClr val="dk1"/>
                </a:solidFill>
              </a:rPr>
              <a:t>2</a:t>
            </a:r>
            <a:r>
              <a:rPr lang="es-419" sz="1500">
                <a:solidFill>
                  <a:schemeClr val="dk1"/>
                </a:solidFill>
              </a:rPr>
              <a:t>(4/9) = 0.991</a:t>
            </a:r>
            <a:endParaRPr baseline="-25000" sz="1500"/>
          </a:p>
        </p:txBody>
      </p:sp>
      <p:grpSp>
        <p:nvGrpSpPr>
          <p:cNvPr id="283" name="Google Shape;283;p37"/>
          <p:cNvGrpSpPr/>
          <p:nvPr/>
        </p:nvGrpSpPr>
        <p:grpSpPr>
          <a:xfrm>
            <a:off x="3154263" y="896880"/>
            <a:ext cx="5547785" cy="1217452"/>
            <a:chOff x="3296816" y="3505727"/>
            <a:chExt cx="6120680" cy="1173900"/>
          </a:xfrm>
        </p:grpSpPr>
        <p:pic>
          <p:nvPicPr>
            <p:cNvPr id="284" name="Google Shape;284;p37"/>
            <p:cNvPicPr preferRelativeResize="0"/>
            <p:nvPr/>
          </p:nvPicPr>
          <p:blipFill rotWithShape="1">
            <a:blip r:embed="rId4">
              <a:alphaModFix/>
            </a:blip>
            <a:srcRect b="0" l="0" r="90458" t="0"/>
            <a:stretch/>
          </p:blipFill>
          <p:spPr>
            <a:xfrm>
              <a:off x="3296816"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85" name="Google Shape;285;p37"/>
            <p:cNvPicPr preferRelativeResize="0"/>
            <p:nvPr/>
          </p:nvPicPr>
          <p:blipFill rotWithShape="1">
            <a:blip r:embed="rId4">
              <a:alphaModFix/>
            </a:blip>
            <a:srcRect b="0" l="15901" r="74557" t="0"/>
            <a:stretch/>
          </p:blipFill>
          <p:spPr>
            <a:xfrm>
              <a:off x="3820511"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86" name="Google Shape;286;p37"/>
            <p:cNvPicPr preferRelativeResize="0"/>
            <p:nvPr/>
          </p:nvPicPr>
          <p:blipFill rotWithShape="1">
            <a:blip r:embed="rId5">
              <a:alphaModFix/>
            </a:blip>
            <a:srcRect b="0" l="25176" r="66872" t="0"/>
            <a:stretch/>
          </p:blipFill>
          <p:spPr>
            <a:xfrm>
              <a:off x="4344205" y="3565637"/>
              <a:ext cx="360041" cy="1087026"/>
            </a:xfrm>
            <a:prstGeom prst="rect">
              <a:avLst/>
            </a:prstGeom>
            <a:noFill/>
            <a:ln cap="flat" cmpd="sng" w="9525">
              <a:solidFill>
                <a:srgbClr val="181818"/>
              </a:solidFill>
              <a:prstDash val="solid"/>
              <a:miter lim="800000"/>
              <a:headEnd len="sm" w="sm" type="none"/>
              <a:tailEnd len="sm" w="sm" type="none"/>
            </a:ln>
          </p:spPr>
        </p:pic>
        <p:pic>
          <p:nvPicPr>
            <p:cNvPr id="287" name="Google Shape;287;p37"/>
            <p:cNvPicPr preferRelativeResize="0"/>
            <p:nvPr/>
          </p:nvPicPr>
          <p:blipFill rotWithShape="1">
            <a:blip r:embed="rId4">
              <a:alphaModFix/>
            </a:blip>
            <a:srcRect b="0" l="32800" r="57658" t="-391"/>
            <a:stretch/>
          </p:blipFill>
          <p:spPr>
            <a:xfrm>
              <a:off x="4795891"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88" name="Google Shape;288;p37"/>
            <p:cNvPicPr preferRelativeResize="0"/>
            <p:nvPr/>
          </p:nvPicPr>
          <p:blipFill rotWithShape="1">
            <a:blip r:embed="rId4">
              <a:alphaModFix/>
            </a:blip>
            <a:srcRect b="-732" l="50919" r="39539" t="341"/>
            <a:stretch/>
          </p:blipFill>
          <p:spPr>
            <a:xfrm>
              <a:off x="5319585"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89" name="Google Shape;289;p37"/>
            <p:cNvPicPr preferRelativeResize="0"/>
            <p:nvPr/>
          </p:nvPicPr>
          <p:blipFill rotWithShape="1">
            <a:blip r:embed="rId6">
              <a:alphaModFix/>
            </a:blip>
            <a:srcRect b="-491" l="57576" r="32883" t="100"/>
            <a:stretch/>
          </p:blipFill>
          <p:spPr>
            <a:xfrm>
              <a:off x="5843279"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90" name="Google Shape;290;p37"/>
            <p:cNvPicPr preferRelativeResize="0"/>
            <p:nvPr/>
          </p:nvPicPr>
          <p:blipFill rotWithShape="1">
            <a:blip r:embed="rId7">
              <a:alphaModFix/>
            </a:blip>
            <a:srcRect b="-391" l="65951" r="24507" t="0"/>
            <a:stretch/>
          </p:blipFill>
          <p:spPr>
            <a:xfrm>
              <a:off x="6366973"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91" name="Google Shape;291;p37"/>
            <p:cNvPicPr preferRelativeResize="0"/>
            <p:nvPr/>
          </p:nvPicPr>
          <p:blipFill rotWithShape="1">
            <a:blip r:embed="rId4">
              <a:alphaModFix/>
            </a:blip>
            <a:srcRect b="-923" l="74653" r="15805" t="532"/>
            <a:stretch/>
          </p:blipFill>
          <p:spPr>
            <a:xfrm>
              <a:off x="6890667"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92" name="Google Shape;292;p37"/>
            <p:cNvPicPr preferRelativeResize="0"/>
            <p:nvPr/>
          </p:nvPicPr>
          <p:blipFill rotWithShape="1">
            <a:blip r:embed="rId4">
              <a:alphaModFix/>
            </a:blip>
            <a:srcRect b="-391" l="82276" r="8182" t="0"/>
            <a:stretch/>
          </p:blipFill>
          <p:spPr>
            <a:xfrm>
              <a:off x="7414361"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93" name="Google Shape;293;p37"/>
            <p:cNvPicPr preferRelativeResize="0"/>
            <p:nvPr/>
          </p:nvPicPr>
          <p:blipFill rotWithShape="1">
            <a:blip r:embed="rId4">
              <a:alphaModFix/>
            </a:blip>
            <a:srcRect b="0" l="8479" r="81978" t="0"/>
            <a:stretch/>
          </p:blipFill>
          <p:spPr>
            <a:xfrm>
              <a:off x="7938055"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94" name="Google Shape;294;p37"/>
            <p:cNvPicPr preferRelativeResize="0"/>
            <p:nvPr/>
          </p:nvPicPr>
          <p:blipFill rotWithShape="1">
            <a:blip r:embed="rId7">
              <a:alphaModFix/>
            </a:blip>
            <a:srcRect b="-391" l="41557" r="48901" t="0"/>
            <a:stretch/>
          </p:blipFill>
          <p:spPr>
            <a:xfrm>
              <a:off x="8461749"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95" name="Google Shape;295;p37"/>
            <p:cNvPicPr preferRelativeResize="0"/>
            <p:nvPr/>
          </p:nvPicPr>
          <p:blipFill rotWithShape="1">
            <a:blip r:embed="rId4">
              <a:alphaModFix/>
            </a:blip>
            <a:srcRect b="-973" l="89543" r="915" t="582"/>
            <a:stretch/>
          </p:blipFill>
          <p:spPr>
            <a:xfrm>
              <a:off x="8985448" y="3561391"/>
              <a:ext cx="432049" cy="1091272"/>
            </a:xfrm>
            <a:prstGeom prst="rect">
              <a:avLst/>
            </a:prstGeom>
            <a:noFill/>
            <a:ln cap="flat" cmpd="sng" w="9525">
              <a:solidFill>
                <a:srgbClr val="181818"/>
              </a:solidFill>
              <a:prstDash val="solid"/>
              <a:miter lim="800000"/>
              <a:headEnd len="sm" w="sm" type="none"/>
              <a:tailEnd len="sm" w="sm" type="none"/>
            </a:ln>
          </p:spPr>
        </p:pic>
        <p:cxnSp>
          <p:nvCxnSpPr>
            <p:cNvPr id="296" name="Google Shape;296;p37"/>
            <p:cNvCxnSpPr/>
            <p:nvPr/>
          </p:nvCxnSpPr>
          <p:spPr>
            <a:xfrm>
              <a:off x="7893296" y="3505727"/>
              <a:ext cx="0" cy="1173900"/>
            </a:xfrm>
            <a:prstGeom prst="straightConnector1">
              <a:avLst/>
            </a:prstGeom>
            <a:noFill/>
            <a:ln cap="flat" cmpd="sng" w="57150">
              <a:solidFill>
                <a:srgbClr val="FF6666"/>
              </a:solidFill>
              <a:prstDash val="dash"/>
              <a:round/>
              <a:headEnd len="sm" w="sm" type="none"/>
              <a:tailEnd len="sm" w="sm" type="none"/>
            </a:ln>
          </p:spPr>
        </p:cxnSp>
      </p:grpSp>
      <p:sp>
        <p:nvSpPr>
          <p:cNvPr id="297" name="Google Shape;297;p37"/>
          <p:cNvSpPr txBox="1"/>
          <p:nvPr/>
        </p:nvSpPr>
        <p:spPr>
          <a:xfrm>
            <a:off x="1645650" y="2937225"/>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cabeza_redonda</a:t>
            </a:r>
            <a:r>
              <a:rPr lang="es-419" sz="1500"/>
              <a:t>= -2/3 * log</a:t>
            </a:r>
            <a:r>
              <a:rPr baseline="-25000" lang="es-419" sz="1500"/>
              <a:t>2</a:t>
            </a:r>
            <a:r>
              <a:rPr lang="es-419" sz="1500"/>
              <a:t>(2/3) -1/3 * </a:t>
            </a:r>
            <a:r>
              <a:rPr lang="es-419" sz="1500">
                <a:solidFill>
                  <a:schemeClr val="dk1"/>
                </a:solidFill>
              </a:rPr>
              <a:t>log</a:t>
            </a:r>
            <a:r>
              <a:rPr baseline="-25000" lang="es-419" sz="1500">
                <a:solidFill>
                  <a:schemeClr val="dk1"/>
                </a:solidFill>
              </a:rPr>
              <a:t>2</a:t>
            </a:r>
            <a:r>
              <a:rPr lang="es-419" sz="1500">
                <a:solidFill>
                  <a:schemeClr val="dk1"/>
                </a:solidFill>
              </a:rPr>
              <a:t>(1/3) = 0.918</a:t>
            </a:r>
            <a:endParaRPr baseline="-25000" sz="1500"/>
          </a:p>
        </p:txBody>
      </p:sp>
      <p:sp>
        <p:nvSpPr>
          <p:cNvPr id="298" name="Google Shape;298;p37"/>
          <p:cNvSpPr txBox="1"/>
          <p:nvPr/>
        </p:nvSpPr>
        <p:spPr>
          <a:xfrm>
            <a:off x="579525" y="3623025"/>
            <a:ext cx="8178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GI = H</a:t>
            </a:r>
            <a:r>
              <a:rPr baseline="-25000" lang="es-419" sz="1500"/>
              <a:t>entero</a:t>
            </a:r>
            <a:r>
              <a:rPr lang="es-419"/>
              <a:t> - (</a:t>
            </a:r>
            <a:r>
              <a:rPr lang="es-419" sz="1500">
                <a:solidFill>
                  <a:schemeClr val="dk1"/>
                </a:solidFill>
              </a:rPr>
              <a:t>p</a:t>
            </a:r>
            <a:r>
              <a:rPr baseline="-25000" lang="es-419" sz="1500">
                <a:solidFill>
                  <a:schemeClr val="dk1"/>
                </a:solidFill>
              </a:rPr>
              <a:t>cabeza_cuadrada </a:t>
            </a:r>
            <a:r>
              <a:rPr lang="es-419"/>
              <a:t>* </a:t>
            </a:r>
            <a:r>
              <a:rPr lang="es-419" sz="1500">
                <a:solidFill>
                  <a:schemeClr val="dk1"/>
                </a:solidFill>
              </a:rPr>
              <a:t>H</a:t>
            </a:r>
            <a:r>
              <a:rPr baseline="-25000" lang="es-419" sz="1500">
                <a:solidFill>
                  <a:schemeClr val="dk1"/>
                </a:solidFill>
              </a:rPr>
              <a:t>cabeza_cuadrada </a:t>
            </a:r>
            <a:r>
              <a:rPr lang="es-419"/>
              <a:t>+ </a:t>
            </a:r>
            <a:r>
              <a:rPr lang="es-419" sz="1500">
                <a:solidFill>
                  <a:schemeClr val="dk1"/>
                </a:solidFill>
              </a:rPr>
              <a:t>p</a:t>
            </a:r>
            <a:r>
              <a:rPr baseline="-25000" lang="es-419" sz="1500">
                <a:solidFill>
                  <a:schemeClr val="dk1"/>
                </a:solidFill>
              </a:rPr>
              <a:t>cabeza_redonda </a:t>
            </a:r>
            <a:r>
              <a:rPr lang="es-419"/>
              <a:t>* </a:t>
            </a:r>
            <a:r>
              <a:rPr lang="es-419" sz="1500"/>
              <a:t>H</a:t>
            </a:r>
            <a:r>
              <a:rPr baseline="-25000" lang="es-419" sz="1500"/>
              <a:t>cabeza_redonda</a:t>
            </a:r>
            <a:r>
              <a:rPr lang="es-419" sz="1500"/>
              <a:t>) =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s-419" sz="1500"/>
              <a:t>0.979 - (9/12*0.991+3/12*0.918) = 0.006</a:t>
            </a:r>
            <a:endParaRPr baseline="-25000"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8"/>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304" name="Google Shape;304;p38"/>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Cálculo de entropía</a:t>
            </a:r>
            <a:endParaRPr b="1" sz="3100">
              <a:solidFill>
                <a:schemeClr val="accent5"/>
              </a:solidFill>
              <a:latin typeface="Calibri"/>
              <a:ea typeface="Calibri"/>
              <a:cs typeface="Calibri"/>
              <a:sym typeface="Calibri"/>
            </a:endParaRPr>
          </a:p>
        </p:txBody>
      </p:sp>
      <p:sp>
        <p:nvSpPr>
          <p:cNvPr id="305" name="Google Shape;305;p38"/>
          <p:cNvSpPr txBox="1"/>
          <p:nvPr/>
        </p:nvSpPr>
        <p:spPr>
          <a:xfrm>
            <a:off x="685803" y="896806"/>
            <a:ext cx="2266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320"/>
              </a:spcBef>
              <a:spcAft>
                <a:spcPts val="0"/>
              </a:spcAft>
              <a:buNone/>
            </a:pPr>
            <a:r>
              <a:rPr lang="es-419" sz="1200">
                <a:solidFill>
                  <a:schemeClr val="dk1"/>
                </a:solidFill>
              </a:rPr>
              <a:t>F</a:t>
            </a:r>
            <a:r>
              <a:rPr b="1" lang="es-419" sz="1200">
                <a:solidFill>
                  <a:schemeClr val="dk1"/>
                </a:solidFill>
              </a:rPr>
              <a:t>orma del cuerpo</a:t>
            </a:r>
            <a:br>
              <a:rPr lang="es-419" sz="1200">
                <a:solidFill>
                  <a:schemeClr val="dk1"/>
                </a:solidFill>
              </a:rPr>
            </a:br>
            <a:r>
              <a:rPr lang="es-419" sz="1200">
                <a:solidFill>
                  <a:schemeClr val="dk1"/>
                </a:solidFill>
              </a:rPr>
              <a:t>((5,1) ; (2,4))</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685816" rtl="0" algn="l">
              <a:lnSpc>
                <a:spcPct val="90000"/>
              </a:lnSpc>
              <a:spcBef>
                <a:spcPts val="320"/>
              </a:spcBef>
              <a:spcAft>
                <a:spcPts val="0"/>
              </a:spcAft>
              <a:buNone/>
            </a:pPr>
            <a:r>
              <a:t/>
            </a:r>
            <a:endParaRPr sz="1200">
              <a:solidFill>
                <a:schemeClr val="dk1"/>
              </a:solidFill>
            </a:endParaRPr>
          </a:p>
        </p:txBody>
      </p:sp>
      <p:sp>
        <p:nvSpPr>
          <p:cNvPr id="306" name="Google Shape;306;p38"/>
          <p:cNvSpPr txBox="1"/>
          <p:nvPr/>
        </p:nvSpPr>
        <p:spPr>
          <a:xfrm>
            <a:off x="1645250" y="2359300"/>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cuerpo_rectangular</a:t>
            </a:r>
            <a:r>
              <a:rPr lang="es-419" sz="1500"/>
              <a:t>= -5/6 * log</a:t>
            </a:r>
            <a:r>
              <a:rPr baseline="-25000" lang="es-419" sz="1500"/>
              <a:t>2</a:t>
            </a:r>
            <a:r>
              <a:rPr lang="es-419" sz="1500"/>
              <a:t>(5/6) -1/6 * </a:t>
            </a:r>
            <a:r>
              <a:rPr lang="es-419" sz="1500">
                <a:solidFill>
                  <a:schemeClr val="dk1"/>
                </a:solidFill>
              </a:rPr>
              <a:t>log</a:t>
            </a:r>
            <a:r>
              <a:rPr baseline="-25000" lang="es-419" sz="1500">
                <a:solidFill>
                  <a:schemeClr val="dk1"/>
                </a:solidFill>
              </a:rPr>
              <a:t>2</a:t>
            </a:r>
            <a:r>
              <a:rPr lang="es-419" sz="1500">
                <a:solidFill>
                  <a:schemeClr val="dk1"/>
                </a:solidFill>
              </a:rPr>
              <a:t>(1/6) = 0.650</a:t>
            </a:r>
            <a:endParaRPr baseline="-25000" sz="1500"/>
          </a:p>
        </p:txBody>
      </p:sp>
      <p:sp>
        <p:nvSpPr>
          <p:cNvPr id="307" name="Google Shape;307;p38"/>
          <p:cNvSpPr txBox="1"/>
          <p:nvPr/>
        </p:nvSpPr>
        <p:spPr>
          <a:xfrm>
            <a:off x="1645650" y="2937225"/>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cuerpo_oval </a:t>
            </a:r>
            <a:r>
              <a:rPr lang="es-419" sz="1500"/>
              <a:t>= -2/6 * log</a:t>
            </a:r>
            <a:r>
              <a:rPr baseline="-25000" lang="es-419" sz="1500"/>
              <a:t>2</a:t>
            </a:r>
            <a:r>
              <a:rPr lang="es-419" sz="1500"/>
              <a:t>(2/6) -4/6 * </a:t>
            </a:r>
            <a:r>
              <a:rPr lang="es-419" sz="1500">
                <a:solidFill>
                  <a:schemeClr val="dk1"/>
                </a:solidFill>
              </a:rPr>
              <a:t>log</a:t>
            </a:r>
            <a:r>
              <a:rPr baseline="-25000" lang="es-419" sz="1500">
                <a:solidFill>
                  <a:schemeClr val="dk1"/>
                </a:solidFill>
              </a:rPr>
              <a:t>2</a:t>
            </a:r>
            <a:r>
              <a:rPr lang="es-419" sz="1500">
                <a:solidFill>
                  <a:schemeClr val="dk1"/>
                </a:solidFill>
              </a:rPr>
              <a:t>(4/6) = 0.918</a:t>
            </a:r>
            <a:endParaRPr baseline="-25000" sz="1500"/>
          </a:p>
        </p:txBody>
      </p:sp>
      <p:sp>
        <p:nvSpPr>
          <p:cNvPr id="308" name="Google Shape;308;p38"/>
          <p:cNvSpPr txBox="1"/>
          <p:nvPr/>
        </p:nvSpPr>
        <p:spPr>
          <a:xfrm>
            <a:off x="579525" y="3623025"/>
            <a:ext cx="8178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GI = H</a:t>
            </a:r>
            <a:r>
              <a:rPr baseline="-25000" lang="es-419" sz="1500"/>
              <a:t>entero</a:t>
            </a:r>
            <a:r>
              <a:rPr lang="es-419"/>
              <a:t> - (</a:t>
            </a:r>
            <a:r>
              <a:rPr lang="es-419" sz="1500">
                <a:solidFill>
                  <a:schemeClr val="dk1"/>
                </a:solidFill>
              </a:rPr>
              <a:t>p</a:t>
            </a:r>
            <a:r>
              <a:rPr baseline="-25000" lang="es-419" sz="1500">
                <a:solidFill>
                  <a:schemeClr val="dk1"/>
                </a:solidFill>
              </a:rPr>
              <a:t>cuerpo_rectangular</a:t>
            </a:r>
            <a:r>
              <a:rPr baseline="-25000" lang="es-419" sz="1500">
                <a:solidFill>
                  <a:schemeClr val="dk1"/>
                </a:solidFill>
              </a:rPr>
              <a:t> </a:t>
            </a:r>
            <a:r>
              <a:rPr lang="es-419"/>
              <a:t>* </a:t>
            </a:r>
            <a:r>
              <a:rPr lang="es-419" sz="1500">
                <a:solidFill>
                  <a:schemeClr val="dk1"/>
                </a:solidFill>
              </a:rPr>
              <a:t>H</a:t>
            </a:r>
            <a:r>
              <a:rPr baseline="-25000" lang="es-419" sz="1500">
                <a:solidFill>
                  <a:schemeClr val="dk1"/>
                </a:solidFill>
              </a:rPr>
              <a:t>cuerpo_rectangular</a:t>
            </a:r>
            <a:r>
              <a:rPr baseline="-25000" lang="es-419" sz="1500">
                <a:solidFill>
                  <a:schemeClr val="dk1"/>
                </a:solidFill>
              </a:rPr>
              <a:t> </a:t>
            </a:r>
            <a:r>
              <a:rPr lang="es-419"/>
              <a:t>+ </a:t>
            </a:r>
            <a:r>
              <a:rPr lang="es-419" sz="1500">
                <a:solidFill>
                  <a:schemeClr val="dk1"/>
                </a:solidFill>
              </a:rPr>
              <a:t>p</a:t>
            </a:r>
            <a:r>
              <a:rPr baseline="-25000" lang="es-419" sz="1500">
                <a:solidFill>
                  <a:schemeClr val="dk1"/>
                </a:solidFill>
              </a:rPr>
              <a:t>cuerpo_oval</a:t>
            </a:r>
            <a:r>
              <a:rPr baseline="-25000" lang="es-419" sz="1500">
                <a:solidFill>
                  <a:schemeClr val="dk1"/>
                </a:solidFill>
              </a:rPr>
              <a:t> </a:t>
            </a:r>
            <a:r>
              <a:rPr lang="es-419"/>
              <a:t>* </a:t>
            </a:r>
            <a:r>
              <a:rPr lang="es-419" sz="1500"/>
              <a:t>H</a:t>
            </a:r>
            <a:r>
              <a:rPr baseline="-25000" lang="es-419" sz="1500">
                <a:solidFill>
                  <a:schemeClr val="dk1"/>
                </a:solidFill>
              </a:rPr>
              <a:t>cuerpo_oval</a:t>
            </a:r>
            <a:r>
              <a:rPr lang="es-419" sz="1500"/>
              <a:t>) =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s-419" sz="1500"/>
              <a:t>0.979 - (6/12*0.650+6/12*0.918) = 0.195</a:t>
            </a:r>
            <a:endParaRPr baseline="-25000" sz="1500"/>
          </a:p>
        </p:txBody>
      </p:sp>
      <p:grpSp>
        <p:nvGrpSpPr>
          <p:cNvPr id="309" name="Google Shape;309;p38"/>
          <p:cNvGrpSpPr/>
          <p:nvPr/>
        </p:nvGrpSpPr>
        <p:grpSpPr>
          <a:xfrm>
            <a:off x="3146542" y="896827"/>
            <a:ext cx="5547785" cy="1176507"/>
            <a:chOff x="3296816" y="4714383"/>
            <a:chExt cx="6129472" cy="1174041"/>
          </a:xfrm>
        </p:grpSpPr>
        <p:pic>
          <p:nvPicPr>
            <p:cNvPr id="310" name="Google Shape;310;p38"/>
            <p:cNvPicPr preferRelativeResize="0"/>
            <p:nvPr/>
          </p:nvPicPr>
          <p:blipFill rotWithShape="1">
            <a:blip r:embed="rId4">
              <a:alphaModFix/>
            </a:blip>
            <a:srcRect b="0" l="0" r="90458" t="0"/>
            <a:stretch/>
          </p:blipFill>
          <p:spPr>
            <a:xfrm>
              <a:off x="7420760"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11" name="Google Shape;311;p38"/>
            <p:cNvPicPr preferRelativeResize="0"/>
            <p:nvPr/>
          </p:nvPicPr>
          <p:blipFill rotWithShape="1">
            <a:blip r:embed="rId4">
              <a:alphaModFix/>
            </a:blip>
            <a:srcRect b="0" l="8479" r="81978" t="0"/>
            <a:stretch/>
          </p:blipFill>
          <p:spPr>
            <a:xfrm>
              <a:off x="7945255"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12" name="Google Shape;312;p38"/>
            <p:cNvPicPr preferRelativeResize="0"/>
            <p:nvPr/>
          </p:nvPicPr>
          <p:blipFill rotWithShape="1">
            <a:blip r:embed="rId4">
              <a:alphaModFix/>
            </a:blip>
            <a:srcRect b="0" l="15901" r="74557" t="0"/>
            <a:stretch/>
          </p:blipFill>
          <p:spPr>
            <a:xfrm>
              <a:off x="3296816"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13" name="Google Shape;313;p38"/>
            <p:cNvPicPr preferRelativeResize="0"/>
            <p:nvPr/>
          </p:nvPicPr>
          <p:blipFill rotWithShape="1">
            <a:blip r:embed="rId5">
              <a:alphaModFix/>
            </a:blip>
            <a:srcRect b="0" l="25176" r="66872" t="0"/>
            <a:stretch/>
          </p:blipFill>
          <p:spPr>
            <a:xfrm>
              <a:off x="3821310" y="4801398"/>
              <a:ext cx="360041" cy="1087026"/>
            </a:xfrm>
            <a:prstGeom prst="rect">
              <a:avLst/>
            </a:prstGeom>
            <a:noFill/>
            <a:ln cap="flat" cmpd="sng" w="9525">
              <a:solidFill>
                <a:srgbClr val="181818"/>
              </a:solidFill>
              <a:prstDash val="solid"/>
              <a:miter lim="800000"/>
              <a:headEnd len="sm" w="sm" type="none"/>
              <a:tailEnd len="sm" w="sm" type="none"/>
            </a:ln>
          </p:spPr>
        </p:pic>
        <p:pic>
          <p:nvPicPr>
            <p:cNvPr id="314" name="Google Shape;314;p38"/>
            <p:cNvPicPr preferRelativeResize="0"/>
            <p:nvPr/>
          </p:nvPicPr>
          <p:blipFill rotWithShape="1">
            <a:blip r:embed="rId4">
              <a:alphaModFix/>
            </a:blip>
            <a:srcRect b="0" l="32800" r="57658" t="-391"/>
            <a:stretch/>
          </p:blipFill>
          <p:spPr>
            <a:xfrm>
              <a:off x="4273796"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15" name="Google Shape;315;p38"/>
            <p:cNvPicPr preferRelativeResize="0"/>
            <p:nvPr/>
          </p:nvPicPr>
          <p:blipFill rotWithShape="1">
            <a:blip r:embed="rId6">
              <a:alphaModFix/>
            </a:blip>
            <a:srcRect b="-391" l="41557" r="48901" t="0"/>
            <a:stretch/>
          </p:blipFill>
          <p:spPr>
            <a:xfrm>
              <a:off x="4798290"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16" name="Google Shape;316;p38"/>
            <p:cNvPicPr preferRelativeResize="0"/>
            <p:nvPr/>
          </p:nvPicPr>
          <p:blipFill rotWithShape="1">
            <a:blip r:embed="rId4">
              <a:alphaModFix/>
            </a:blip>
            <a:srcRect b="-732" l="50919" r="39539" t="341"/>
            <a:stretch/>
          </p:blipFill>
          <p:spPr>
            <a:xfrm>
              <a:off x="5322784"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17" name="Google Shape;317;p38"/>
            <p:cNvPicPr preferRelativeResize="0"/>
            <p:nvPr/>
          </p:nvPicPr>
          <p:blipFill rotWithShape="1">
            <a:blip r:embed="rId7">
              <a:alphaModFix/>
            </a:blip>
            <a:srcRect b="-491" l="57576" r="32883" t="100"/>
            <a:stretch/>
          </p:blipFill>
          <p:spPr>
            <a:xfrm>
              <a:off x="846974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18" name="Google Shape;318;p38"/>
            <p:cNvPicPr preferRelativeResize="0"/>
            <p:nvPr/>
          </p:nvPicPr>
          <p:blipFill rotWithShape="1">
            <a:blip r:embed="rId6">
              <a:alphaModFix/>
            </a:blip>
            <a:srcRect b="-391" l="65951" r="24507" t="0"/>
            <a:stretch/>
          </p:blipFill>
          <p:spPr>
            <a:xfrm>
              <a:off x="899423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19" name="Google Shape;319;p38"/>
            <p:cNvPicPr preferRelativeResize="0"/>
            <p:nvPr/>
          </p:nvPicPr>
          <p:blipFill rotWithShape="1">
            <a:blip r:embed="rId4">
              <a:alphaModFix/>
            </a:blip>
            <a:srcRect b="-923" l="74653" r="15805" t="532"/>
            <a:stretch/>
          </p:blipFill>
          <p:spPr>
            <a:xfrm>
              <a:off x="5847278"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20" name="Google Shape;320;p38"/>
            <p:cNvPicPr preferRelativeResize="0"/>
            <p:nvPr/>
          </p:nvPicPr>
          <p:blipFill rotWithShape="1">
            <a:blip r:embed="rId4">
              <a:alphaModFix/>
            </a:blip>
            <a:srcRect b="-391" l="82276" r="8182" t="0"/>
            <a:stretch/>
          </p:blipFill>
          <p:spPr>
            <a:xfrm>
              <a:off x="6371772"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21" name="Google Shape;321;p38"/>
            <p:cNvPicPr preferRelativeResize="0"/>
            <p:nvPr/>
          </p:nvPicPr>
          <p:blipFill rotWithShape="1">
            <a:blip r:embed="rId4">
              <a:alphaModFix/>
            </a:blip>
            <a:srcRect b="-973" l="89543" r="915" t="582"/>
            <a:stretch/>
          </p:blipFill>
          <p:spPr>
            <a:xfrm>
              <a:off x="6896266" y="4797152"/>
              <a:ext cx="432049" cy="1091272"/>
            </a:xfrm>
            <a:prstGeom prst="rect">
              <a:avLst/>
            </a:prstGeom>
            <a:noFill/>
            <a:ln cap="flat" cmpd="sng" w="9525">
              <a:solidFill>
                <a:srgbClr val="181818"/>
              </a:solidFill>
              <a:prstDash val="solid"/>
              <a:miter lim="800000"/>
              <a:headEnd len="sm" w="sm" type="none"/>
              <a:tailEnd len="sm" w="sm" type="none"/>
            </a:ln>
          </p:spPr>
        </p:pic>
        <p:cxnSp>
          <p:nvCxnSpPr>
            <p:cNvPr id="322" name="Google Shape;322;p38"/>
            <p:cNvCxnSpPr/>
            <p:nvPr/>
          </p:nvCxnSpPr>
          <p:spPr>
            <a:xfrm>
              <a:off x="6321152" y="4714383"/>
              <a:ext cx="0" cy="1173900"/>
            </a:xfrm>
            <a:prstGeom prst="straightConnector1">
              <a:avLst/>
            </a:prstGeom>
            <a:noFill/>
            <a:ln cap="flat" cmpd="sng" w="57150">
              <a:solidFill>
                <a:srgbClr val="FF6666"/>
              </a:solidFill>
              <a:prstDash val="dash"/>
              <a:round/>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9"/>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328" name="Google Shape;328;p39"/>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Cálculo de entropía</a:t>
            </a:r>
            <a:endParaRPr b="1" sz="3100">
              <a:solidFill>
                <a:schemeClr val="accent5"/>
              </a:solidFill>
              <a:latin typeface="Calibri"/>
              <a:ea typeface="Calibri"/>
              <a:cs typeface="Calibri"/>
              <a:sym typeface="Calibri"/>
            </a:endParaRPr>
          </a:p>
        </p:txBody>
      </p:sp>
      <p:sp>
        <p:nvSpPr>
          <p:cNvPr id="329" name="Google Shape;329;p39"/>
          <p:cNvSpPr txBox="1"/>
          <p:nvPr/>
        </p:nvSpPr>
        <p:spPr>
          <a:xfrm>
            <a:off x="685803" y="896806"/>
            <a:ext cx="2266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320"/>
              </a:spcBef>
              <a:spcAft>
                <a:spcPts val="0"/>
              </a:spcAft>
              <a:buNone/>
            </a:pPr>
            <a:r>
              <a:rPr b="1" lang="es-419" sz="1200">
                <a:solidFill>
                  <a:schemeClr val="dk1"/>
                </a:solidFill>
              </a:rPr>
              <a:t>Color del cuerpo</a:t>
            </a:r>
            <a:br>
              <a:rPr lang="es-419" sz="1200">
                <a:solidFill>
                  <a:schemeClr val="dk1"/>
                </a:solidFill>
              </a:rPr>
            </a:br>
            <a:r>
              <a:rPr lang="es-419" sz="1200">
                <a:solidFill>
                  <a:schemeClr val="dk1"/>
                </a:solidFill>
              </a:rPr>
              <a:t>((6,4) ; (1,1))</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685816" rtl="0" algn="l">
              <a:lnSpc>
                <a:spcPct val="90000"/>
              </a:lnSpc>
              <a:spcBef>
                <a:spcPts val="320"/>
              </a:spcBef>
              <a:spcAft>
                <a:spcPts val="0"/>
              </a:spcAft>
              <a:buNone/>
            </a:pPr>
            <a:r>
              <a:t/>
            </a:r>
            <a:endParaRPr sz="1200">
              <a:solidFill>
                <a:schemeClr val="dk1"/>
              </a:solidFill>
            </a:endParaRPr>
          </a:p>
        </p:txBody>
      </p:sp>
      <p:sp>
        <p:nvSpPr>
          <p:cNvPr id="330" name="Google Shape;330;p39"/>
          <p:cNvSpPr txBox="1"/>
          <p:nvPr/>
        </p:nvSpPr>
        <p:spPr>
          <a:xfrm>
            <a:off x="1645250" y="2359300"/>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cuerpo_blanco</a:t>
            </a:r>
            <a:r>
              <a:rPr lang="es-419" sz="1500"/>
              <a:t>= </a:t>
            </a:r>
            <a:r>
              <a:rPr lang="es-419" sz="1500"/>
              <a:t>-6/10 * log</a:t>
            </a:r>
            <a:r>
              <a:rPr baseline="-25000" lang="es-419" sz="1500"/>
              <a:t>2</a:t>
            </a:r>
            <a:r>
              <a:rPr lang="es-419" sz="1500"/>
              <a:t>(6/10) -4/10 * </a:t>
            </a:r>
            <a:r>
              <a:rPr lang="es-419" sz="1500">
                <a:solidFill>
                  <a:schemeClr val="dk1"/>
                </a:solidFill>
              </a:rPr>
              <a:t>log</a:t>
            </a:r>
            <a:r>
              <a:rPr baseline="-25000" lang="es-419" sz="1500">
                <a:solidFill>
                  <a:schemeClr val="dk1"/>
                </a:solidFill>
              </a:rPr>
              <a:t>2</a:t>
            </a:r>
            <a:r>
              <a:rPr lang="es-419" sz="1500">
                <a:solidFill>
                  <a:schemeClr val="dk1"/>
                </a:solidFill>
              </a:rPr>
              <a:t>(4/10)</a:t>
            </a:r>
            <a:r>
              <a:rPr lang="es-419" sz="1500">
                <a:solidFill>
                  <a:schemeClr val="dk1"/>
                </a:solidFill>
              </a:rPr>
              <a:t> = 0.971</a:t>
            </a:r>
            <a:endParaRPr baseline="-25000" sz="1500"/>
          </a:p>
        </p:txBody>
      </p:sp>
      <p:sp>
        <p:nvSpPr>
          <p:cNvPr id="331" name="Google Shape;331;p39"/>
          <p:cNvSpPr txBox="1"/>
          <p:nvPr/>
        </p:nvSpPr>
        <p:spPr>
          <a:xfrm>
            <a:off x="1645650" y="2937225"/>
            <a:ext cx="5547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H</a:t>
            </a:r>
            <a:r>
              <a:rPr baseline="-25000" lang="es-419" sz="1500"/>
              <a:t>cuerpo_negro </a:t>
            </a:r>
            <a:r>
              <a:rPr lang="es-419" sz="1500"/>
              <a:t>= -1/2 * log</a:t>
            </a:r>
            <a:r>
              <a:rPr baseline="-25000" lang="es-419" sz="1500"/>
              <a:t>2</a:t>
            </a:r>
            <a:r>
              <a:rPr lang="es-419" sz="1500"/>
              <a:t>(1/2) -1/2 * </a:t>
            </a:r>
            <a:r>
              <a:rPr lang="es-419" sz="1500">
                <a:solidFill>
                  <a:schemeClr val="dk1"/>
                </a:solidFill>
              </a:rPr>
              <a:t>log</a:t>
            </a:r>
            <a:r>
              <a:rPr baseline="-25000" lang="es-419" sz="1500">
                <a:solidFill>
                  <a:schemeClr val="dk1"/>
                </a:solidFill>
              </a:rPr>
              <a:t>2</a:t>
            </a:r>
            <a:r>
              <a:rPr lang="es-419" sz="1500">
                <a:solidFill>
                  <a:schemeClr val="dk1"/>
                </a:solidFill>
              </a:rPr>
              <a:t>(1/2) = 1</a:t>
            </a:r>
            <a:endParaRPr baseline="-25000" sz="1500"/>
          </a:p>
        </p:txBody>
      </p:sp>
      <p:sp>
        <p:nvSpPr>
          <p:cNvPr id="332" name="Google Shape;332;p39"/>
          <p:cNvSpPr txBox="1"/>
          <p:nvPr/>
        </p:nvSpPr>
        <p:spPr>
          <a:xfrm>
            <a:off x="579525" y="3623025"/>
            <a:ext cx="8178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GI = H</a:t>
            </a:r>
            <a:r>
              <a:rPr baseline="-25000" lang="es-419" sz="1500"/>
              <a:t>entero</a:t>
            </a:r>
            <a:r>
              <a:rPr lang="es-419"/>
              <a:t> - (</a:t>
            </a:r>
            <a:r>
              <a:rPr lang="es-419" sz="1500">
                <a:solidFill>
                  <a:schemeClr val="dk1"/>
                </a:solidFill>
              </a:rPr>
              <a:t>p</a:t>
            </a:r>
            <a:r>
              <a:rPr baseline="-25000" lang="es-419" sz="1500">
                <a:solidFill>
                  <a:schemeClr val="dk1"/>
                </a:solidFill>
              </a:rPr>
              <a:t>cuerpo_blanco </a:t>
            </a:r>
            <a:r>
              <a:rPr lang="es-419"/>
              <a:t>* </a:t>
            </a:r>
            <a:r>
              <a:rPr lang="es-419" sz="1500">
                <a:solidFill>
                  <a:schemeClr val="dk1"/>
                </a:solidFill>
              </a:rPr>
              <a:t>H</a:t>
            </a:r>
            <a:r>
              <a:rPr baseline="-25000" lang="es-419" sz="1500">
                <a:solidFill>
                  <a:schemeClr val="dk1"/>
                </a:solidFill>
              </a:rPr>
              <a:t>cuerpo_blanco </a:t>
            </a:r>
            <a:r>
              <a:rPr lang="es-419"/>
              <a:t>+ </a:t>
            </a:r>
            <a:r>
              <a:rPr lang="es-419" sz="1500">
                <a:solidFill>
                  <a:schemeClr val="dk1"/>
                </a:solidFill>
              </a:rPr>
              <a:t>p</a:t>
            </a:r>
            <a:r>
              <a:rPr baseline="-25000" lang="es-419" sz="1500">
                <a:solidFill>
                  <a:schemeClr val="dk1"/>
                </a:solidFill>
              </a:rPr>
              <a:t>cuerpo_negro </a:t>
            </a:r>
            <a:r>
              <a:rPr lang="es-419"/>
              <a:t>* </a:t>
            </a:r>
            <a:r>
              <a:rPr lang="es-419" sz="1500"/>
              <a:t>H</a:t>
            </a:r>
            <a:r>
              <a:rPr baseline="-25000" lang="es-419" sz="1500">
                <a:solidFill>
                  <a:schemeClr val="dk1"/>
                </a:solidFill>
              </a:rPr>
              <a:t>cuerpo_negro</a:t>
            </a:r>
            <a:r>
              <a:rPr lang="es-419" sz="1500"/>
              <a:t>) =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s-419" sz="1500"/>
              <a:t>0.979 - (10/12*0.971+2/12*1) = 0.003</a:t>
            </a:r>
            <a:endParaRPr baseline="-25000" sz="1500"/>
          </a:p>
        </p:txBody>
      </p:sp>
      <p:grpSp>
        <p:nvGrpSpPr>
          <p:cNvPr id="333" name="Google Shape;333;p39"/>
          <p:cNvGrpSpPr/>
          <p:nvPr/>
        </p:nvGrpSpPr>
        <p:grpSpPr>
          <a:xfrm>
            <a:off x="3070318" y="897235"/>
            <a:ext cx="5547786" cy="1176507"/>
            <a:chOff x="3296815" y="5999375"/>
            <a:chExt cx="6120682" cy="1174041"/>
          </a:xfrm>
        </p:grpSpPr>
        <p:pic>
          <p:nvPicPr>
            <p:cNvPr id="334" name="Google Shape;334;p39"/>
            <p:cNvPicPr preferRelativeResize="0"/>
            <p:nvPr/>
          </p:nvPicPr>
          <p:blipFill rotWithShape="1">
            <a:blip r:embed="rId4">
              <a:alphaModFix/>
            </a:blip>
            <a:srcRect b="0" l="0" r="90458" t="0"/>
            <a:stretch/>
          </p:blipFill>
          <p:spPr>
            <a:xfrm>
              <a:off x="3296815"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335" name="Google Shape;335;p39"/>
            <p:cNvPicPr preferRelativeResize="0"/>
            <p:nvPr/>
          </p:nvPicPr>
          <p:blipFill rotWithShape="1">
            <a:blip r:embed="rId4">
              <a:alphaModFix/>
            </a:blip>
            <a:srcRect b="0" l="8479" r="81978" t="0"/>
            <a:stretch/>
          </p:blipFill>
          <p:spPr>
            <a:xfrm>
              <a:off x="8461758"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336" name="Google Shape;336;p39"/>
            <p:cNvPicPr preferRelativeResize="0"/>
            <p:nvPr/>
          </p:nvPicPr>
          <p:blipFill rotWithShape="1">
            <a:blip r:embed="rId4">
              <a:alphaModFix/>
            </a:blip>
            <a:srcRect b="0" l="15901" r="74557" t="0"/>
            <a:stretch/>
          </p:blipFill>
          <p:spPr>
            <a:xfrm>
              <a:off x="3820511"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337" name="Google Shape;337;p39"/>
            <p:cNvPicPr preferRelativeResize="0"/>
            <p:nvPr/>
          </p:nvPicPr>
          <p:blipFill rotWithShape="1">
            <a:blip r:embed="rId5">
              <a:alphaModFix/>
            </a:blip>
            <a:srcRect b="0" l="25176" r="66872" t="0"/>
            <a:stretch/>
          </p:blipFill>
          <p:spPr>
            <a:xfrm>
              <a:off x="4344206" y="6086390"/>
              <a:ext cx="360041" cy="1087026"/>
            </a:xfrm>
            <a:prstGeom prst="rect">
              <a:avLst/>
            </a:prstGeom>
            <a:noFill/>
            <a:ln cap="flat" cmpd="sng" w="9525">
              <a:solidFill>
                <a:srgbClr val="181818"/>
              </a:solidFill>
              <a:prstDash val="solid"/>
              <a:miter lim="800000"/>
              <a:headEnd len="sm" w="sm" type="none"/>
              <a:tailEnd len="sm" w="sm" type="none"/>
            </a:ln>
          </p:spPr>
        </p:pic>
        <p:pic>
          <p:nvPicPr>
            <p:cNvPr id="338" name="Google Shape;338;p39"/>
            <p:cNvPicPr preferRelativeResize="0"/>
            <p:nvPr/>
          </p:nvPicPr>
          <p:blipFill rotWithShape="1">
            <a:blip r:embed="rId4">
              <a:alphaModFix/>
            </a:blip>
            <a:srcRect b="0" l="32800" r="57658" t="-391"/>
            <a:stretch/>
          </p:blipFill>
          <p:spPr>
            <a:xfrm>
              <a:off x="479589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39" name="Google Shape;339;p39"/>
            <p:cNvPicPr preferRelativeResize="0"/>
            <p:nvPr/>
          </p:nvPicPr>
          <p:blipFill rotWithShape="1">
            <a:blip r:embed="rId6">
              <a:alphaModFix/>
            </a:blip>
            <a:srcRect b="-391" l="41557" r="48901" t="0"/>
            <a:stretch/>
          </p:blipFill>
          <p:spPr>
            <a:xfrm>
              <a:off x="898544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0" name="Google Shape;340;p39"/>
            <p:cNvPicPr preferRelativeResize="0"/>
            <p:nvPr/>
          </p:nvPicPr>
          <p:blipFill rotWithShape="1">
            <a:blip r:embed="rId4">
              <a:alphaModFix/>
            </a:blip>
            <a:srcRect b="-732" l="50919" r="39539" t="341"/>
            <a:stretch/>
          </p:blipFill>
          <p:spPr>
            <a:xfrm>
              <a:off x="531958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1" name="Google Shape;341;p39"/>
            <p:cNvPicPr preferRelativeResize="0"/>
            <p:nvPr/>
          </p:nvPicPr>
          <p:blipFill rotWithShape="1">
            <a:blip r:embed="rId7">
              <a:alphaModFix/>
            </a:blip>
            <a:srcRect b="-491" l="57576" r="32883" t="100"/>
            <a:stretch/>
          </p:blipFill>
          <p:spPr>
            <a:xfrm>
              <a:off x="584328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2" name="Google Shape;342;p39"/>
            <p:cNvPicPr preferRelativeResize="0"/>
            <p:nvPr/>
          </p:nvPicPr>
          <p:blipFill rotWithShape="1">
            <a:blip r:embed="rId6">
              <a:alphaModFix/>
            </a:blip>
            <a:srcRect b="-391" l="65951" r="24507" t="0"/>
            <a:stretch/>
          </p:blipFill>
          <p:spPr>
            <a:xfrm>
              <a:off x="636697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3" name="Google Shape;343;p39"/>
            <p:cNvPicPr preferRelativeResize="0"/>
            <p:nvPr/>
          </p:nvPicPr>
          <p:blipFill rotWithShape="1">
            <a:blip r:embed="rId4">
              <a:alphaModFix/>
            </a:blip>
            <a:srcRect b="-923" l="74653" r="15805" t="532"/>
            <a:stretch/>
          </p:blipFill>
          <p:spPr>
            <a:xfrm>
              <a:off x="689067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4" name="Google Shape;344;p39"/>
            <p:cNvPicPr preferRelativeResize="0"/>
            <p:nvPr/>
          </p:nvPicPr>
          <p:blipFill rotWithShape="1">
            <a:blip r:embed="rId4">
              <a:alphaModFix/>
            </a:blip>
            <a:srcRect b="-391" l="82276" r="8182" t="0"/>
            <a:stretch/>
          </p:blipFill>
          <p:spPr>
            <a:xfrm>
              <a:off x="741436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345" name="Google Shape;345;p39"/>
            <p:cNvPicPr preferRelativeResize="0"/>
            <p:nvPr/>
          </p:nvPicPr>
          <p:blipFill rotWithShape="1">
            <a:blip r:embed="rId4">
              <a:alphaModFix/>
            </a:blip>
            <a:srcRect b="-973" l="89543" r="915" t="582"/>
            <a:stretch/>
          </p:blipFill>
          <p:spPr>
            <a:xfrm>
              <a:off x="7938063" y="6082144"/>
              <a:ext cx="432049" cy="1091272"/>
            </a:xfrm>
            <a:prstGeom prst="rect">
              <a:avLst/>
            </a:prstGeom>
            <a:noFill/>
            <a:ln cap="flat" cmpd="sng" w="9525">
              <a:solidFill>
                <a:srgbClr val="181818"/>
              </a:solidFill>
              <a:prstDash val="solid"/>
              <a:miter lim="800000"/>
              <a:headEnd len="sm" w="sm" type="none"/>
              <a:tailEnd len="sm" w="sm" type="none"/>
            </a:ln>
          </p:spPr>
        </p:pic>
        <p:cxnSp>
          <p:nvCxnSpPr>
            <p:cNvPr id="346" name="Google Shape;346;p39"/>
            <p:cNvCxnSpPr/>
            <p:nvPr/>
          </p:nvCxnSpPr>
          <p:spPr>
            <a:xfrm>
              <a:off x="8409384" y="5999375"/>
              <a:ext cx="0" cy="1173900"/>
            </a:xfrm>
            <a:prstGeom prst="straightConnector1">
              <a:avLst/>
            </a:prstGeom>
            <a:noFill/>
            <a:ln cap="flat" cmpd="sng" w="57150">
              <a:solidFill>
                <a:srgbClr val="FF6666"/>
              </a:solidFill>
              <a:prstDash val="dash"/>
              <a:round/>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0"/>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352" name="Google Shape;352;p40"/>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Construyendo el árbol</a:t>
            </a:r>
            <a:endParaRPr b="1" sz="3100">
              <a:solidFill>
                <a:schemeClr val="accent5"/>
              </a:solidFill>
              <a:latin typeface="Calibri"/>
              <a:ea typeface="Calibri"/>
              <a:cs typeface="Calibri"/>
              <a:sym typeface="Calibri"/>
            </a:endParaRPr>
          </a:p>
        </p:txBody>
      </p:sp>
      <p:cxnSp>
        <p:nvCxnSpPr>
          <p:cNvPr id="353" name="Google Shape;353;p40"/>
          <p:cNvCxnSpPr>
            <a:stCxn id="354" idx="0"/>
            <a:endCxn id="355" idx="2"/>
          </p:cNvCxnSpPr>
          <p:nvPr/>
        </p:nvCxnSpPr>
        <p:spPr>
          <a:xfrm flipH="1" rot="5400000">
            <a:off x="5331084" y="1587512"/>
            <a:ext cx="452700" cy="1878900"/>
          </a:xfrm>
          <a:prstGeom prst="bentConnector3">
            <a:avLst>
              <a:gd fmla="val 50001" name="adj1"/>
            </a:avLst>
          </a:prstGeom>
          <a:noFill/>
          <a:ln cap="flat" cmpd="sng" w="28575">
            <a:solidFill>
              <a:srgbClr val="181818"/>
            </a:solidFill>
            <a:prstDash val="solid"/>
            <a:miter lim="800000"/>
            <a:headEnd len="med" w="med" type="none"/>
            <a:tailEnd len="med" w="med" type="none"/>
          </a:ln>
        </p:spPr>
      </p:cxnSp>
      <p:cxnSp>
        <p:nvCxnSpPr>
          <p:cNvPr id="356" name="Google Shape;356;p40"/>
          <p:cNvCxnSpPr>
            <a:stCxn id="357" idx="0"/>
            <a:endCxn id="355" idx="2"/>
          </p:cNvCxnSpPr>
          <p:nvPr/>
        </p:nvCxnSpPr>
        <p:spPr>
          <a:xfrm rot="-5400000">
            <a:off x="3453239" y="1588562"/>
            <a:ext cx="452700" cy="1876800"/>
          </a:xfrm>
          <a:prstGeom prst="bentConnector3">
            <a:avLst>
              <a:gd fmla="val 50001" name="adj1"/>
            </a:avLst>
          </a:prstGeom>
          <a:noFill/>
          <a:ln cap="flat" cmpd="sng" w="28575">
            <a:solidFill>
              <a:srgbClr val="181818"/>
            </a:solidFill>
            <a:prstDash val="solid"/>
            <a:miter lim="800000"/>
            <a:headEnd len="med" w="med" type="none"/>
            <a:tailEnd len="med" w="med" type="none"/>
          </a:ln>
        </p:spPr>
      </p:cxnSp>
      <p:sp>
        <p:nvSpPr>
          <p:cNvPr id="355" name="Google Shape;355;p40"/>
          <p:cNvSpPr/>
          <p:nvPr/>
        </p:nvSpPr>
        <p:spPr>
          <a:xfrm>
            <a:off x="3812905" y="1394900"/>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br>
              <a:rPr b="1" lang="es-419" sz="1845">
                <a:solidFill>
                  <a:srgbClr val="FFFFFF"/>
                </a:solidFill>
                <a:latin typeface="Arial"/>
                <a:ea typeface="Arial"/>
                <a:cs typeface="Arial"/>
                <a:sym typeface="Arial"/>
              </a:rPr>
            </a:br>
            <a:r>
              <a:rPr b="1" lang="es-419" sz="1845">
                <a:solidFill>
                  <a:srgbClr val="FFFFFF"/>
                </a:solidFill>
                <a:latin typeface="Arial"/>
                <a:ea typeface="Arial"/>
                <a:cs typeface="Arial"/>
                <a:sym typeface="Arial"/>
              </a:rPr>
              <a:t>del cuerpo</a:t>
            </a:r>
            <a:endParaRPr b="1" sz="1108">
              <a:solidFill>
                <a:srgbClr val="FFFFFF"/>
              </a:solidFill>
              <a:latin typeface="Arial"/>
              <a:ea typeface="Arial"/>
              <a:cs typeface="Arial"/>
              <a:sym typeface="Arial"/>
            </a:endParaRPr>
          </a:p>
        </p:txBody>
      </p:sp>
      <p:sp>
        <p:nvSpPr>
          <p:cNvPr id="357" name="Google Shape;357;p40"/>
          <p:cNvSpPr/>
          <p:nvPr/>
        </p:nvSpPr>
        <p:spPr>
          <a:xfrm>
            <a:off x="1935989" y="2753312"/>
            <a:ext cx="1610400" cy="905700"/>
          </a:xfrm>
          <a:prstGeom prst="roundRect">
            <a:avLst>
              <a:gd fmla="val 16667" name="adj"/>
            </a:avLst>
          </a:prstGeom>
          <a:solidFill>
            <a:srgbClr val="BFBFB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845">
              <a:solidFill>
                <a:srgbClr val="FFFFFF"/>
              </a:solidFill>
              <a:latin typeface="Arial"/>
              <a:ea typeface="Arial"/>
              <a:cs typeface="Arial"/>
              <a:sym typeface="Arial"/>
            </a:endParaRPr>
          </a:p>
        </p:txBody>
      </p:sp>
      <p:sp>
        <p:nvSpPr>
          <p:cNvPr id="354" name="Google Shape;354;p40"/>
          <p:cNvSpPr/>
          <p:nvPr/>
        </p:nvSpPr>
        <p:spPr>
          <a:xfrm>
            <a:off x="5691684" y="2753312"/>
            <a:ext cx="1610400" cy="905700"/>
          </a:xfrm>
          <a:prstGeom prst="roundRect">
            <a:avLst>
              <a:gd fmla="val 16667" name="adj"/>
            </a:avLst>
          </a:prstGeom>
          <a:solidFill>
            <a:srgbClr val="BFBFB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292">
              <a:solidFill>
                <a:srgbClr val="FFFFFF"/>
              </a:solidFill>
              <a:latin typeface="Arial"/>
              <a:ea typeface="Arial"/>
              <a:cs typeface="Arial"/>
              <a:sym typeface="Arial"/>
            </a:endParaRPr>
          </a:p>
        </p:txBody>
      </p:sp>
      <p:sp>
        <p:nvSpPr>
          <p:cNvPr id="358" name="Google Shape;358;p40"/>
          <p:cNvSpPr txBox="1"/>
          <p:nvPr/>
        </p:nvSpPr>
        <p:spPr>
          <a:xfrm>
            <a:off x="5559349" y="1951266"/>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77">
                <a:solidFill>
                  <a:srgbClr val="181818"/>
                </a:solidFill>
                <a:latin typeface="Arial"/>
                <a:ea typeface="Arial"/>
                <a:cs typeface="Arial"/>
                <a:sym typeface="Arial"/>
              </a:rPr>
              <a:t>Oval</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(2 Yes, 4 No)</a:t>
            </a:r>
            <a:endParaRPr/>
          </a:p>
        </p:txBody>
      </p:sp>
      <p:sp>
        <p:nvSpPr>
          <p:cNvPr id="359" name="Google Shape;359;p40"/>
          <p:cNvSpPr txBox="1"/>
          <p:nvPr/>
        </p:nvSpPr>
        <p:spPr>
          <a:xfrm>
            <a:off x="2256991" y="1945182"/>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77">
                <a:solidFill>
                  <a:srgbClr val="181818"/>
                </a:solidFill>
                <a:latin typeface="Arial"/>
                <a:ea typeface="Arial"/>
                <a:cs typeface="Arial"/>
                <a:sym typeface="Arial"/>
              </a:rPr>
              <a:t>Rectangular</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(5 Yes, 1 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1"/>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365" name="Google Shape;365;p41"/>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¿Cómo sigo?</a:t>
            </a:r>
            <a:endParaRPr b="1" sz="3100">
              <a:solidFill>
                <a:schemeClr val="accent5"/>
              </a:solidFill>
              <a:latin typeface="Calibri"/>
              <a:ea typeface="Calibri"/>
              <a:cs typeface="Calibri"/>
              <a:sym typeface="Calibri"/>
            </a:endParaRPr>
          </a:p>
        </p:txBody>
      </p:sp>
      <p:sp>
        <p:nvSpPr>
          <p:cNvPr id="366" name="Google Shape;366;p41"/>
          <p:cNvSpPr txBox="1"/>
          <p:nvPr/>
        </p:nvSpPr>
        <p:spPr>
          <a:xfrm>
            <a:off x="400878" y="718931"/>
            <a:ext cx="2758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s-419">
                <a:solidFill>
                  <a:schemeClr val="dk1"/>
                </a:solidFill>
              </a:rPr>
              <a:t>Forma del cuerpo:</a:t>
            </a:r>
            <a:br>
              <a:rPr b="1" lang="es-419">
                <a:solidFill>
                  <a:schemeClr val="dk1"/>
                </a:solidFill>
              </a:rPr>
            </a:br>
            <a:r>
              <a:rPr lang="es-419">
                <a:solidFill>
                  <a:schemeClr val="dk1"/>
                </a:solidFill>
              </a:rPr>
              <a:t>Rectangular</a:t>
            </a:r>
            <a:r>
              <a:rPr b="1" lang="es-419">
                <a:solidFill>
                  <a:schemeClr val="dk1"/>
                </a:solidFill>
              </a:rPr>
              <a:t> </a:t>
            </a:r>
            <a:r>
              <a:rPr lang="es-419">
                <a:solidFill>
                  <a:schemeClr val="dk1"/>
                </a:solidFill>
              </a:rPr>
              <a:t>(5 Yes ,1 No) ;</a:t>
            </a:r>
            <a:endParaRPr>
              <a:solidFill>
                <a:schemeClr val="dk1"/>
              </a:solidFill>
            </a:endParaRPr>
          </a:p>
          <a:p>
            <a:pPr indent="0" lvl="0" marL="0" rtl="0" algn="ctr">
              <a:lnSpc>
                <a:spcPct val="90000"/>
              </a:lnSpc>
              <a:spcBef>
                <a:spcPts val="369"/>
              </a:spcBef>
              <a:spcAft>
                <a:spcPts val="0"/>
              </a:spcAft>
              <a:buNone/>
            </a:pPr>
            <a:r>
              <a:rPr lang="es-419">
                <a:solidFill>
                  <a:schemeClr val="dk1"/>
                </a:solidFill>
              </a:rPr>
              <a:t>Oval (2 Yes, 1 No))</a:t>
            </a:r>
            <a:endParaRPr>
              <a:solidFill>
                <a:schemeClr val="dk1"/>
              </a:solidFill>
            </a:endParaRPr>
          </a:p>
          <a:p>
            <a:pPr indent="0" lvl="0" marL="0" rtl="0" algn="l">
              <a:lnSpc>
                <a:spcPct val="90000"/>
              </a:lnSpc>
              <a:spcBef>
                <a:spcPts val="369"/>
              </a:spcBef>
              <a:spcAft>
                <a:spcPts val="0"/>
              </a:spcAft>
              <a:buNone/>
            </a:pPr>
            <a:r>
              <a:t/>
            </a:r>
            <a:endParaRPr sz="1845">
              <a:solidFill>
                <a:srgbClr val="515151"/>
              </a:solidFill>
              <a:latin typeface="Candara"/>
              <a:ea typeface="Candara"/>
              <a:cs typeface="Candara"/>
              <a:sym typeface="Candara"/>
            </a:endParaRPr>
          </a:p>
          <a:p>
            <a:pPr indent="0" lvl="0" marL="0" rtl="0" algn="l">
              <a:lnSpc>
                <a:spcPct val="90000"/>
              </a:lnSpc>
              <a:spcBef>
                <a:spcPts val="369"/>
              </a:spcBef>
              <a:spcAft>
                <a:spcPts val="0"/>
              </a:spcAft>
              <a:buNone/>
            </a:pPr>
            <a:r>
              <a:t/>
            </a:r>
            <a:endParaRPr sz="1845">
              <a:solidFill>
                <a:srgbClr val="515151"/>
              </a:solidFill>
              <a:latin typeface="Candara"/>
              <a:ea typeface="Candara"/>
              <a:cs typeface="Candara"/>
              <a:sym typeface="Candara"/>
            </a:endParaRPr>
          </a:p>
          <a:p>
            <a:pPr indent="0" lvl="0" marL="0" rtl="0" algn="l">
              <a:lnSpc>
                <a:spcPct val="90000"/>
              </a:lnSpc>
              <a:spcBef>
                <a:spcPts val="369"/>
              </a:spcBef>
              <a:spcAft>
                <a:spcPts val="0"/>
              </a:spcAft>
              <a:buNone/>
            </a:pPr>
            <a:r>
              <a:t/>
            </a:r>
            <a:endParaRPr sz="1845">
              <a:solidFill>
                <a:srgbClr val="515151"/>
              </a:solidFill>
              <a:latin typeface="Candara"/>
              <a:ea typeface="Candara"/>
              <a:cs typeface="Candara"/>
              <a:sym typeface="Candara"/>
            </a:endParaRPr>
          </a:p>
          <a:p>
            <a:pPr indent="0" lvl="0" marL="0" rtl="0" algn="l">
              <a:lnSpc>
                <a:spcPct val="90000"/>
              </a:lnSpc>
              <a:spcBef>
                <a:spcPts val="369"/>
              </a:spcBef>
              <a:spcAft>
                <a:spcPts val="0"/>
              </a:spcAft>
              <a:buNone/>
            </a:pPr>
            <a:r>
              <a:t/>
            </a:r>
            <a:endParaRPr sz="1845">
              <a:solidFill>
                <a:srgbClr val="515151"/>
              </a:solidFill>
              <a:latin typeface="Candara"/>
              <a:ea typeface="Candara"/>
              <a:cs typeface="Candara"/>
              <a:sym typeface="Candara"/>
            </a:endParaRPr>
          </a:p>
          <a:p>
            <a:pPr indent="0" lvl="0" marL="0" rtl="0" algn="ctr">
              <a:lnSpc>
                <a:spcPct val="90000"/>
              </a:lnSpc>
              <a:spcBef>
                <a:spcPts val="369"/>
              </a:spcBef>
              <a:spcAft>
                <a:spcPts val="0"/>
              </a:spcAft>
              <a:buNone/>
            </a:pPr>
            <a:r>
              <a:rPr b="1" lang="es-419">
                <a:solidFill>
                  <a:schemeClr val="dk1"/>
                </a:solidFill>
              </a:rPr>
              <a:t>Rama: </a:t>
            </a:r>
            <a:r>
              <a:rPr lang="es-419">
                <a:solidFill>
                  <a:schemeClr val="dk1"/>
                </a:solidFill>
              </a:rPr>
              <a:t>“cuerpo rectangular”,</a:t>
            </a:r>
            <a:endParaRPr>
              <a:solidFill>
                <a:schemeClr val="dk1"/>
              </a:solidFill>
            </a:endParaRPr>
          </a:p>
          <a:p>
            <a:pPr indent="0" lvl="0" marL="0" rtl="0" algn="ctr">
              <a:lnSpc>
                <a:spcPct val="90000"/>
              </a:lnSpc>
              <a:spcBef>
                <a:spcPts val="369"/>
              </a:spcBef>
              <a:spcAft>
                <a:spcPts val="0"/>
              </a:spcAft>
              <a:buNone/>
            </a:pPr>
            <a:r>
              <a:rPr lang="es-419">
                <a:solidFill>
                  <a:schemeClr val="dk1"/>
                </a:solidFill>
              </a:rPr>
              <a:t>Separo por</a:t>
            </a:r>
            <a:endParaRPr>
              <a:solidFill>
                <a:schemeClr val="dk1"/>
              </a:solidFill>
            </a:endParaRPr>
          </a:p>
          <a:p>
            <a:pPr indent="0" lvl="0" marL="0" rtl="0" algn="ctr">
              <a:lnSpc>
                <a:spcPct val="90000"/>
              </a:lnSpc>
              <a:spcBef>
                <a:spcPts val="369"/>
              </a:spcBef>
              <a:spcAft>
                <a:spcPts val="0"/>
              </a:spcAft>
              <a:buNone/>
            </a:pPr>
            <a:r>
              <a:rPr lang="es-419">
                <a:solidFill>
                  <a:schemeClr val="dk1"/>
                </a:solidFill>
              </a:rPr>
              <a:t>color del cuerpo</a:t>
            </a:r>
            <a:endParaRPr>
              <a:solidFill>
                <a:schemeClr val="dk1"/>
              </a:solidFill>
            </a:endParaRPr>
          </a:p>
          <a:p>
            <a:pPr indent="0" lvl="0" marL="0" rtl="0" algn="l">
              <a:lnSpc>
                <a:spcPct val="90000"/>
              </a:lnSpc>
              <a:spcBef>
                <a:spcPts val="369"/>
              </a:spcBef>
              <a:spcAft>
                <a:spcPts val="0"/>
              </a:spcAft>
              <a:buNone/>
            </a:pPr>
            <a:r>
              <a:t/>
            </a:r>
            <a:endParaRPr sz="1845">
              <a:solidFill>
                <a:srgbClr val="515151"/>
              </a:solidFill>
              <a:latin typeface="Candara"/>
              <a:ea typeface="Candara"/>
              <a:cs typeface="Candara"/>
              <a:sym typeface="Candara"/>
            </a:endParaRPr>
          </a:p>
          <a:p>
            <a:pPr indent="0" lvl="0" marL="0" rtl="0" algn="l">
              <a:lnSpc>
                <a:spcPct val="90000"/>
              </a:lnSpc>
              <a:spcBef>
                <a:spcPts val="369"/>
              </a:spcBef>
              <a:spcAft>
                <a:spcPts val="0"/>
              </a:spcAft>
              <a:buNone/>
            </a:pPr>
            <a:r>
              <a:t/>
            </a:r>
            <a:endParaRPr sz="1662">
              <a:solidFill>
                <a:srgbClr val="515151"/>
              </a:solidFill>
              <a:latin typeface="Candara"/>
              <a:ea typeface="Candara"/>
              <a:cs typeface="Candara"/>
              <a:sym typeface="Candara"/>
            </a:endParaRPr>
          </a:p>
        </p:txBody>
      </p:sp>
      <p:grpSp>
        <p:nvGrpSpPr>
          <p:cNvPr id="367" name="Google Shape;367;p41"/>
          <p:cNvGrpSpPr/>
          <p:nvPr/>
        </p:nvGrpSpPr>
        <p:grpSpPr>
          <a:xfrm>
            <a:off x="3043290" y="778436"/>
            <a:ext cx="5658116" cy="1083627"/>
            <a:chOff x="3296816" y="4751175"/>
            <a:chExt cx="6129472" cy="1173900"/>
          </a:xfrm>
        </p:grpSpPr>
        <p:pic>
          <p:nvPicPr>
            <p:cNvPr id="368" name="Google Shape;368;p41"/>
            <p:cNvPicPr preferRelativeResize="0"/>
            <p:nvPr/>
          </p:nvPicPr>
          <p:blipFill rotWithShape="1">
            <a:blip r:embed="rId4">
              <a:alphaModFix/>
            </a:blip>
            <a:srcRect b="0" l="0" r="90458" t="0"/>
            <a:stretch/>
          </p:blipFill>
          <p:spPr>
            <a:xfrm>
              <a:off x="7420760"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69" name="Google Shape;369;p41"/>
            <p:cNvPicPr preferRelativeResize="0"/>
            <p:nvPr/>
          </p:nvPicPr>
          <p:blipFill rotWithShape="1">
            <a:blip r:embed="rId4">
              <a:alphaModFix/>
            </a:blip>
            <a:srcRect b="0" l="8479" r="81978" t="0"/>
            <a:stretch/>
          </p:blipFill>
          <p:spPr>
            <a:xfrm>
              <a:off x="7945255"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70" name="Google Shape;370;p41"/>
            <p:cNvPicPr preferRelativeResize="0"/>
            <p:nvPr/>
          </p:nvPicPr>
          <p:blipFill rotWithShape="1">
            <a:blip r:embed="rId4">
              <a:alphaModFix/>
            </a:blip>
            <a:srcRect b="0" l="15901" r="74557" t="0"/>
            <a:stretch/>
          </p:blipFill>
          <p:spPr>
            <a:xfrm>
              <a:off x="3296816"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71" name="Google Shape;371;p41"/>
            <p:cNvPicPr preferRelativeResize="0"/>
            <p:nvPr/>
          </p:nvPicPr>
          <p:blipFill rotWithShape="1">
            <a:blip r:embed="rId5">
              <a:alphaModFix/>
            </a:blip>
            <a:srcRect b="0" l="25176" r="66872" t="0"/>
            <a:stretch/>
          </p:blipFill>
          <p:spPr>
            <a:xfrm>
              <a:off x="3821310" y="4801398"/>
              <a:ext cx="360041" cy="1087026"/>
            </a:xfrm>
            <a:prstGeom prst="rect">
              <a:avLst/>
            </a:prstGeom>
            <a:noFill/>
            <a:ln cap="flat" cmpd="sng" w="9525">
              <a:solidFill>
                <a:srgbClr val="181818"/>
              </a:solidFill>
              <a:prstDash val="solid"/>
              <a:miter lim="800000"/>
              <a:headEnd len="sm" w="sm" type="none"/>
              <a:tailEnd len="sm" w="sm" type="none"/>
            </a:ln>
          </p:spPr>
        </p:pic>
        <p:pic>
          <p:nvPicPr>
            <p:cNvPr id="372" name="Google Shape;372;p41"/>
            <p:cNvPicPr preferRelativeResize="0"/>
            <p:nvPr/>
          </p:nvPicPr>
          <p:blipFill rotWithShape="1">
            <a:blip r:embed="rId4">
              <a:alphaModFix/>
            </a:blip>
            <a:srcRect b="0" l="32800" r="57658" t="-391"/>
            <a:stretch/>
          </p:blipFill>
          <p:spPr>
            <a:xfrm>
              <a:off x="4273796"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3" name="Google Shape;373;p41"/>
            <p:cNvPicPr preferRelativeResize="0"/>
            <p:nvPr/>
          </p:nvPicPr>
          <p:blipFill rotWithShape="1">
            <a:blip r:embed="rId6">
              <a:alphaModFix/>
            </a:blip>
            <a:srcRect b="-391" l="41557" r="48901" t="0"/>
            <a:stretch/>
          </p:blipFill>
          <p:spPr>
            <a:xfrm>
              <a:off x="4798290"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4" name="Google Shape;374;p41"/>
            <p:cNvPicPr preferRelativeResize="0"/>
            <p:nvPr/>
          </p:nvPicPr>
          <p:blipFill rotWithShape="1">
            <a:blip r:embed="rId4">
              <a:alphaModFix/>
            </a:blip>
            <a:srcRect b="-732" l="50919" r="39539" t="341"/>
            <a:stretch/>
          </p:blipFill>
          <p:spPr>
            <a:xfrm>
              <a:off x="5322784"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5" name="Google Shape;375;p41"/>
            <p:cNvPicPr preferRelativeResize="0"/>
            <p:nvPr/>
          </p:nvPicPr>
          <p:blipFill rotWithShape="1">
            <a:blip r:embed="rId7">
              <a:alphaModFix/>
            </a:blip>
            <a:srcRect b="-491" l="57576" r="32883" t="100"/>
            <a:stretch/>
          </p:blipFill>
          <p:spPr>
            <a:xfrm>
              <a:off x="846974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6" name="Google Shape;376;p41"/>
            <p:cNvPicPr preferRelativeResize="0"/>
            <p:nvPr/>
          </p:nvPicPr>
          <p:blipFill rotWithShape="1">
            <a:blip r:embed="rId6">
              <a:alphaModFix/>
            </a:blip>
            <a:srcRect b="-391" l="65951" r="24507" t="0"/>
            <a:stretch/>
          </p:blipFill>
          <p:spPr>
            <a:xfrm>
              <a:off x="899423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7" name="Google Shape;377;p41"/>
            <p:cNvPicPr preferRelativeResize="0"/>
            <p:nvPr/>
          </p:nvPicPr>
          <p:blipFill rotWithShape="1">
            <a:blip r:embed="rId4">
              <a:alphaModFix/>
            </a:blip>
            <a:srcRect b="-923" l="74653" r="15805" t="532"/>
            <a:stretch/>
          </p:blipFill>
          <p:spPr>
            <a:xfrm>
              <a:off x="5847278"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8" name="Google Shape;378;p41"/>
            <p:cNvPicPr preferRelativeResize="0"/>
            <p:nvPr/>
          </p:nvPicPr>
          <p:blipFill rotWithShape="1">
            <a:blip r:embed="rId4">
              <a:alphaModFix/>
            </a:blip>
            <a:srcRect b="-391" l="82276" r="8182" t="0"/>
            <a:stretch/>
          </p:blipFill>
          <p:spPr>
            <a:xfrm>
              <a:off x="6371772"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79" name="Google Shape;379;p41"/>
            <p:cNvPicPr preferRelativeResize="0"/>
            <p:nvPr/>
          </p:nvPicPr>
          <p:blipFill rotWithShape="1">
            <a:blip r:embed="rId4">
              <a:alphaModFix/>
            </a:blip>
            <a:srcRect b="-973" l="89543" r="915" t="582"/>
            <a:stretch/>
          </p:blipFill>
          <p:spPr>
            <a:xfrm>
              <a:off x="6896266" y="4797152"/>
              <a:ext cx="432049" cy="1091272"/>
            </a:xfrm>
            <a:prstGeom prst="rect">
              <a:avLst/>
            </a:prstGeom>
            <a:noFill/>
            <a:ln cap="flat" cmpd="sng" w="9525">
              <a:solidFill>
                <a:srgbClr val="181818"/>
              </a:solidFill>
              <a:prstDash val="solid"/>
              <a:miter lim="800000"/>
              <a:headEnd len="sm" w="sm" type="none"/>
              <a:tailEnd len="sm" w="sm" type="none"/>
            </a:ln>
          </p:spPr>
        </p:pic>
        <p:cxnSp>
          <p:nvCxnSpPr>
            <p:cNvPr id="380" name="Google Shape;380;p41"/>
            <p:cNvCxnSpPr/>
            <p:nvPr/>
          </p:nvCxnSpPr>
          <p:spPr>
            <a:xfrm>
              <a:off x="6321152" y="4751175"/>
              <a:ext cx="0" cy="1173900"/>
            </a:xfrm>
            <a:prstGeom prst="straightConnector1">
              <a:avLst/>
            </a:prstGeom>
            <a:noFill/>
            <a:ln cap="flat" cmpd="sng" w="57150">
              <a:solidFill>
                <a:srgbClr val="FF6666"/>
              </a:solidFill>
              <a:prstDash val="dash"/>
              <a:round/>
              <a:headEnd len="sm" w="sm" type="none"/>
              <a:tailEnd len="sm" w="sm" type="none"/>
            </a:ln>
          </p:spPr>
        </p:cxnSp>
      </p:grpSp>
      <p:grpSp>
        <p:nvGrpSpPr>
          <p:cNvPr id="381" name="Google Shape;381;p41"/>
          <p:cNvGrpSpPr/>
          <p:nvPr/>
        </p:nvGrpSpPr>
        <p:grpSpPr>
          <a:xfrm>
            <a:off x="3079295" y="2540996"/>
            <a:ext cx="2755760" cy="1007353"/>
            <a:chOff x="3296816" y="4797152"/>
            <a:chExt cx="2985332" cy="1091272"/>
          </a:xfrm>
        </p:grpSpPr>
        <p:pic>
          <p:nvPicPr>
            <p:cNvPr id="382" name="Google Shape;382;p41"/>
            <p:cNvPicPr preferRelativeResize="0"/>
            <p:nvPr/>
          </p:nvPicPr>
          <p:blipFill rotWithShape="1">
            <a:blip r:embed="rId4">
              <a:alphaModFix/>
            </a:blip>
            <a:srcRect b="0" l="15901" r="74557" t="0"/>
            <a:stretch/>
          </p:blipFill>
          <p:spPr>
            <a:xfrm>
              <a:off x="3296816"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383" name="Google Shape;383;p41"/>
            <p:cNvPicPr preferRelativeResize="0"/>
            <p:nvPr/>
          </p:nvPicPr>
          <p:blipFill rotWithShape="1">
            <a:blip r:embed="rId5">
              <a:alphaModFix/>
            </a:blip>
            <a:srcRect b="0" l="25176" r="66872" t="0"/>
            <a:stretch/>
          </p:blipFill>
          <p:spPr>
            <a:xfrm>
              <a:off x="3821310" y="4801398"/>
              <a:ext cx="360041" cy="1087026"/>
            </a:xfrm>
            <a:prstGeom prst="rect">
              <a:avLst/>
            </a:prstGeom>
            <a:noFill/>
            <a:ln cap="flat" cmpd="sng" w="9525">
              <a:solidFill>
                <a:srgbClr val="181818"/>
              </a:solidFill>
              <a:prstDash val="solid"/>
              <a:miter lim="800000"/>
              <a:headEnd len="sm" w="sm" type="none"/>
              <a:tailEnd len="sm" w="sm" type="none"/>
            </a:ln>
          </p:spPr>
        </p:pic>
        <p:pic>
          <p:nvPicPr>
            <p:cNvPr id="384" name="Google Shape;384;p41"/>
            <p:cNvPicPr preferRelativeResize="0"/>
            <p:nvPr/>
          </p:nvPicPr>
          <p:blipFill rotWithShape="1">
            <a:blip r:embed="rId4">
              <a:alphaModFix/>
            </a:blip>
            <a:srcRect b="0" l="32800" r="57658" t="-391"/>
            <a:stretch/>
          </p:blipFill>
          <p:spPr>
            <a:xfrm>
              <a:off x="4273796"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85" name="Google Shape;385;p41"/>
            <p:cNvPicPr preferRelativeResize="0"/>
            <p:nvPr/>
          </p:nvPicPr>
          <p:blipFill rotWithShape="1">
            <a:blip r:embed="rId6">
              <a:alphaModFix/>
            </a:blip>
            <a:srcRect b="-391" l="41557" r="48901" t="0"/>
            <a:stretch/>
          </p:blipFill>
          <p:spPr>
            <a:xfrm>
              <a:off x="585009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86" name="Google Shape;386;p41"/>
            <p:cNvPicPr preferRelativeResize="0"/>
            <p:nvPr/>
          </p:nvPicPr>
          <p:blipFill rotWithShape="1">
            <a:blip r:embed="rId4">
              <a:alphaModFix/>
            </a:blip>
            <a:srcRect b="-732" l="50919" r="39539" t="341"/>
            <a:stretch/>
          </p:blipFill>
          <p:spPr>
            <a:xfrm>
              <a:off x="5322784"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387" name="Google Shape;387;p41"/>
            <p:cNvPicPr preferRelativeResize="0"/>
            <p:nvPr/>
          </p:nvPicPr>
          <p:blipFill rotWithShape="1">
            <a:blip r:embed="rId4">
              <a:alphaModFix/>
            </a:blip>
            <a:srcRect b="-923" l="74653" r="15805" t="532"/>
            <a:stretch/>
          </p:blipFill>
          <p:spPr>
            <a:xfrm>
              <a:off x="4818728" y="4797152"/>
              <a:ext cx="432049" cy="1091272"/>
            </a:xfrm>
            <a:prstGeom prst="rect">
              <a:avLst/>
            </a:prstGeom>
            <a:noFill/>
            <a:ln cap="flat" cmpd="sng" w="9525">
              <a:solidFill>
                <a:srgbClr val="181818"/>
              </a:solidFill>
              <a:prstDash val="solid"/>
              <a:miter lim="800000"/>
              <a:headEnd len="sm" w="sm" type="none"/>
              <a:tailEnd len="sm" w="sm" type="none"/>
            </a:ln>
          </p:spPr>
        </p:pic>
      </p:grpSp>
      <p:cxnSp>
        <p:nvCxnSpPr>
          <p:cNvPr id="388" name="Google Shape;388;p41"/>
          <p:cNvCxnSpPr/>
          <p:nvPr/>
        </p:nvCxnSpPr>
        <p:spPr>
          <a:xfrm>
            <a:off x="5369489" y="2530953"/>
            <a:ext cx="0" cy="1083600"/>
          </a:xfrm>
          <a:prstGeom prst="straightConnector1">
            <a:avLst/>
          </a:prstGeom>
          <a:noFill/>
          <a:ln cap="flat" cmpd="sng" w="57150">
            <a:solidFill>
              <a:srgbClr val="FF6666"/>
            </a:solidFill>
            <a:prstDash val="dash"/>
            <a:round/>
            <a:headEnd len="sm" w="sm" type="none"/>
            <a:tailEnd len="sm" w="sm" type="none"/>
          </a:ln>
        </p:spPr>
      </p:cxnSp>
      <p:sp>
        <p:nvSpPr>
          <p:cNvPr id="389" name="Google Shape;389;p41"/>
          <p:cNvSpPr txBox="1"/>
          <p:nvPr/>
        </p:nvSpPr>
        <p:spPr>
          <a:xfrm>
            <a:off x="4219407" y="1862056"/>
            <a:ext cx="3068400" cy="34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419">
                <a:solidFill>
                  <a:schemeClr val="dk1"/>
                </a:solidFill>
              </a:rPr>
              <a:t>H</a:t>
            </a:r>
            <a:r>
              <a:rPr baseline="-25000" lang="es-419">
                <a:solidFill>
                  <a:schemeClr val="dk1"/>
                </a:solidFill>
              </a:rPr>
              <a:t>cuerpo rectangular</a:t>
            </a:r>
            <a:r>
              <a:rPr lang="es-419">
                <a:solidFill>
                  <a:schemeClr val="dk1"/>
                </a:solidFill>
              </a:rPr>
              <a:t> = 0.65</a:t>
            </a:r>
            <a:endParaRPr>
              <a:solidFill>
                <a:schemeClr val="dk1"/>
              </a:solidFill>
            </a:endParaRPr>
          </a:p>
        </p:txBody>
      </p:sp>
      <p:sp>
        <p:nvSpPr>
          <p:cNvPr id="390" name="Google Shape;390;p41"/>
          <p:cNvSpPr txBox="1"/>
          <p:nvPr/>
        </p:nvSpPr>
        <p:spPr>
          <a:xfrm>
            <a:off x="4294254" y="4227269"/>
            <a:ext cx="1540800" cy="34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solidFill>
                  <a:schemeClr val="dk1"/>
                </a:solidFill>
                <a:latin typeface="Arial"/>
                <a:ea typeface="Arial"/>
                <a:cs typeface="Arial"/>
                <a:sym typeface="Arial"/>
              </a:rPr>
              <a:t>GI ( …) = 0.65</a:t>
            </a:r>
            <a:endParaRPr>
              <a:solidFill>
                <a:schemeClr val="dk1"/>
              </a:solidFill>
            </a:endParaRPr>
          </a:p>
        </p:txBody>
      </p:sp>
      <p:sp>
        <p:nvSpPr>
          <p:cNvPr id="391" name="Google Shape;391;p41"/>
          <p:cNvSpPr txBox="1"/>
          <p:nvPr/>
        </p:nvSpPr>
        <p:spPr>
          <a:xfrm>
            <a:off x="2911529" y="3713209"/>
            <a:ext cx="3480900" cy="6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solidFill>
                  <a:schemeClr val="dk1"/>
                </a:solidFill>
                <a:latin typeface="Arial"/>
                <a:ea typeface="Arial"/>
                <a:cs typeface="Arial"/>
                <a:sym typeface="Arial"/>
              </a:rPr>
              <a:t>H</a:t>
            </a:r>
            <a:r>
              <a:rPr b="1" baseline="-25000" lang="es-419">
                <a:solidFill>
                  <a:schemeClr val="dk1"/>
                </a:solidFill>
                <a:latin typeface="Arial"/>
                <a:ea typeface="Arial"/>
                <a:cs typeface="Arial"/>
                <a:sym typeface="Arial"/>
              </a:rPr>
              <a:t>cuerpo</a:t>
            </a:r>
            <a:r>
              <a:rPr b="1" baseline="-25000" lang="es-419">
                <a:solidFill>
                  <a:schemeClr val="dk1"/>
                </a:solidFill>
              </a:rPr>
              <a:t>_</a:t>
            </a:r>
            <a:r>
              <a:rPr b="1" baseline="-25000" lang="es-419">
                <a:solidFill>
                  <a:schemeClr val="dk1"/>
                </a:solidFill>
                <a:latin typeface="Arial"/>
                <a:ea typeface="Arial"/>
                <a:cs typeface="Arial"/>
                <a:sym typeface="Arial"/>
              </a:rPr>
              <a:t>rectangular</a:t>
            </a:r>
            <a:r>
              <a:rPr b="1" baseline="-25000" lang="es-419">
                <a:solidFill>
                  <a:schemeClr val="dk1"/>
                </a:solidFill>
              </a:rPr>
              <a:t>_</a:t>
            </a:r>
            <a:r>
              <a:rPr b="1" baseline="-25000" lang="es-419">
                <a:solidFill>
                  <a:schemeClr val="dk1"/>
                </a:solidFill>
                <a:latin typeface="Arial"/>
                <a:ea typeface="Arial"/>
                <a:cs typeface="Arial"/>
                <a:sym typeface="Arial"/>
              </a:rPr>
              <a:t>blanco</a:t>
            </a:r>
            <a:r>
              <a:rPr b="1" lang="es-419">
                <a:solidFill>
                  <a:schemeClr val="dk1"/>
                </a:solidFill>
                <a:latin typeface="Arial"/>
                <a:ea typeface="Arial"/>
                <a:cs typeface="Arial"/>
                <a:sym typeface="Arial"/>
              </a:rPr>
              <a:t> = 0</a:t>
            </a:r>
            <a:endParaRPr>
              <a:solidFill>
                <a:schemeClr val="dk1"/>
              </a:solidFill>
            </a:endParaRPr>
          </a:p>
        </p:txBody>
      </p:sp>
      <p:sp>
        <p:nvSpPr>
          <p:cNvPr id="392" name="Google Shape;392;p41"/>
          <p:cNvSpPr txBox="1"/>
          <p:nvPr/>
        </p:nvSpPr>
        <p:spPr>
          <a:xfrm>
            <a:off x="5391977" y="3715605"/>
            <a:ext cx="3480900" cy="6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solidFill>
                  <a:schemeClr val="dk1"/>
                </a:solidFill>
                <a:latin typeface="Arial"/>
                <a:ea typeface="Arial"/>
                <a:cs typeface="Arial"/>
                <a:sym typeface="Arial"/>
              </a:rPr>
              <a:t>H</a:t>
            </a:r>
            <a:r>
              <a:rPr b="1" baseline="-25000" lang="es-419">
                <a:solidFill>
                  <a:schemeClr val="dk1"/>
                </a:solidFill>
                <a:latin typeface="Arial"/>
                <a:ea typeface="Arial"/>
                <a:cs typeface="Arial"/>
                <a:sym typeface="Arial"/>
              </a:rPr>
              <a:t>(cuerpo</a:t>
            </a:r>
            <a:r>
              <a:rPr b="1" baseline="-25000" lang="es-419">
                <a:solidFill>
                  <a:schemeClr val="dk1"/>
                </a:solidFill>
              </a:rPr>
              <a:t>_</a:t>
            </a:r>
            <a:r>
              <a:rPr b="1" baseline="-25000" lang="es-419">
                <a:solidFill>
                  <a:schemeClr val="dk1"/>
                </a:solidFill>
                <a:latin typeface="Arial"/>
                <a:ea typeface="Arial"/>
                <a:cs typeface="Arial"/>
                <a:sym typeface="Arial"/>
              </a:rPr>
              <a:t>rectangular</a:t>
            </a:r>
            <a:r>
              <a:rPr b="1" baseline="-25000" lang="es-419">
                <a:solidFill>
                  <a:schemeClr val="dk1"/>
                </a:solidFill>
              </a:rPr>
              <a:t>_</a:t>
            </a:r>
            <a:r>
              <a:rPr b="1" baseline="-25000" lang="es-419">
                <a:solidFill>
                  <a:schemeClr val="dk1"/>
                </a:solidFill>
                <a:latin typeface="Arial"/>
                <a:ea typeface="Arial"/>
                <a:cs typeface="Arial"/>
                <a:sym typeface="Arial"/>
              </a:rPr>
              <a:t>negro)</a:t>
            </a:r>
            <a:r>
              <a:rPr b="1" lang="es-419">
                <a:solidFill>
                  <a:schemeClr val="dk1"/>
                </a:solidFill>
                <a:latin typeface="Arial"/>
                <a:ea typeface="Arial"/>
                <a:cs typeface="Arial"/>
                <a:sym typeface="Arial"/>
              </a:rPr>
              <a:t> = 0</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42"/>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398" name="Google Shape;398;p42"/>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Construyendo el árbol</a:t>
            </a:r>
            <a:endParaRPr b="1" sz="3100">
              <a:solidFill>
                <a:schemeClr val="accent5"/>
              </a:solidFill>
              <a:latin typeface="Calibri"/>
              <a:ea typeface="Calibri"/>
              <a:cs typeface="Calibri"/>
              <a:sym typeface="Calibri"/>
            </a:endParaRPr>
          </a:p>
        </p:txBody>
      </p:sp>
      <p:sp>
        <p:nvSpPr>
          <p:cNvPr id="399" name="Google Shape;399;p42"/>
          <p:cNvSpPr txBox="1"/>
          <p:nvPr/>
        </p:nvSpPr>
        <p:spPr>
          <a:xfrm>
            <a:off x="685802" y="841775"/>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62">
              <a:solidFill>
                <a:srgbClr val="515151"/>
              </a:solidFill>
              <a:latin typeface="Candara"/>
              <a:ea typeface="Candara"/>
              <a:cs typeface="Candara"/>
              <a:sym typeface="Candara"/>
            </a:endParaRPr>
          </a:p>
          <a:p>
            <a:pPr indent="0" lvl="0" marL="0" rtl="0" algn="l">
              <a:spcBef>
                <a:spcPts val="332"/>
              </a:spcBef>
              <a:spcAft>
                <a:spcPts val="0"/>
              </a:spcAft>
              <a:buNone/>
            </a:pPr>
            <a:r>
              <a:t/>
            </a:r>
            <a:endParaRPr sz="1662">
              <a:solidFill>
                <a:srgbClr val="515151"/>
              </a:solidFill>
              <a:latin typeface="Candara"/>
              <a:ea typeface="Candara"/>
              <a:cs typeface="Candara"/>
              <a:sym typeface="Candara"/>
            </a:endParaRPr>
          </a:p>
        </p:txBody>
      </p:sp>
      <p:cxnSp>
        <p:nvCxnSpPr>
          <p:cNvPr id="400" name="Google Shape;400;p42"/>
          <p:cNvCxnSpPr>
            <a:stCxn id="401" idx="0"/>
            <a:endCxn id="402" idx="2"/>
          </p:cNvCxnSpPr>
          <p:nvPr/>
        </p:nvCxnSpPr>
        <p:spPr>
          <a:xfrm flipH="1" rot="5400000">
            <a:off x="5684432" y="1122311"/>
            <a:ext cx="452700" cy="1878900"/>
          </a:xfrm>
          <a:prstGeom prst="bentConnector3">
            <a:avLst>
              <a:gd fmla="val 50001" name="adj1"/>
            </a:avLst>
          </a:prstGeom>
          <a:noFill/>
          <a:ln cap="flat" cmpd="sng" w="28575">
            <a:solidFill>
              <a:srgbClr val="181818"/>
            </a:solidFill>
            <a:prstDash val="solid"/>
            <a:miter lim="800000"/>
            <a:headEnd len="med" w="med" type="none"/>
            <a:tailEnd len="med" w="med" type="none"/>
          </a:ln>
        </p:spPr>
      </p:cxnSp>
      <p:cxnSp>
        <p:nvCxnSpPr>
          <p:cNvPr id="403" name="Google Shape;403;p42"/>
          <p:cNvCxnSpPr>
            <a:stCxn id="404" idx="0"/>
            <a:endCxn id="402" idx="2"/>
          </p:cNvCxnSpPr>
          <p:nvPr/>
        </p:nvCxnSpPr>
        <p:spPr>
          <a:xfrm rot="-5400000">
            <a:off x="3806587" y="1123361"/>
            <a:ext cx="452700" cy="1876800"/>
          </a:xfrm>
          <a:prstGeom prst="bentConnector3">
            <a:avLst>
              <a:gd fmla="val 50001" name="adj1"/>
            </a:avLst>
          </a:prstGeom>
          <a:noFill/>
          <a:ln cap="flat" cmpd="sng" w="28575">
            <a:solidFill>
              <a:srgbClr val="181818"/>
            </a:solidFill>
            <a:prstDash val="solid"/>
            <a:miter lim="800000"/>
            <a:headEnd len="med" w="med" type="none"/>
            <a:tailEnd len="med" w="med" type="none"/>
          </a:ln>
        </p:spPr>
      </p:cxnSp>
      <p:sp>
        <p:nvSpPr>
          <p:cNvPr id="402" name="Google Shape;402;p42"/>
          <p:cNvSpPr/>
          <p:nvPr/>
        </p:nvSpPr>
        <p:spPr>
          <a:xfrm>
            <a:off x="4166253" y="929699"/>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br>
              <a:rPr b="1" lang="es-419" sz="1845">
                <a:solidFill>
                  <a:srgbClr val="FFFFFF"/>
                </a:solidFill>
                <a:latin typeface="Arial"/>
                <a:ea typeface="Arial"/>
                <a:cs typeface="Arial"/>
                <a:sym typeface="Arial"/>
              </a:rPr>
            </a:br>
            <a:r>
              <a:rPr b="1" lang="es-419" sz="1845">
                <a:solidFill>
                  <a:srgbClr val="FFFFFF"/>
                </a:solidFill>
                <a:latin typeface="Arial"/>
                <a:ea typeface="Arial"/>
                <a:cs typeface="Arial"/>
                <a:sym typeface="Arial"/>
              </a:rPr>
              <a:t>del cuerpo</a:t>
            </a:r>
            <a:endParaRPr b="1" sz="1108">
              <a:solidFill>
                <a:srgbClr val="FFFFFF"/>
              </a:solidFill>
              <a:latin typeface="Arial"/>
              <a:ea typeface="Arial"/>
              <a:cs typeface="Arial"/>
              <a:sym typeface="Arial"/>
            </a:endParaRPr>
          </a:p>
        </p:txBody>
      </p:sp>
      <p:sp>
        <p:nvSpPr>
          <p:cNvPr id="404" name="Google Shape;404;p42"/>
          <p:cNvSpPr/>
          <p:nvPr/>
        </p:nvSpPr>
        <p:spPr>
          <a:xfrm>
            <a:off x="2289337" y="2288111"/>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Color</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del cuerpo</a:t>
            </a:r>
            <a:endParaRPr b="1" sz="1845">
              <a:solidFill>
                <a:srgbClr val="FFFFFF"/>
              </a:solidFill>
              <a:latin typeface="Arial"/>
              <a:ea typeface="Arial"/>
              <a:cs typeface="Arial"/>
              <a:sym typeface="Arial"/>
            </a:endParaRPr>
          </a:p>
        </p:txBody>
      </p:sp>
      <p:sp>
        <p:nvSpPr>
          <p:cNvPr id="401" name="Google Shape;401;p42"/>
          <p:cNvSpPr/>
          <p:nvPr/>
        </p:nvSpPr>
        <p:spPr>
          <a:xfrm>
            <a:off x="6045032" y="2288111"/>
            <a:ext cx="1610400" cy="905700"/>
          </a:xfrm>
          <a:prstGeom prst="roundRect">
            <a:avLst>
              <a:gd fmla="val 16667" name="adj"/>
            </a:avLst>
          </a:prstGeom>
          <a:solidFill>
            <a:srgbClr val="BFBFB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292">
              <a:solidFill>
                <a:srgbClr val="FFFFFF"/>
              </a:solidFill>
              <a:latin typeface="Arial"/>
              <a:ea typeface="Arial"/>
              <a:cs typeface="Arial"/>
              <a:sym typeface="Arial"/>
            </a:endParaRPr>
          </a:p>
        </p:txBody>
      </p:sp>
      <p:sp>
        <p:nvSpPr>
          <p:cNvPr id="405" name="Google Shape;405;p42"/>
          <p:cNvSpPr txBox="1"/>
          <p:nvPr/>
        </p:nvSpPr>
        <p:spPr>
          <a:xfrm>
            <a:off x="6225619" y="1562265"/>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77">
                <a:solidFill>
                  <a:srgbClr val="181818"/>
                </a:solidFill>
                <a:latin typeface="Arial"/>
                <a:ea typeface="Arial"/>
                <a:cs typeface="Arial"/>
                <a:sym typeface="Arial"/>
              </a:rPr>
              <a:t>Oval</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(2 Yes, 4 No)</a:t>
            </a:r>
            <a:endParaRPr/>
          </a:p>
        </p:txBody>
      </p:sp>
      <p:sp>
        <p:nvSpPr>
          <p:cNvPr id="406" name="Google Shape;406;p42"/>
          <p:cNvSpPr txBox="1"/>
          <p:nvPr/>
        </p:nvSpPr>
        <p:spPr>
          <a:xfrm>
            <a:off x="2610339" y="1556181"/>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77">
                <a:solidFill>
                  <a:srgbClr val="181818"/>
                </a:solidFill>
                <a:latin typeface="Arial"/>
                <a:ea typeface="Arial"/>
                <a:cs typeface="Arial"/>
                <a:sym typeface="Arial"/>
              </a:rPr>
              <a:t>Rectangular</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(5 Yes, 1 No)</a:t>
            </a:r>
            <a:endParaRPr/>
          </a:p>
        </p:txBody>
      </p:sp>
      <p:cxnSp>
        <p:nvCxnSpPr>
          <p:cNvPr id="407" name="Google Shape;407;p42"/>
          <p:cNvCxnSpPr>
            <a:stCxn id="408" idx="0"/>
            <a:endCxn id="404" idx="2"/>
          </p:cNvCxnSpPr>
          <p:nvPr/>
        </p:nvCxnSpPr>
        <p:spPr>
          <a:xfrm flipH="1" rot="5400000">
            <a:off x="3351557" y="2936638"/>
            <a:ext cx="470400" cy="984600"/>
          </a:xfrm>
          <a:prstGeom prst="bentConnector3">
            <a:avLst>
              <a:gd fmla="val 49992" name="adj1"/>
            </a:avLst>
          </a:prstGeom>
          <a:noFill/>
          <a:ln cap="flat" cmpd="sng" w="28575">
            <a:solidFill>
              <a:srgbClr val="181818"/>
            </a:solidFill>
            <a:prstDash val="solid"/>
            <a:miter lim="800000"/>
            <a:headEnd len="med" w="med" type="none"/>
            <a:tailEnd len="med" w="med" type="none"/>
          </a:ln>
        </p:spPr>
      </p:cxnSp>
      <p:cxnSp>
        <p:nvCxnSpPr>
          <p:cNvPr id="409" name="Google Shape;409;p42"/>
          <p:cNvCxnSpPr>
            <a:stCxn id="410" idx="0"/>
            <a:endCxn id="404" idx="2"/>
          </p:cNvCxnSpPr>
          <p:nvPr/>
        </p:nvCxnSpPr>
        <p:spPr>
          <a:xfrm rot="-5400000">
            <a:off x="2411932" y="2981488"/>
            <a:ext cx="470400" cy="894900"/>
          </a:xfrm>
          <a:prstGeom prst="bentConnector3">
            <a:avLst>
              <a:gd fmla="val 49992" name="adj1"/>
            </a:avLst>
          </a:prstGeom>
          <a:noFill/>
          <a:ln cap="flat" cmpd="sng" w="28575">
            <a:solidFill>
              <a:srgbClr val="181818"/>
            </a:solidFill>
            <a:prstDash val="solid"/>
            <a:miter lim="800000"/>
            <a:headEnd len="med" w="med" type="none"/>
            <a:tailEnd len="med" w="med" type="none"/>
          </a:ln>
        </p:spPr>
      </p:cxnSp>
      <p:sp>
        <p:nvSpPr>
          <p:cNvPr id="410" name="Google Shape;410;p42"/>
          <p:cNvSpPr/>
          <p:nvPr/>
        </p:nvSpPr>
        <p:spPr>
          <a:xfrm>
            <a:off x="1394482" y="3664138"/>
            <a:ext cx="1610400" cy="905700"/>
          </a:xfrm>
          <a:prstGeom prst="roundRect">
            <a:avLst>
              <a:gd fmla="val 16667" name="adj"/>
            </a:avLst>
          </a:prstGeom>
          <a:solidFill>
            <a:srgbClr val="BFBFBF"/>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Yes</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(5/5)</a:t>
            </a:r>
            <a:endParaRPr/>
          </a:p>
        </p:txBody>
      </p:sp>
      <p:sp>
        <p:nvSpPr>
          <p:cNvPr id="408" name="Google Shape;408;p42"/>
          <p:cNvSpPr/>
          <p:nvPr/>
        </p:nvSpPr>
        <p:spPr>
          <a:xfrm>
            <a:off x="3273857" y="3664138"/>
            <a:ext cx="1610400" cy="905700"/>
          </a:xfrm>
          <a:prstGeom prst="roundRect">
            <a:avLst>
              <a:gd fmla="val 16667" name="adj"/>
            </a:avLst>
          </a:prstGeom>
          <a:solidFill>
            <a:srgbClr val="BFBFBF"/>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662">
                <a:solidFill>
                  <a:srgbClr val="FFFFFF"/>
                </a:solidFill>
                <a:latin typeface="Arial"/>
                <a:ea typeface="Arial"/>
                <a:cs typeface="Arial"/>
                <a:sym typeface="Arial"/>
              </a:rPr>
              <a:t>No</a:t>
            </a:r>
            <a:endParaRPr/>
          </a:p>
          <a:p>
            <a:pPr indent="0" lvl="0" marL="0" marR="0" rtl="0" algn="ctr">
              <a:spcBef>
                <a:spcPts val="0"/>
              </a:spcBef>
              <a:spcAft>
                <a:spcPts val="0"/>
              </a:spcAft>
              <a:buNone/>
            </a:pPr>
            <a:r>
              <a:rPr b="1" lang="es-419" sz="1662">
                <a:solidFill>
                  <a:srgbClr val="FFFFFF"/>
                </a:solidFill>
                <a:latin typeface="Arial"/>
                <a:ea typeface="Arial"/>
                <a:cs typeface="Arial"/>
                <a:sym typeface="Arial"/>
              </a:rPr>
              <a:t>(1/1)</a:t>
            </a:r>
            <a:endParaRPr/>
          </a:p>
        </p:txBody>
      </p:sp>
      <p:sp>
        <p:nvSpPr>
          <p:cNvPr id="411" name="Google Shape;411;p42"/>
          <p:cNvSpPr txBox="1"/>
          <p:nvPr/>
        </p:nvSpPr>
        <p:spPr>
          <a:xfrm>
            <a:off x="4019763" y="2938293"/>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477">
                <a:solidFill>
                  <a:srgbClr val="181818"/>
                </a:solidFill>
                <a:latin typeface="Arial"/>
                <a:ea typeface="Arial"/>
                <a:cs typeface="Arial"/>
                <a:sym typeface="Arial"/>
              </a:rPr>
              <a:t>Negro</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(0 Yes, 1 No)</a:t>
            </a:r>
            <a:endParaRPr/>
          </a:p>
        </p:txBody>
      </p:sp>
      <p:sp>
        <p:nvSpPr>
          <p:cNvPr id="412" name="Google Shape;412;p42"/>
          <p:cNvSpPr txBox="1"/>
          <p:nvPr/>
        </p:nvSpPr>
        <p:spPr>
          <a:xfrm>
            <a:off x="946003" y="2874658"/>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77">
                <a:solidFill>
                  <a:srgbClr val="181818"/>
                </a:solidFill>
                <a:latin typeface="Arial"/>
                <a:ea typeface="Arial"/>
                <a:cs typeface="Arial"/>
                <a:sym typeface="Arial"/>
              </a:rPr>
              <a:t>Blanco</a:t>
            </a:r>
            <a:endParaRPr/>
          </a:p>
          <a:p>
            <a:pPr indent="0" lvl="0" marL="0" marR="0" rtl="0" algn="l">
              <a:spcBef>
                <a:spcPts val="0"/>
              </a:spcBef>
              <a:spcAft>
                <a:spcPts val="0"/>
              </a:spcAft>
              <a:buNone/>
            </a:pPr>
            <a:r>
              <a:rPr lang="es-419" sz="1477">
                <a:solidFill>
                  <a:srgbClr val="181818"/>
                </a:solidFill>
                <a:latin typeface="Arial"/>
                <a:ea typeface="Arial"/>
                <a:cs typeface="Arial"/>
                <a:sym typeface="Arial"/>
              </a:rPr>
              <a:t>(5 Yes, 0 No)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43"/>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418" name="Google Shape;418;p43"/>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Construyendo el árbol</a:t>
            </a:r>
            <a:endParaRPr b="1" sz="3100">
              <a:solidFill>
                <a:schemeClr val="accent5"/>
              </a:solidFill>
              <a:latin typeface="Calibri"/>
              <a:ea typeface="Calibri"/>
              <a:cs typeface="Calibri"/>
              <a:sym typeface="Calibri"/>
            </a:endParaRPr>
          </a:p>
        </p:txBody>
      </p:sp>
      <p:sp>
        <p:nvSpPr>
          <p:cNvPr id="419" name="Google Shape;419;p43"/>
          <p:cNvSpPr txBox="1"/>
          <p:nvPr/>
        </p:nvSpPr>
        <p:spPr>
          <a:xfrm>
            <a:off x="216877" y="762000"/>
            <a:ext cx="82296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62">
              <a:solidFill>
                <a:srgbClr val="515151"/>
              </a:solidFill>
              <a:latin typeface="Candara"/>
              <a:ea typeface="Candara"/>
              <a:cs typeface="Candara"/>
              <a:sym typeface="Candara"/>
            </a:endParaRPr>
          </a:p>
          <a:p>
            <a:pPr indent="0" lvl="0" marL="0" rtl="0" algn="l">
              <a:spcBef>
                <a:spcPts val="332"/>
              </a:spcBef>
              <a:spcAft>
                <a:spcPts val="0"/>
              </a:spcAft>
              <a:buNone/>
            </a:pPr>
            <a:r>
              <a:t/>
            </a:r>
            <a:endParaRPr sz="1662">
              <a:solidFill>
                <a:srgbClr val="515151"/>
              </a:solidFill>
              <a:latin typeface="Candara"/>
              <a:ea typeface="Candara"/>
              <a:cs typeface="Candara"/>
              <a:sym typeface="Candara"/>
            </a:endParaRPr>
          </a:p>
        </p:txBody>
      </p:sp>
      <p:cxnSp>
        <p:nvCxnSpPr>
          <p:cNvPr id="420" name="Google Shape;420;p43"/>
          <p:cNvCxnSpPr>
            <a:stCxn id="421" idx="0"/>
            <a:endCxn id="422" idx="2"/>
          </p:cNvCxnSpPr>
          <p:nvPr/>
        </p:nvCxnSpPr>
        <p:spPr>
          <a:xfrm flipH="1" rot="5400000">
            <a:off x="5082108" y="1042536"/>
            <a:ext cx="452700" cy="1878900"/>
          </a:xfrm>
          <a:prstGeom prst="bentConnector3">
            <a:avLst>
              <a:gd fmla="val 50001" name="adj1"/>
            </a:avLst>
          </a:prstGeom>
          <a:noFill/>
          <a:ln cap="flat" cmpd="sng" w="28575">
            <a:solidFill>
              <a:srgbClr val="181818"/>
            </a:solidFill>
            <a:prstDash val="solid"/>
            <a:miter lim="800000"/>
            <a:headEnd len="med" w="med" type="none"/>
            <a:tailEnd len="med" w="med" type="none"/>
          </a:ln>
        </p:spPr>
      </p:cxnSp>
      <p:cxnSp>
        <p:nvCxnSpPr>
          <p:cNvPr id="423" name="Google Shape;423;p43"/>
          <p:cNvCxnSpPr>
            <a:stCxn id="424" idx="0"/>
            <a:endCxn id="422" idx="2"/>
          </p:cNvCxnSpPr>
          <p:nvPr/>
        </p:nvCxnSpPr>
        <p:spPr>
          <a:xfrm rot="-5400000">
            <a:off x="3204263" y="1043586"/>
            <a:ext cx="452700" cy="1876800"/>
          </a:xfrm>
          <a:prstGeom prst="bentConnector3">
            <a:avLst>
              <a:gd fmla="val 50001" name="adj1"/>
            </a:avLst>
          </a:prstGeom>
          <a:noFill/>
          <a:ln cap="flat" cmpd="sng" w="28575">
            <a:solidFill>
              <a:srgbClr val="181818"/>
            </a:solidFill>
            <a:prstDash val="solid"/>
            <a:miter lim="800000"/>
            <a:headEnd len="med" w="med" type="none"/>
            <a:tailEnd len="med" w="med" type="none"/>
          </a:ln>
        </p:spPr>
      </p:cxnSp>
      <p:sp>
        <p:nvSpPr>
          <p:cNvPr id="422" name="Google Shape;422;p43"/>
          <p:cNvSpPr/>
          <p:nvPr/>
        </p:nvSpPr>
        <p:spPr>
          <a:xfrm>
            <a:off x="3563929" y="849924"/>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br>
              <a:rPr b="1" lang="es-419" sz="1845">
                <a:solidFill>
                  <a:srgbClr val="FFFFFF"/>
                </a:solidFill>
                <a:latin typeface="Arial"/>
                <a:ea typeface="Arial"/>
                <a:cs typeface="Arial"/>
                <a:sym typeface="Arial"/>
              </a:rPr>
            </a:br>
            <a:r>
              <a:rPr b="1" lang="es-419" sz="1845">
                <a:solidFill>
                  <a:srgbClr val="FFFFFF"/>
                </a:solidFill>
                <a:latin typeface="Arial"/>
                <a:ea typeface="Arial"/>
                <a:cs typeface="Arial"/>
                <a:sym typeface="Arial"/>
              </a:rPr>
              <a:t>del cuerpo</a:t>
            </a:r>
            <a:endParaRPr b="1" sz="1108">
              <a:solidFill>
                <a:srgbClr val="FFFFFF"/>
              </a:solidFill>
              <a:latin typeface="Arial"/>
              <a:ea typeface="Arial"/>
              <a:cs typeface="Arial"/>
              <a:sym typeface="Arial"/>
            </a:endParaRPr>
          </a:p>
        </p:txBody>
      </p:sp>
      <p:sp>
        <p:nvSpPr>
          <p:cNvPr id="424" name="Google Shape;424;p43"/>
          <p:cNvSpPr/>
          <p:nvPr/>
        </p:nvSpPr>
        <p:spPr>
          <a:xfrm>
            <a:off x="1687013" y="2208336"/>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Color</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del cuerpo</a:t>
            </a:r>
            <a:endParaRPr b="1" sz="1845">
              <a:solidFill>
                <a:srgbClr val="FFFFFF"/>
              </a:solidFill>
              <a:latin typeface="Arial"/>
              <a:ea typeface="Arial"/>
              <a:cs typeface="Arial"/>
              <a:sym typeface="Arial"/>
            </a:endParaRPr>
          </a:p>
        </p:txBody>
      </p:sp>
      <p:sp>
        <p:nvSpPr>
          <p:cNvPr id="421" name="Google Shape;421;p43"/>
          <p:cNvSpPr/>
          <p:nvPr/>
        </p:nvSpPr>
        <p:spPr>
          <a:xfrm>
            <a:off x="5442708" y="2208336"/>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de la cabeza</a:t>
            </a:r>
            <a:endParaRPr b="1" sz="1292">
              <a:solidFill>
                <a:srgbClr val="FFFFFF"/>
              </a:solidFill>
              <a:latin typeface="Arial"/>
              <a:ea typeface="Arial"/>
              <a:cs typeface="Arial"/>
              <a:sym typeface="Arial"/>
            </a:endParaRPr>
          </a:p>
        </p:txBody>
      </p:sp>
      <p:sp>
        <p:nvSpPr>
          <p:cNvPr id="425" name="Google Shape;425;p43"/>
          <p:cNvSpPr txBox="1"/>
          <p:nvPr/>
        </p:nvSpPr>
        <p:spPr>
          <a:xfrm>
            <a:off x="5310373" y="1482490"/>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Oval</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(2 Yes, 4 No)</a:t>
            </a:r>
            <a:endParaRPr sz="1200"/>
          </a:p>
        </p:txBody>
      </p:sp>
      <p:sp>
        <p:nvSpPr>
          <p:cNvPr id="426" name="Google Shape;426;p43"/>
          <p:cNvSpPr txBox="1"/>
          <p:nvPr/>
        </p:nvSpPr>
        <p:spPr>
          <a:xfrm>
            <a:off x="2008015" y="1476406"/>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Rectangular</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(5 Yes, 1 No)</a:t>
            </a:r>
            <a:endParaRPr sz="1200"/>
          </a:p>
        </p:txBody>
      </p:sp>
      <p:cxnSp>
        <p:nvCxnSpPr>
          <p:cNvPr id="427" name="Google Shape;427;p43"/>
          <p:cNvCxnSpPr>
            <a:stCxn id="428" idx="0"/>
            <a:endCxn id="424" idx="2"/>
          </p:cNvCxnSpPr>
          <p:nvPr/>
        </p:nvCxnSpPr>
        <p:spPr>
          <a:xfrm flipH="1" rot="5400000">
            <a:off x="2749233" y="2856863"/>
            <a:ext cx="470400" cy="984600"/>
          </a:xfrm>
          <a:prstGeom prst="bentConnector3">
            <a:avLst>
              <a:gd fmla="val 49992" name="adj1"/>
            </a:avLst>
          </a:prstGeom>
          <a:noFill/>
          <a:ln cap="flat" cmpd="sng" w="28575">
            <a:solidFill>
              <a:srgbClr val="181818"/>
            </a:solidFill>
            <a:prstDash val="solid"/>
            <a:miter lim="800000"/>
            <a:headEnd len="med" w="med" type="none"/>
            <a:tailEnd len="med" w="med" type="none"/>
          </a:ln>
        </p:spPr>
      </p:cxnSp>
      <p:cxnSp>
        <p:nvCxnSpPr>
          <p:cNvPr id="429" name="Google Shape;429;p43"/>
          <p:cNvCxnSpPr>
            <a:stCxn id="430" idx="0"/>
            <a:endCxn id="424" idx="2"/>
          </p:cNvCxnSpPr>
          <p:nvPr/>
        </p:nvCxnSpPr>
        <p:spPr>
          <a:xfrm rot="-5400000">
            <a:off x="1809608" y="2901713"/>
            <a:ext cx="470400" cy="894900"/>
          </a:xfrm>
          <a:prstGeom prst="bentConnector3">
            <a:avLst>
              <a:gd fmla="val 49992" name="adj1"/>
            </a:avLst>
          </a:prstGeom>
          <a:noFill/>
          <a:ln cap="flat" cmpd="sng" w="28575">
            <a:solidFill>
              <a:srgbClr val="181818"/>
            </a:solidFill>
            <a:prstDash val="solid"/>
            <a:miter lim="800000"/>
            <a:headEnd len="med" w="med" type="none"/>
            <a:tailEnd len="med" w="med" type="none"/>
          </a:ln>
        </p:spPr>
      </p:cxnSp>
      <p:sp>
        <p:nvSpPr>
          <p:cNvPr id="430" name="Google Shape;430;p43"/>
          <p:cNvSpPr/>
          <p:nvPr/>
        </p:nvSpPr>
        <p:spPr>
          <a:xfrm>
            <a:off x="792158" y="3584363"/>
            <a:ext cx="1610400" cy="905700"/>
          </a:xfrm>
          <a:prstGeom prst="roundRect">
            <a:avLst>
              <a:gd fmla="val 16667" name="adj"/>
            </a:avLst>
          </a:prstGeom>
          <a:solidFill>
            <a:srgbClr val="00B05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Yes</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(5/5)</a:t>
            </a:r>
            <a:endParaRPr/>
          </a:p>
        </p:txBody>
      </p:sp>
      <p:sp>
        <p:nvSpPr>
          <p:cNvPr id="428" name="Google Shape;428;p43"/>
          <p:cNvSpPr/>
          <p:nvPr/>
        </p:nvSpPr>
        <p:spPr>
          <a:xfrm>
            <a:off x="2671533" y="3584363"/>
            <a:ext cx="1610400" cy="905700"/>
          </a:xfrm>
          <a:prstGeom prst="roundRect">
            <a:avLst>
              <a:gd fmla="val 16667" name="adj"/>
            </a:avLst>
          </a:prstGeom>
          <a:solidFill>
            <a:srgbClr val="FF9933"/>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No</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(1/1)</a:t>
            </a:r>
            <a:endParaRPr/>
          </a:p>
        </p:txBody>
      </p:sp>
      <p:sp>
        <p:nvSpPr>
          <p:cNvPr id="431" name="Google Shape;431;p43"/>
          <p:cNvSpPr txBox="1"/>
          <p:nvPr/>
        </p:nvSpPr>
        <p:spPr>
          <a:xfrm>
            <a:off x="3242149" y="2876400"/>
            <a:ext cx="12330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Negro</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(0 Yes, 1 No)</a:t>
            </a:r>
            <a:endParaRPr sz="1200"/>
          </a:p>
        </p:txBody>
      </p:sp>
      <p:sp>
        <p:nvSpPr>
          <p:cNvPr id="432" name="Google Shape;432;p43"/>
          <p:cNvSpPr txBox="1"/>
          <p:nvPr/>
        </p:nvSpPr>
        <p:spPr>
          <a:xfrm>
            <a:off x="500625" y="2871675"/>
            <a:ext cx="13398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Blanco</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(5 Yes, 0 No)</a:t>
            </a:r>
            <a:endParaRPr sz="1200"/>
          </a:p>
        </p:txBody>
      </p:sp>
      <p:sp>
        <p:nvSpPr>
          <p:cNvPr id="433" name="Google Shape;433;p43"/>
          <p:cNvSpPr/>
          <p:nvPr/>
        </p:nvSpPr>
        <p:spPr>
          <a:xfrm>
            <a:off x="4475230" y="3584363"/>
            <a:ext cx="1610400" cy="905700"/>
          </a:xfrm>
          <a:prstGeom prst="roundRect">
            <a:avLst>
              <a:gd fmla="val 16667" name="adj"/>
            </a:avLst>
          </a:prstGeom>
          <a:solidFill>
            <a:srgbClr val="FF9933"/>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No</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(4/4)</a:t>
            </a:r>
            <a:endParaRPr/>
          </a:p>
        </p:txBody>
      </p:sp>
      <p:sp>
        <p:nvSpPr>
          <p:cNvPr id="434" name="Google Shape;434;p43"/>
          <p:cNvSpPr/>
          <p:nvPr/>
        </p:nvSpPr>
        <p:spPr>
          <a:xfrm>
            <a:off x="6354604" y="3584363"/>
            <a:ext cx="1610400" cy="905700"/>
          </a:xfrm>
          <a:prstGeom prst="roundRect">
            <a:avLst>
              <a:gd fmla="val 16667" name="adj"/>
            </a:avLst>
          </a:prstGeom>
          <a:solidFill>
            <a:srgbClr val="00B05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Yes</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(2/2)</a:t>
            </a:r>
            <a:endParaRPr/>
          </a:p>
        </p:txBody>
      </p:sp>
      <p:sp>
        <p:nvSpPr>
          <p:cNvPr id="435" name="Google Shape;435;p43"/>
          <p:cNvSpPr txBox="1"/>
          <p:nvPr/>
        </p:nvSpPr>
        <p:spPr>
          <a:xfrm>
            <a:off x="7226124" y="2886002"/>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Redonda</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(2 Yes, 0 No)</a:t>
            </a:r>
            <a:endParaRPr sz="1200"/>
          </a:p>
        </p:txBody>
      </p:sp>
      <p:sp>
        <p:nvSpPr>
          <p:cNvPr id="436" name="Google Shape;436;p43"/>
          <p:cNvSpPr txBox="1"/>
          <p:nvPr/>
        </p:nvSpPr>
        <p:spPr>
          <a:xfrm>
            <a:off x="4242718" y="2905778"/>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Cuadrada</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(0 Yes, 4 No)</a:t>
            </a:r>
            <a:endParaRPr sz="1200"/>
          </a:p>
        </p:txBody>
      </p:sp>
      <p:cxnSp>
        <p:nvCxnSpPr>
          <p:cNvPr id="437" name="Google Shape;437;p43"/>
          <p:cNvCxnSpPr/>
          <p:nvPr/>
        </p:nvCxnSpPr>
        <p:spPr>
          <a:xfrm flipH="1" rot="5400000">
            <a:off x="6483033" y="2856863"/>
            <a:ext cx="470400" cy="984600"/>
          </a:xfrm>
          <a:prstGeom prst="bentConnector3">
            <a:avLst>
              <a:gd fmla="val 49992" name="adj1"/>
            </a:avLst>
          </a:prstGeom>
          <a:noFill/>
          <a:ln cap="flat" cmpd="sng" w="28575">
            <a:solidFill>
              <a:srgbClr val="181818"/>
            </a:solidFill>
            <a:prstDash val="solid"/>
            <a:miter lim="800000"/>
            <a:headEnd len="med" w="med" type="none"/>
            <a:tailEnd len="med" w="med" type="none"/>
          </a:ln>
        </p:spPr>
      </p:cxnSp>
      <p:cxnSp>
        <p:nvCxnSpPr>
          <p:cNvPr id="438" name="Google Shape;438;p43"/>
          <p:cNvCxnSpPr/>
          <p:nvPr/>
        </p:nvCxnSpPr>
        <p:spPr>
          <a:xfrm rot="-5400000">
            <a:off x="5543408" y="2901713"/>
            <a:ext cx="470400" cy="894900"/>
          </a:xfrm>
          <a:prstGeom prst="bentConnector3">
            <a:avLst>
              <a:gd fmla="val 49992" name="adj1"/>
            </a:avLst>
          </a:prstGeom>
          <a:noFill/>
          <a:ln cap="flat" cmpd="sng" w="28575">
            <a:solidFill>
              <a:srgbClr val="181818"/>
            </a:solidFill>
            <a:prstDash val="solid"/>
            <a:miter lim="800000"/>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Regresión basada en Árboles de Decisión</a:t>
            </a:r>
            <a:endParaRPr b="1" sz="3100">
              <a:solidFill>
                <a:schemeClr val="accent5"/>
              </a:solidFill>
              <a:latin typeface="Calibri"/>
              <a:ea typeface="Calibri"/>
              <a:cs typeface="Calibri"/>
              <a:sym typeface="Calibri"/>
            </a:endParaRPr>
          </a:p>
        </p:txBody>
      </p:sp>
      <p:sp>
        <p:nvSpPr>
          <p:cNvPr id="118" name="Google Shape;118;p26"/>
          <p:cNvSpPr txBox="1"/>
          <p:nvPr/>
        </p:nvSpPr>
        <p:spPr>
          <a:xfrm>
            <a:off x="292800" y="892675"/>
            <a:ext cx="56718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t>Los árboles de decisión son algoritmos de aprendizaje supervisado que se utilizan tanto para problemas de regresión como de clasificación. Son sencillos pero potentes a la hora de modelar relaciones no lineales. Al ser un modelo no paramétrico, el objetivo de este algoritmo es entrenar un modelo que pueda predecir resultados basados en reglas de decisión simples (por ejemplo condiciones if-else) basadas en características. La interpretabilidad de los árboles de decisión los hace aún más</a:t>
            </a:r>
            <a:endParaRPr sz="1300"/>
          </a:p>
          <a:p>
            <a:pPr indent="0" lvl="0" marL="0" rtl="0" algn="l">
              <a:spcBef>
                <a:spcPts val="0"/>
              </a:spcBef>
              <a:spcAft>
                <a:spcPts val="0"/>
              </a:spcAft>
              <a:buClr>
                <a:schemeClr val="dk1"/>
              </a:buClr>
              <a:buSzPts val="1100"/>
              <a:buFont typeface="Arial"/>
              <a:buNone/>
            </a:pPr>
            <a:r>
              <a:rPr lang="es-419" sz="1300"/>
              <a:t>interesantes, ya que podemos visualizar las reglas que ha inferido de los datos.</a:t>
            </a:r>
            <a:endParaRPr sz="1300"/>
          </a:p>
          <a:p>
            <a:pPr indent="0" lvl="0" marL="0" rtl="0" algn="l">
              <a:spcBef>
                <a:spcPts val="0"/>
              </a:spcBef>
              <a:spcAft>
                <a:spcPts val="0"/>
              </a:spcAft>
              <a:buNone/>
            </a:pPr>
            <a:r>
              <a:t/>
            </a:r>
            <a:endParaRPr sz="1300"/>
          </a:p>
        </p:txBody>
      </p:sp>
      <p:pic>
        <p:nvPicPr>
          <p:cNvPr id="119" name="Google Shape;119;p26"/>
          <p:cNvPicPr preferRelativeResize="0"/>
          <p:nvPr/>
        </p:nvPicPr>
        <p:blipFill>
          <a:blip r:embed="rId5">
            <a:alphaModFix/>
          </a:blip>
          <a:stretch>
            <a:fillRect/>
          </a:stretch>
        </p:blipFill>
        <p:spPr>
          <a:xfrm>
            <a:off x="4912100" y="2615119"/>
            <a:ext cx="3591376" cy="1983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4"/>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444" name="Google Shape;444;p44"/>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Predicción</a:t>
            </a:r>
            <a:endParaRPr b="1" sz="3100">
              <a:solidFill>
                <a:schemeClr val="accent5"/>
              </a:solidFill>
              <a:latin typeface="Calibri"/>
              <a:ea typeface="Calibri"/>
              <a:cs typeface="Calibri"/>
              <a:sym typeface="Calibri"/>
            </a:endParaRPr>
          </a:p>
        </p:txBody>
      </p:sp>
      <p:cxnSp>
        <p:nvCxnSpPr>
          <p:cNvPr id="445" name="Google Shape;445;p44"/>
          <p:cNvCxnSpPr>
            <a:stCxn id="446" idx="0"/>
            <a:endCxn id="447" idx="2"/>
          </p:cNvCxnSpPr>
          <p:nvPr/>
        </p:nvCxnSpPr>
        <p:spPr>
          <a:xfrm flipH="1" rot="5400000">
            <a:off x="5082108" y="1042536"/>
            <a:ext cx="452700" cy="1878900"/>
          </a:xfrm>
          <a:prstGeom prst="bentConnector3">
            <a:avLst>
              <a:gd fmla="val 50001" name="adj1"/>
            </a:avLst>
          </a:prstGeom>
          <a:noFill/>
          <a:ln cap="flat" cmpd="sng" w="28575">
            <a:solidFill>
              <a:srgbClr val="181818"/>
            </a:solidFill>
            <a:prstDash val="solid"/>
            <a:miter lim="800000"/>
            <a:headEnd len="med" w="med" type="none"/>
            <a:tailEnd len="med" w="med" type="none"/>
          </a:ln>
        </p:spPr>
      </p:cxnSp>
      <p:cxnSp>
        <p:nvCxnSpPr>
          <p:cNvPr id="448" name="Google Shape;448;p44"/>
          <p:cNvCxnSpPr>
            <a:stCxn id="449" idx="0"/>
            <a:endCxn id="447" idx="2"/>
          </p:cNvCxnSpPr>
          <p:nvPr/>
        </p:nvCxnSpPr>
        <p:spPr>
          <a:xfrm rot="-5400000">
            <a:off x="3204263" y="1043586"/>
            <a:ext cx="452700" cy="1876800"/>
          </a:xfrm>
          <a:prstGeom prst="bentConnector3">
            <a:avLst>
              <a:gd fmla="val 50001" name="adj1"/>
            </a:avLst>
          </a:prstGeom>
          <a:noFill/>
          <a:ln cap="flat" cmpd="sng" w="28575">
            <a:solidFill>
              <a:srgbClr val="181818"/>
            </a:solidFill>
            <a:prstDash val="solid"/>
            <a:miter lim="800000"/>
            <a:headEnd len="med" w="med" type="none"/>
            <a:tailEnd len="med" w="med" type="none"/>
          </a:ln>
        </p:spPr>
      </p:cxnSp>
      <p:sp>
        <p:nvSpPr>
          <p:cNvPr id="447" name="Google Shape;447;p44"/>
          <p:cNvSpPr/>
          <p:nvPr/>
        </p:nvSpPr>
        <p:spPr>
          <a:xfrm>
            <a:off x="3563929" y="849924"/>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br>
              <a:rPr b="1" lang="es-419" sz="1845">
                <a:solidFill>
                  <a:srgbClr val="FFFFFF"/>
                </a:solidFill>
                <a:latin typeface="Arial"/>
                <a:ea typeface="Arial"/>
                <a:cs typeface="Arial"/>
                <a:sym typeface="Arial"/>
              </a:rPr>
            </a:br>
            <a:r>
              <a:rPr b="1" lang="es-419" sz="1845">
                <a:solidFill>
                  <a:srgbClr val="FFFFFF"/>
                </a:solidFill>
                <a:latin typeface="Arial"/>
                <a:ea typeface="Arial"/>
                <a:cs typeface="Arial"/>
                <a:sym typeface="Arial"/>
              </a:rPr>
              <a:t>del cuerpo</a:t>
            </a:r>
            <a:endParaRPr b="1" sz="1108">
              <a:solidFill>
                <a:srgbClr val="FFFFFF"/>
              </a:solidFill>
              <a:latin typeface="Arial"/>
              <a:ea typeface="Arial"/>
              <a:cs typeface="Arial"/>
              <a:sym typeface="Arial"/>
            </a:endParaRPr>
          </a:p>
        </p:txBody>
      </p:sp>
      <p:sp>
        <p:nvSpPr>
          <p:cNvPr id="449" name="Google Shape;449;p44"/>
          <p:cNvSpPr/>
          <p:nvPr/>
        </p:nvSpPr>
        <p:spPr>
          <a:xfrm>
            <a:off x="1687013" y="2208336"/>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Color</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del cuerpo</a:t>
            </a:r>
            <a:endParaRPr b="1" sz="1845">
              <a:solidFill>
                <a:srgbClr val="FFFFFF"/>
              </a:solidFill>
              <a:latin typeface="Arial"/>
              <a:ea typeface="Arial"/>
              <a:cs typeface="Arial"/>
              <a:sym typeface="Arial"/>
            </a:endParaRPr>
          </a:p>
        </p:txBody>
      </p:sp>
      <p:sp>
        <p:nvSpPr>
          <p:cNvPr id="446" name="Google Shape;446;p44"/>
          <p:cNvSpPr/>
          <p:nvPr/>
        </p:nvSpPr>
        <p:spPr>
          <a:xfrm>
            <a:off x="5442708" y="2208336"/>
            <a:ext cx="1610400" cy="905700"/>
          </a:xfrm>
          <a:prstGeom prst="roundRect">
            <a:avLst>
              <a:gd fmla="val 16667" name="adj"/>
            </a:avLst>
          </a:prstGeom>
          <a:solidFill>
            <a:srgbClr val="BF9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Forma</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de la cabeza</a:t>
            </a:r>
            <a:endParaRPr b="1" sz="1292">
              <a:solidFill>
                <a:srgbClr val="FFFFFF"/>
              </a:solidFill>
              <a:latin typeface="Arial"/>
              <a:ea typeface="Arial"/>
              <a:cs typeface="Arial"/>
              <a:sym typeface="Arial"/>
            </a:endParaRPr>
          </a:p>
        </p:txBody>
      </p:sp>
      <p:sp>
        <p:nvSpPr>
          <p:cNvPr id="450" name="Google Shape;450;p44"/>
          <p:cNvSpPr txBox="1"/>
          <p:nvPr/>
        </p:nvSpPr>
        <p:spPr>
          <a:xfrm>
            <a:off x="5310373" y="1482490"/>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Oval</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(2 Yes, 4 No)</a:t>
            </a:r>
            <a:endParaRPr sz="1200"/>
          </a:p>
        </p:txBody>
      </p:sp>
      <p:sp>
        <p:nvSpPr>
          <p:cNvPr id="451" name="Google Shape;451;p44"/>
          <p:cNvSpPr txBox="1"/>
          <p:nvPr/>
        </p:nvSpPr>
        <p:spPr>
          <a:xfrm>
            <a:off x="2008015" y="1476406"/>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Rectangular</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(5 Yes, 1 No)</a:t>
            </a:r>
            <a:endParaRPr sz="1200"/>
          </a:p>
        </p:txBody>
      </p:sp>
      <p:cxnSp>
        <p:nvCxnSpPr>
          <p:cNvPr id="452" name="Google Shape;452;p44"/>
          <p:cNvCxnSpPr>
            <a:stCxn id="453" idx="0"/>
            <a:endCxn id="449" idx="2"/>
          </p:cNvCxnSpPr>
          <p:nvPr/>
        </p:nvCxnSpPr>
        <p:spPr>
          <a:xfrm flipH="1" rot="5400000">
            <a:off x="2749233" y="2856863"/>
            <a:ext cx="470400" cy="984600"/>
          </a:xfrm>
          <a:prstGeom prst="bentConnector3">
            <a:avLst>
              <a:gd fmla="val 49992" name="adj1"/>
            </a:avLst>
          </a:prstGeom>
          <a:noFill/>
          <a:ln cap="flat" cmpd="sng" w="28575">
            <a:solidFill>
              <a:srgbClr val="181818"/>
            </a:solidFill>
            <a:prstDash val="solid"/>
            <a:miter lim="800000"/>
            <a:headEnd len="med" w="med" type="none"/>
            <a:tailEnd len="med" w="med" type="none"/>
          </a:ln>
        </p:spPr>
      </p:cxnSp>
      <p:cxnSp>
        <p:nvCxnSpPr>
          <p:cNvPr id="454" name="Google Shape;454;p44"/>
          <p:cNvCxnSpPr>
            <a:stCxn id="455" idx="0"/>
            <a:endCxn id="449" idx="2"/>
          </p:cNvCxnSpPr>
          <p:nvPr/>
        </p:nvCxnSpPr>
        <p:spPr>
          <a:xfrm rot="-5400000">
            <a:off x="1809608" y="2901713"/>
            <a:ext cx="470400" cy="894900"/>
          </a:xfrm>
          <a:prstGeom prst="bentConnector3">
            <a:avLst>
              <a:gd fmla="val 49992" name="adj1"/>
            </a:avLst>
          </a:prstGeom>
          <a:noFill/>
          <a:ln cap="flat" cmpd="sng" w="28575">
            <a:solidFill>
              <a:srgbClr val="181818"/>
            </a:solidFill>
            <a:prstDash val="solid"/>
            <a:miter lim="800000"/>
            <a:headEnd len="med" w="med" type="none"/>
            <a:tailEnd len="med" w="med" type="none"/>
          </a:ln>
        </p:spPr>
      </p:cxnSp>
      <p:sp>
        <p:nvSpPr>
          <p:cNvPr id="455" name="Google Shape;455;p44"/>
          <p:cNvSpPr/>
          <p:nvPr/>
        </p:nvSpPr>
        <p:spPr>
          <a:xfrm>
            <a:off x="792158" y="3584363"/>
            <a:ext cx="1610400" cy="905700"/>
          </a:xfrm>
          <a:prstGeom prst="roundRect">
            <a:avLst>
              <a:gd fmla="val 16667" name="adj"/>
            </a:avLst>
          </a:prstGeom>
          <a:solidFill>
            <a:srgbClr val="00B05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Yes</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(5/5)</a:t>
            </a:r>
            <a:endParaRPr/>
          </a:p>
        </p:txBody>
      </p:sp>
      <p:sp>
        <p:nvSpPr>
          <p:cNvPr id="453" name="Google Shape;453;p44"/>
          <p:cNvSpPr/>
          <p:nvPr/>
        </p:nvSpPr>
        <p:spPr>
          <a:xfrm>
            <a:off x="2671533" y="3584363"/>
            <a:ext cx="1610400" cy="905700"/>
          </a:xfrm>
          <a:prstGeom prst="roundRect">
            <a:avLst>
              <a:gd fmla="val 16667" name="adj"/>
            </a:avLst>
          </a:prstGeom>
          <a:solidFill>
            <a:srgbClr val="FF9933"/>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No</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(1/1)</a:t>
            </a:r>
            <a:endParaRPr/>
          </a:p>
        </p:txBody>
      </p:sp>
      <p:sp>
        <p:nvSpPr>
          <p:cNvPr id="456" name="Google Shape;456;p44"/>
          <p:cNvSpPr txBox="1"/>
          <p:nvPr/>
        </p:nvSpPr>
        <p:spPr>
          <a:xfrm>
            <a:off x="3242149" y="2876400"/>
            <a:ext cx="12330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Negro</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(0 Yes, 1 No)</a:t>
            </a:r>
            <a:endParaRPr sz="1200"/>
          </a:p>
        </p:txBody>
      </p:sp>
      <p:sp>
        <p:nvSpPr>
          <p:cNvPr id="457" name="Google Shape;457;p44"/>
          <p:cNvSpPr txBox="1"/>
          <p:nvPr/>
        </p:nvSpPr>
        <p:spPr>
          <a:xfrm>
            <a:off x="500625" y="2871675"/>
            <a:ext cx="13398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Blanco</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(5 Yes, 0 No)</a:t>
            </a:r>
            <a:endParaRPr sz="1200"/>
          </a:p>
        </p:txBody>
      </p:sp>
      <p:sp>
        <p:nvSpPr>
          <p:cNvPr id="458" name="Google Shape;458;p44"/>
          <p:cNvSpPr/>
          <p:nvPr/>
        </p:nvSpPr>
        <p:spPr>
          <a:xfrm>
            <a:off x="4475230" y="3584363"/>
            <a:ext cx="1610400" cy="905700"/>
          </a:xfrm>
          <a:prstGeom prst="roundRect">
            <a:avLst>
              <a:gd fmla="val 16667" name="adj"/>
            </a:avLst>
          </a:prstGeom>
          <a:solidFill>
            <a:srgbClr val="FF9933"/>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No</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(4/4)</a:t>
            </a:r>
            <a:endParaRPr/>
          </a:p>
        </p:txBody>
      </p:sp>
      <p:sp>
        <p:nvSpPr>
          <p:cNvPr id="459" name="Google Shape;459;p44"/>
          <p:cNvSpPr/>
          <p:nvPr/>
        </p:nvSpPr>
        <p:spPr>
          <a:xfrm>
            <a:off x="6354604" y="3584363"/>
            <a:ext cx="1610400" cy="905700"/>
          </a:xfrm>
          <a:prstGeom prst="roundRect">
            <a:avLst>
              <a:gd fmla="val 16667" name="adj"/>
            </a:avLst>
          </a:prstGeom>
          <a:solidFill>
            <a:srgbClr val="00B05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1845">
                <a:solidFill>
                  <a:srgbClr val="FFFFFF"/>
                </a:solidFill>
                <a:latin typeface="Arial"/>
                <a:ea typeface="Arial"/>
                <a:cs typeface="Arial"/>
                <a:sym typeface="Arial"/>
              </a:rPr>
              <a:t>Yes</a:t>
            </a:r>
            <a:endParaRPr/>
          </a:p>
          <a:p>
            <a:pPr indent="0" lvl="0" marL="0" marR="0" rtl="0" algn="ctr">
              <a:spcBef>
                <a:spcPts val="0"/>
              </a:spcBef>
              <a:spcAft>
                <a:spcPts val="0"/>
              </a:spcAft>
              <a:buNone/>
            </a:pPr>
            <a:r>
              <a:rPr b="1" lang="es-419" sz="1845">
                <a:solidFill>
                  <a:srgbClr val="FFFFFF"/>
                </a:solidFill>
                <a:latin typeface="Arial"/>
                <a:ea typeface="Arial"/>
                <a:cs typeface="Arial"/>
                <a:sym typeface="Arial"/>
              </a:rPr>
              <a:t>(2/2)</a:t>
            </a:r>
            <a:endParaRPr/>
          </a:p>
        </p:txBody>
      </p:sp>
      <p:sp>
        <p:nvSpPr>
          <p:cNvPr id="460" name="Google Shape;460;p44"/>
          <p:cNvSpPr txBox="1"/>
          <p:nvPr/>
        </p:nvSpPr>
        <p:spPr>
          <a:xfrm>
            <a:off x="7226124" y="2886002"/>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Redonda</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(2 Yes, 0 No)</a:t>
            </a:r>
            <a:endParaRPr sz="1200"/>
          </a:p>
        </p:txBody>
      </p:sp>
      <p:sp>
        <p:nvSpPr>
          <p:cNvPr id="461" name="Google Shape;461;p44"/>
          <p:cNvSpPr txBox="1"/>
          <p:nvPr/>
        </p:nvSpPr>
        <p:spPr>
          <a:xfrm>
            <a:off x="4242718" y="2905778"/>
            <a:ext cx="2222700" cy="5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200">
                <a:solidFill>
                  <a:srgbClr val="181818"/>
                </a:solidFill>
                <a:latin typeface="Arial"/>
                <a:ea typeface="Arial"/>
                <a:cs typeface="Arial"/>
                <a:sym typeface="Arial"/>
              </a:rPr>
              <a:t>Cuadrada</a:t>
            </a:r>
            <a:endParaRPr sz="1200"/>
          </a:p>
          <a:p>
            <a:pPr indent="0" lvl="0" marL="0" marR="0" rtl="0" algn="l">
              <a:spcBef>
                <a:spcPts val="0"/>
              </a:spcBef>
              <a:spcAft>
                <a:spcPts val="0"/>
              </a:spcAft>
              <a:buNone/>
            </a:pPr>
            <a:r>
              <a:rPr lang="es-419" sz="1200">
                <a:solidFill>
                  <a:srgbClr val="181818"/>
                </a:solidFill>
                <a:latin typeface="Arial"/>
                <a:ea typeface="Arial"/>
                <a:cs typeface="Arial"/>
                <a:sym typeface="Arial"/>
              </a:rPr>
              <a:t>(0 Yes, 4 No)</a:t>
            </a:r>
            <a:endParaRPr sz="1200"/>
          </a:p>
        </p:txBody>
      </p:sp>
      <p:pic>
        <p:nvPicPr>
          <p:cNvPr id="462" name="Google Shape;462;p44"/>
          <p:cNvPicPr preferRelativeResize="0"/>
          <p:nvPr/>
        </p:nvPicPr>
        <p:blipFill rotWithShape="1">
          <a:blip r:embed="rId4">
            <a:alphaModFix/>
          </a:blip>
          <a:srcRect b="1628" l="91133" r="915" t="14857"/>
          <a:stretch/>
        </p:blipFill>
        <p:spPr>
          <a:xfrm>
            <a:off x="6314365" y="740273"/>
            <a:ext cx="332346" cy="838015"/>
          </a:xfrm>
          <a:prstGeom prst="rect">
            <a:avLst/>
          </a:prstGeom>
          <a:noFill/>
          <a:ln>
            <a:noFill/>
          </a:ln>
        </p:spPr>
      </p:pic>
      <p:sp>
        <p:nvSpPr>
          <p:cNvPr id="463" name="Google Shape;463;p44"/>
          <p:cNvSpPr txBox="1"/>
          <p:nvPr/>
        </p:nvSpPr>
        <p:spPr>
          <a:xfrm>
            <a:off x="6728633" y="951901"/>
            <a:ext cx="383400" cy="34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662">
                <a:solidFill>
                  <a:srgbClr val="181818"/>
                </a:solidFill>
                <a:latin typeface="Candara"/>
                <a:ea typeface="Candara"/>
                <a:cs typeface="Candara"/>
                <a:sym typeface="Candara"/>
              </a:rPr>
              <a:t>¿?</a:t>
            </a:r>
            <a:endParaRPr/>
          </a:p>
        </p:txBody>
      </p:sp>
      <p:pic>
        <p:nvPicPr>
          <p:cNvPr id="464" name="Google Shape;464;p44"/>
          <p:cNvPicPr preferRelativeResize="0"/>
          <p:nvPr/>
        </p:nvPicPr>
        <p:blipFill rotWithShape="1">
          <a:blip r:embed="rId5">
            <a:alphaModFix/>
          </a:blip>
          <a:srcRect b="4420" l="42013" r="50035" t="15057"/>
          <a:stretch/>
        </p:blipFill>
        <p:spPr>
          <a:xfrm>
            <a:off x="8175495" y="729979"/>
            <a:ext cx="332345" cy="807921"/>
          </a:xfrm>
          <a:prstGeom prst="rect">
            <a:avLst/>
          </a:prstGeom>
          <a:noFill/>
          <a:ln>
            <a:noFill/>
          </a:ln>
        </p:spPr>
      </p:pic>
      <p:sp>
        <p:nvSpPr>
          <p:cNvPr id="465" name="Google Shape;465;p44"/>
          <p:cNvSpPr txBox="1"/>
          <p:nvPr/>
        </p:nvSpPr>
        <p:spPr>
          <a:xfrm>
            <a:off x="8639760" y="952657"/>
            <a:ext cx="383400" cy="34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662">
                <a:solidFill>
                  <a:srgbClr val="181818"/>
                </a:solidFill>
                <a:latin typeface="Candara"/>
                <a:ea typeface="Candara"/>
                <a:cs typeface="Candara"/>
                <a:sym typeface="Candara"/>
              </a:rPr>
              <a:t>¿?</a:t>
            </a:r>
            <a:endParaRPr/>
          </a:p>
        </p:txBody>
      </p:sp>
      <p:cxnSp>
        <p:nvCxnSpPr>
          <p:cNvPr id="466" name="Google Shape;466;p44"/>
          <p:cNvCxnSpPr/>
          <p:nvPr/>
        </p:nvCxnSpPr>
        <p:spPr>
          <a:xfrm flipH="1" rot="5400000">
            <a:off x="6483033" y="2856863"/>
            <a:ext cx="470400" cy="984600"/>
          </a:xfrm>
          <a:prstGeom prst="bentConnector3">
            <a:avLst>
              <a:gd fmla="val 49992" name="adj1"/>
            </a:avLst>
          </a:prstGeom>
          <a:noFill/>
          <a:ln cap="flat" cmpd="sng" w="28575">
            <a:solidFill>
              <a:srgbClr val="181818"/>
            </a:solidFill>
            <a:prstDash val="solid"/>
            <a:miter lim="800000"/>
            <a:headEnd len="med" w="med" type="none"/>
            <a:tailEnd len="med" w="med" type="none"/>
          </a:ln>
        </p:spPr>
      </p:cxnSp>
      <p:cxnSp>
        <p:nvCxnSpPr>
          <p:cNvPr id="467" name="Google Shape;467;p44"/>
          <p:cNvCxnSpPr/>
          <p:nvPr/>
        </p:nvCxnSpPr>
        <p:spPr>
          <a:xfrm rot="-5400000">
            <a:off x="5543408" y="2901713"/>
            <a:ext cx="470400" cy="894900"/>
          </a:xfrm>
          <a:prstGeom prst="bentConnector3">
            <a:avLst>
              <a:gd fmla="val 49992" name="adj1"/>
            </a:avLst>
          </a:prstGeom>
          <a:noFill/>
          <a:ln cap="flat" cmpd="sng" w="28575">
            <a:solidFill>
              <a:srgbClr val="181818"/>
            </a:solidFill>
            <a:prstDash val="solid"/>
            <a:miter lim="800000"/>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473" name="Google Shape;473;p4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474" name="Google Shape;474;p4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475" name="Google Shape;475;p45"/>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476" name="Google Shape;476;p45"/>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13 - Práctica.ipynb</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Regresión basada en Árboles de Decisión</a:t>
            </a:r>
            <a:endParaRPr b="1" sz="3100">
              <a:solidFill>
                <a:schemeClr val="accent5"/>
              </a:solidFill>
              <a:latin typeface="Calibri"/>
              <a:ea typeface="Calibri"/>
              <a:cs typeface="Calibri"/>
              <a:sym typeface="Calibri"/>
            </a:endParaRPr>
          </a:p>
        </p:txBody>
      </p:sp>
      <p:sp>
        <p:nvSpPr>
          <p:cNvPr id="128" name="Google Shape;128;p27"/>
          <p:cNvSpPr txBox="1"/>
          <p:nvPr/>
        </p:nvSpPr>
        <p:spPr>
          <a:xfrm>
            <a:off x="292800" y="892675"/>
            <a:ext cx="8117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Explicamos los conceptos y terminologías relacionados con los árboles de decisión mediante un ejemplo.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s-419" sz="1300"/>
              <a:t>Supongamos que tenemos un hipotético conjunto de datos de modelos de coches de diferentes fabricantes. </a:t>
            </a:r>
            <a:endParaRPr sz="1300"/>
          </a:p>
          <a:p>
            <a:pPr indent="-311150" lvl="0" marL="457200" rtl="0" algn="l">
              <a:spcBef>
                <a:spcPts val="0"/>
              </a:spcBef>
              <a:spcAft>
                <a:spcPts val="0"/>
              </a:spcAft>
              <a:buSzPts val="1300"/>
              <a:buChar char="●"/>
            </a:pPr>
            <a:r>
              <a:rPr lang="es-419" sz="1300"/>
              <a:t>Cada punto de datos tiene características como capacidad_de_combustible, capacidad_del_motor, precio, año_de_compra, kilómetros_conducidos y redimiento (kilometraje/litro). </a:t>
            </a:r>
            <a:endParaRPr sz="1300"/>
          </a:p>
          <a:p>
            <a:pPr indent="-311150" lvl="0" marL="457200" rtl="0" algn="l">
              <a:spcBef>
                <a:spcPts val="0"/>
              </a:spcBef>
              <a:spcAft>
                <a:spcPts val="0"/>
              </a:spcAft>
              <a:buSzPts val="1300"/>
              <a:buChar char="●"/>
            </a:pPr>
            <a:r>
              <a:rPr lang="es-419" sz="1300"/>
              <a:t>Teniendo en cuenta estos datos, necesitamos un modelo que pueda predecir el </a:t>
            </a:r>
            <a:r>
              <a:rPr b="1" lang="es-419" sz="1300"/>
              <a:t>rendimiento</a:t>
            </a:r>
            <a:r>
              <a:rPr lang="es-419" sz="1300"/>
              <a:t> en función de otros atributos.</a:t>
            </a:r>
            <a:endParaRPr sz="1300"/>
          </a:p>
          <a:p>
            <a:pPr indent="0" lvl="0" marL="45720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s-419" sz="1300"/>
              <a:t>Como los árboles de decisión son algoritmos de aprendizaje supervisado, tenemos un cierto número de puntos de datos con valores reales de rendimiento. Un árbol de decisión comienza en la raíz y divide el conjunto de datos en dos o más subconjuntos que no se solapan, cada uno representado como nodo hijo de la raíz. Continúa realizando la división en cada nodo hasta llegar a un nodo hoja en el que el</a:t>
            </a:r>
            <a:endParaRPr sz="1300"/>
          </a:p>
          <a:p>
            <a:pPr indent="0" lvl="0" marL="0" rtl="0" algn="l">
              <a:spcBef>
                <a:spcPts val="0"/>
              </a:spcBef>
              <a:spcAft>
                <a:spcPts val="0"/>
              </a:spcAft>
              <a:buClr>
                <a:schemeClr val="dk1"/>
              </a:buClr>
              <a:buSzPts val="1100"/>
              <a:buFont typeface="Arial"/>
              <a:buNone/>
            </a:pPr>
            <a:r>
              <a:rPr lang="es-419" sz="1300"/>
              <a:t>valor objetivo esté disponible..</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4" name="Google Shape;134;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5" name="Google Shape;135;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6" name="Google Shape;136;p28"/>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Regresión basada en Árboles de Decisión</a:t>
            </a:r>
            <a:endParaRPr b="1" sz="3100">
              <a:solidFill>
                <a:schemeClr val="accent5"/>
              </a:solidFill>
              <a:latin typeface="Calibri"/>
              <a:ea typeface="Calibri"/>
              <a:cs typeface="Calibri"/>
              <a:sym typeface="Calibri"/>
            </a:endParaRPr>
          </a:p>
        </p:txBody>
      </p:sp>
      <p:sp>
        <p:nvSpPr>
          <p:cNvPr id="137" name="Google Shape;137;p28"/>
          <p:cNvSpPr txBox="1"/>
          <p:nvPr/>
        </p:nvSpPr>
        <p:spPr>
          <a:xfrm>
            <a:off x="292800" y="892675"/>
            <a:ext cx="36195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t>La visualización representada en la figura muestra un ejemplo de árbol de decisión con nodos de hoja que señalan hacia los valores objetivo. El árbol comienza dividiendo el conjunto de datos en la raíz en función del año de compra, con un hijo izquierdo que representa las compras anteriores a 2010 y un hijo derecho que representa las compras posteriores a 2010, y lo mismo ocurre con otros nodos.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s-419" sz="1300"/>
              <a:t>Cuando se presenta un punto de datos nuevo/no visto, simplemente se recorre el árbol y se llega a un nodo hoja que determina el valor objetivo. Aunque el ejemplo anterior es sencillo, pone claramente de manifiesto la  interpretabilidad del modelo, así como su capacidad para aprender reglas sencillas.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p:txBody>
      </p:sp>
      <p:pic>
        <p:nvPicPr>
          <p:cNvPr id="138" name="Google Shape;138;p28"/>
          <p:cNvPicPr preferRelativeResize="0"/>
          <p:nvPr/>
        </p:nvPicPr>
        <p:blipFill>
          <a:blip r:embed="rId5">
            <a:alphaModFix/>
          </a:blip>
          <a:stretch>
            <a:fillRect/>
          </a:stretch>
        </p:blipFill>
        <p:spPr>
          <a:xfrm>
            <a:off x="3967325" y="1526675"/>
            <a:ext cx="4949224" cy="284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4" name="Google Shape;144;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5" name="Google Shape;145;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6" name="Google Shape;146;p29"/>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División de los nodos</a:t>
            </a:r>
            <a:endParaRPr b="1" sz="3100">
              <a:solidFill>
                <a:schemeClr val="accent5"/>
              </a:solidFill>
              <a:latin typeface="Calibri"/>
              <a:ea typeface="Calibri"/>
              <a:cs typeface="Calibri"/>
              <a:sym typeface="Calibri"/>
            </a:endParaRPr>
          </a:p>
        </p:txBody>
      </p:sp>
      <p:sp>
        <p:nvSpPr>
          <p:cNvPr id="147" name="Google Shape;147;p29"/>
          <p:cNvSpPr txBox="1"/>
          <p:nvPr/>
        </p:nvSpPr>
        <p:spPr>
          <a:xfrm>
            <a:off x="292725" y="643950"/>
            <a:ext cx="84651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La mayoría de los algoritmos siguen un enfoque </a:t>
            </a:r>
            <a:r>
              <a:rPr i="1" lang="es-419" sz="1300"/>
              <a:t>codicioso</a:t>
            </a:r>
            <a:r>
              <a:rPr lang="es-419" sz="1300"/>
              <a:t> para dividir el espacio de entrada en subconjuntos. El proceso básico, en términos sencillos, consiste en intentar dividir los puntos de datos utilizando diferentes atributos/características y probar con una función de coste. En cada paso se selecciona la división que resulta menos costosa (o que lleva a mayor ganancia)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Los problemas de clasificación y regresión utilizan diferentes conjuntos de funciones de coste. Algunas de las más comunes son las siguientes:</a:t>
            </a:r>
            <a:endParaRPr sz="1300"/>
          </a:p>
          <a:p>
            <a:pPr indent="0" lvl="0" marL="0" rtl="0" algn="l">
              <a:spcBef>
                <a:spcPts val="0"/>
              </a:spcBef>
              <a:spcAft>
                <a:spcPts val="0"/>
              </a:spcAft>
              <a:buClr>
                <a:schemeClr val="dk1"/>
              </a:buClr>
              <a:buSzPts val="1100"/>
              <a:buFont typeface="Arial"/>
              <a:buNone/>
            </a:pPr>
            <a:r>
              <a:t/>
            </a:r>
            <a:endParaRPr sz="1300"/>
          </a:p>
          <a:p>
            <a:pPr indent="-311150" lvl="0" marL="457200" rtl="0" algn="l">
              <a:spcBef>
                <a:spcPts val="0"/>
              </a:spcBef>
              <a:spcAft>
                <a:spcPts val="0"/>
              </a:spcAft>
              <a:buSzPts val="1300"/>
              <a:buChar char="●"/>
            </a:pPr>
            <a:r>
              <a:rPr b="1" lang="es-419" sz="1300"/>
              <a:t>Error cuadrático medio (MSE)</a:t>
            </a:r>
            <a:r>
              <a:rPr lang="es-419" sz="1300"/>
              <a:t>: Utilizado principalmente para los árboles de regresión, se calcula como el cuadrado de la diferencia entre los valores observados y los predichos.</a:t>
            </a:r>
            <a:endParaRPr sz="1300"/>
          </a:p>
          <a:p>
            <a:pPr indent="-311150" lvl="0" marL="457200" rtl="0" algn="l">
              <a:spcBef>
                <a:spcPts val="0"/>
              </a:spcBef>
              <a:spcAft>
                <a:spcPts val="0"/>
              </a:spcAft>
              <a:buSzPts val="1300"/>
              <a:buChar char="●"/>
            </a:pPr>
            <a:r>
              <a:rPr b="1" lang="es-419" sz="1300"/>
              <a:t>Error absoluto medio</a:t>
            </a:r>
            <a:r>
              <a:rPr lang="es-419" sz="1300"/>
              <a:t>: Se utiliza para los árboles de regresión, es similar al MSE aunque sólo utilizar la diferencia entre los valores observados y los predichos.</a:t>
            </a:r>
            <a:endParaRPr sz="1300"/>
          </a:p>
          <a:p>
            <a:pPr indent="-311150" lvl="0" marL="457200" rtl="0" algn="l">
              <a:spcBef>
                <a:spcPts val="0"/>
              </a:spcBef>
              <a:spcAft>
                <a:spcPts val="0"/>
              </a:spcAft>
              <a:buSzPts val="1300"/>
              <a:buChar char="●"/>
            </a:pPr>
            <a:r>
              <a:rPr b="1" lang="es-419" sz="1300"/>
              <a:t>Reducción de la varianza</a:t>
            </a:r>
            <a:r>
              <a:rPr lang="es-419" sz="1300"/>
              <a:t>: Se introdujo por primera vez con el algoritmo </a:t>
            </a:r>
            <a:r>
              <a:rPr lang="es-419" sz="1300" u="sng">
                <a:solidFill>
                  <a:schemeClr val="hlink"/>
                </a:solidFill>
                <a:hlinkClick r:id="rId5"/>
              </a:rPr>
              <a:t>CART</a:t>
            </a:r>
            <a:r>
              <a:rPr lang="es-419" sz="1300"/>
              <a:t>, y utiliza la fórmula estándar de la varianza y elegimos la división que resulte en la menor varianza.</a:t>
            </a:r>
            <a:endParaRPr sz="1300"/>
          </a:p>
          <a:p>
            <a:pPr indent="-311150" lvl="0" marL="457200" rtl="0" algn="l">
              <a:spcBef>
                <a:spcPts val="0"/>
              </a:spcBef>
              <a:spcAft>
                <a:spcPts val="0"/>
              </a:spcAft>
              <a:buSzPts val="1300"/>
              <a:buChar char="●"/>
            </a:pPr>
            <a:r>
              <a:rPr b="1" lang="es-419" sz="1300"/>
              <a:t>Impureza/índice de Gini</a:t>
            </a:r>
            <a:r>
              <a:rPr lang="es-419" sz="1300"/>
              <a:t>: Utilizado principalmente por los árboles de clasificación, es una medida de un punto de datos elegido al azar para tener una etiqueta incorrecta dado que fue etiquetado al azar.</a:t>
            </a:r>
            <a:endParaRPr sz="1300"/>
          </a:p>
          <a:p>
            <a:pPr indent="-311150" lvl="0" marL="457200" rtl="0" algn="l">
              <a:spcBef>
                <a:spcPts val="0"/>
              </a:spcBef>
              <a:spcAft>
                <a:spcPts val="0"/>
              </a:spcAft>
              <a:buSzPts val="1300"/>
              <a:buChar char="●"/>
            </a:pPr>
            <a:r>
              <a:rPr b="1" lang="es-419" sz="1300"/>
              <a:t>Ganancia de información</a:t>
            </a:r>
            <a:r>
              <a:rPr lang="es-419" sz="1300"/>
              <a:t>: De nuevo se utiliza principalmente para los problemas de clasificación, también se denomina entropía. Elegimos las divisiones en función de la cantidad de ganancia de información. Cuanto mayor sea la mayor es la ganancia de información, mejor 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3" name="Google Shape;153;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4" name="Google Shape;154;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5" name="Google Shape;155;p30"/>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Hiperparámetros</a:t>
            </a:r>
            <a:endParaRPr b="1" sz="3100">
              <a:solidFill>
                <a:schemeClr val="accent5"/>
              </a:solidFill>
              <a:latin typeface="Calibri"/>
              <a:ea typeface="Calibri"/>
              <a:cs typeface="Calibri"/>
              <a:sym typeface="Calibri"/>
            </a:endParaRPr>
          </a:p>
        </p:txBody>
      </p:sp>
      <p:sp>
        <p:nvSpPr>
          <p:cNvPr id="156" name="Google Shape;156;p30"/>
          <p:cNvSpPr txBox="1"/>
          <p:nvPr/>
        </p:nvSpPr>
        <p:spPr>
          <a:xfrm>
            <a:off x="292725" y="796350"/>
            <a:ext cx="8465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Como se ha mencionado, los árboles de decisión siguen una división recursiva codiciosa de los nodos, pero ¿cómo o cuándo se detienen? Hay muchas estrategias aplicadas para definir los criterios de parada. La más común es el recuento mínimo de puntos de datos. La división de los nodos se detiene si la continuación de la división viola esta restricción. Otra restricción es la profundidad del árbol.</a:t>
            </a:r>
            <a:endParaRPr sz="1300"/>
          </a:p>
          <a:p>
            <a:pPr indent="0" lvl="0" marL="0" rtl="0" algn="l">
              <a:spcBef>
                <a:spcPts val="0"/>
              </a:spcBef>
              <a:spcAft>
                <a:spcPts val="0"/>
              </a:spcAft>
              <a:buNone/>
            </a:pPr>
            <a:r>
              <a:rPr lang="es-419" sz="1300"/>
              <a:t>Los criterios de parada, junto con otros parámetros, nos ayudan a conseguir árboles que puedan generalizar bien. Un árbol muy profundo o con demasiados nodos que no son hojas suele dar lugar a un sobreajuste.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Los hiperparámetros son los mandos y controles que establecemos con el objetivo de optimizar el rendimiento del modelo en datos no vistos. Estos hiperparámetros son diferentes de los parámetros que aprende nuestro algoritmo de aprendizaje a lo largo del proceso de entrenamiento. Los hiperparámetros nos ayudan a alcanzar los objetivos de evitar el sobreajuste.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Los árboles de decisión nos proporcionan un buen número de hiperparámetros con los que jugar: profundidad máxima, muestras mínimas para los nodos hoja, muestras mínimas para dividir los nodos internos</a:t>
            </a:r>
            <a:endParaRPr sz="1300"/>
          </a:p>
          <a:p>
            <a:pPr indent="0" lvl="0" marL="0" rtl="0" algn="l">
              <a:spcBef>
                <a:spcPts val="0"/>
              </a:spcBef>
              <a:spcAft>
                <a:spcPts val="0"/>
              </a:spcAft>
              <a:buNone/>
            </a:pPr>
            <a:r>
              <a:rPr lang="es-419" sz="1300"/>
              <a:t>el número máximo de nodos hoja, etc., son algunos de los hiperparámetros que se utilizan activamente para mejorar el rendimiento de los árboles de decisión.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Utilizaremos técnicas como </a:t>
            </a:r>
            <a:r>
              <a:rPr i="1" lang="es-419" sz="1300"/>
              <a:t>grid search</a:t>
            </a:r>
            <a:r>
              <a:rPr lang="es-419" sz="1300"/>
              <a:t> para identificar sus valores óptimos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2" name="Google Shape;162;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3" name="Google Shape;163;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4" name="Google Shape;164;p31"/>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Árbol de Decisión: paso a paso</a:t>
            </a:r>
            <a:endParaRPr b="1" sz="3100">
              <a:solidFill>
                <a:schemeClr val="accent5"/>
              </a:solidFill>
              <a:latin typeface="Calibri"/>
              <a:ea typeface="Calibri"/>
              <a:cs typeface="Calibri"/>
              <a:sym typeface="Calibri"/>
            </a:endParaRPr>
          </a:p>
        </p:txBody>
      </p:sp>
      <p:sp>
        <p:nvSpPr>
          <p:cNvPr id="165" name="Google Shape;165;p31"/>
          <p:cNvSpPr txBox="1"/>
          <p:nvPr/>
        </p:nvSpPr>
        <p:spPr>
          <a:xfrm>
            <a:off x="292725" y="796350"/>
            <a:ext cx="8465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500"/>
              <a:t>¿Puedo mirar a un muñeco y saber si va a responder sí o no?</a:t>
            </a:r>
            <a:endParaRPr sz="1500"/>
          </a:p>
        </p:txBody>
      </p:sp>
      <p:pic>
        <p:nvPicPr>
          <p:cNvPr id="166" name="Google Shape;166;p31"/>
          <p:cNvPicPr preferRelativeResize="0"/>
          <p:nvPr/>
        </p:nvPicPr>
        <p:blipFill rotWithShape="1">
          <a:blip r:embed="rId5">
            <a:alphaModFix/>
          </a:blip>
          <a:srcRect b="0" l="0" r="0" t="0"/>
          <a:stretch/>
        </p:blipFill>
        <p:spPr>
          <a:xfrm>
            <a:off x="311426" y="1320502"/>
            <a:ext cx="8453385" cy="2029329"/>
          </a:xfrm>
          <a:prstGeom prst="rect">
            <a:avLst/>
          </a:prstGeom>
          <a:noFill/>
          <a:ln cap="flat" cmpd="sng" w="9525">
            <a:solidFill>
              <a:srgbClr val="181818"/>
            </a:solidFill>
            <a:prstDash val="solid"/>
            <a:miter lim="800000"/>
            <a:headEnd len="sm" w="sm" type="none"/>
            <a:tailEnd len="sm" w="sm" type="none"/>
          </a:ln>
        </p:spPr>
      </p:pic>
      <p:sp>
        <p:nvSpPr>
          <p:cNvPr id="167" name="Google Shape;167;p31"/>
          <p:cNvSpPr txBox="1"/>
          <p:nvPr/>
        </p:nvSpPr>
        <p:spPr>
          <a:xfrm>
            <a:off x="387625" y="3658595"/>
            <a:ext cx="3723600" cy="920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s-419" sz="1200">
                <a:solidFill>
                  <a:schemeClr val="dk1"/>
                </a:solidFill>
              </a:rPr>
              <a:t>Atributos:</a:t>
            </a:r>
            <a:endParaRPr sz="1200">
              <a:solidFill>
                <a:schemeClr val="dk1"/>
              </a:solidFill>
            </a:endParaRPr>
          </a:p>
          <a:p>
            <a:pPr indent="-225675" lvl="1" marL="685816" rtl="0" algn="l">
              <a:lnSpc>
                <a:spcPct val="90000"/>
              </a:lnSpc>
              <a:spcBef>
                <a:spcPts val="360"/>
              </a:spcBef>
              <a:spcAft>
                <a:spcPts val="0"/>
              </a:spcAft>
              <a:buClr>
                <a:schemeClr val="dk1"/>
              </a:buClr>
              <a:buSzPts val="1200"/>
              <a:buChar char="•"/>
            </a:pPr>
            <a:r>
              <a:rPr b="1" lang="es-419" sz="1200">
                <a:solidFill>
                  <a:schemeClr val="dk1"/>
                </a:solidFill>
              </a:rPr>
              <a:t>Forma de la cabeza: </a:t>
            </a:r>
            <a:r>
              <a:rPr lang="es-419" sz="1200">
                <a:solidFill>
                  <a:schemeClr val="dk1"/>
                </a:solidFill>
              </a:rPr>
              <a:t>cuadrada, circular.</a:t>
            </a:r>
            <a:endParaRPr sz="1200">
              <a:solidFill>
                <a:schemeClr val="dk1"/>
              </a:solidFill>
            </a:endParaRPr>
          </a:p>
          <a:p>
            <a:pPr indent="-225675" lvl="1" marL="685816" rtl="0" algn="l">
              <a:lnSpc>
                <a:spcPct val="90000"/>
              </a:lnSpc>
              <a:spcBef>
                <a:spcPts val="360"/>
              </a:spcBef>
              <a:spcAft>
                <a:spcPts val="0"/>
              </a:spcAft>
              <a:buClr>
                <a:schemeClr val="dk1"/>
              </a:buClr>
              <a:buSzPts val="1200"/>
              <a:buChar char="•"/>
            </a:pPr>
            <a:r>
              <a:rPr b="1" lang="es-419" sz="1200">
                <a:solidFill>
                  <a:schemeClr val="dk1"/>
                </a:solidFill>
              </a:rPr>
              <a:t>Forma del cuerpo: </a:t>
            </a:r>
            <a:r>
              <a:rPr lang="es-419" sz="1200">
                <a:solidFill>
                  <a:schemeClr val="dk1"/>
                </a:solidFill>
              </a:rPr>
              <a:t>rectangular, oval.</a:t>
            </a:r>
            <a:endParaRPr sz="1200">
              <a:solidFill>
                <a:schemeClr val="dk1"/>
              </a:solidFill>
            </a:endParaRPr>
          </a:p>
          <a:p>
            <a:pPr indent="-225675" lvl="1" marL="685816" rtl="0" algn="l">
              <a:lnSpc>
                <a:spcPct val="90000"/>
              </a:lnSpc>
              <a:spcBef>
                <a:spcPts val="360"/>
              </a:spcBef>
              <a:spcAft>
                <a:spcPts val="0"/>
              </a:spcAft>
              <a:buClr>
                <a:schemeClr val="dk1"/>
              </a:buClr>
              <a:buSzPts val="1200"/>
              <a:buChar char="•"/>
            </a:pPr>
            <a:r>
              <a:rPr b="1" lang="es-419" sz="1200">
                <a:solidFill>
                  <a:schemeClr val="dk1"/>
                </a:solidFill>
              </a:rPr>
              <a:t>Color del cuerpo: </a:t>
            </a:r>
            <a:r>
              <a:rPr lang="es-419" sz="1200">
                <a:solidFill>
                  <a:schemeClr val="dk1"/>
                </a:solidFill>
              </a:rPr>
              <a:t>negro, blanco.</a:t>
            </a:r>
            <a:endParaRPr sz="1200">
              <a:solidFill>
                <a:schemeClr val="dk1"/>
              </a:solidFill>
            </a:endParaRPr>
          </a:p>
          <a:p>
            <a:pPr indent="0" lvl="0" marL="0" rtl="0" algn="l">
              <a:lnSpc>
                <a:spcPct val="90000"/>
              </a:lnSpc>
              <a:spcBef>
                <a:spcPts val="332"/>
              </a:spcBef>
              <a:spcAft>
                <a:spcPts val="0"/>
              </a:spcAft>
              <a:buNone/>
            </a:pPr>
            <a:r>
              <a:t/>
            </a:r>
            <a:endParaRPr sz="1200">
              <a:solidFill>
                <a:schemeClr val="dk1"/>
              </a:solidFill>
            </a:endParaRPr>
          </a:p>
        </p:txBody>
      </p:sp>
      <p:sp>
        <p:nvSpPr>
          <p:cNvPr id="168" name="Google Shape;168;p31"/>
          <p:cNvSpPr txBox="1"/>
          <p:nvPr/>
        </p:nvSpPr>
        <p:spPr>
          <a:xfrm>
            <a:off x="4668200" y="3658595"/>
            <a:ext cx="4142700" cy="920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900"/>
              <a:buFont typeface="Arial"/>
              <a:buNone/>
            </a:pPr>
            <a:r>
              <a:rPr b="1" lang="es-419" sz="1200">
                <a:solidFill>
                  <a:schemeClr val="dk1"/>
                </a:solidFill>
                <a:latin typeface="Arial"/>
                <a:ea typeface="Arial"/>
                <a:cs typeface="Arial"/>
                <a:sym typeface="Arial"/>
              </a:rPr>
              <a:t>Variable objetivo:  </a:t>
            </a:r>
            <a:endParaRPr sz="1200">
              <a:solidFill>
                <a:schemeClr val="dk1"/>
              </a:solidFill>
            </a:endParaRPr>
          </a:p>
          <a:p>
            <a:pPr indent="0" lvl="0" marL="0" marR="0" rtl="0" algn="l">
              <a:spcBef>
                <a:spcPts val="380"/>
              </a:spcBef>
              <a:spcAft>
                <a:spcPts val="0"/>
              </a:spcAft>
              <a:buClr>
                <a:srgbClr val="FFFFFF"/>
              </a:buClr>
              <a:buSzPts val="1900"/>
              <a:buFont typeface="Arial"/>
              <a:buNone/>
            </a:pPr>
            <a:r>
              <a:rPr lang="es-419" sz="1200">
                <a:solidFill>
                  <a:schemeClr val="dk1"/>
                </a:solidFill>
                <a:latin typeface="Arial"/>
                <a:ea typeface="Arial"/>
                <a:cs typeface="Arial"/>
                <a:sym typeface="Arial"/>
              </a:rPr>
              <a:t>Yes, No.</a:t>
            </a:r>
            <a:endParaRPr sz="1200">
              <a:solidFill>
                <a:schemeClr val="dk1"/>
              </a:solidFill>
            </a:endParaRPr>
          </a:p>
          <a:p>
            <a:pPr indent="0" lvl="0" marL="0" marR="0" rtl="0" algn="l">
              <a:spcBef>
                <a:spcPts val="400"/>
              </a:spcBef>
              <a:spcAft>
                <a:spcPts val="0"/>
              </a:spcAft>
              <a:buClr>
                <a:srgbClr val="8B8B8B"/>
              </a:buClr>
              <a:buSzPts val="2000"/>
              <a:buFont typeface="Arial"/>
              <a:buNone/>
            </a:pPr>
            <a:r>
              <a:t/>
            </a: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4" name="Google Shape;174;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75" name="Google Shape;175;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6" name="Google Shape;176;p32"/>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Atributos</a:t>
            </a:r>
            <a:endParaRPr b="1" sz="3100">
              <a:solidFill>
                <a:schemeClr val="accent5"/>
              </a:solidFill>
              <a:latin typeface="Calibri"/>
              <a:ea typeface="Calibri"/>
              <a:cs typeface="Calibri"/>
              <a:sym typeface="Calibri"/>
            </a:endParaRPr>
          </a:p>
        </p:txBody>
      </p:sp>
      <p:sp>
        <p:nvSpPr>
          <p:cNvPr id="177" name="Google Shape;177;p32"/>
          <p:cNvSpPr/>
          <p:nvPr/>
        </p:nvSpPr>
        <p:spPr>
          <a:xfrm>
            <a:off x="6375575" y="3837725"/>
            <a:ext cx="2311200" cy="864000"/>
          </a:xfrm>
          <a:prstGeom prst="roundRect">
            <a:avLst>
              <a:gd fmla="val 0" name="adj"/>
            </a:avLst>
          </a:prstGeom>
          <a:solidFill>
            <a:srgbClr val="8B8B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ndara"/>
              <a:ea typeface="Candara"/>
              <a:cs typeface="Candara"/>
              <a:sym typeface="Candara"/>
            </a:endParaRPr>
          </a:p>
        </p:txBody>
      </p:sp>
      <p:sp>
        <p:nvSpPr>
          <p:cNvPr id="178" name="Google Shape;178;p32"/>
          <p:cNvSpPr/>
          <p:nvPr/>
        </p:nvSpPr>
        <p:spPr>
          <a:xfrm>
            <a:off x="6375575" y="2926950"/>
            <a:ext cx="2311200" cy="750000"/>
          </a:xfrm>
          <a:prstGeom prst="roundRect">
            <a:avLst>
              <a:gd fmla="val 0" name="adj"/>
            </a:avLst>
          </a:prstGeom>
          <a:solidFill>
            <a:srgbClr val="8B8B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ndara"/>
              <a:ea typeface="Candara"/>
              <a:cs typeface="Candara"/>
              <a:sym typeface="Candara"/>
            </a:endParaRPr>
          </a:p>
        </p:txBody>
      </p:sp>
      <p:sp>
        <p:nvSpPr>
          <p:cNvPr id="179" name="Google Shape;179;p32"/>
          <p:cNvSpPr/>
          <p:nvPr/>
        </p:nvSpPr>
        <p:spPr>
          <a:xfrm>
            <a:off x="6375575" y="1907325"/>
            <a:ext cx="2311200" cy="859800"/>
          </a:xfrm>
          <a:prstGeom prst="roundRect">
            <a:avLst>
              <a:gd fmla="val 0" name="adj"/>
            </a:avLst>
          </a:prstGeom>
          <a:solidFill>
            <a:srgbClr val="8B8B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ndara"/>
              <a:ea typeface="Candara"/>
              <a:cs typeface="Candara"/>
              <a:sym typeface="Candara"/>
            </a:endParaRPr>
          </a:p>
        </p:txBody>
      </p:sp>
      <p:sp>
        <p:nvSpPr>
          <p:cNvPr id="180" name="Google Shape;180;p32"/>
          <p:cNvSpPr txBox="1"/>
          <p:nvPr/>
        </p:nvSpPr>
        <p:spPr>
          <a:xfrm>
            <a:off x="457200" y="897852"/>
            <a:ext cx="8229600" cy="831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b="1" lang="es-419" sz="1200">
                <a:solidFill>
                  <a:schemeClr val="dk1"/>
                </a:solidFill>
              </a:rPr>
              <a:t>¿Qué atributo es el más útil para separar los “Yes” de los “No”?</a:t>
            </a:r>
            <a:endParaRPr sz="1200">
              <a:solidFill>
                <a:schemeClr val="dk1"/>
              </a:solidFill>
            </a:endParaRPr>
          </a:p>
          <a:p>
            <a:pPr indent="-238375" lvl="1" marL="685816" rtl="0" algn="l">
              <a:spcBef>
                <a:spcPts val="320"/>
              </a:spcBef>
              <a:spcAft>
                <a:spcPts val="0"/>
              </a:spcAft>
              <a:buClr>
                <a:schemeClr val="dk1"/>
              </a:buClr>
              <a:buSzPts val="1200"/>
              <a:buChar char="•"/>
            </a:pPr>
            <a:r>
              <a:rPr lang="es-419" sz="1200">
                <a:solidFill>
                  <a:schemeClr val="dk1"/>
                </a:solidFill>
              </a:rPr>
              <a:t>“Ser mas útil” quiere decir que si dividimos por este atributo, los resultados son más homogéneos (respecto a la variable objetivo).</a:t>
            </a:r>
            <a:endParaRPr sz="1200">
              <a:solidFill>
                <a:schemeClr val="dk1"/>
              </a:solidFill>
            </a:endParaRPr>
          </a:p>
          <a:p>
            <a:pPr indent="0" lvl="0" marL="0" rtl="0" algn="l">
              <a:spcBef>
                <a:spcPts val="320"/>
              </a:spcBef>
              <a:spcAft>
                <a:spcPts val="0"/>
              </a:spcAft>
              <a:buNone/>
            </a:pPr>
            <a:r>
              <a:t/>
            </a:r>
            <a:endParaRPr sz="1200">
              <a:solidFill>
                <a:srgbClr val="515151"/>
              </a:solidFill>
            </a:endParaRPr>
          </a:p>
        </p:txBody>
      </p:sp>
      <p:grpSp>
        <p:nvGrpSpPr>
          <p:cNvPr id="181" name="Google Shape;181;p32"/>
          <p:cNvGrpSpPr/>
          <p:nvPr/>
        </p:nvGrpSpPr>
        <p:grpSpPr>
          <a:xfrm>
            <a:off x="4736338" y="1921539"/>
            <a:ext cx="1080084" cy="864001"/>
            <a:chOff x="1899745" y="4343400"/>
            <a:chExt cx="2371725" cy="1733550"/>
          </a:xfrm>
        </p:grpSpPr>
        <p:pic>
          <p:nvPicPr>
            <p:cNvPr id="182" name="Google Shape;182;p32"/>
            <p:cNvPicPr preferRelativeResize="0"/>
            <p:nvPr/>
          </p:nvPicPr>
          <p:blipFill rotWithShape="1">
            <a:blip r:embed="rId5">
              <a:alphaModFix/>
            </a:blip>
            <a:srcRect b="0" l="0" r="0" t="0"/>
            <a:stretch/>
          </p:blipFill>
          <p:spPr>
            <a:xfrm>
              <a:off x="1899745" y="4343400"/>
              <a:ext cx="2371725" cy="1733550"/>
            </a:xfrm>
            <a:prstGeom prst="rect">
              <a:avLst/>
            </a:prstGeom>
            <a:noFill/>
            <a:ln>
              <a:noFill/>
            </a:ln>
          </p:spPr>
        </p:pic>
        <p:pic>
          <p:nvPicPr>
            <p:cNvPr id="183" name="Google Shape;183;p32"/>
            <p:cNvPicPr preferRelativeResize="0"/>
            <p:nvPr/>
          </p:nvPicPr>
          <p:blipFill rotWithShape="1">
            <a:blip r:embed="rId6">
              <a:alphaModFix/>
            </a:blip>
            <a:srcRect b="0" l="0" r="0" t="0"/>
            <a:stretch/>
          </p:blipFill>
          <p:spPr>
            <a:xfrm>
              <a:off x="3810000" y="4524375"/>
              <a:ext cx="361950" cy="352425"/>
            </a:xfrm>
            <a:prstGeom prst="rect">
              <a:avLst/>
            </a:prstGeom>
            <a:noFill/>
            <a:ln>
              <a:noFill/>
            </a:ln>
          </p:spPr>
        </p:pic>
        <p:sp>
          <p:nvSpPr>
            <p:cNvPr id="184" name="Google Shape;184;p32"/>
            <p:cNvSpPr/>
            <p:nvPr/>
          </p:nvSpPr>
          <p:spPr>
            <a:xfrm>
              <a:off x="2629393" y="4876800"/>
              <a:ext cx="418500" cy="685800"/>
            </a:xfrm>
            <a:prstGeom prst="ellipse">
              <a:avLst/>
            </a:prstGeom>
            <a:solidFill>
              <a:srgbClr val="181818"/>
            </a:solidFill>
            <a:ln cap="flat" cmpd="sng" w="9525">
              <a:solidFill>
                <a:srgbClr val="181818"/>
              </a:solidFill>
              <a:prstDash val="solid"/>
              <a:round/>
              <a:headEnd len="sm" w="sm" type="none"/>
              <a:tailEnd len="sm" w="sm" type="none"/>
            </a:ln>
          </p:spPr>
          <p:txBody>
            <a:bodyPr anchorCtr="0" anchor="t" bIns="42200" lIns="84400" spcFirstLastPara="1" rIns="84400" wrap="square" tIns="42200">
              <a:noAutofit/>
            </a:bodyPr>
            <a:lstStyle/>
            <a:p>
              <a:pPr indent="0" lvl="0" marL="0" marR="0" rtl="0" algn="l">
                <a:spcBef>
                  <a:spcPts val="0"/>
                </a:spcBef>
                <a:spcAft>
                  <a:spcPts val="0"/>
                </a:spcAft>
                <a:buNone/>
              </a:pPr>
              <a:r>
                <a:t/>
              </a:r>
              <a:endParaRPr sz="2215">
                <a:solidFill>
                  <a:srgbClr val="181818"/>
                </a:solidFill>
                <a:latin typeface="Times New Roman"/>
                <a:ea typeface="Times New Roman"/>
                <a:cs typeface="Times New Roman"/>
                <a:sym typeface="Times New Roman"/>
              </a:endParaRPr>
            </a:p>
          </p:txBody>
        </p:sp>
      </p:grpSp>
      <p:pic>
        <p:nvPicPr>
          <p:cNvPr id="185" name="Google Shape;185;p32"/>
          <p:cNvPicPr preferRelativeResize="0"/>
          <p:nvPr/>
        </p:nvPicPr>
        <p:blipFill rotWithShape="1">
          <a:blip r:embed="rId7">
            <a:alphaModFix/>
          </a:blip>
          <a:srcRect b="0" l="0" r="0" t="0"/>
          <a:stretch/>
        </p:blipFill>
        <p:spPr>
          <a:xfrm>
            <a:off x="4772623" y="2907626"/>
            <a:ext cx="1080000" cy="864000"/>
          </a:xfrm>
          <a:prstGeom prst="rect">
            <a:avLst/>
          </a:prstGeom>
          <a:noFill/>
          <a:ln>
            <a:noFill/>
          </a:ln>
        </p:spPr>
      </p:pic>
      <p:pic>
        <p:nvPicPr>
          <p:cNvPr id="186" name="Google Shape;186;p32"/>
          <p:cNvPicPr preferRelativeResize="0"/>
          <p:nvPr/>
        </p:nvPicPr>
        <p:blipFill rotWithShape="1">
          <a:blip r:embed="rId8">
            <a:alphaModFix/>
          </a:blip>
          <a:srcRect b="0" l="0" r="0" t="0"/>
          <a:stretch/>
        </p:blipFill>
        <p:spPr>
          <a:xfrm>
            <a:off x="4783923" y="3762216"/>
            <a:ext cx="1080000" cy="864000"/>
          </a:xfrm>
          <a:prstGeom prst="rect">
            <a:avLst/>
          </a:prstGeom>
          <a:noFill/>
          <a:ln>
            <a:noFill/>
          </a:ln>
        </p:spPr>
      </p:pic>
      <p:sp>
        <p:nvSpPr>
          <p:cNvPr id="187" name="Google Shape;187;p32"/>
          <p:cNvSpPr txBox="1"/>
          <p:nvPr/>
        </p:nvSpPr>
        <p:spPr>
          <a:xfrm>
            <a:off x="6232748" y="3968940"/>
            <a:ext cx="2743800" cy="85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419" sz="1200">
                <a:solidFill>
                  <a:srgbClr val="FFFFFF"/>
                </a:solidFill>
                <a:latin typeface="Arial"/>
                <a:ea typeface="Arial"/>
                <a:cs typeface="Arial"/>
                <a:sym typeface="Arial"/>
              </a:rPr>
              <a:t>El mas “homogéneo“:</a:t>
            </a:r>
            <a:br>
              <a:rPr b="1" lang="es-419" sz="1200">
                <a:solidFill>
                  <a:srgbClr val="FFFFFF"/>
                </a:solidFill>
                <a:latin typeface="Arial"/>
                <a:ea typeface="Arial"/>
                <a:cs typeface="Arial"/>
                <a:sym typeface="Arial"/>
              </a:rPr>
            </a:br>
            <a:r>
              <a:rPr b="1" lang="es-419" sz="1200">
                <a:solidFill>
                  <a:srgbClr val="FFFFFF"/>
                </a:solidFill>
                <a:latin typeface="Arial"/>
                <a:ea typeface="Arial"/>
                <a:cs typeface="Arial"/>
                <a:sym typeface="Arial"/>
              </a:rPr>
              <a:t>todos tienen igual </a:t>
            </a:r>
            <a:endParaRPr b="1" sz="1200">
              <a:solidFill>
                <a:srgbClr val="FFFFFF"/>
              </a:solidFill>
              <a:latin typeface="Arial"/>
              <a:ea typeface="Arial"/>
              <a:cs typeface="Arial"/>
              <a:sym typeface="Arial"/>
            </a:endParaRPr>
          </a:p>
          <a:p>
            <a:pPr indent="0" lvl="0" marL="0" marR="0" rtl="0" algn="ctr">
              <a:spcBef>
                <a:spcPts val="0"/>
              </a:spcBef>
              <a:spcAft>
                <a:spcPts val="0"/>
              </a:spcAft>
              <a:buNone/>
            </a:pPr>
            <a:r>
              <a:rPr b="1" lang="es-419" sz="1200">
                <a:solidFill>
                  <a:srgbClr val="FFFFFF"/>
                </a:solidFill>
              </a:rPr>
              <a:t>v</a:t>
            </a:r>
            <a:r>
              <a:rPr b="1" lang="es-419" sz="1200">
                <a:solidFill>
                  <a:srgbClr val="FFFFFF"/>
                </a:solidFill>
                <a:latin typeface="Arial"/>
                <a:ea typeface="Arial"/>
                <a:cs typeface="Arial"/>
                <a:sym typeface="Arial"/>
              </a:rPr>
              <a:t>alor objetivo</a:t>
            </a:r>
            <a:endParaRPr b="1" sz="1200">
              <a:solidFill>
                <a:srgbClr val="FFFFFF"/>
              </a:solidFill>
              <a:latin typeface="Arial"/>
              <a:ea typeface="Arial"/>
              <a:cs typeface="Arial"/>
              <a:sym typeface="Arial"/>
            </a:endParaRPr>
          </a:p>
        </p:txBody>
      </p:sp>
      <p:sp>
        <p:nvSpPr>
          <p:cNvPr id="188" name="Google Shape;188;p32"/>
          <p:cNvSpPr txBox="1"/>
          <p:nvPr/>
        </p:nvSpPr>
        <p:spPr>
          <a:xfrm>
            <a:off x="6457626" y="2020568"/>
            <a:ext cx="2121000" cy="69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419" sz="1200">
                <a:solidFill>
                  <a:srgbClr val="FFFFFF"/>
                </a:solidFill>
                <a:latin typeface="Arial"/>
                <a:ea typeface="Arial"/>
                <a:cs typeface="Arial"/>
                <a:sym typeface="Arial"/>
              </a:rPr>
              <a:t>El menos</a:t>
            </a:r>
            <a:endParaRPr sz="1200"/>
          </a:p>
          <a:p>
            <a:pPr indent="0" lvl="0" marL="0" marR="0" rtl="0" algn="ctr">
              <a:spcBef>
                <a:spcPts val="0"/>
              </a:spcBef>
              <a:spcAft>
                <a:spcPts val="0"/>
              </a:spcAft>
              <a:buNone/>
            </a:pPr>
            <a:r>
              <a:rPr b="1" lang="es-419" sz="1200">
                <a:solidFill>
                  <a:srgbClr val="FFFFFF"/>
                </a:solidFill>
                <a:latin typeface="Arial"/>
                <a:ea typeface="Arial"/>
                <a:cs typeface="Arial"/>
                <a:sym typeface="Arial"/>
              </a:rPr>
              <a:t> “homogéneo“:</a:t>
            </a:r>
            <a:br>
              <a:rPr b="1" lang="es-419" sz="1200">
                <a:solidFill>
                  <a:srgbClr val="FFFFFF"/>
                </a:solidFill>
                <a:latin typeface="Arial"/>
                <a:ea typeface="Arial"/>
                <a:cs typeface="Arial"/>
                <a:sym typeface="Arial"/>
              </a:rPr>
            </a:br>
            <a:r>
              <a:rPr b="1" lang="es-419" sz="1200">
                <a:solidFill>
                  <a:srgbClr val="FFFFFF"/>
                </a:solidFill>
                <a:latin typeface="Arial"/>
                <a:ea typeface="Arial"/>
                <a:cs typeface="Arial"/>
                <a:sym typeface="Arial"/>
              </a:rPr>
              <a:t>la mitad de cada tipo</a:t>
            </a:r>
            <a:endParaRPr sz="1200"/>
          </a:p>
        </p:txBody>
      </p:sp>
      <p:sp>
        <p:nvSpPr>
          <p:cNvPr id="189" name="Google Shape;189;p32"/>
          <p:cNvSpPr txBox="1"/>
          <p:nvPr/>
        </p:nvSpPr>
        <p:spPr>
          <a:xfrm>
            <a:off x="6761912" y="3109444"/>
            <a:ext cx="1616100" cy="34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419" sz="1200">
                <a:solidFill>
                  <a:srgbClr val="FFFFFF"/>
                </a:solidFill>
                <a:latin typeface="Arial"/>
                <a:ea typeface="Arial"/>
                <a:cs typeface="Arial"/>
                <a:sym typeface="Arial"/>
              </a:rPr>
              <a:t>Un intermedio</a:t>
            </a:r>
            <a:endParaRPr sz="1200"/>
          </a:p>
        </p:txBody>
      </p:sp>
      <p:sp>
        <p:nvSpPr>
          <p:cNvPr id="190" name="Google Shape;190;p32"/>
          <p:cNvSpPr txBox="1"/>
          <p:nvPr/>
        </p:nvSpPr>
        <p:spPr>
          <a:xfrm>
            <a:off x="457200" y="2091225"/>
            <a:ext cx="4052100" cy="2463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8F8F8F"/>
              </a:buClr>
              <a:buSzPts val="1600"/>
              <a:buFont typeface="Arial"/>
              <a:buNone/>
            </a:pPr>
            <a:r>
              <a:rPr b="1" lang="es-419" sz="1200">
                <a:solidFill>
                  <a:schemeClr val="dk1"/>
                </a:solidFill>
                <a:latin typeface="Arial"/>
                <a:ea typeface="Arial"/>
                <a:cs typeface="Arial"/>
                <a:sym typeface="Arial"/>
              </a:rPr>
              <a:t>O sea</a:t>
            </a:r>
            <a:endParaRPr sz="1200">
              <a:solidFill>
                <a:schemeClr val="dk1"/>
              </a:solidFill>
            </a:endParaRPr>
          </a:p>
          <a:p>
            <a:pPr indent="-260350" lvl="1" marL="742950" marR="0" rtl="0" algn="l">
              <a:spcBef>
                <a:spcPts val="320"/>
              </a:spcBef>
              <a:spcAft>
                <a:spcPts val="0"/>
              </a:spcAft>
              <a:buClr>
                <a:schemeClr val="dk1"/>
              </a:buClr>
              <a:buSzPts val="1200"/>
              <a:buFont typeface="Arial"/>
              <a:buChar char="•"/>
            </a:pPr>
            <a:r>
              <a:rPr b="0" i="0" lang="es-419" sz="1200" u="none" cap="none" strike="noStrike">
                <a:solidFill>
                  <a:schemeClr val="dk1"/>
                </a:solidFill>
                <a:latin typeface="Arial"/>
                <a:ea typeface="Arial"/>
                <a:cs typeface="Arial"/>
                <a:sym typeface="Arial"/>
              </a:rPr>
              <a:t>Quiero el atributo que separe en grupos</a:t>
            </a:r>
            <a:br>
              <a:rPr b="0" i="0" lang="es-419" sz="1200" u="none" cap="none" strike="noStrike">
                <a:solidFill>
                  <a:schemeClr val="dk1"/>
                </a:solidFill>
                <a:latin typeface="Arial"/>
                <a:ea typeface="Arial"/>
                <a:cs typeface="Arial"/>
                <a:sym typeface="Arial"/>
              </a:rPr>
            </a:br>
            <a:r>
              <a:rPr b="0" i="0" lang="es-419" sz="1200" u="none" cap="none" strike="noStrike">
                <a:solidFill>
                  <a:schemeClr val="dk1"/>
                </a:solidFill>
                <a:latin typeface="Arial"/>
                <a:ea typeface="Arial"/>
                <a:cs typeface="Arial"/>
                <a:sym typeface="Arial"/>
              </a:rPr>
              <a:t>lo más puros posibles en cuanto</a:t>
            </a:r>
            <a:br>
              <a:rPr b="0" i="0" lang="es-419" sz="1200" u="none" cap="none" strike="noStrike">
                <a:solidFill>
                  <a:schemeClr val="dk1"/>
                </a:solidFill>
                <a:latin typeface="Arial"/>
                <a:ea typeface="Arial"/>
                <a:cs typeface="Arial"/>
                <a:sym typeface="Arial"/>
              </a:rPr>
            </a:br>
            <a:r>
              <a:rPr b="0" i="0" lang="es-419" sz="1200" u="none" cap="none" strike="noStrike">
                <a:solidFill>
                  <a:schemeClr val="dk1"/>
                </a:solidFill>
                <a:latin typeface="Arial"/>
                <a:ea typeface="Arial"/>
                <a:cs typeface="Arial"/>
                <a:sym typeface="Arial"/>
              </a:rPr>
              <a:t>a la variable objetivo.</a:t>
            </a:r>
            <a:endParaRPr sz="1200">
              <a:solidFill>
                <a:schemeClr val="dk1"/>
              </a:solidFill>
            </a:endParaRPr>
          </a:p>
          <a:p>
            <a:pPr indent="-260350" lvl="1" marL="742950" marR="0" rtl="0" algn="l">
              <a:spcBef>
                <a:spcPts val="320"/>
              </a:spcBef>
              <a:spcAft>
                <a:spcPts val="0"/>
              </a:spcAft>
              <a:buClr>
                <a:schemeClr val="dk1"/>
              </a:buClr>
              <a:buSzPts val="1200"/>
              <a:buFont typeface="Arial"/>
              <a:buChar char="•"/>
            </a:pPr>
            <a:r>
              <a:rPr b="0" i="0" lang="es-419" sz="1200" u="none" cap="none" strike="noStrike">
                <a:solidFill>
                  <a:schemeClr val="dk1"/>
                </a:solidFill>
                <a:latin typeface="Arial"/>
                <a:ea typeface="Arial"/>
                <a:cs typeface="Arial"/>
                <a:sym typeface="Arial"/>
              </a:rPr>
              <a:t>El ideal es que separe en grupos</a:t>
            </a:r>
            <a:br>
              <a:rPr b="0" i="0" lang="es-419" sz="1200" u="none" cap="none" strike="noStrike">
                <a:solidFill>
                  <a:schemeClr val="dk1"/>
                </a:solidFill>
                <a:latin typeface="Arial"/>
                <a:ea typeface="Arial"/>
                <a:cs typeface="Arial"/>
                <a:sym typeface="Arial"/>
              </a:rPr>
            </a:br>
            <a:r>
              <a:rPr b="0" i="0" lang="es-419" sz="1200" u="none" cap="none" strike="noStrike">
                <a:solidFill>
                  <a:schemeClr val="dk1"/>
                </a:solidFill>
                <a:latin typeface="Arial"/>
                <a:ea typeface="Arial"/>
                <a:cs typeface="Arial"/>
                <a:sym typeface="Arial"/>
              </a:rPr>
              <a:t>donde todos tienen el mismo valor.</a:t>
            </a:r>
            <a:endParaRPr sz="1200">
              <a:solidFill>
                <a:schemeClr val="dk1"/>
              </a:solidFill>
            </a:endParaRPr>
          </a:p>
          <a:p>
            <a:pPr indent="-260350" lvl="1" marL="742950" marR="0" rtl="0" algn="l">
              <a:spcBef>
                <a:spcPts val="320"/>
              </a:spcBef>
              <a:spcAft>
                <a:spcPts val="0"/>
              </a:spcAft>
              <a:buClr>
                <a:schemeClr val="dk1"/>
              </a:buClr>
              <a:buSzPts val="1200"/>
              <a:buFont typeface="Arial"/>
              <a:buChar char="•"/>
            </a:pPr>
            <a:r>
              <a:rPr b="0" i="0" lang="es-419" sz="1200" u="none" cap="none" strike="noStrike">
                <a:solidFill>
                  <a:schemeClr val="dk1"/>
                </a:solidFill>
                <a:latin typeface="Arial"/>
                <a:ea typeface="Arial"/>
                <a:cs typeface="Arial"/>
                <a:sym typeface="Arial"/>
              </a:rPr>
              <a:t>Lo peor es que deje grupos exactamente</a:t>
            </a:r>
            <a:br>
              <a:rPr b="0" i="0" lang="es-419" sz="1200" u="none" cap="none" strike="noStrike">
                <a:solidFill>
                  <a:schemeClr val="dk1"/>
                </a:solidFill>
                <a:latin typeface="Arial"/>
                <a:ea typeface="Arial"/>
                <a:cs typeface="Arial"/>
                <a:sym typeface="Arial"/>
              </a:rPr>
            </a:br>
            <a:r>
              <a:rPr b="0" i="0" lang="es-419" sz="1200" u="none" cap="none" strike="noStrike">
                <a:solidFill>
                  <a:schemeClr val="dk1"/>
                </a:solidFill>
                <a:latin typeface="Arial"/>
                <a:ea typeface="Arial"/>
                <a:cs typeface="Arial"/>
                <a:sym typeface="Arial"/>
              </a:rPr>
              <a:t>con la misma cantidad de cada valor.</a:t>
            </a:r>
            <a:endParaRPr sz="1200">
              <a:solidFill>
                <a:schemeClr val="dk1"/>
              </a:solidFill>
            </a:endParaRPr>
          </a:p>
          <a:p>
            <a:pPr indent="0" lvl="0" marL="0" marR="0" rtl="0" algn="l">
              <a:spcBef>
                <a:spcPts val="400"/>
              </a:spcBef>
              <a:spcAft>
                <a:spcPts val="0"/>
              </a:spcAft>
              <a:buClr>
                <a:srgbClr val="8B8B8B"/>
              </a:buClr>
              <a:buSzPts val="2000"/>
              <a:buFont typeface="Arial"/>
              <a:buNone/>
            </a:pPr>
            <a:r>
              <a:t/>
            </a: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196" name="Google Shape;196;p33"/>
          <p:cNvSpPr txBox="1"/>
          <p:nvPr/>
        </p:nvSpPr>
        <p:spPr>
          <a:xfrm>
            <a:off x="8205302" y="3994996"/>
            <a:ext cx="600000" cy="1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97" name="Google Shape;197;p33"/>
          <p:cNvSpPr txBox="1"/>
          <p:nvPr>
            <p:ph type="title"/>
          </p:nvPr>
        </p:nvSpPr>
        <p:spPr>
          <a:xfrm>
            <a:off x="2968277" y="179925"/>
            <a:ext cx="57894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100">
                <a:solidFill>
                  <a:schemeClr val="accent5"/>
                </a:solidFill>
                <a:latin typeface="Calibri"/>
                <a:ea typeface="Calibri"/>
                <a:cs typeface="Calibri"/>
                <a:sym typeface="Calibri"/>
              </a:rPr>
              <a:t>¿Cómo separa cada atributo?</a:t>
            </a:r>
            <a:endParaRPr b="1" sz="3100">
              <a:solidFill>
                <a:schemeClr val="accent5"/>
              </a:solidFill>
              <a:latin typeface="Calibri"/>
              <a:ea typeface="Calibri"/>
              <a:cs typeface="Calibri"/>
              <a:sym typeface="Calibri"/>
            </a:endParaRPr>
          </a:p>
        </p:txBody>
      </p:sp>
      <p:sp>
        <p:nvSpPr>
          <p:cNvPr id="198" name="Google Shape;198;p33"/>
          <p:cNvSpPr txBox="1"/>
          <p:nvPr/>
        </p:nvSpPr>
        <p:spPr>
          <a:xfrm>
            <a:off x="685803" y="896806"/>
            <a:ext cx="2266200" cy="452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s-419" sz="1200">
                <a:solidFill>
                  <a:schemeClr val="dk1"/>
                </a:solidFill>
              </a:rPr>
              <a:t>Grupo entero</a:t>
            </a:r>
            <a:endParaRPr b="1" sz="1200">
              <a:solidFill>
                <a:schemeClr val="dk1"/>
              </a:solidFill>
            </a:endParaRPr>
          </a:p>
          <a:p>
            <a:pPr indent="0" lvl="0" marL="0" rtl="0" algn="ctr">
              <a:lnSpc>
                <a:spcPct val="90000"/>
              </a:lnSpc>
              <a:spcBef>
                <a:spcPts val="320"/>
              </a:spcBef>
              <a:spcAft>
                <a:spcPts val="0"/>
              </a:spcAft>
              <a:buNone/>
            </a:pPr>
            <a:r>
              <a:rPr lang="es-419" sz="1200">
                <a:solidFill>
                  <a:schemeClr val="dk1"/>
                </a:solidFill>
              </a:rPr>
              <a:t>((Yes=7,No=5))</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t/>
            </a:r>
            <a:endParaRPr sz="1200">
              <a:solidFill>
                <a:schemeClr val="dk1"/>
              </a:solidFill>
            </a:endParaRPr>
          </a:p>
          <a:p>
            <a:pPr indent="0" lvl="0" marL="0" rtl="0" algn="l">
              <a:lnSpc>
                <a:spcPct val="90000"/>
              </a:lnSpc>
              <a:spcBef>
                <a:spcPts val="320"/>
              </a:spcBef>
              <a:spcAft>
                <a:spcPts val="0"/>
              </a:spcAft>
              <a:buNone/>
            </a:pPr>
            <a:r>
              <a:rPr b="1" lang="es-419" sz="1200">
                <a:solidFill>
                  <a:schemeClr val="dk1"/>
                </a:solidFill>
              </a:rPr>
              <a:t>Separo por </a:t>
            </a:r>
            <a:endParaRPr b="1" sz="1200">
              <a:solidFill>
                <a:schemeClr val="dk1"/>
              </a:solidFill>
            </a:endParaRPr>
          </a:p>
          <a:p>
            <a:pPr indent="0" lvl="0" marL="0" rtl="0" algn="l">
              <a:lnSpc>
                <a:spcPct val="90000"/>
              </a:lnSpc>
              <a:spcBef>
                <a:spcPts val="320"/>
              </a:spcBef>
              <a:spcAft>
                <a:spcPts val="0"/>
              </a:spcAft>
              <a:buNone/>
            </a:pPr>
            <a:r>
              <a:t/>
            </a:r>
            <a:endParaRPr b="1" sz="1200">
              <a:solidFill>
                <a:schemeClr val="dk1"/>
              </a:solidFill>
            </a:endParaRPr>
          </a:p>
          <a:p>
            <a:pPr indent="-238375" lvl="1" marL="685816" rtl="0" algn="l">
              <a:lnSpc>
                <a:spcPct val="90000"/>
              </a:lnSpc>
              <a:spcBef>
                <a:spcPts val="320"/>
              </a:spcBef>
              <a:spcAft>
                <a:spcPts val="0"/>
              </a:spcAft>
              <a:buClr>
                <a:schemeClr val="dk1"/>
              </a:buClr>
              <a:buSzPts val="1200"/>
              <a:buChar char="•"/>
            </a:pPr>
            <a:r>
              <a:rPr lang="es-419" sz="1200">
                <a:solidFill>
                  <a:schemeClr val="dk1"/>
                </a:solidFill>
              </a:rPr>
              <a:t>Forma de la cabeza</a:t>
            </a:r>
            <a:br>
              <a:rPr lang="es-419" sz="1200">
                <a:solidFill>
                  <a:schemeClr val="dk1"/>
                </a:solidFill>
              </a:rPr>
            </a:br>
            <a:r>
              <a:rPr lang="es-419" sz="1200">
                <a:solidFill>
                  <a:schemeClr val="dk1"/>
                </a:solidFill>
              </a:rPr>
              <a:t>((5,4) ; (2,1))</a:t>
            </a:r>
            <a:endParaRPr sz="1200">
              <a:solidFill>
                <a:schemeClr val="dk1"/>
              </a:solidFill>
            </a:endParaRPr>
          </a:p>
          <a:p>
            <a:pPr indent="-162175" lvl="1" marL="685816" rtl="0" algn="l">
              <a:lnSpc>
                <a:spcPct val="90000"/>
              </a:lnSpc>
              <a:spcBef>
                <a:spcPts val="320"/>
              </a:spcBef>
              <a:spcAft>
                <a:spcPts val="0"/>
              </a:spcAft>
              <a:buNone/>
            </a:pPr>
            <a:r>
              <a:t/>
            </a:r>
            <a:endParaRPr sz="1200">
              <a:solidFill>
                <a:schemeClr val="dk1"/>
              </a:solidFill>
            </a:endParaRPr>
          </a:p>
          <a:p>
            <a:pPr indent="-162175" lvl="1" marL="685816" rtl="0" algn="l">
              <a:lnSpc>
                <a:spcPct val="90000"/>
              </a:lnSpc>
              <a:spcBef>
                <a:spcPts val="320"/>
              </a:spcBef>
              <a:spcAft>
                <a:spcPts val="0"/>
              </a:spcAft>
              <a:buNone/>
            </a:pPr>
            <a:r>
              <a:t/>
            </a:r>
            <a:endParaRPr sz="1200">
              <a:solidFill>
                <a:schemeClr val="dk1"/>
              </a:solidFill>
            </a:endParaRPr>
          </a:p>
          <a:p>
            <a:pPr indent="-238375" lvl="1" marL="685816" rtl="0" algn="l">
              <a:lnSpc>
                <a:spcPct val="90000"/>
              </a:lnSpc>
              <a:spcBef>
                <a:spcPts val="320"/>
              </a:spcBef>
              <a:spcAft>
                <a:spcPts val="0"/>
              </a:spcAft>
              <a:buClr>
                <a:schemeClr val="dk1"/>
              </a:buClr>
              <a:buSzPts val="1200"/>
              <a:buChar char="•"/>
            </a:pPr>
            <a:r>
              <a:rPr lang="es-419" sz="1200">
                <a:solidFill>
                  <a:schemeClr val="dk1"/>
                </a:solidFill>
              </a:rPr>
              <a:t>Forma del cuerpo</a:t>
            </a:r>
            <a:br>
              <a:rPr lang="es-419" sz="1200">
                <a:solidFill>
                  <a:schemeClr val="dk1"/>
                </a:solidFill>
              </a:rPr>
            </a:br>
            <a:r>
              <a:rPr lang="es-419" sz="1200">
                <a:solidFill>
                  <a:schemeClr val="dk1"/>
                </a:solidFill>
              </a:rPr>
              <a:t>((5,1) ; (2,4))</a:t>
            </a:r>
            <a:endParaRPr sz="1200">
              <a:solidFill>
                <a:schemeClr val="dk1"/>
              </a:solidFill>
            </a:endParaRPr>
          </a:p>
          <a:p>
            <a:pPr indent="0" lvl="1" marL="422041" rtl="0" algn="l">
              <a:lnSpc>
                <a:spcPct val="90000"/>
              </a:lnSpc>
              <a:spcBef>
                <a:spcPts val="320"/>
              </a:spcBef>
              <a:spcAft>
                <a:spcPts val="0"/>
              </a:spcAft>
              <a:buNone/>
            </a:pPr>
            <a:r>
              <a:t/>
            </a:r>
            <a:endParaRPr sz="1200">
              <a:solidFill>
                <a:schemeClr val="dk1"/>
              </a:solidFill>
            </a:endParaRPr>
          </a:p>
          <a:p>
            <a:pPr indent="0" lvl="1" marL="422041" rtl="0" algn="l">
              <a:lnSpc>
                <a:spcPct val="90000"/>
              </a:lnSpc>
              <a:spcBef>
                <a:spcPts val="320"/>
              </a:spcBef>
              <a:spcAft>
                <a:spcPts val="0"/>
              </a:spcAft>
              <a:buNone/>
            </a:pPr>
            <a:r>
              <a:t/>
            </a:r>
            <a:endParaRPr sz="1200">
              <a:solidFill>
                <a:schemeClr val="dk1"/>
              </a:solidFill>
            </a:endParaRPr>
          </a:p>
          <a:p>
            <a:pPr indent="-238375" lvl="1" marL="685816" rtl="0" algn="l">
              <a:lnSpc>
                <a:spcPct val="90000"/>
              </a:lnSpc>
              <a:spcBef>
                <a:spcPts val="320"/>
              </a:spcBef>
              <a:spcAft>
                <a:spcPts val="0"/>
              </a:spcAft>
              <a:buClr>
                <a:schemeClr val="dk1"/>
              </a:buClr>
              <a:buSzPts val="1200"/>
              <a:buChar char="•"/>
            </a:pPr>
            <a:r>
              <a:rPr lang="es-419" sz="1200">
                <a:solidFill>
                  <a:schemeClr val="dk1"/>
                </a:solidFill>
              </a:rPr>
              <a:t>Color del cuerpo</a:t>
            </a:r>
            <a:br>
              <a:rPr lang="es-419" sz="1200">
                <a:solidFill>
                  <a:schemeClr val="dk1"/>
                </a:solidFill>
              </a:rPr>
            </a:br>
            <a:r>
              <a:rPr lang="es-419" sz="1200">
                <a:solidFill>
                  <a:schemeClr val="dk1"/>
                </a:solidFill>
              </a:rPr>
              <a:t>((6,4) ; (1,1))</a:t>
            </a:r>
            <a:endParaRPr sz="1200">
              <a:solidFill>
                <a:schemeClr val="dk1"/>
              </a:solidFill>
            </a:endParaRPr>
          </a:p>
        </p:txBody>
      </p:sp>
      <p:pic>
        <p:nvPicPr>
          <p:cNvPr id="199" name="Google Shape;199;p33"/>
          <p:cNvPicPr preferRelativeResize="0"/>
          <p:nvPr/>
        </p:nvPicPr>
        <p:blipFill rotWithShape="1">
          <a:blip r:embed="rId4">
            <a:alphaModFix/>
          </a:blip>
          <a:srcRect b="0" l="0" r="0" t="0"/>
          <a:stretch/>
        </p:blipFill>
        <p:spPr>
          <a:xfrm>
            <a:off x="3272000" y="823825"/>
            <a:ext cx="5375249" cy="1290400"/>
          </a:xfrm>
          <a:prstGeom prst="rect">
            <a:avLst/>
          </a:prstGeom>
          <a:noFill/>
          <a:ln cap="flat" cmpd="sng" w="9525">
            <a:solidFill>
              <a:srgbClr val="181818"/>
            </a:solidFill>
            <a:prstDash val="solid"/>
            <a:miter lim="800000"/>
            <a:headEnd len="sm" w="sm" type="none"/>
            <a:tailEnd len="sm" w="sm" type="none"/>
          </a:ln>
        </p:spPr>
      </p:pic>
      <p:grpSp>
        <p:nvGrpSpPr>
          <p:cNvPr id="200" name="Google Shape;200;p33"/>
          <p:cNvGrpSpPr/>
          <p:nvPr/>
        </p:nvGrpSpPr>
        <p:grpSpPr>
          <a:xfrm>
            <a:off x="3491359" y="2244524"/>
            <a:ext cx="4916065" cy="781512"/>
            <a:chOff x="3296816" y="3505727"/>
            <a:chExt cx="6120680" cy="1173900"/>
          </a:xfrm>
        </p:grpSpPr>
        <p:pic>
          <p:nvPicPr>
            <p:cNvPr id="201" name="Google Shape;201;p33"/>
            <p:cNvPicPr preferRelativeResize="0"/>
            <p:nvPr/>
          </p:nvPicPr>
          <p:blipFill rotWithShape="1">
            <a:blip r:embed="rId5">
              <a:alphaModFix/>
            </a:blip>
            <a:srcRect b="0" l="0" r="90458" t="0"/>
            <a:stretch/>
          </p:blipFill>
          <p:spPr>
            <a:xfrm>
              <a:off x="3296816"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02" name="Google Shape;202;p33"/>
            <p:cNvPicPr preferRelativeResize="0"/>
            <p:nvPr/>
          </p:nvPicPr>
          <p:blipFill rotWithShape="1">
            <a:blip r:embed="rId5">
              <a:alphaModFix/>
            </a:blip>
            <a:srcRect b="0" l="15901" r="74557" t="0"/>
            <a:stretch/>
          </p:blipFill>
          <p:spPr>
            <a:xfrm>
              <a:off x="3820511"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03" name="Google Shape;203;p33"/>
            <p:cNvPicPr preferRelativeResize="0"/>
            <p:nvPr/>
          </p:nvPicPr>
          <p:blipFill rotWithShape="1">
            <a:blip r:embed="rId6">
              <a:alphaModFix/>
            </a:blip>
            <a:srcRect b="0" l="25176" r="66872" t="0"/>
            <a:stretch/>
          </p:blipFill>
          <p:spPr>
            <a:xfrm>
              <a:off x="4344205" y="3565637"/>
              <a:ext cx="360041" cy="1087026"/>
            </a:xfrm>
            <a:prstGeom prst="rect">
              <a:avLst/>
            </a:prstGeom>
            <a:noFill/>
            <a:ln cap="flat" cmpd="sng" w="9525">
              <a:solidFill>
                <a:srgbClr val="181818"/>
              </a:solidFill>
              <a:prstDash val="solid"/>
              <a:miter lim="800000"/>
              <a:headEnd len="sm" w="sm" type="none"/>
              <a:tailEnd len="sm" w="sm" type="none"/>
            </a:ln>
          </p:spPr>
        </p:pic>
        <p:pic>
          <p:nvPicPr>
            <p:cNvPr id="204" name="Google Shape;204;p33"/>
            <p:cNvPicPr preferRelativeResize="0"/>
            <p:nvPr/>
          </p:nvPicPr>
          <p:blipFill rotWithShape="1">
            <a:blip r:embed="rId5">
              <a:alphaModFix/>
            </a:blip>
            <a:srcRect b="0" l="32800" r="57658" t="-391"/>
            <a:stretch/>
          </p:blipFill>
          <p:spPr>
            <a:xfrm>
              <a:off x="4795891"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05" name="Google Shape;205;p33"/>
            <p:cNvPicPr preferRelativeResize="0"/>
            <p:nvPr/>
          </p:nvPicPr>
          <p:blipFill rotWithShape="1">
            <a:blip r:embed="rId5">
              <a:alphaModFix/>
            </a:blip>
            <a:srcRect b="-732" l="50919" r="39539" t="341"/>
            <a:stretch/>
          </p:blipFill>
          <p:spPr>
            <a:xfrm>
              <a:off x="5319585"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06" name="Google Shape;206;p33"/>
            <p:cNvPicPr preferRelativeResize="0"/>
            <p:nvPr/>
          </p:nvPicPr>
          <p:blipFill rotWithShape="1">
            <a:blip r:embed="rId7">
              <a:alphaModFix/>
            </a:blip>
            <a:srcRect b="-491" l="57576" r="32883" t="100"/>
            <a:stretch/>
          </p:blipFill>
          <p:spPr>
            <a:xfrm>
              <a:off x="5843279"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07" name="Google Shape;207;p33"/>
            <p:cNvPicPr preferRelativeResize="0"/>
            <p:nvPr/>
          </p:nvPicPr>
          <p:blipFill rotWithShape="1">
            <a:blip r:embed="rId8">
              <a:alphaModFix/>
            </a:blip>
            <a:srcRect b="-391" l="65951" r="24507" t="0"/>
            <a:stretch/>
          </p:blipFill>
          <p:spPr>
            <a:xfrm>
              <a:off x="6366973"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08" name="Google Shape;208;p33"/>
            <p:cNvPicPr preferRelativeResize="0"/>
            <p:nvPr/>
          </p:nvPicPr>
          <p:blipFill rotWithShape="1">
            <a:blip r:embed="rId5">
              <a:alphaModFix/>
            </a:blip>
            <a:srcRect b="-923" l="74653" r="15805" t="532"/>
            <a:stretch/>
          </p:blipFill>
          <p:spPr>
            <a:xfrm>
              <a:off x="6890667"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09" name="Google Shape;209;p33"/>
            <p:cNvPicPr preferRelativeResize="0"/>
            <p:nvPr/>
          </p:nvPicPr>
          <p:blipFill rotWithShape="1">
            <a:blip r:embed="rId5">
              <a:alphaModFix/>
            </a:blip>
            <a:srcRect b="-391" l="82276" r="8182" t="0"/>
            <a:stretch/>
          </p:blipFill>
          <p:spPr>
            <a:xfrm>
              <a:off x="7414361"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10" name="Google Shape;210;p33"/>
            <p:cNvPicPr preferRelativeResize="0"/>
            <p:nvPr/>
          </p:nvPicPr>
          <p:blipFill rotWithShape="1">
            <a:blip r:embed="rId5">
              <a:alphaModFix/>
            </a:blip>
            <a:srcRect b="0" l="8479" r="81978" t="0"/>
            <a:stretch/>
          </p:blipFill>
          <p:spPr>
            <a:xfrm>
              <a:off x="7938055" y="3565637"/>
              <a:ext cx="432049" cy="1087026"/>
            </a:xfrm>
            <a:prstGeom prst="rect">
              <a:avLst/>
            </a:prstGeom>
            <a:noFill/>
            <a:ln cap="flat" cmpd="sng" w="9525">
              <a:solidFill>
                <a:srgbClr val="181818"/>
              </a:solidFill>
              <a:prstDash val="solid"/>
              <a:miter lim="800000"/>
              <a:headEnd len="sm" w="sm" type="none"/>
              <a:tailEnd len="sm" w="sm" type="none"/>
            </a:ln>
          </p:spPr>
        </p:pic>
        <p:pic>
          <p:nvPicPr>
            <p:cNvPr id="211" name="Google Shape;211;p33"/>
            <p:cNvPicPr preferRelativeResize="0"/>
            <p:nvPr/>
          </p:nvPicPr>
          <p:blipFill rotWithShape="1">
            <a:blip r:embed="rId8">
              <a:alphaModFix/>
            </a:blip>
            <a:srcRect b="-391" l="41557" r="48901" t="0"/>
            <a:stretch/>
          </p:blipFill>
          <p:spPr>
            <a:xfrm>
              <a:off x="8461749" y="3561391"/>
              <a:ext cx="432049" cy="1091272"/>
            </a:xfrm>
            <a:prstGeom prst="rect">
              <a:avLst/>
            </a:prstGeom>
            <a:noFill/>
            <a:ln cap="flat" cmpd="sng" w="9525">
              <a:solidFill>
                <a:srgbClr val="181818"/>
              </a:solidFill>
              <a:prstDash val="solid"/>
              <a:miter lim="800000"/>
              <a:headEnd len="sm" w="sm" type="none"/>
              <a:tailEnd len="sm" w="sm" type="none"/>
            </a:ln>
          </p:spPr>
        </p:pic>
        <p:pic>
          <p:nvPicPr>
            <p:cNvPr id="212" name="Google Shape;212;p33"/>
            <p:cNvPicPr preferRelativeResize="0"/>
            <p:nvPr/>
          </p:nvPicPr>
          <p:blipFill rotWithShape="1">
            <a:blip r:embed="rId5">
              <a:alphaModFix/>
            </a:blip>
            <a:srcRect b="-973" l="89543" r="915" t="582"/>
            <a:stretch/>
          </p:blipFill>
          <p:spPr>
            <a:xfrm>
              <a:off x="8985448" y="3561391"/>
              <a:ext cx="432049" cy="1091272"/>
            </a:xfrm>
            <a:prstGeom prst="rect">
              <a:avLst/>
            </a:prstGeom>
            <a:noFill/>
            <a:ln cap="flat" cmpd="sng" w="9525">
              <a:solidFill>
                <a:srgbClr val="181818"/>
              </a:solidFill>
              <a:prstDash val="solid"/>
              <a:miter lim="800000"/>
              <a:headEnd len="sm" w="sm" type="none"/>
              <a:tailEnd len="sm" w="sm" type="none"/>
            </a:ln>
          </p:spPr>
        </p:pic>
        <p:cxnSp>
          <p:nvCxnSpPr>
            <p:cNvPr id="213" name="Google Shape;213;p33"/>
            <p:cNvCxnSpPr/>
            <p:nvPr/>
          </p:nvCxnSpPr>
          <p:spPr>
            <a:xfrm>
              <a:off x="7893296" y="3505727"/>
              <a:ext cx="0" cy="1173900"/>
            </a:xfrm>
            <a:prstGeom prst="straightConnector1">
              <a:avLst/>
            </a:prstGeom>
            <a:noFill/>
            <a:ln cap="flat" cmpd="sng" w="57150">
              <a:solidFill>
                <a:srgbClr val="FF6666"/>
              </a:solidFill>
              <a:prstDash val="dash"/>
              <a:round/>
              <a:headEnd len="sm" w="sm" type="none"/>
              <a:tailEnd len="sm" w="sm" type="none"/>
            </a:ln>
          </p:spPr>
        </p:cxnSp>
      </p:grpSp>
      <p:grpSp>
        <p:nvGrpSpPr>
          <p:cNvPr id="214" name="Google Shape;214;p33"/>
          <p:cNvGrpSpPr/>
          <p:nvPr/>
        </p:nvGrpSpPr>
        <p:grpSpPr>
          <a:xfrm>
            <a:off x="3491359" y="3049175"/>
            <a:ext cx="4923127" cy="781606"/>
            <a:chOff x="3296816" y="4714383"/>
            <a:chExt cx="6129472" cy="1174041"/>
          </a:xfrm>
        </p:grpSpPr>
        <p:pic>
          <p:nvPicPr>
            <p:cNvPr id="215" name="Google Shape;215;p33"/>
            <p:cNvPicPr preferRelativeResize="0"/>
            <p:nvPr/>
          </p:nvPicPr>
          <p:blipFill rotWithShape="1">
            <a:blip r:embed="rId5">
              <a:alphaModFix/>
            </a:blip>
            <a:srcRect b="0" l="0" r="90458" t="0"/>
            <a:stretch/>
          </p:blipFill>
          <p:spPr>
            <a:xfrm>
              <a:off x="7420760"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216" name="Google Shape;216;p33"/>
            <p:cNvPicPr preferRelativeResize="0"/>
            <p:nvPr/>
          </p:nvPicPr>
          <p:blipFill rotWithShape="1">
            <a:blip r:embed="rId5">
              <a:alphaModFix/>
            </a:blip>
            <a:srcRect b="0" l="8479" r="81978" t="0"/>
            <a:stretch/>
          </p:blipFill>
          <p:spPr>
            <a:xfrm>
              <a:off x="7945255"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217" name="Google Shape;217;p33"/>
            <p:cNvPicPr preferRelativeResize="0"/>
            <p:nvPr/>
          </p:nvPicPr>
          <p:blipFill rotWithShape="1">
            <a:blip r:embed="rId5">
              <a:alphaModFix/>
            </a:blip>
            <a:srcRect b="0" l="15901" r="74557" t="0"/>
            <a:stretch/>
          </p:blipFill>
          <p:spPr>
            <a:xfrm>
              <a:off x="3296816" y="4801398"/>
              <a:ext cx="432049" cy="1087026"/>
            </a:xfrm>
            <a:prstGeom prst="rect">
              <a:avLst/>
            </a:prstGeom>
            <a:noFill/>
            <a:ln cap="flat" cmpd="sng" w="9525">
              <a:solidFill>
                <a:srgbClr val="181818"/>
              </a:solidFill>
              <a:prstDash val="solid"/>
              <a:miter lim="800000"/>
              <a:headEnd len="sm" w="sm" type="none"/>
              <a:tailEnd len="sm" w="sm" type="none"/>
            </a:ln>
          </p:spPr>
        </p:pic>
        <p:pic>
          <p:nvPicPr>
            <p:cNvPr id="218" name="Google Shape;218;p33"/>
            <p:cNvPicPr preferRelativeResize="0"/>
            <p:nvPr/>
          </p:nvPicPr>
          <p:blipFill rotWithShape="1">
            <a:blip r:embed="rId6">
              <a:alphaModFix/>
            </a:blip>
            <a:srcRect b="0" l="25176" r="66872" t="0"/>
            <a:stretch/>
          </p:blipFill>
          <p:spPr>
            <a:xfrm>
              <a:off x="3821310" y="4801398"/>
              <a:ext cx="360041" cy="1087026"/>
            </a:xfrm>
            <a:prstGeom prst="rect">
              <a:avLst/>
            </a:prstGeom>
            <a:noFill/>
            <a:ln cap="flat" cmpd="sng" w="9525">
              <a:solidFill>
                <a:srgbClr val="181818"/>
              </a:solidFill>
              <a:prstDash val="solid"/>
              <a:miter lim="800000"/>
              <a:headEnd len="sm" w="sm" type="none"/>
              <a:tailEnd len="sm" w="sm" type="none"/>
            </a:ln>
          </p:spPr>
        </p:pic>
        <p:pic>
          <p:nvPicPr>
            <p:cNvPr id="219" name="Google Shape;219;p33"/>
            <p:cNvPicPr preferRelativeResize="0"/>
            <p:nvPr/>
          </p:nvPicPr>
          <p:blipFill rotWithShape="1">
            <a:blip r:embed="rId5">
              <a:alphaModFix/>
            </a:blip>
            <a:srcRect b="0" l="32800" r="57658" t="-391"/>
            <a:stretch/>
          </p:blipFill>
          <p:spPr>
            <a:xfrm>
              <a:off x="4273796"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0" name="Google Shape;220;p33"/>
            <p:cNvPicPr preferRelativeResize="0"/>
            <p:nvPr/>
          </p:nvPicPr>
          <p:blipFill rotWithShape="1">
            <a:blip r:embed="rId8">
              <a:alphaModFix/>
            </a:blip>
            <a:srcRect b="-391" l="41557" r="48901" t="0"/>
            <a:stretch/>
          </p:blipFill>
          <p:spPr>
            <a:xfrm>
              <a:off x="4798290"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1" name="Google Shape;221;p33"/>
            <p:cNvPicPr preferRelativeResize="0"/>
            <p:nvPr/>
          </p:nvPicPr>
          <p:blipFill rotWithShape="1">
            <a:blip r:embed="rId5">
              <a:alphaModFix/>
            </a:blip>
            <a:srcRect b="-732" l="50919" r="39539" t="341"/>
            <a:stretch/>
          </p:blipFill>
          <p:spPr>
            <a:xfrm>
              <a:off x="5322784"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2" name="Google Shape;222;p33"/>
            <p:cNvPicPr preferRelativeResize="0"/>
            <p:nvPr/>
          </p:nvPicPr>
          <p:blipFill rotWithShape="1">
            <a:blip r:embed="rId7">
              <a:alphaModFix/>
            </a:blip>
            <a:srcRect b="-491" l="57576" r="32883" t="100"/>
            <a:stretch/>
          </p:blipFill>
          <p:spPr>
            <a:xfrm>
              <a:off x="846974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3" name="Google Shape;223;p33"/>
            <p:cNvPicPr preferRelativeResize="0"/>
            <p:nvPr/>
          </p:nvPicPr>
          <p:blipFill rotWithShape="1">
            <a:blip r:embed="rId8">
              <a:alphaModFix/>
            </a:blip>
            <a:srcRect b="-391" l="65951" r="24507" t="0"/>
            <a:stretch/>
          </p:blipFill>
          <p:spPr>
            <a:xfrm>
              <a:off x="8994239"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4" name="Google Shape;224;p33"/>
            <p:cNvPicPr preferRelativeResize="0"/>
            <p:nvPr/>
          </p:nvPicPr>
          <p:blipFill rotWithShape="1">
            <a:blip r:embed="rId5">
              <a:alphaModFix/>
            </a:blip>
            <a:srcRect b="-923" l="74653" r="15805" t="532"/>
            <a:stretch/>
          </p:blipFill>
          <p:spPr>
            <a:xfrm>
              <a:off x="5847278"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5" name="Google Shape;225;p33"/>
            <p:cNvPicPr preferRelativeResize="0"/>
            <p:nvPr/>
          </p:nvPicPr>
          <p:blipFill rotWithShape="1">
            <a:blip r:embed="rId5">
              <a:alphaModFix/>
            </a:blip>
            <a:srcRect b="-391" l="82276" r="8182" t="0"/>
            <a:stretch/>
          </p:blipFill>
          <p:spPr>
            <a:xfrm>
              <a:off x="6371772" y="4797152"/>
              <a:ext cx="432049" cy="1091272"/>
            </a:xfrm>
            <a:prstGeom prst="rect">
              <a:avLst/>
            </a:prstGeom>
            <a:noFill/>
            <a:ln cap="flat" cmpd="sng" w="9525">
              <a:solidFill>
                <a:srgbClr val="181818"/>
              </a:solidFill>
              <a:prstDash val="solid"/>
              <a:miter lim="800000"/>
              <a:headEnd len="sm" w="sm" type="none"/>
              <a:tailEnd len="sm" w="sm" type="none"/>
            </a:ln>
          </p:spPr>
        </p:pic>
        <p:pic>
          <p:nvPicPr>
            <p:cNvPr id="226" name="Google Shape;226;p33"/>
            <p:cNvPicPr preferRelativeResize="0"/>
            <p:nvPr/>
          </p:nvPicPr>
          <p:blipFill rotWithShape="1">
            <a:blip r:embed="rId5">
              <a:alphaModFix/>
            </a:blip>
            <a:srcRect b="-973" l="89543" r="915" t="582"/>
            <a:stretch/>
          </p:blipFill>
          <p:spPr>
            <a:xfrm>
              <a:off x="6896266" y="4797152"/>
              <a:ext cx="432049" cy="1091272"/>
            </a:xfrm>
            <a:prstGeom prst="rect">
              <a:avLst/>
            </a:prstGeom>
            <a:noFill/>
            <a:ln cap="flat" cmpd="sng" w="9525">
              <a:solidFill>
                <a:srgbClr val="181818"/>
              </a:solidFill>
              <a:prstDash val="solid"/>
              <a:miter lim="800000"/>
              <a:headEnd len="sm" w="sm" type="none"/>
              <a:tailEnd len="sm" w="sm" type="none"/>
            </a:ln>
          </p:spPr>
        </p:pic>
        <p:cxnSp>
          <p:nvCxnSpPr>
            <p:cNvPr id="227" name="Google Shape;227;p33"/>
            <p:cNvCxnSpPr/>
            <p:nvPr/>
          </p:nvCxnSpPr>
          <p:spPr>
            <a:xfrm>
              <a:off x="6321152" y="4714383"/>
              <a:ext cx="0" cy="1173900"/>
            </a:xfrm>
            <a:prstGeom prst="straightConnector1">
              <a:avLst/>
            </a:prstGeom>
            <a:noFill/>
            <a:ln cap="flat" cmpd="sng" w="57150">
              <a:solidFill>
                <a:srgbClr val="FF6666"/>
              </a:solidFill>
              <a:prstDash val="dash"/>
              <a:round/>
              <a:headEnd len="sm" w="sm" type="none"/>
              <a:tailEnd len="sm" w="sm" type="none"/>
            </a:ln>
          </p:spPr>
        </p:cxnSp>
      </p:grpSp>
      <p:grpSp>
        <p:nvGrpSpPr>
          <p:cNvPr id="228" name="Google Shape;228;p33"/>
          <p:cNvGrpSpPr/>
          <p:nvPr/>
        </p:nvGrpSpPr>
        <p:grpSpPr>
          <a:xfrm>
            <a:off x="3491359" y="3904645"/>
            <a:ext cx="4916066" cy="781606"/>
            <a:chOff x="3296815" y="5999375"/>
            <a:chExt cx="6120682" cy="1174041"/>
          </a:xfrm>
        </p:grpSpPr>
        <p:pic>
          <p:nvPicPr>
            <p:cNvPr id="229" name="Google Shape;229;p33"/>
            <p:cNvPicPr preferRelativeResize="0"/>
            <p:nvPr/>
          </p:nvPicPr>
          <p:blipFill rotWithShape="1">
            <a:blip r:embed="rId5">
              <a:alphaModFix/>
            </a:blip>
            <a:srcRect b="0" l="0" r="90458" t="0"/>
            <a:stretch/>
          </p:blipFill>
          <p:spPr>
            <a:xfrm>
              <a:off x="3296815"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230" name="Google Shape;230;p33"/>
            <p:cNvPicPr preferRelativeResize="0"/>
            <p:nvPr/>
          </p:nvPicPr>
          <p:blipFill rotWithShape="1">
            <a:blip r:embed="rId5">
              <a:alphaModFix/>
            </a:blip>
            <a:srcRect b="0" l="8479" r="81978" t="0"/>
            <a:stretch/>
          </p:blipFill>
          <p:spPr>
            <a:xfrm>
              <a:off x="8461758"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231" name="Google Shape;231;p33"/>
            <p:cNvPicPr preferRelativeResize="0"/>
            <p:nvPr/>
          </p:nvPicPr>
          <p:blipFill rotWithShape="1">
            <a:blip r:embed="rId5">
              <a:alphaModFix/>
            </a:blip>
            <a:srcRect b="0" l="15901" r="74557" t="0"/>
            <a:stretch/>
          </p:blipFill>
          <p:spPr>
            <a:xfrm>
              <a:off x="3820511" y="6086390"/>
              <a:ext cx="432049" cy="1087026"/>
            </a:xfrm>
            <a:prstGeom prst="rect">
              <a:avLst/>
            </a:prstGeom>
            <a:noFill/>
            <a:ln cap="flat" cmpd="sng" w="9525">
              <a:solidFill>
                <a:srgbClr val="181818"/>
              </a:solidFill>
              <a:prstDash val="solid"/>
              <a:miter lim="800000"/>
              <a:headEnd len="sm" w="sm" type="none"/>
              <a:tailEnd len="sm" w="sm" type="none"/>
            </a:ln>
          </p:spPr>
        </p:pic>
        <p:pic>
          <p:nvPicPr>
            <p:cNvPr id="232" name="Google Shape;232;p33"/>
            <p:cNvPicPr preferRelativeResize="0"/>
            <p:nvPr/>
          </p:nvPicPr>
          <p:blipFill rotWithShape="1">
            <a:blip r:embed="rId6">
              <a:alphaModFix/>
            </a:blip>
            <a:srcRect b="0" l="25176" r="66872" t="0"/>
            <a:stretch/>
          </p:blipFill>
          <p:spPr>
            <a:xfrm>
              <a:off x="4344206" y="6086390"/>
              <a:ext cx="360041" cy="1087026"/>
            </a:xfrm>
            <a:prstGeom prst="rect">
              <a:avLst/>
            </a:prstGeom>
            <a:noFill/>
            <a:ln cap="flat" cmpd="sng" w="9525">
              <a:solidFill>
                <a:srgbClr val="181818"/>
              </a:solidFill>
              <a:prstDash val="solid"/>
              <a:miter lim="800000"/>
              <a:headEnd len="sm" w="sm" type="none"/>
              <a:tailEnd len="sm" w="sm" type="none"/>
            </a:ln>
          </p:spPr>
        </p:pic>
        <p:pic>
          <p:nvPicPr>
            <p:cNvPr id="233" name="Google Shape;233;p33"/>
            <p:cNvPicPr preferRelativeResize="0"/>
            <p:nvPr/>
          </p:nvPicPr>
          <p:blipFill rotWithShape="1">
            <a:blip r:embed="rId5">
              <a:alphaModFix/>
            </a:blip>
            <a:srcRect b="0" l="32800" r="57658" t="-391"/>
            <a:stretch/>
          </p:blipFill>
          <p:spPr>
            <a:xfrm>
              <a:off x="479589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4" name="Google Shape;234;p33"/>
            <p:cNvPicPr preferRelativeResize="0"/>
            <p:nvPr/>
          </p:nvPicPr>
          <p:blipFill rotWithShape="1">
            <a:blip r:embed="rId8">
              <a:alphaModFix/>
            </a:blip>
            <a:srcRect b="-391" l="41557" r="48901" t="0"/>
            <a:stretch/>
          </p:blipFill>
          <p:spPr>
            <a:xfrm>
              <a:off x="898544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5" name="Google Shape;235;p33"/>
            <p:cNvPicPr preferRelativeResize="0"/>
            <p:nvPr/>
          </p:nvPicPr>
          <p:blipFill rotWithShape="1">
            <a:blip r:embed="rId5">
              <a:alphaModFix/>
            </a:blip>
            <a:srcRect b="-732" l="50919" r="39539" t="341"/>
            <a:stretch/>
          </p:blipFill>
          <p:spPr>
            <a:xfrm>
              <a:off x="531958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6" name="Google Shape;236;p33"/>
            <p:cNvPicPr preferRelativeResize="0"/>
            <p:nvPr/>
          </p:nvPicPr>
          <p:blipFill rotWithShape="1">
            <a:blip r:embed="rId7">
              <a:alphaModFix/>
            </a:blip>
            <a:srcRect b="-491" l="57576" r="32883" t="100"/>
            <a:stretch/>
          </p:blipFill>
          <p:spPr>
            <a:xfrm>
              <a:off x="584328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7" name="Google Shape;237;p33"/>
            <p:cNvPicPr preferRelativeResize="0"/>
            <p:nvPr/>
          </p:nvPicPr>
          <p:blipFill rotWithShape="1">
            <a:blip r:embed="rId8">
              <a:alphaModFix/>
            </a:blip>
            <a:srcRect b="-391" l="65951" r="24507" t="0"/>
            <a:stretch/>
          </p:blipFill>
          <p:spPr>
            <a:xfrm>
              <a:off x="636697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8" name="Google Shape;238;p33"/>
            <p:cNvPicPr preferRelativeResize="0"/>
            <p:nvPr/>
          </p:nvPicPr>
          <p:blipFill rotWithShape="1">
            <a:blip r:embed="rId5">
              <a:alphaModFix/>
            </a:blip>
            <a:srcRect b="-923" l="74653" r="15805" t="532"/>
            <a:stretch/>
          </p:blipFill>
          <p:spPr>
            <a:xfrm>
              <a:off x="6890673"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39" name="Google Shape;239;p33"/>
            <p:cNvPicPr preferRelativeResize="0"/>
            <p:nvPr/>
          </p:nvPicPr>
          <p:blipFill rotWithShape="1">
            <a:blip r:embed="rId5">
              <a:alphaModFix/>
            </a:blip>
            <a:srcRect b="-391" l="82276" r="8182" t="0"/>
            <a:stretch/>
          </p:blipFill>
          <p:spPr>
            <a:xfrm>
              <a:off x="7414368" y="6082144"/>
              <a:ext cx="432049" cy="1091272"/>
            </a:xfrm>
            <a:prstGeom prst="rect">
              <a:avLst/>
            </a:prstGeom>
            <a:noFill/>
            <a:ln cap="flat" cmpd="sng" w="9525">
              <a:solidFill>
                <a:srgbClr val="181818"/>
              </a:solidFill>
              <a:prstDash val="solid"/>
              <a:miter lim="800000"/>
              <a:headEnd len="sm" w="sm" type="none"/>
              <a:tailEnd len="sm" w="sm" type="none"/>
            </a:ln>
          </p:spPr>
        </p:pic>
        <p:pic>
          <p:nvPicPr>
            <p:cNvPr id="240" name="Google Shape;240;p33"/>
            <p:cNvPicPr preferRelativeResize="0"/>
            <p:nvPr/>
          </p:nvPicPr>
          <p:blipFill rotWithShape="1">
            <a:blip r:embed="rId5">
              <a:alphaModFix/>
            </a:blip>
            <a:srcRect b="-973" l="89543" r="915" t="582"/>
            <a:stretch/>
          </p:blipFill>
          <p:spPr>
            <a:xfrm>
              <a:off x="7938063" y="6082144"/>
              <a:ext cx="432049" cy="1091272"/>
            </a:xfrm>
            <a:prstGeom prst="rect">
              <a:avLst/>
            </a:prstGeom>
            <a:noFill/>
            <a:ln cap="flat" cmpd="sng" w="9525">
              <a:solidFill>
                <a:srgbClr val="181818"/>
              </a:solidFill>
              <a:prstDash val="solid"/>
              <a:miter lim="800000"/>
              <a:headEnd len="sm" w="sm" type="none"/>
              <a:tailEnd len="sm" w="sm" type="none"/>
            </a:ln>
          </p:spPr>
        </p:pic>
        <p:cxnSp>
          <p:nvCxnSpPr>
            <p:cNvPr id="241" name="Google Shape;241;p33"/>
            <p:cNvCxnSpPr/>
            <p:nvPr/>
          </p:nvCxnSpPr>
          <p:spPr>
            <a:xfrm>
              <a:off x="8409384" y="5999375"/>
              <a:ext cx="0" cy="1173900"/>
            </a:xfrm>
            <a:prstGeom prst="straightConnector1">
              <a:avLst/>
            </a:prstGeom>
            <a:noFill/>
            <a:ln cap="flat" cmpd="sng" w="57150">
              <a:solidFill>
                <a:srgbClr val="FF6666"/>
              </a:solidFill>
              <a:prstDash val="dash"/>
              <a:round/>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