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Nunito"/>
      <p:regular r:id="rId31"/>
      <p:bold r:id="rId32"/>
      <p:italic r:id="rId33"/>
      <p:boldItalic r:id="rId34"/>
    </p:embeddedFont>
    <p:embeddedFont>
      <p:font typeface="Gill Sans"/>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Nunito-italic.fntdata"/><Relationship Id="rId10" Type="http://schemas.openxmlformats.org/officeDocument/2006/relationships/slide" Target="slides/slide4.xml"/><Relationship Id="rId32" Type="http://schemas.openxmlformats.org/officeDocument/2006/relationships/font" Target="fonts/Nunito-bold.fntdata"/><Relationship Id="rId13" Type="http://schemas.openxmlformats.org/officeDocument/2006/relationships/slide" Target="slides/slide7.xml"/><Relationship Id="rId35" Type="http://schemas.openxmlformats.org/officeDocument/2006/relationships/font" Target="fonts/GillSans-regular.fntdata"/><Relationship Id="rId12" Type="http://schemas.openxmlformats.org/officeDocument/2006/relationships/slide" Target="slides/slide6.xml"/><Relationship Id="rId34" Type="http://schemas.openxmlformats.org/officeDocument/2006/relationships/font" Target="fonts/Nunito-boldItalic.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GillSans-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1d22f9cf0_0_14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e1d22f9cf0_0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6a6fdb7e5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6a6fdb7e5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6a6fdb7e5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6a6fdb7e5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6a6fdb7e5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6a6fdb7e5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6a6fdb7e5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6a6fdb7e5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79d88680b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79d88680b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79d8868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79d8868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79d88680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79d88680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79d88680b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79d88680b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6a6fdb7e5_0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06a6fdb7e5_0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79d88680b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079d88680b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6a6fdb7e5_0_116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106a6fdb7e5_0_1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079d88680b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079d88680b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079d88680b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079d88680b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079d88680b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079d88680b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79d88680b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079d88680b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6a6fdb7e5_0_118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106a6fdb7e5_0_11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6a6fdb7e5_0_117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106a6fdb7e5_0_1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6a6fdb7e5_0_117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106a6fdb7e5_0_11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1d22f9cf0_0_15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e1d22f9cf0_0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6a6fdb7e5_0_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106a6fdb7e5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6a6fdb7e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6a6fdb7e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6a6fdb7e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6a6fdb7e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6a6fdb7e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6a6fdb7e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54" name="Shape 54"/>
        <p:cNvGrpSpPr/>
        <p:nvPr/>
      </p:nvGrpSpPr>
      <p:grpSpPr>
        <a:xfrm>
          <a:off x="0" y="0"/>
          <a:ext cx="0" cy="0"/>
          <a:chOff x="0" y="0"/>
          <a:chExt cx="0" cy="0"/>
        </a:xfrm>
      </p:grpSpPr>
      <p:sp>
        <p:nvSpPr>
          <p:cNvPr id="55" name="Google Shape;55;p14"/>
          <p:cNvSpPr txBox="1"/>
          <p:nvPr>
            <p:ph type="ctrTitle"/>
          </p:nvPr>
        </p:nvSpPr>
        <p:spPr>
          <a:xfrm>
            <a:off x="685800" y="841772"/>
            <a:ext cx="7772400" cy="1790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6" name="Google Shape;56;p14"/>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57" name="Google Shape;57;p14"/>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58" name="Shape 58"/>
        <p:cNvGrpSpPr/>
        <p:nvPr/>
      </p:nvGrpSpPr>
      <p:grpSpPr>
        <a:xfrm>
          <a:off x="0" y="0"/>
          <a:ext cx="0" cy="0"/>
          <a:chOff x="0" y="0"/>
          <a:chExt cx="0" cy="0"/>
        </a:xfrm>
      </p:grpSpPr>
      <p:sp>
        <p:nvSpPr>
          <p:cNvPr id="59" name="Google Shape;59;p15"/>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0" name="Google Shape;60;p15"/>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1" name="Google Shape;61;p15"/>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62" name="Shape 62"/>
        <p:cNvGrpSpPr/>
        <p:nvPr/>
      </p:nvGrpSpPr>
      <p:grpSpPr>
        <a:xfrm>
          <a:off x="0" y="0"/>
          <a:ext cx="0" cy="0"/>
          <a:chOff x="0" y="0"/>
          <a:chExt cx="0" cy="0"/>
        </a:xfrm>
      </p:grpSpPr>
      <p:sp>
        <p:nvSpPr>
          <p:cNvPr id="63" name="Google Shape;63;p16"/>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4" name="Google Shape;64;p16"/>
          <p:cNvSpPr txBox="1"/>
          <p:nvPr>
            <p:ph idx="1" type="body"/>
          </p:nvPr>
        </p:nvSpPr>
        <p:spPr>
          <a:xfrm>
            <a:off x="623888" y="3442098"/>
            <a:ext cx="7886700" cy="1125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65" name="Google Shape;65;p16"/>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66" name="Shape 66"/>
        <p:cNvGrpSpPr/>
        <p:nvPr/>
      </p:nvGrpSpPr>
      <p:grpSpPr>
        <a:xfrm>
          <a:off x="0" y="0"/>
          <a:ext cx="0" cy="0"/>
          <a:chOff x="0" y="0"/>
          <a:chExt cx="0" cy="0"/>
        </a:xfrm>
      </p:grpSpPr>
      <p:sp>
        <p:nvSpPr>
          <p:cNvPr id="67" name="Google Shape;67;p17"/>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8" name="Google Shape;68;p17"/>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9" name="Google Shape;69;p17"/>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Google Shape;70;p17"/>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71" name="Shape 71"/>
        <p:cNvGrpSpPr/>
        <p:nvPr/>
      </p:nvGrpSpPr>
      <p:grpSpPr>
        <a:xfrm>
          <a:off x="0" y="0"/>
          <a:ext cx="0" cy="0"/>
          <a:chOff x="0" y="0"/>
          <a:chExt cx="0" cy="0"/>
        </a:xfrm>
      </p:grpSpPr>
      <p:sp>
        <p:nvSpPr>
          <p:cNvPr id="72" name="Google Shape;72;p18"/>
          <p:cNvSpPr txBox="1"/>
          <p:nvPr>
            <p:ph type="title"/>
          </p:nvPr>
        </p:nvSpPr>
        <p:spPr>
          <a:xfrm>
            <a:off x="629841"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3" name="Google Shape;73;p18"/>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4" name="Google Shape;74;p18"/>
          <p:cNvSpPr txBox="1"/>
          <p:nvPr>
            <p:ph idx="2" type="body"/>
          </p:nvPr>
        </p:nvSpPr>
        <p:spPr>
          <a:xfrm>
            <a:off x="629842" y="1878806"/>
            <a:ext cx="3868200" cy="2763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8"/>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6" name="Google Shape;76;p18"/>
          <p:cNvSpPr txBox="1"/>
          <p:nvPr>
            <p:ph idx="4" type="body"/>
          </p:nvPr>
        </p:nvSpPr>
        <p:spPr>
          <a:xfrm>
            <a:off x="4629150" y="1878806"/>
            <a:ext cx="3887400" cy="2763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8"/>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spTree>
      <p:nvGrpSpPr>
        <p:cNvPr id="78" name="Shape 78"/>
        <p:cNvGrpSpPr/>
        <p:nvPr/>
      </p:nvGrpSpPr>
      <p:grpSpPr>
        <a:xfrm>
          <a:off x="0" y="0"/>
          <a:ext cx="0" cy="0"/>
          <a:chOff x="0" y="0"/>
          <a:chExt cx="0" cy="0"/>
        </a:xfrm>
      </p:grpSpPr>
      <p:sp>
        <p:nvSpPr>
          <p:cNvPr id="79" name="Google Shape;79;p19"/>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0" name="Google Shape;80;p19"/>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81" name="Shape 81"/>
        <p:cNvGrpSpPr/>
        <p:nvPr/>
      </p:nvGrpSpPr>
      <p:grpSpPr>
        <a:xfrm>
          <a:off x="0" y="0"/>
          <a:ext cx="0" cy="0"/>
          <a:chOff x="0" y="0"/>
          <a:chExt cx="0" cy="0"/>
        </a:xfrm>
      </p:grpSpPr>
      <p:sp>
        <p:nvSpPr>
          <p:cNvPr id="82" name="Google Shape;82;p20"/>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p:cSld name="Contenido con título">
    <p:spTree>
      <p:nvGrpSpPr>
        <p:cNvPr id="83" name="Shape 83"/>
        <p:cNvGrpSpPr/>
        <p:nvPr/>
      </p:nvGrpSpPr>
      <p:grpSpPr>
        <a:xfrm>
          <a:off x="0" y="0"/>
          <a:ext cx="0" cy="0"/>
          <a:chOff x="0" y="0"/>
          <a:chExt cx="0" cy="0"/>
        </a:xfrm>
      </p:grpSpPr>
      <p:sp>
        <p:nvSpPr>
          <p:cNvPr id="84" name="Google Shape;84;p21"/>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5" name="Google Shape;85;p21"/>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6" name="Google Shape;86;p21"/>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87" name="Google Shape;87;p21"/>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p:cSld name="Imagen con título">
    <p:spTree>
      <p:nvGrpSpPr>
        <p:cNvPr id="88" name="Shape 88"/>
        <p:cNvGrpSpPr/>
        <p:nvPr/>
      </p:nvGrpSpPr>
      <p:grpSpPr>
        <a:xfrm>
          <a:off x="0" y="0"/>
          <a:ext cx="0" cy="0"/>
          <a:chOff x="0" y="0"/>
          <a:chExt cx="0" cy="0"/>
        </a:xfrm>
      </p:grpSpPr>
      <p:sp>
        <p:nvSpPr>
          <p:cNvPr id="89" name="Google Shape;89;p22"/>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0" name="Google Shape;90;p22"/>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91" name="Google Shape;91;p22"/>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92" name="Google Shape;92;p22"/>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p:cSld name="Título y texto vertical">
    <p:spTree>
      <p:nvGrpSpPr>
        <p:cNvPr id="93" name="Shape 93"/>
        <p:cNvGrpSpPr/>
        <p:nvPr/>
      </p:nvGrpSpPr>
      <p:grpSpPr>
        <a:xfrm>
          <a:off x="0" y="0"/>
          <a:ext cx="0" cy="0"/>
          <a:chOff x="0" y="0"/>
          <a:chExt cx="0" cy="0"/>
        </a:xfrm>
      </p:grpSpPr>
      <p:sp>
        <p:nvSpPr>
          <p:cNvPr id="94" name="Google Shape;94;p23"/>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5" name="Google Shape;95;p23"/>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6" name="Google Shape;96;p23"/>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p:cSld name="Título vertical y texto">
    <p:spTree>
      <p:nvGrpSpPr>
        <p:cNvPr id="97" name="Shape 97"/>
        <p:cNvGrpSpPr/>
        <p:nvPr/>
      </p:nvGrpSpPr>
      <p:grpSpPr>
        <a:xfrm>
          <a:off x="0" y="0"/>
          <a:ext cx="0" cy="0"/>
          <a:chOff x="0" y="0"/>
          <a:chExt cx="0" cy="0"/>
        </a:xfrm>
      </p:grpSpPr>
      <p:sp>
        <p:nvSpPr>
          <p:cNvPr id="98" name="Google Shape;98;p24"/>
          <p:cNvSpPr txBox="1"/>
          <p:nvPr>
            <p:ph type="title"/>
          </p:nvPr>
        </p:nvSpPr>
        <p:spPr>
          <a:xfrm rot="5400000">
            <a:off x="5350050" y="1467544"/>
            <a:ext cx="4359000" cy="19716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9" name="Google Shape;99;p24"/>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0" name="Google Shape;100;p24"/>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1" name="Shape 101"/>
        <p:cNvGrpSpPr/>
        <p:nvPr/>
      </p:nvGrpSpPr>
      <p:grpSpPr>
        <a:xfrm>
          <a:off x="0" y="0"/>
          <a:ext cx="0" cy="0"/>
          <a:chOff x="0" y="0"/>
          <a:chExt cx="0" cy="0"/>
        </a:xfrm>
      </p:grpSpPr>
      <p:grpSp>
        <p:nvGrpSpPr>
          <p:cNvPr id="102" name="Google Shape;102;p25"/>
          <p:cNvGrpSpPr/>
          <p:nvPr/>
        </p:nvGrpSpPr>
        <p:grpSpPr>
          <a:xfrm>
            <a:off x="625966" y="299376"/>
            <a:ext cx="999312" cy="999312"/>
            <a:chOff x="348199" y="179450"/>
            <a:chExt cx="1116300" cy="1116300"/>
          </a:xfrm>
        </p:grpSpPr>
        <p:sp>
          <p:nvSpPr>
            <p:cNvPr id="103" name="Google Shape;103;p2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25"/>
          <p:cNvSpPr txBox="1"/>
          <p:nvPr>
            <p:ph type="title"/>
          </p:nvPr>
        </p:nvSpPr>
        <p:spPr>
          <a:xfrm>
            <a:off x="1303800" y="598575"/>
            <a:ext cx="7030500" cy="999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6" name="Google Shape;106;p25"/>
          <p:cNvSpPr txBox="1"/>
          <p:nvPr>
            <p:ph idx="1" type="body"/>
          </p:nvPr>
        </p:nvSpPr>
        <p:spPr>
          <a:xfrm>
            <a:off x="1303800" y="1990050"/>
            <a:ext cx="7030500" cy="25416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07" name="Google Shape;107;p25"/>
          <p:cNvSpPr txBox="1"/>
          <p:nvPr>
            <p:ph idx="12" type="sldNum"/>
          </p:nvPr>
        </p:nvSpPr>
        <p:spPr>
          <a:xfrm>
            <a:off x="8451046" y="4736976"/>
            <a:ext cx="548700" cy="393600"/>
          </a:xfrm>
          <a:prstGeom prst="rect">
            <a:avLst/>
          </a:prstGeom>
        </p:spPr>
        <p:txBody>
          <a:bodyPr anchorCtr="0" anchor="t"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theme" Target="../theme/theme3.xml"/><Relationship Id="rId14" Type="http://schemas.openxmlformats.org/officeDocument/2006/relationships/slideLayout" Target="../slideLayouts/slideLayout2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0" l="0" r="0" t="0"/>
          <a:stretch/>
        </p:blipFill>
        <p:spPr>
          <a:xfrm>
            <a:off x="0" y="4728451"/>
            <a:ext cx="6857999" cy="413317"/>
          </a:xfrm>
          <a:prstGeom prst="rect">
            <a:avLst/>
          </a:prstGeom>
          <a:noFill/>
          <a:ln>
            <a:noFill/>
          </a:ln>
        </p:spPr>
      </p:pic>
      <p:pic>
        <p:nvPicPr>
          <p:cNvPr id="52" name="Google Shape;52;p13"/>
          <p:cNvPicPr preferRelativeResize="0"/>
          <p:nvPr/>
        </p:nvPicPr>
        <p:blipFill rotWithShape="1">
          <a:blip r:embed="rId2">
            <a:alphaModFix/>
          </a:blip>
          <a:srcRect b="0" l="0" r="0" t="0"/>
          <a:stretch/>
        </p:blipFill>
        <p:spPr>
          <a:xfrm>
            <a:off x="685800" y="1732"/>
            <a:ext cx="1339702" cy="840040"/>
          </a:xfrm>
          <a:prstGeom prst="rect">
            <a:avLst/>
          </a:prstGeom>
          <a:noFill/>
          <a:ln>
            <a:noFill/>
          </a:ln>
        </p:spPr>
      </p:pic>
      <p:sp>
        <p:nvSpPr>
          <p:cNvPr id="53" name="Google Shape;53;p13"/>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6"/>
          <p:cNvSpPr txBox="1"/>
          <p:nvPr>
            <p:ph type="ctrTitle"/>
          </p:nvPr>
        </p:nvSpPr>
        <p:spPr>
          <a:xfrm>
            <a:off x="1143000" y="1900238"/>
            <a:ext cx="6858000" cy="13431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s-419"/>
              <a:t>Para agregevas, siempre duplicar la segunda diapo.</a:t>
            </a:r>
            <a:endParaRPr/>
          </a:p>
        </p:txBody>
      </p:sp>
      <p:sp>
        <p:nvSpPr>
          <p:cNvPr id="113" name="Google Shape;113;p26"/>
          <p:cNvSpPr txBox="1"/>
          <p:nvPr>
            <p:ph idx="12" type="sldNum"/>
          </p:nvPr>
        </p:nvSpPr>
        <p:spPr>
          <a:xfrm>
            <a:off x="8793525" y="4850176"/>
            <a:ext cx="350400" cy="21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419" sz="1350">
                <a:solidFill>
                  <a:schemeClr val="dk1"/>
                </a:solidFill>
                <a:latin typeface="Arial"/>
                <a:ea typeface="Arial"/>
                <a:cs typeface="Arial"/>
                <a:sym typeface="Arial"/>
              </a:rPr>
              <a:t>‹#›</a:t>
            </a:fld>
            <a:endParaRPr sz="1350">
              <a:solidFill>
                <a:schemeClr val="dk1"/>
              </a:solidFill>
              <a:latin typeface="Arial"/>
              <a:ea typeface="Arial"/>
              <a:cs typeface="Arial"/>
              <a:sym typeface="Arial"/>
            </a:endParaRPr>
          </a:p>
        </p:txBody>
      </p:sp>
      <p:pic>
        <p:nvPicPr>
          <p:cNvPr id="114" name="Google Shape;114;p26"/>
          <p:cNvPicPr preferRelativeResize="0"/>
          <p:nvPr/>
        </p:nvPicPr>
        <p:blipFill rotWithShape="1">
          <a:blip r:embed="rId3">
            <a:alphaModFix/>
          </a:blip>
          <a:srcRect b="0" l="0" r="0" t="0"/>
          <a:stretch/>
        </p:blipFill>
        <p:spPr>
          <a:xfrm>
            <a:off x="0" y="840041"/>
            <a:ext cx="9144000" cy="4303460"/>
          </a:xfrm>
          <a:prstGeom prst="rect">
            <a:avLst/>
          </a:prstGeom>
          <a:noFill/>
          <a:ln>
            <a:noFill/>
          </a:ln>
        </p:spPr>
      </p:pic>
      <p:pic>
        <p:nvPicPr>
          <p:cNvPr id="115" name="Google Shape;115;p26"/>
          <p:cNvPicPr preferRelativeResize="0"/>
          <p:nvPr/>
        </p:nvPicPr>
        <p:blipFill rotWithShape="1">
          <a:blip r:embed="rId4">
            <a:alphaModFix/>
          </a:blip>
          <a:srcRect b="0" l="0" r="0" t="0"/>
          <a:stretch/>
        </p:blipFill>
        <p:spPr>
          <a:xfrm>
            <a:off x="679303" y="0"/>
            <a:ext cx="1339702" cy="840040"/>
          </a:xfrm>
          <a:prstGeom prst="rect">
            <a:avLst/>
          </a:prstGeom>
          <a:noFill/>
          <a:ln>
            <a:noFill/>
          </a:ln>
        </p:spPr>
      </p:pic>
      <p:sp>
        <p:nvSpPr>
          <p:cNvPr id="116" name="Google Shape;116;p26"/>
          <p:cNvSpPr txBox="1"/>
          <p:nvPr/>
        </p:nvSpPr>
        <p:spPr>
          <a:xfrm>
            <a:off x="2032250" y="1699525"/>
            <a:ext cx="5179500" cy="340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2000">
                <a:solidFill>
                  <a:schemeClr val="dk1"/>
                </a:solidFill>
                <a:latin typeface="Gill Sans"/>
                <a:ea typeface="Gill Sans"/>
                <a:cs typeface="Gill Sans"/>
                <a:sym typeface="Gill Sans"/>
              </a:rPr>
              <a:t>Machine Learning II</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rPr lang="es-419" sz="2000">
                <a:solidFill>
                  <a:schemeClr val="dk1"/>
                </a:solidFill>
                <a:latin typeface="Gill Sans"/>
                <a:ea typeface="Gill Sans"/>
                <a:cs typeface="Gill Sans"/>
                <a:sym typeface="Gill Sans"/>
              </a:rPr>
              <a:t>Clase 15</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t/>
            </a:r>
            <a:endParaRPr sz="2000">
              <a:solidFill>
                <a:schemeClr val="dk1"/>
              </a:solidFill>
              <a:latin typeface="Gill Sans"/>
              <a:ea typeface="Gill Sans"/>
              <a:cs typeface="Gill Sans"/>
              <a:sym typeface="Gill Sans"/>
            </a:endParaRPr>
          </a:p>
          <a:p>
            <a:pPr indent="0" lvl="0" marL="0" rtl="0" algn="ctr">
              <a:lnSpc>
                <a:spcPct val="115000"/>
              </a:lnSpc>
              <a:spcBef>
                <a:spcPts val="1200"/>
              </a:spcBef>
              <a:spcAft>
                <a:spcPts val="0"/>
              </a:spcAft>
              <a:buClr>
                <a:schemeClr val="dk1"/>
              </a:buClr>
              <a:buSzPts val="1100"/>
              <a:buFont typeface="Arial"/>
              <a:buNone/>
            </a:pPr>
            <a:r>
              <a:rPr lang="es-419" sz="2000">
                <a:solidFill>
                  <a:schemeClr val="dk1"/>
                </a:solidFill>
                <a:latin typeface="Gill Sans"/>
                <a:ea typeface="Gill Sans"/>
                <a:cs typeface="Gill Sans"/>
                <a:sym typeface="Gill Sans"/>
              </a:rPr>
              <a:t>Métodos de ensemble</a:t>
            </a:r>
            <a:endParaRPr sz="2000">
              <a:solidFill>
                <a:schemeClr val="dk1"/>
              </a:solidFill>
              <a:latin typeface="Gill Sans"/>
              <a:ea typeface="Gill Sans"/>
              <a:cs typeface="Gill Sans"/>
              <a:sym typeface="Gill Sans"/>
            </a:endParaRPr>
          </a:p>
          <a:p>
            <a:pPr indent="0" lvl="0" marL="0" rtl="0" algn="ctr">
              <a:lnSpc>
                <a:spcPct val="115000"/>
              </a:lnSpc>
              <a:spcBef>
                <a:spcPts val="1200"/>
              </a:spcBef>
              <a:spcAft>
                <a:spcPts val="0"/>
              </a:spcAft>
              <a:buClr>
                <a:schemeClr val="dk1"/>
              </a:buClr>
              <a:buSzPts val="1100"/>
              <a:buFont typeface="Arial"/>
              <a:buNone/>
            </a:pPr>
            <a:r>
              <a:rPr lang="es-419" sz="2000">
                <a:solidFill>
                  <a:schemeClr val="dk1"/>
                </a:solidFill>
                <a:latin typeface="Gill Sans"/>
                <a:ea typeface="Gill Sans"/>
                <a:cs typeface="Gill Sans"/>
                <a:sym typeface="Gill Sans"/>
              </a:rPr>
              <a:t>Introducción a Redes neuronales</a:t>
            </a:r>
            <a:endParaRPr sz="2000">
              <a:solidFill>
                <a:schemeClr val="dk1"/>
              </a:solidFill>
              <a:latin typeface="Gill Sans"/>
              <a:ea typeface="Gill Sans"/>
              <a:cs typeface="Gill Sans"/>
              <a:sym typeface="Gill Sans"/>
            </a:endParaRPr>
          </a:p>
          <a:p>
            <a:pPr indent="0" lvl="0" marL="0" rtl="0" algn="ctr">
              <a:lnSpc>
                <a:spcPct val="115000"/>
              </a:lnSpc>
              <a:spcBef>
                <a:spcPts val="1200"/>
              </a:spcBef>
              <a:spcAft>
                <a:spcPts val="0"/>
              </a:spcAft>
              <a:buClr>
                <a:schemeClr val="dk1"/>
              </a:buClr>
              <a:buSzPts val="1100"/>
              <a:buFont typeface="Arial"/>
              <a:buNone/>
            </a:pPr>
            <a:r>
              <a:t/>
            </a:r>
            <a:endParaRPr sz="2000">
              <a:solidFill>
                <a:srgbClr val="548135"/>
              </a:solidFill>
              <a:latin typeface="Gill Sans"/>
              <a:ea typeface="Gill Sans"/>
              <a:cs typeface="Gill Sans"/>
              <a:sym typeface="Gill Sans"/>
            </a:endParaRPr>
          </a:p>
          <a:p>
            <a:pPr indent="0" lvl="0" marL="0" rtl="0" algn="l">
              <a:lnSpc>
                <a:spcPct val="115000"/>
              </a:lnSpc>
              <a:spcBef>
                <a:spcPts val="1200"/>
              </a:spcBef>
              <a:spcAft>
                <a:spcPts val="1200"/>
              </a:spcAft>
              <a:buNone/>
            </a:pPr>
            <a:r>
              <a:t/>
            </a:r>
            <a:endParaRPr sz="2000">
              <a:solidFill>
                <a:srgbClr val="548135"/>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idx="1" type="body"/>
          </p:nvPr>
        </p:nvSpPr>
        <p:spPr>
          <a:xfrm>
            <a:off x="664225" y="1411575"/>
            <a:ext cx="8253600" cy="99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sz="1800"/>
              <a:t>En resumen: El entrenamiento tiene dos pasos, uno es hacer una suma ponderada de nuestras variables y nuestros pesos, una suma ponderada es multiplicar y sumar.</a:t>
            </a:r>
            <a:endParaRPr sz="1800"/>
          </a:p>
        </p:txBody>
      </p:sp>
      <p:sp>
        <p:nvSpPr>
          <p:cNvPr id="192" name="Google Shape;192;p35"/>
          <p:cNvSpPr txBox="1"/>
          <p:nvPr/>
        </p:nvSpPr>
        <p:spPr>
          <a:xfrm>
            <a:off x="298225" y="3678150"/>
            <a:ext cx="6308100" cy="84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1800">
                <a:solidFill>
                  <a:schemeClr val="dk1"/>
                </a:solidFill>
              </a:rPr>
              <a:t>Y luego se aplica sobre el resultado una “función de activación”</a:t>
            </a:r>
            <a:endParaRPr sz="1800">
              <a:solidFill>
                <a:schemeClr val="dk1"/>
              </a:solidFill>
            </a:endParaRPr>
          </a:p>
          <a:p>
            <a:pPr indent="0" lvl="0" marL="0" rtl="0" algn="l">
              <a:lnSpc>
                <a:spcPct val="115000"/>
              </a:lnSpc>
              <a:spcBef>
                <a:spcPts val="1600"/>
              </a:spcBef>
              <a:spcAft>
                <a:spcPts val="0"/>
              </a:spcAft>
              <a:buNone/>
            </a:pPr>
            <a:r>
              <a:t/>
            </a:r>
            <a:endParaRPr sz="1800">
              <a:solidFill>
                <a:schemeClr val="dk2"/>
              </a:solidFill>
              <a:latin typeface="Nunito"/>
              <a:ea typeface="Nunito"/>
              <a:cs typeface="Nunito"/>
              <a:sym typeface="Nunito"/>
            </a:endParaRPr>
          </a:p>
          <a:p>
            <a:pPr indent="0" lvl="0" marL="0" rtl="0" algn="ctr">
              <a:lnSpc>
                <a:spcPct val="115000"/>
              </a:lnSpc>
              <a:spcBef>
                <a:spcPts val="1600"/>
              </a:spcBef>
              <a:spcAft>
                <a:spcPts val="1600"/>
              </a:spcAft>
              <a:buNone/>
            </a:pPr>
            <a:r>
              <a:t/>
            </a:r>
            <a:endParaRPr sz="1800">
              <a:solidFill>
                <a:schemeClr val="dk2"/>
              </a:solidFill>
              <a:latin typeface="Nunito"/>
              <a:ea typeface="Nunito"/>
              <a:cs typeface="Nunito"/>
              <a:sym typeface="Nunito"/>
            </a:endParaRPr>
          </a:p>
        </p:txBody>
      </p:sp>
      <p:pic>
        <p:nvPicPr>
          <p:cNvPr id="193" name="Google Shape;193;p35"/>
          <p:cNvPicPr preferRelativeResize="0"/>
          <p:nvPr/>
        </p:nvPicPr>
        <p:blipFill>
          <a:blip r:embed="rId3">
            <a:alphaModFix/>
          </a:blip>
          <a:stretch>
            <a:fillRect/>
          </a:stretch>
        </p:blipFill>
        <p:spPr>
          <a:xfrm>
            <a:off x="3190875" y="2515875"/>
            <a:ext cx="1381125" cy="1057275"/>
          </a:xfrm>
          <a:prstGeom prst="rect">
            <a:avLst/>
          </a:prstGeom>
          <a:noFill/>
          <a:ln>
            <a:noFill/>
          </a:ln>
        </p:spPr>
      </p:pic>
      <p:pic>
        <p:nvPicPr>
          <p:cNvPr id="194" name="Google Shape;194;p35"/>
          <p:cNvPicPr preferRelativeResize="0"/>
          <p:nvPr/>
        </p:nvPicPr>
        <p:blipFill>
          <a:blip r:embed="rId4">
            <a:alphaModFix/>
          </a:blip>
          <a:stretch>
            <a:fillRect/>
          </a:stretch>
        </p:blipFill>
        <p:spPr>
          <a:xfrm>
            <a:off x="6333725" y="3573150"/>
            <a:ext cx="1924050" cy="1057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idx="1" type="body"/>
          </p:nvPr>
        </p:nvSpPr>
        <p:spPr>
          <a:xfrm>
            <a:off x="445200" y="1364175"/>
            <a:ext cx="8253600" cy="99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sz="1800"/>
              <a:t>La función de activación, va a ser quien determine el comportamiento de mis salidas de cada capa, es decir, quien escoge qué valor pasa o cual se queda, saber escoger una función de activación es fundamental en el proceso de “deep learning”</a:t>
            </a:r>
            <a:endParaRPr sz="1800"/>
          </a:p>
        </p:txBody>
      </p:sp>
      <p:pic>
        <p:nvPicPr>
          <p:cNvPr id="200" name="Google Shape;200;p36"/>
          <p:cNvPicPr preferRelativeResize="0"/>
          <p:nvPr/>
        </p:nvPicPr>
        <p:blipFill>
          <a:blip r:embed="rId3">
            <a:alphaModFix/>
          </a:blip>
          <a:stretch>
            <a:fillRect/>
          </a:stretch>
        </p:blipFill>
        <p:spPr>
          <a:xfrm>
            <a:off x="1223250" y="2580300"/>
            <a:ext cx="3296774" cy="1620925"/>
          </a:xfrm>
          <a:prstGeom prst="rect">
            <a:avLst/>
          </a:prstGeom>
          <a:noFill/>
          <a:ln>
            <a:noFill/>
          </a:ln>
        </p:spPr>
      </p:pic>
      <p:pic>
        <p:nvPicPr>
          <p:cNvPr id="201" name="Google Shape;201;p36"/>
          <p:cNvPicPr preferRelativeResize="0"/>
          <p:nvPr/>
        </p:nvPicPr>
        <p:blipFill>
          <a:blip r:embed="rId4">
            <a:alphaModFix/>
          </a:blip>
          <a:stretch>
            <a:fillRect/>
          </a:stretch>
        </p:blipFill>
        <p:spPr>
          <a:xfrm>
            <a:off x="5285625" y="2580300"/>
            <a:ext cx="2431399" cy="1620925"/>
          </a:xfrm>
          <a:prstGeom prst="rect">
            <a:avLst/>
          </a:prstGeom>
          <a:noFill/>
          <a:ln>
            <a:noFill/>
          </a:ln>
        </p:spPr>
      </p:pic>
      <p:sp>
        <p:nvSpPr>
          <p:cNvPr id="202" name="Google Shape;202;p36"/>
          <p:cNvSpPr txBox="1"/>
          <p:nvPr/>
        </p:nvSpPr>
        <p:spPr>
          <a:xfrm>
            <a:off x="2127338" y="4266300"/>
            <a:ext cx="1488600" cy="3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a:latin typeface="Nunito"/>
                <a:ea typeface="Nunito"/>
                <a:cs typeface="Nunito"/>
                <a:sym typeface="Nunito"/>
              </a:rPr>
              <a:t>Escalón</a:t>
            </a:r>
            <a:endParaRPr>
              <a:latin typeface="Nunito"/>
              <a:ea typeface="Nunito"/>
              <a:cs typeface="Nunito"/>
              <a:sym typeface="Nunito"/>
            </a:endParaRPr>
          </a:p>
        </p:txBody>
      </p:sp>
      <p:sp>
        <p:nvSpPr>
          <p:cNvPr id="203" name="Google Shape;203;p36"/>
          <p:cNvSpPr txBox="1"/>
          <p:nvPr/>
        </p:nvSpPr>
        <p:spPr>
          <a:xfrm>
            <a:off x="5660188" y="4201225"/>
            <a:ext cx="1488600" cy="3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a:latin typeface="Nunito"/>
                <a:ea typeface="Nunito"/>
                <a:cs typeface="Nunito"/>
                <a:sym typeface="Nunito"/>
              </a:rPr>
              <a:t>Sigmoide</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idx="1" type="body"/>
          </p:nvPr>
        </p:nvSpPr>
        <p:spPr>
          <a:xfrm>
            <a:off x="445200" y="1364175"/>
            <a:ext cx="8253600" cy="99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sz="1800"/>
              <a:t>La función de activación, va a ser quien determine el comportamiento de mis salidas de cada capa, es decir, quien escoge qué valor pasa o cual se queda. Saber escoger una función de activación es fundamental en el proceso de “deep learning”</a:t>
            </a:r>
            <a:endParaRPr sz="1800"/>
          </a:p>
        </p:txBody>
      </p:sp>
      <p:pic>
        <p:nvPicPr>
          <p:cNvPr id="209" name="Google Shape;209;p37"/>
          <p:cNvPicPr preferRelativeResize="0"/>
          <p:nvPr/>
        </p:nvPicPr>
        <p:blipFill>
          <a:blip r:embed="rId3">
            <a:alphaModFix/>
          </a:blip>
          <a:stretch>
            <a:fillRect/>
          </a:stretch>
        </p:blipFill>
        <p:spPr>
          <a:xfrm>
            <a:off x="1218775" y="2571488"/>
            <a:ext cx="2431400" cy="1638550"/>
          </a:xfrm>
          <a:prstGeom prst="rect">
            <a:avLst/>
          </a:prstGeom>
          <a:noFill/>
          <a:ln>
            <a:noFill/>
          </a:ln>
        </p:spPr>
      </p:pic>
      <p:pic>
        <p:nvPicPr>
          <p:cNvPr id="210" name="Google Shape;210;p37"/>
          <p:cNvPicPr preferRelativeResize="0"/>
          <p:nvPr/>
        </p:nvPicPr>
        <p:blipFill>
          <a:blip r:embed="rId4">
            <a:alphaModFix/>
          </a:blip>
          <a:stretch>
            <a:fillRect/>
          </a:stretch>
        </p:blipFill>
        <p:spPr>
          <a:xfrm>
            <a:off x="5023298" y="2609700"/>
            <a:ext cx="2431400" cy="1562138"/>
          </a:xfrm>
          <a:prstGeom prst="rect">
            <a:avLst/>
          </a:prstGeom>
          <a:noFill/>
          <a:ln>
            <a:noFill/>
          </a:ln>
        </p:spPr>
      </p:pic>
      <p:sp>
        <p:nvSpPr>
          <p:cNvPr id="211" name="Google Shape;211;p37"/>
          <p:cNvSpPr txBox="1"/>
          <p:nvPr/>
        </p:nvSpPr>
        <p:spPr>
          <a:xfrm>
            <a:off x="1746338" y="4266300"/>
            <a:ext cx="1488600" cy="3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a:latin typeface="Nunito"/>
                <a:ea typeface="Nunito"/>
                <a:cs typeface="Nunito"/>
                <a:sym typeface="Nunito"/>
              </a:rPr>
              <a:t>Rectificadora</a:t>
            </a:r>
            <a:endParaRPr>
              <a:latin typeface="Nunito"/>
              <a:ea typeface="Nunito"/>
              <a:cs typeface="Nunito"/>
              <a:sym typeface="Nunito"/>
            </a:endParaRPr>
          </a:p>
        </p:txBody>
      </p:sp>
      <p:sp>
        <p:nvSpPr>
          <p:cNvPr id="212" name="Google Shape;212;p37"/>
          <p:cNvSpPr txBox="1"/>
          <p:nvPr/>
        </p:nvSpPr>
        <p:spPr>
          <a:xfrm>
            <a:off x="5397904" y="4266300"/>
            <a:ext cx="1959900" cy="3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a:latin typeface="Nunito"/>
                <a:ea typeface="Nunito"/>
                <a:cs typeface="Nunito"/>
                <a:sym typeface="Nunito"/>
              </a:rPr>
              <a:t>Tangente hiperbólica</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nvSpPr>
        <p:spPr>
          <a:xfrm>
            <a:off x="5441075" y="1597875"/>
            <a:ext cx="2957400" cy="12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latin typeface="Nunito"/>
                <a:ea typeface="Nunito"/>
                <a:cs typeface="Nunito"/>
                <a:sym typeface="Nunito"/>
              </a:rPr>
              <a:t>El Perceptrón es la red neuronal más simple.</a:t>
            </a:r>
            <a:endParaRPr sz="1800">
              <a:latin typeface="Nunito"/>
              <a:ea typeface="Nunito"/>
              <a:cs typeface="Nunito"/>
              <a:sym typeface="Nunito"/>
            </a:endParaRPr>
          </a:p>
          <a:p>
            <a:pPr indent="0" lvl="0" marL="0" rtl="0" algn="l">
              <a:spcBef>
                <a:spcPts val="0"/>
              </a:spcBef>
              <a:spcAft>
                <a:spcPts val="0"/>
              </a:spcAft>
              <a:buNone/>
            </a:pPr>
            <a:r>
              <a:rPr lang="es-419" sz="1800">
                <a:latin typeface="Nunito"/>
                <a:ea typeface="Nunito"/>
                <a:cs typeface="Nunito"/>
                <a:sym typeface="Nunito"/>
              </a:rPr>
              <a:t>Propuesta por Frank Rosenblatt en 1959.</a:t>
            </a:r>
            <a:endParaRPr sz="1800">
              <a:latin typeface="Nunito"/>
              <a:ea typeface="Nunito"/>
              <a:cs typeface="Nunito"/>
              <a:sym typeface="Nunito"/>
            </a:endParaRPr>
          </a:p>
          <a:p>
            <a:pPr indent="0" lvl="0" marL="0" rtl="0" algn="l">
              <a:spcBef>
                <a:spcPts val="0"/>
              </a:spcBef>
              <a:spcAft>
                <a:spcPts val="0"/>
              </a:spcAft>
              <a:buNone/>
            </a:pPr>
            <a:r>
              <a:rPr lang="es-419" sz="1800">
                <a:latin typeface="Nunito"/>
                <a:ea typeface="Nunito"/>
                <a:cs typeface="Nunito"/>
                <a:sym typeface="Nunito"/>
              </a:rPr>
              <a:t>Está compuesta de una capa de entrada (input), una capa interna u oculta y una capa de salida (output)</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p:txBody>
      </p:sp>
      <p:pic>
        <p:nvPicPr>
          <p:cNvPr id="218" name="Google Shape;218;p38"/>
          <p:cNvPicPr preferRelativeResize="0"/>
          <p:nvPr/>
        </p:nvPicPr>
        <p:blipFill>
          <a:blip r:embed="rId3">
            <a:alphaModFix/>
          </a:blip>
          <a:stretch>
            <a:fillRect/>
          </a:stretch>
        </p:blipFill>
        <p:spPr>
          <a:xfrm>
            <a:off x="1408825" y="1736300"/>
            <a:ext cx="2857500" cy="2714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1303800" y="598575"/>
            <a:ext cx="7030500" cy="99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Frontera de decisión</a:t>
            </a:r>
            <a:endParaRPr/>
          </a:p>
        </p:txBody>
      </p:sp>
      <p:sp>
        <p:nvSpPr>
          <p:cNvPr id="224" name="Google Shape;224;p39"/>
          <p:cNvSpPr txBox="1"/>
          <p:nvPr/>
        </p:nvSpPr>
        <p:spPr>
          <a:xfrm>
            <a:off x="4996450" y="1550925"/>
            <a:ext cx="2957400" cy="17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latin typeface="Nunito"/>
                <a:ea typeface="Nunito"/>
                <a:cs typeface="Nunito"/>
                <a:sym typeface="Nunito"/>
              </a:rPr>
              <a:t>La red neuronal debe encontrar una línea que separe las dos clases. </a:t>
            </a:r>
            <a:endParaRPr sz="1800">
              <a:latin typeface="Nunito"/>
              <a:ea typeface="Nunito"/>
              <a:cs typeface="Nunito"/>
              <a:sym typeface="Nunito"/>
            </a:endParaRPr>
          </a:p>
          <a:p>
            <a:pPr indent="0" lvl="0" marL="0" rtl="0" algn="l">
              <a:spcBef>
                <a:spcPts val="0"/>
              </a:spcBef>
              <a:spcAft>
                <a:spcPts val="0"/>
              </a:spcAft>
              <a:buNone/>
            </a:pPr>
            <a:r>
              <a:rPr lang="es-419" sz="1800">
                <a:latin typeface="Nunito"/>
                <a:ea typeface="Nunito"/>
                <a:cs typeface="Nunito"/>
                <a:sym typeface="Nunito"/>
              </a:rPr>
              <a:t>Dependiendo del número de entradas, esta separación puede ser una línea, un plano o un hiperplano</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p:txBody>
      </p:sp>
      <p:pic>
        <p:nvPicPr>
          <p:cNvPr id="225" name="Google Shape;225;p39"/>
          <p:cNvPicPr preferRelativeResize="0"/>
          <p:nvPr/>
        </p:nvPicPr>
        <p:blipFill>
          <a:blip r:embed="rId3">
            <a:alphaModFix/>
          </a:blip>
          <a:stretch>
            <a:fillRect/>
          </a:stretch>
        </p:blipFill>
        <p:spPr>
          <a:xfrm>
            <a:off x="757375" y="1550925"/>
            <a:ext cx="3600450" cy="2400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1303800" y="598575"/>
            <a:ext cx="7030500" cy="99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Red de una capa con bias</a:t>
            </a:r>
            <a:endParaRPr/>
          </a:p>
        </p:txBody>
      </p:sp>
      <p:pic>
        <p:nvPicPr>
          <p:cNvPr id="231" name="Google Shape;231;p40"/>
          <p:cNvPicPr preferRelativeResize="0"/>
          <p:nvPr/>
        </p:nvPicPr>
        <p:blipFill>
          <a:blip r:embed="rId3">
            <a:alphaModFix/>
          </a:blip>
          <a:stretch>
            <a:fillRect/>
          </a:stretch>
        </p:blipFill>
        <p:spPr>
          <a:xfrm>
            <a:off x="1128073" y="1542023"/>
            <a:ext cx="7206232" cy="2994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1303800" y="598575"/>
            <a:ext cx="7030500" cy="99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Red de una capa con bias</a:t>
            </a:r>
            <a:endParaRPr/>
          </a:p>
        </p:txBody>
      </p:sp>
      <p:sp>
        <p:nvSpPr>
          <p:cNvPr id="237" name="Google Shape;237;p41"/>
          <p:cNvSpPr txBox="1"/>
          <p:nvPr/>
        </p:nvSpPr>
        <p:spPr>
          <a:xfrm>
            <a:off x="3978700" y="1597875"/>
            <a:ext cx="4600500" cy="299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2000">
                <a:latin typeface="Nunito"/>
                <a:ea typeface="Nunito"/>
                <a:cs typeface="Nunito"/>
                <a:sym typeface="Nunito"/>
              </a:rPr>
              <a:t>El bias en un valor constante que se agrega antes de la salida de la red neuronal</a:t>
            </a:r>
            <a:endParaRPr sz="2000">
              <a:latin typeface="Nunito"/>
              <a:ea typeface="Nunito"/>
              <a:cs typeface="Nunito"/>
              <a:sym typeface="Nunito"/>
            </a:endParaRPr>
          </a:p>
          <a:p>
            <a:pPr indent="0" lvl="0" marL="0" rtl="0" algn="ctr">
              <a:spcBef>
                <a:spcPts val="0"/>
              </a:spcBef>
              <a:spcAft>
                <a:spcPts val="0"/>
              </a:spcAft>
              <a:buNone/>
            </a:pPr>
            <a:r>
              <a:rPr lang="es-419" sz="2000">
                <a:latin typeface="Nunito"/>
                <a:ea typeface="Nunito"/>
                <a:cs typeface="Nunito"/>
                <a:sym typeface="Nunito"/>
              </a:rPr>
              <a:t>Se puede ajustar durante el entrenamiento mediante un peso, de la misma manera que las entradas</a:t>
            </a:r>
            <a:endParaRPr sz="2000">
              <a:latin typeface="Nunito"/>
              <a:ea typeface="Nunito"/>
              <a:cs typeface="Nunito"/>
              <a:sym typeface="Nunito"/>
            </a:endParaRPr>
          </a:p>
          <a:p>
            <a:pPr indent="0" lvl="0" marL="0" rtl="0" algn="ctr">
              <a:spcBef>
                <a:spcPts val="0"/>
              </a:spcBef>
              <a:spcAft>
                <a:spcPts val="0"/>
              </a:spcAft>
              <a:buNone/>
            </a:pPr>
            <a:r>
              <a:t/>
            </a:r>
            <a:endParaRPr sz="2000">
              <a:latin typeface="Nunito"/>
              <a:ea typeface="Nunito"/>
              <a:cs typeface="Nunito"/>
              <a:sym typeface="Nunito"/>
            </a:endParaRPr>
          </a:p>
          <a:p>
            <a:pPr indent="0" lvl="0" marL="0" rtl="0" algn="ctr">
              <a:spcBef>
                <a:spcPts val="0"/>
              </a:spcBef>
              <a:spcAft>
                <a:spcPts val="0"/>
              </a:spcAft>
              <a:buNone/>
            </a:pPr>
            <a:r>
              <a:t/>
            </a:r>
            <a:endParaRPr sz="2000">
              <a:latin typeface="Nunito"/>
              <a:ea typeface="Nunito"/>
              <a:cs typeface="Nunito"/>
              <a:sym typeface="Nunito"/>
            </a:endParaRPr>
          </a:p>
        </p:txBody>
      </p:sp>
      <p:pic>
        <p:nvPicPr>
          <p:cNvPr id="238" name="Google Shape;238;p41"/>
          <p:cNvPicPr preferRelativeResize="0"/>
          <p:nvPr/>
        </p:nvPicPr>
        <p:blipFill>
          <a:blip r:embed="rId3">
            <a:alphaModFix/>
          </a:blip>
          <a:stretch>
            <a:fillRect/>
          </a:stretch>
        </p:blipFill>
        <p:spPr>
          <a:xfrm>
            <a:off x="607275" y="1740288"/>
            <a:ext cx="3064300" cy="2709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2"/>
          <p:cNvSpPr txBox="1"/>
          <p:nvPr>
            <p:ph type="title"/>
          </p:nvPr>
        </p:nvSpPr>
        <p:spPr>
          <a:xfrm>
            <a:off x="1303800" y="598575"/>
            <a:ext cx="7030500" cy="99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XOR</a:t>
            </a:r>
            <a:endParaRPr/>
          </a:p>
        </p:txBody>
      </p:sp>
      <p:sp>
        <p:nvSpPr>
          <p:cNvPr id="244" name="Google Shape;244;p42"/>
          <p:cNvSpPr txBox="1"/>
          <p:nvPr/>
        </p:nvSpPr>
        <p:spPr>
          <a:xfrm>
            <a:off x="858000" y="3693925"/>
            <a:ext cx="7428000" cy="94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2400">
                <a:latin typeface="Nunito"/>
                <a:ea typeface="Nunito"/>
                <a:cs typeface="Nunito"/>
                <a:sym typeface="Nunito"/>
              </a:rPr>
              <a:t>¿Puedo encontrar una línea que separe los resultados?</a:t>
            </a:r>
            <a:endParaRPr i="1" sz="2400">
              <a:latin typeface="Nunito"/>
              <a:ea typeface="Nunito"/>
              <a:cs typeface="Nunito"/>
              <a:sym typeface="Nunito"/>
            </a:endParaRPr>
          </a:p>
        </p:txBody>
      </p:sp>
      <p:pic>
        <p:nvPicPr>
          <p:cNvPr id="245" name="Google Shape;245;p42"/>
          <p:cNvPicPr preferRelativeResize="0"/>
          <p:nvPr/>
        </p:nvPicPr>
        <p:blipFill>
          <a:blip r:embed="rId3">
            <a:alphaModFix/>
          </a:blip>
          <a:stretch>
            <a:fillRect/>
          </a:stretch>
        </p:blipFill>
        <p:spPr>
          <a:xfrm>
            <a:off x="1878050" y="1293075"/>
            <a:ext cx="4935517" cy="2248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43"/>
          <p:cNvPicPr preferRelativeResize="0"/>
          <p:nvPr/>
        </p:nvPicPr>
        <p:blipFill>
          <a:blip r:embed="rId3">
            <a:alphaModFix/>
          </a:blip>
          <a:stretch>
            <a:fillRect/>
          </a:stretch>
        </p:blipFill>
        <p:spPr>
          <a:xfrm>
            <a:off x="2058700" y="879400"/>
            <a:ext cx="5026575" cy="3207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4"/>
          <p:cNvSpPr txBox="1"/>
          <p:nvPr>
            <p:ph type="title"/>
          </p:nvPr>
        </p:nvSpPr>
        <p:spPr>
          <a:xfrm>
            <a:off x="1303800" y="598575"/>
            <a:ext cx="7030500" cy="99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Vector de entradas</a:t>
            </a:r>
            <a:endParaRPr/>
          </a:p>
        </p:txBody>
      </p:sp>
      <p:sp>
        <p:nvSpPr>
          <p:cNvPr id="256" name="Google Shape;256;p44"/>
          <p:cNvSpPr txBox="1"/>
          <p:nvPr/>
        </p:nvSpPr>
        <p:spPr>
          <a:xfrm>
            <a:off x="152400" y="1945738"/>
            <a:ext cx="4350300" cy="10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2000">
                <a:latin typeface="Nunito"/>
                <a:ea typeface="Nunito"/>
                <a:cs typeface="Nunito"/>
                <a:sym typeface="Nunito"/>
              </a:rPr>
              <a:t>Si tomamos la primera parte de la red, vemos que cada “camino” de entrada tiene un peso asociado</a:t>
            </a:r>
            <a:endParaRPr sz="2000">
              <a:latin typeface="Nunito"/>
              <a:ea typeface="Nunito"/>
              <a:cs typeface="Nunito"/>
              <a:sym typeface="Nunito"/>
            </a:endParaRPr>
          </a:p>
        </p:txBody>
      </p:sp>
      <p:sp>
        <p:nvSpPr>
          <p:cNvPr id="257" name="Google Shape;257;p44"/>
          <p:cNvSpPr txBox="1"/>
          <p:nvPr/>
        </p:nvSpPr>
        <p:spPr>
          <a:xfrm>
            <a:off x="152400" y="3642288"/>
            <a:ext cx="4350300" cy="107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2000">
                <a:latin typeface="Nunito"/>
                <a:ea typeface="Nunito"/>
                <a:cs typeface="Nunito"/>
                <a:sym typeface="Nunito"/>
              </a:rPr>
              <a:t>Cada valor de entrada se “reparte” de acuerdo al peso entre las neuronas de la capa oculta</a:t>
            </a:r>
            <a:endParaRPr sz="2000">
              <a:latin typeface="Nunito"/>
              <a:ea typeface="Nunito"/>
              <a:cs typeface="Nunito"/>
              <a:sym typeface="Nunito"/>
            </a:endParaRPr>
          </a:p>
        </p:txBody>
      </p:sp>
      <p:pic>
        <p:nvPicPr>
          <p:cNvPr id="258" name="Google Shape;258;p44"/>
          <p:cNvPicPr preferRelativeResize="0"/>
          <p:nvPr/>
        </p:nvPicPr>
        <p:blipFill>
          <a:blip r:embed="rId3">
            <a:alphaModFix/>
          </a:blip>
          <a:stretch>
            <a:fillRect/>
          </a:stretch>
        </p:blipFill>
        <p:spPr>
          <a:xfrm>
            <a:off x="5551338" y="226575"/>
            <a:ext cx="2509500" cy="2912275"/>
          </a:xfrm>
          <a:prstGeom prst="rect">
            <a:avLst/>
          </a:prstGeom>
          <a:noFill/>
          <a:ln>
            <a:noFill/>
          </a:ln>
        </p:spPr>
      </p:pic>
      <p:pic>
        <p:nvPicPr>
          <p:cNvPr id="259" name="Google Shape;259;p44"/>
          <p:cNvPicPr preferRelativeResize="0"/>
          <p:nvPr/>
        </p:nvPicPr>
        <p:blipFill>
          <a:blip r:embed="rId4">
            <a:alphaModFix/>
          </a:blip>
          <a:stretch>
            <a:fillRect/>
          </a:stretch>
        </p:blipFill>
        <p:spPr>
          <a:xfrm>
            <a:off x="5115000" y="3172600"/>
            <a:ext cx="3382183" cy="1471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7"/>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22" name="Google Shape;122;p27"/>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23" name="Google Shape;123;p27"/>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24" name="Google Shape;124;p27"/>
          <p:cNvSpPr txBox="1"/>
          <p:nvPr>
            <p:ph type="title"/>
          </p:nvPr>
        </p:nvSpPr>
        <p:spPr>
          <a:xfrm>
            <a:off x="2573353" y="179925"/>
            <a:ext cx="6184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1100"/>
              <a:buFont typeface="Arial"/>
              <a:buNone/>
            </a:pPr>
            <a:r>
              <a:rPr b="1" lang="es-419" sz="3200">
                <a:solidFill>
                  <a:schemeClr val="accent5"/>
                </a:solidFill>
                <a:latin typeface="Calibri"/>
                <a:ea typeface="Calibri"/>
                <a:cs typeface="Calibri"/>
                <a:sym typeface="Calibri"/>
              </a:rPr>
              <a:t>Métodos de ensemble</a:t>
            </a:r>
            <a:endParaRPr b="1" sz="3200">
              <a:solidFill>
                <a:schemeClr val="accent5"/>
              </a:solidFill>
              <a:latin typeface="Calibri"/>
              <a:ea typeface="Calibri"/>
              <a:cs typeface="Calibri"/>
              <a:sym typeface="Calibri"/>
            </a:endParaRPr>
          </a:p>
        </p:txBody>
      </p:sp>
      <p:sp>
        <p:nvSpPr>
          <p:cNvPr id="125" name="Google Shape;125;p27"/>
          <p:cNvSpPr txBox="1"/>
          <p:nvPr/>
        </p:nvSpPr>
        <p:spPr>
          <a:xfrm>
            <a:off x="305450" y="959400"/>
            <a:ext cx="84522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419" sz="1300">
                <a:solidFill>
                  <a:srgbClr val="424242"/>
                </a:solidFill>
              </a:rPr>
              <a:t>Los modelos de ensemble (conjunto) suelen ser modelos de aprendizaje automático que combinan o toman un voto ponderado (promedio-mayoritario) de las predicciones de cada uno de los estimadores individuales del modelo base que han sido construidos utilizando métodos supervisados propios. Se espera que el conjunto generalice mejor sobre los datos subyacentes, sea más robusto y haga predicciones superiores en comparación con cada modelo base individual.</a:t>
            </a:r>
            <a:endParaRPr sz="1300">
              <a:solidFill>
                <a:srgbClr val="424242"/>
              </a:solidFill>
            </a:endParaRPr>
          </a:p>
          <a:p>
            <a:pPr indent="0" lvl="0" marL="0" rtl="0" algn="l">
              <a:lnSpc>
                <a:spcPct val="115000"/>
              </a:lnSpc>
              <a:spcBef>
                <a:spcPts val="1600"/>
              </a:spcBef>
              <a:spcAft>
                <a:spcPts val="1600"/>
              </a:spcAft>
              <a:buNone/>
            </a:pPr>
            <a:r>
              <a:t/>
            </a:r>
            <a:endParaRPr sz="1300">
              <a:solidFill>
                <a:srgbClr val="424242"/>
              </a:solidFill>
            </a:endParaRPr>
          </a:p>
        </p:txBody>
      </p:sp>
      <p:pic>
        <p:nvPicPr>
          <p:cNvPr id="126" name="Google Shape;126;p27"/>
          <p:cNvPicPr preferRelativeResize="0"/>
          <p:nvPr/>
        </p:nvPicPr>
        <p:blipFill>
          <a:blip r:embed="rId5">
            <a:alphaModFix/>
          </a:blip>
          <a:stretch>
            <a:fillRect/>
          </a:stretch>
        </p:blipFill>
        <p:spPr>
          <a:xfrm>
            <a:off x="3664925" y="2210522"/>
            <a:ext cx="3454100" cy="2295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5"/>
          <p:cNvSpPr txBox="1"/>
          <p:nvPr>
            <p:ph type="title"/>
          </p:nvPr>
        </p:nvSpPr>
        <p:spPr>
          <a:xfrm>
            <a:off x="1303800" y="598575"/>
            <a:ext cx="7030500" cy="99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Generalizando...</a:t>
            </a:r>
            <a:endParaRPr/>
          </a:p>
        </p:txBody>
      </p:sp>
      <p:sp>
        <p:nvSpPr>
          <p:cNvPr id="265" name="Google Shape;265;p45"/>
          <p:cNvSpPr txBox="1"/>
          <p:nvPr/>
        </p:nvSpPr>
        <p:spPr>
          <a:xfrm>
            <a:off x="435700" y="4247925"/>
            <a:ext cx="8109900" cy="60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2000">
                <a:latin typeface="Nunito"/>
                <a:ea typeface="Nunito"/>
                <a:cs typeface="Nunito"/>
                <a:sym typeface="Nunito"/>
              </a:rPr>
              <a:t>Se puede asociar el cálculo con una multiplicación de matrices</a:t>
            </a:r>
            <a:endParaRPr sz="2000">
              <a:latin typeface="Nunito"/>
              <a:ea typeface="Nunito"/>
              <a:cs typeface="Nunito"/>
              <a:sym typeface="Nunito"/>
            </a:endParaRPr>
          </a:p>
        </p:txBody>
      </p:sp>
      <p:pic>
        <p:nvPicPr>
          <p:cNvPr id="266" name="Google Shape;266;p45"/>
          <p:cNvPicPr preferRelativeResize="0"/>
          <p:nvPr/>
        </p:nvPicPr>
        <p:blipFill>
          <a:blip r:embed="rId3">
            <a:alphaModFix/>
          </a:blip>
          <a:stretch>
            <a:fillRect/>
          </a:stretch>
        </p:blipFill>
        <p:spPr>
          <a:xfrm>
            <a:off x="492551" y="1315338"/>
            <a:ext cx="2509475" cy="2912230"/>
          </a:xfrm>
          <a:prstGeom prst="rect">
            <a:avLst/>
          </a:prstGeom>
          <a:noFill/>
          <a:ln>
            <a:noFill/>
          </a:ln>
        </p:spPr>
      </p:pic>
      <p:pic>
        <p:nvPicPr>
          <p:cNvPr id="267" name="Google Shape;267;p45"/>
          <p:cNvPicPr preferRelativeResize="0"/>
          <p:nvPr/>
        </p:nvPicPr>
        <p:blipFill>
          <a:blip r:embed="rId4">
            <a:alphaModFix/>
          </a:blip>
          <a:stretch>
            <a:fillRect/>
          </a:stretch>
        </p:blipFill>
        <p:spPr>
          <a:xfrm>
            <a:off x="3504125" y="2239000"/>
            <a:ext cx="5512151" cy="1064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6"/>
          <p:cNvSpPr txBox="1"/>
          <p:nvPr>
            <p:ph type="title"/>
          </p:nvPr>
        </p:nvSpPr>
        <p:spPr>
          <a:xfrm>
            <a:off x="1303800" y="598575"/>
            <a:ext cx="7030500" cy="99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Valores de salida</a:t>
            </a:r>
            <a:endParaRPr/>
          </a:p>
        </p:txBody>
      </p:sp>
      <p:sp>
        <p:nvSpPr>
          <p:cNvPr id="273" name="Google Shape;273;p46"/>
          <p:cNvSpPr txBox="1"/>
          <p:nvPr/>
        </p:nvSpPr>
        <p:spPr>
          <a:xfrm>
            <a:off x="435700" y="4247925"/>
            <a:ext cx="8109900" cy="60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2000">
                <a:latin typeface="Nunito"/>
                <a:ea typeface="Nunito"/>
                <a:cs typeface="Nunito"/>
                <a:sym typeface="Nunito"/>
              </a:rPr>
              <a:t>z</a:t>
            </a:r>
            <a:r>
              <a:rPr baseline="-25000" lang="es-419" sz="2000">
                <a:latin typeface="Nunito"/>
                <a:ea typeface="Nunito"/>
                <a:cs typeface="Nunito"/>
                <a:sym typeface="Nunito"/>
              </a:rPr>
              <a:t>1</a:t>
            </a:r>
            <a:r>
              <a:rPr lang="es-419" sz="2000">
                <a:latin typeface="Nunito"/>
                <a:ea typeface="Nunito"/>
                <a:cs typeface="Nunito"/>
                <a:sym typeface="Nunito"/>
              </a:rPr>
              <a:t> y z</a:t>
            </a:r>
            <a:r>
              <a:rPr baseline="-25000" lang="es-419" sz="2000">
                <a:latin typeface="Nunito"/>
                <a:ea typeface="Nunito"/>
                <a:cs typeface="Nunito"/>
                <a:sym typeface="Nunito"/>
              </a:rPr>
              <a:t>2 </a:t>
            </a:r>
            <a:r>
              <a:rPr lang="es-419" sz="2000">
                <a:latin typeface="Nunito"/>
                <a:ea typeface="Nunito"/>
                <a:cs typeface="Nunito"/>
                <a:sym typeface="Nunito"/>
              </a:rPr>
              <a:t>son los valores en las 2 neuronas de salida</a:t>
            </a:r>
            <a:endParaRPr sz="2000">
              <a:latin typeface="Nunito"/>
              <a:ea typeface="Nunito"/>
              <a:cs typeface="Nunito"/>
              <a:sym typeface="Nunito"/>
            </a:endParaRPr>
          </a:p>
        </p:txBody>
      </p:sp>
      <p:pic>
        <p:nvPicPr>
          <p:cNvPr id="274" name="Google Shape;274;p46"/>
          <p:cNvPicPr preferRelativeResize="0"/>
          <p:nvPr/>
        </p:nvPicPr>
        <p:blipFill>
          <a:blip r:embed="rId3">
            <a:alphaModFix/>
          </a:blip>
          <a:stretch>
            <a:fillRect/>
          </a:stretch>
        </p:blipFill>
        <p:spPr>
          <a:xfrm>
            <a:off x="152400" y="2089150"/>
            <a:ext cx="8839200" cy="121859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7"/>
          <p:cNvSpPr txBox="1"/>
          <p:nvPr>
            <p:ph type="title"/>
          </p:nvPr>
        </p:nvSpPr>
        <p:spPr>
          <a:xfrm>
            <a:off x="1303800" y="598575"/>
            <a:ext cx="7030500" cy="99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Nota importante</a:t>
            </a:r>
            <a:endParaRPr/>
          </a:p>
        </p:txBody>
      </p:sp>
      <p:sp>
        <p:nvSpPr>
          <p:cNvPr id="280" name="Google Shape;280;p47"/>
          <p:cNvSpPr txBox="1"/>
          <p:nvPr/>
        </p:nvSpPr>
        <p:spPr>
          <a:xfrm>
            <a:off x="3376550" y="1841525"/>
            <a:ext cx="4296300" cy="60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2000">
                <a:latin typeface="Nunito"/>
                <a:ea typeface="Nunito"/>
                <a:cs typeface="Nunito"/>
                <a:sym typeface="Nunito"/>
              </a:rPr>
              <a:t>3 entradas = 3 columnas</a:t>
            </a:r>
            <a:endParaRPr sz="2000">
              <a:latin typeface="Nunito"/>
              <a:ea typeface="Nunito"/>
              <a:cs typeface="Nunito"/>
              <a:sym typeface="Nunito"/>
            </a:endParaRPr>
          </a:p>
          <a:p>
            <a:pPr indent="0" lvl="0" marL="0" rtl="0" algn="ctr">
              <a:spcBef>
                <a:spcPts val="0"/>
              </a:spcBef>
              <a:spcAft>
                <a:spcPts val="0"/>
              </a:spcAft>
              <a:buNone/>
            </a:pPr>
            <a:r>
              <a:rPr lang="es-419" sz="2000">
                <a:latin typeface="Nunito"/>
                <a:ea typeface="Nunito"/>
                <a:cs typeface="Nunito"/>
                <a:sym typeface="Nunito"/>
              </a:rPr>
              <a:t>4 salidas = 4 filas</a:t>
            </a:r>
            <a:endParaRPr sz="2000">
              <a:latin typeface="Nunito"/>
              <a:ea typeface="Nunito"/>
              <a:cs typeface="Nunito"/>
              <a:sym typeface="Nunito"/>
            </a:endParaRPr>
          </a:p>
        </p:txBody>
      </p:sp>
      <p:pic>
        <p:nvPicPr>
          <p:cNvPr id="281" name="Google Shape;281;p47"/>
          <p:cNvPicPr preferRelativeResize="0"/>
          <p:nvPr/>
        </p:nvPicPr>
        <p:blipFill>
          <a:blip r:embed="rId3">
            <a:alphaModFix/>
          </a:blip>
          <a:stretch>
            <a:fillRect/>
          </a:stretch>
        </p:blipFill>
        <p:spPr>
          <a:xfrm>
            <a:off x="830150" y="1786575"/>
            <a:ext cx="2546400" cy="896620"/>
          </a:xfrm>
          <a:prstGeom prst="rect">
            <a:avLst/>
          </a:prstGeom>
          <a:noFill/>
          <a:ln>
            <a:noFill/>
          </a:ln>
        </p:spPr>
      </p:pic>
      <p:pic>
        <p:nvPicPr>
          <p:cNvPr id="282" name="Google Shape;282;p47"/>
          <p:cNvPicPr preferRelativeResize="0"/>
          <p:nvPr/>
        </p:nvPicPr>
        <p:blipFill>
          <a:blip r:embed="rId4">
            <a:alphaModFix/>
          </a:blip>
          <a:stretch>
            <a:fillRect/>
          </a:stretch>
        </p:blipFill>
        <p:spPr>
          <a:xfrm>
            <a:off x="304125" y="3210077"/>
            <a:ext cx="3598455" cy="896625"/>
          </a:xfrm>
          <a:prstGeom prst="rect">
            <a:avLst/>
          </a:prstGeom>
          <a:noFill/>
          <a:ln>
            <a:noFill/>
          </a:ln>
        </p:spPr>
      </p:pic>
      <p:sp>
        <p:nvSpPr>
          <p:cNvPr id="283" name="Google Shape;283;p47"/>
          <p:cNvSpPr txBox="1"/>
          <p:nvPr/>
        </p:nvSpPr>
        <p:spPr>
          <a:xfrm>
            <a:off x="4170375" y="3300975"/>
            <a:ext cx="4296300" cy="60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2000">
                <a:latin typeface="Nunito"/>
                <a:ea typeface="Nunito"/>
                <a:cs typeface="Nunito"/>
                <a:sym typeface="Nunito"/>
              </a:rPr>
              <a:t>4 entradas = 4 columnas</a:t>
            </a:r>
            <a:endParaRPr sz="2000">
              <a:latin typeface="Nunito"/>
              <a:ea typeface="Nunito"/>
              <a:cs typeface="Nunito"/>
              <a:sym typeface="Nunito"/>
            </a:endParaRPr>
          </a:p>
          <a:p>
            <a:pPr indent="0" lvl="0" marL="0" rtl="0" algn="ctr">
              <a:spcBef>
                <a:spcPts val="0"/>
              </a:spcBef>
              <a:spcAft>
                <a:spcPts val="0"/>
              </a:spcAft>
              <a:buNone/>
            </a:pPr>
            <a:r>
              <a:rPr lang="es-419" sz="2000">
                <a:latin typeface="Nunito"/>
                <a:ea typeface="Nunito"/>
                <a:cs typeface="Nunito"/>
                <a:sym typeface="Nunito"/>
              </a:rPr>
              <a:t>2 salidas = 2 filas</a:t>
            </a:r>
            <a:endParaRPr sz="2000">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8"/>
          <p:cNvSpPr txBox="1"/>
          <p:nvPr>
            <p:ph type="title"/>
          </p:nvPr>
        </p:nvSpPr>
        <p:spPr>
          <a:xfrm>
            <a:off x="1303800" y="598575"/>
            <a:ext cx="7030500" cy="99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a:t>Nos queda agregar la función de activación</a:t>
            </a:r>
            <a:endParaRPr/>
          </a:p>
        </p:txBody>
      </p:sp>
      <p:pic>
        <p:nvPicPr>
          <p:cNvPr id="289" name="Google Shape;289;p48"/>
          <p:cNvPicPr preferRelativeResize="0"/>
          <p:nvPr/>
        </p:nvPicPr>
        <p:blipFill>
          <a:blip r:embed="rId3">
            <a:alphaModFix/>
          </a:blip>
          <a:stretch>
            <a:fillRect/>
          </a:stretch>
        </p:blipFill>
        <p:spPr>
          <a:xfrm>
            <a:off x="200825" y="2128387"/>
            <a:ext cx="3969960" cy="2124164"/>
          </a:xfrm>
          <a:prstGeom prst="rect">
            <a:avLst/>
          </a:prstGeom>
          <a:noFill/>
          <a:ln>
            <a:noFill/>
          </a:ln>
        </p:spPr>
      </p:pic>
      <p:pic>
        <p:nvPicPr>
          <p:cNvPr id="290" name="Google Shape;290;p48"/>
          <p:cNvPicPr preferRelativeResize="0"/>
          <p:nvPr/>
        </p:nvPicPr>
        <p:blipFill>
          <a:blip r:embed="rId4">
            <a:alphaModFix/>
          </a:blip>
          <a:stretch>
            <a:fillRect/>
          </a:stretch>
        </p:blipFill>
        <p:spPr>
          <a:xfrm>
            <a:off x="4203508" y="2103575"/>
            <a:ext cx="4631217" cy="212416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49"/>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296" name="Google Shape;296;p49"/>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297" name="Google Shape;297;p49"/>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98" name="Google Shape;298;p49"/>
          <p:cNvSpPr txBox="1"/>
          <p:nvPr>
            <p:ph type="title"/>
          </p:nvPr>
        </p:nvSpPr>
        <p:spPr>
          <a:xfrm>
            <a:off x="2573353" y="179925"/>
            <a:ext cx="6184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1100"/>
              <a:buFont typeface="Arial"/>
              <a:buNone/>
            </a:pPr>
            <a:r>
              <a:rPr b="1" lang="es-419" sz="3200">
                <a:solidFill>
                  <a:schemeClr val="accent5"/>
                </a:solidFill>
                <a:latin typeface="Calibri"/>
                <a:ea typeface="Calibri"/>
                <a:cs typeface="Calibri"/>
                <a:sym typeface="Calibri"/>
              </a:rPr>
              <a:t>¿Preguntas?</a:t>
            </a:r>
            <a:endParaRPr b="1" sz="3200">
              <a:solidFill>
                <a:schemeClr val="accent5"/>
              </a:solidFill>
              <a:latin typeface="Calibri"/>
              <a:ea typeface="Calibri"/>
              <a:cs typeface="Calibri"/>
              <a:sym typeface="Calibri"/>
            </a:endParaRPr>
          </a:p>
        </p:txBody>
      </p:sp>
      <p:pic>
        <p:nvPicPr>
          <p:cNvPr id="299" name="Google Shape;299;p49"/>
          <p:cNvPicPr preferRelativeResize="0"/>
          <p:nvPr/>
        </p:nvPicPr>
        <p:blipFill>
          <a:blip r:embed="rId5">
            <a:alphaModFix/>
          </a:blip>
          <a:stretch>
            <a:fillRect/>
          </a:stretch>
        </p:blipFill>
        <p:spPr>
          <a:xfrm>
            <a:off x="2573352" y="841775"/>
            <a:ext cx="4997810" cy="374835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8"/>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32" name="Google Shape;132;p28"/>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33" name="Google Shape;133;p28"/>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34" name="Google Shape;134;p28"/>
          <p:cNvSpPr txBox="1"/>
          <p:nvPr>
            <p:ph type="title"/>
          </p:nvPr>
        </p:nvSpPr>
        <p:spPr>
          <a:xfrm>
            <a:off x="2573353" y="179925"/>
            <a:ext cx="6184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1100"/>
              <a:buFont typeface="Arial"/>
              <a:buNone/>
            </a:pPr>
            <a:r>
              <a:rPr b="1" lang="es-419" sz="3200">
                <a:solidFill>
                  <a:schemeClr val="accent5"/>
                </a:solidFill>
                <a:latin typeface="Calibri"/>
                <a:ea typeface="Calibri"/>
                <a:cs typeface="Calibri"/>
                <a:sym typeface="Calibri"/>
              </a:rPr>
              <a:t>Métodos de ensemble</a:t>
            </a:r>
            <a:endParaRPr b="1" sz="3200">
              <a:solidFill>
                <a:schemeClr val="accent5"/>
              </a:solidFill>
              <a:latin typeface="Calibri"/>
              <a:ea typeface="Calibri"/>
              <a:cs typeface="Calibri"/>
              <a:sym typeface="Calibri"/>
            </a:endParaRPr>
          </a:p>
        </p:txBody>
      </p:sp>
      <p:sp>
        <p:nvSpPr>
          <p:cNvPr id="135" name="Google Shape;135;p28"/>
          <p:cNvSpPr txBox="1"/>
          <p:nvPr/>
        </p:nvSpPr>
        <p:spPr>
          <a:xfrm>
            <a:off x="305450" y="959400"/>
            <a:ext cx="84522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1300">
                <a:solidFill>
                  <a:srgbClr val="424242"/>
                </a:solidFill>
              </a:rPr>
              <a:t>Los modelos ensemble pueden clasificarse en tres grandes familias.</a:t>
            </a:r>
            <a:endParaRPr sz="1300">
              <a:solidFill>
                <a:srgbClr val="424242"/>
              </a:solidFill>
            </a:endParaRPr>
          </a:p>
          <a:p>
            <a:pPr indent="0" lvl="0" marL="0" rtl="0" algn="l">
              <a:lnSpc>
                <a:spcPct val="115000"/>
              </a:lnSpc>
              <a:spcBef>
                <a:spcPts val="1600"/>
              </a:spcBef>
              <a:spcAft>
                <a:spcPts val="0"/>
              </a:spcAft>
              <a:buClr>
                <a:schemeClr val="dk1"/>
              </a:buClr>
              <a:buSzPts val="1100"/>
              <a:buFont typeface="Arial"/>
              <a:buNone/>
            </a:pPr>
            <a:r>
              <a:t/>
            </a:r>
            <a:endParaRPr sz="1300">
              <a:solidFill>
                <a:srgbClr val="424242"/>
              </a:solidFill>
            </a:endParaRPr>
          </a:p>
          <a:p>
            <a:pPr indent="-311150" lvl="0" marL="457200" rtl="0" algn="l">
              <a:lnSpc>
                <a:spcPct val="115000"/>
              </a:lnSpc>
              <a:spcBef>
                <a:spcPts val="1600"/>
              </a:spcBef>
              <a:spcAft>
                <a:spcPts val="0"/>
              </a:spcAft>
              <a:buClr>
                <a:srgbClr val="424242"/>
              </a:buClr>
              <a:buSzPts val="1300"/>
              <a:buChar char="●"/>
            </a:pPr>
            <a:r>
              <a:rPr b="1" lang="es-419" sz="1300">
                <a:solidFill>
                  <a:srgbClr val="424242"/>
                </a:solidFill>
              </a:rPr>
              <a:t>Métodos de ensamblaje (bagging)</a:t>
            </a:r>
            <a:r>
              <a:rPr lang="es-419" sz="1300">
                <a:solidFill>
                  <a:srgbClr val="424242"/>
                </a:solidFill>
              </a:rPr>
              <a:t>: El término "bagging" significa "bootstrap aggregating", donde el modelo de conjunto intenta mejorar la precisión de la predicción combinando las predicciones de los modelos base individuales entrenados sobre muestras de entrenamiento generadas aleatoriamente (bootstrap). En cualquier caso, se toma una media de todas las predicciones de los estimadores individuales para que el modelo de conjunto haga su predicción final. El muestreo aleatorio trata de reducir la varianza del modelo, reducir el sobreajuste y aumentar la precisión de la predicción. Los ejemplos incluyen los populares random forest.</a:t>
            </a:r>
            <a:endParaRPr sz="1300">
              <a:solidFill>
                <a:srgbClr val="424242"/>
              </a:solidFill>
            </a:endParaRPr>
          </a:p>
          <a:p>
            <a:pPr indent="0" lvl="0" marL="0" rtl="0" algn="l">
              <a:lnSpc>
                <a:spcPct val="115000"/>
              </a:lnSpc>
              <a:spcBef>
                <a:spcPts val="1600"/>
              </a:spcBef>
              <a:spcAft>
                <a:spcPts val="1600"/>
              </a:spcAft>
              <a:buClr>
                <a:schemeClr val="dk1"/>
              </a:buClr>
              <a:buSzPts val="1100"/>
              <a:buFont typeface="Arial"/>
              <a:buNone/>
            </a:pPr>
            <a:r>
              <a:t/>
            </a:r>
            <a:endParaRPr sz="1300">
              <a:solidFill>
                <a:srgbClr val="42424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9"/>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41" name="Google Shape;141;p29"/>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42" name="Google Shape;142;p29"/>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43" name="Google Shape;143;p29"/>
          <p:cNvSpPr txBox="1"/>
          <p:nvPr>
            <p:ph type="title"/>
          </p:nvPr>
        </p:nvSpPr>
        <p:spPr>
          <a:xfrm>
            <a:off x="2573353" y="179925"/>
            <a:ext cx="6184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1100"/>
              <a:buFont typeface="Arial"/>
              <a:buNone/>
            </a:pPr>
            <a:r>
              <a:rPr b="1" lang="es-419" sz="3200">
                <a:solidFill>
                  <a:schemeClr val="accent5"/>
                </a:solidFill>
                <a:latin typeface="Calibri"/>
                <a:ea typeface="Calibri"/>
                <a:cs typeface="Calibri"/>
                <a:sym typeface="Calibri"/>
              </a:rPr>
              <a:t>Métodos de ensemble</a:t>
            </a:r>
            <a:endParaRPr b="1" sz="3200">
              <a:solidFill>
                <a:schemeClr val="accent5"/>
              </a:solidFill>
              <a:latin typeface="Calibri"/>
              <a:ea typeface="Calibri"/>
              <a:cs typeface="Calibri"/>
              <a:sym typeface="Calibri"/>
            </a:endParaRPr>
          </a:p>
        </p:txBody>
      </p:sp>
      <p:sp>
        <p:nvSpPr>
          <p:cNvPr id="144" name="Google Shape;144;p29"/>
          <p:cNvSpPr txBox="1"/>
          <p:nvPr/>
        </p:nvSpPr>
        <p:spPr>
          <a:xfrm>
            <a:off x="305450" y="959400"/>
            <a:ext cx="8452200" cy="25416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424242"/>
              </a:buClr>
              <a:buSzPts val="1300"/>
              <a:buChar char="●"/>
            </a:pPr>
            <a:r>
              <a:rPr b="1" lang="es-419" sz="1300">
                <a:solidFill>
                  <a:srgbClr val="424242"/>
                </a:solidFill>
              </a:rPr>
              <a:t>Métodos de refuerzo</a:t>
            </a:r>
            <a:r>
              <a:rPr lang="es-419" sz="1300">
                <a:solidFill>
                  <a:srgbClr val="424242"/>
                </a:solidFill>
              </a:rPr>
              <a:t>: A diferencia de los métodos de agrupación, que operan según el principio de combinar o promediar, en los métodos de refuerzo, construimos el modelo de conjunto de forma incremental, entrenando secuencialmente cada estimador del modelo base. El entrenamiento de cada modelo implica poner especial énfasis en el aprendizaje de las instancias que previamente clasificó mal. La idea es combinar varios modelos de base débiles para formar un conjunto potente. Los modelos débiles se entrenan secuencialmente a lo largo de múltiples iteraciones de los datos de entrenamiento con modificaciones de peso insertadas en cada fase de reentrenamiento. En cada reentrenamiento de un modelo de base débil, se asignan pesos más altos a las instancias de entrenamiento que fueron clasificadas erróneamente. Estos modelos son propensos a sobreajustarse, por lo que hay que tener mucho cuidado. Ejemplos incluyen Gradient Boosting, AdaBoost y el muy popular XGBoost.</a:t>
            </a:r>
            <a:endParaRPr sz="1300">
              <a:solidFill>
                <a:srgbClr val="424242"/>
              </a:solidFill>
            </a:endParaRPr>
          </a:p>
          <a:p>
            <a:pPr indent="-311150" lvl="0" marL="457200" rtl="0" algn="l">
              <a:lnSpc>
                <a:spcPct val="115000"/>
              </a:lnSpc>
              <a:spcBef>
                <a:spcPts val="0"/>
              </a:spcBef>
              <a:spcAft>
                <a:spcPts val="0"/>
              </a:spcAft>
              <a:buClr>
                <a:srgbClr val="424242"/>
              </a:buClr>
              <a:buSzPts val="1300"/>
              <a:buChar char="●"/>
            </a:pPr>
            <a:r>
              <a:rPr b="1" lang="es-419" sz="1300">
                <a:solidFill>
                  <a:srgbClr val="424242"/>
                </a:solidFill>
              </a:rPr>
              <a:t>Métodos de apilamiento (stacking)</a:t>
            </a:r>
            <a:r>
              <a:rPr lang="es-419" sz="1300">
                <a:solidFill>
                  <a:srgbClr val="424242"/>
                </a:solidFill>
              </a:rPr>
              <a:t>: En los métodos basados en el apilamiento, primero construimos múltiples modelos base sobre los datos de entrenamiento. A continuación, se construye el modelo conjunto final tomando las predicciones de salida de estos modelos como entradas adicionales para el entrenamiento para hacer la predicción final.</a:t>
            </a:r>
            <a:endParaRPr sz="1300">
              <a:solidFill>
                <a:srgbClr val="42424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30"/>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50" name="Google Shape;150;p30"/>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51" name="Google Shape;151;p30"/>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52" name="Google Shape;152;p30"/>
          <p:cNvSpPr txBox="1"/>
          <p:nvPr>
            <p:ph type="title"/>
          </p:nvPr>
        </p:nvSpPr>
        <p:spPr>
          <a:xfrm>
            <a:off x="2573353" y="179925"/>
            <a:ext cx="6184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1100"/>
              <a:buFont typeface="Arial"/>
              <a:buNone/>
            </a:pPr>
            <a:r>
              <a:rPr b="1" lang="es-419" sz="3200">
                <a:solidFill>
                  <a:schemeClr val="accent5"/>
                </a:solidFill>
                <a:latin typeface="Calibri"/>
                <a:ea typeface="Calibri"/>
                <a:cs typeface="Calibri"/>
                <a:sym typeface="Calibri"/>
              </a:rPr>
              <a:t>Introducción a las redes neuronales</a:t>
            </a:r>
            <a:endParaRPr b="1" sz="3200">
              <a:solidFill>
                <a:schemeClr val="accent5"/>
              </a:solidFill>
              <a:latin typeface="Calibri"/>
              <a:ea typeface="Calibri"/>
              <a:cs typeface="Calibri"/>
              <a:sym typeface="Calibri"/>
            </a:endParaRPr>
          </a:p>
        </p:txBody>
      </p:sp>
      <p:sp>
        <p:nvSpPr>
          <p:cNvPr id="153" name="Google Shape;153;p30"/>
          <p:cNvSpPr txBox="1"/>
          <p:nvPr/>
        </p:nvSpPr>
        <p:spPr>
          <a:xfrm>
            <a:off x="305450" y="959400"/>
            <a:ext cx="37800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1300">
                <a:solidFill>
                  <a:srgbClr val="424242"/>
                </a:solidFill>
              </a:rPr>
              <a:t>Cuando decimos "Redes neuronales", nos referimos a Redes neuronales artificiales (ANN). La idea de ANN se basa en redes neuronales biológicas como el cerebro.</a:t>
            </a:r>
            <a:endParaRPr sz="1300">
              <a:solidFill>
                <a:srgbClr val="424242"/>
              </a:solidFill>
            </a:endParaRPr>
          </a:p>
          <a:p>
            <a:pPr indent="0" lvl="0" marL="0" rtl="0" algn="l">
              <a:lnSpc>
                <a:spcPct val="115000"/>
              </a:lnSpc>
              <a:spcBef>
                <a:spcPts val="1600"/>
              </a:spcBef>
              <a:spcAft>
                <a:spcPts val="0"/>
              </a:spcAft>
              <a:buNone/>
            </a:pPr>
            <a:r>
              <a:rPr lang="es-419" sz="1300">
                <a:solidFill>
                  <a:srgbClr val="424242"/>
                </a:solidFill>
              </a:rPr>
              <a:t>La estructura básica de una red neuronal es la neurona. Una neurona en biología consta de tres partes principales: el soma (cuerpo celular), las dendritas y el axón.</a:t>
            </a:r>
            <a:endParaRPr sz="1300">
              <a:solidFill>
                <a:srgbClr val="424242"/>
              </a:solidFill>
            </a:endParaRPr>
          </a:p>
          <a:p>
            <a:pPr indent="0" lvl="0" marL="0" rtl="0" algn="l">
              <a:lnSpc>
                <a:spcPct val="115000"/>
              </a:lnSpc>
              <a:spcBef>
                <a:spcPts val="1600"/>
              </a:spcBef>
              <a:spcAft>
                <a:spcPts val="1600"/>
              </a:spcAft>
              <a:buNone/>
            </a:pPr>
            <a:r>
              <a:rPr lang="es-419" sz="1300">
                <a:solidFill>
                  <a:srgbClr val="424242"/>
                </a:solidFill>
              </a:rPr>
              <a:t>Las dendritas reciben señales (impulsos) de otras neuronas en las sinapsis. El axón se usa para enviar la salida de la neurona a la sinapsis de otras neuronas.</a:t>
            </a:r>
            <a:endParaRPr sz="1300">
              <a:solidFill>
                <a:srgbClr val="424242"/>
              </a:solidFill>
            </a:endParaRPr>
          </a:p>
        </p:txBody>
      </p:sp>
      <p:pic>
        <p:nvPicPr>
          <p:cNvPr id="154" name="Google Shape;154;p30"/>
          <p:cNvPicPr preferRelativeResize="0"/>
          <p:nvPr/>
        </p:nvPicPr>
        <p:blipFill>
          <a:blip r:embed="rId5">
            <a:alphaModFix/>
          </a:blip>
          <a:stretch>
            <a:fillRect/>
          </a:stretch>
        </p:blipFill>
        <p:spPr>
          <a:xfrm>
            <a:off x="4224050" y="1222225"/>
            <a:ext cx="4762500" cy="2857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31"/>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60" name="Google Shape;160;p31"/>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61" name="Google Shape;161;p31"/>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62" name="Google Shape;162;p31"/>
          <p:cNvSpPr txBox="1"/>
          <p:nvPr>
            <p:ph type="title"/>
          </p:nvPr>
        </p:nvSpPr>
        <p:spPr>
          <a:xfrm>
            <a:off x="2573353" y="179925"/>
            <a:ext cx="6184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1100"/>
              <a:buFont typeface="Arial"/>
              <a:buNone/>
            </a:pPr>
            <a:r>
              <a:rPr b="1" lang="es-419" sz="3200">
                <a:solidFill>
                  <a:schemeClr val="accent5"/>
                </a:solidFill>
                <a:latin typeface="Calibri"/>
                <a:ea typeface="Calibri"/>
                <a:cs typeface="Calibri"/>
                <a:sym typeface="Calibri"/>
              </a:rPr>
              <a:t>Introducción a las redes neuronales</a:t>
            </a:r>
            <a:endParaRPr b="1" sz="3200">
              <a:solidFill>
                <a:schemeClr val="accent5"/>
              </a:solidFill>
              <a:latin typeface="Calibri"/>
              <a:ea typeface="Calibri"/>
              <a:cs typeface="Calibri"/>
              <a:sym typeface="Calibri"/>
            </a:endParaRPr>
          </a:p>
        </p:txBody>
      </p:sp>
      <p:sp>
        <p:nvSpPr>
          <p:cNvPr id="163" name="Google Shape;163;p31"/>
          <p:cNvSpPr txBox="1"/>
          <p:nvPr/>
        </p:nvSpPr>
        <p:spPr>
          <a:xfrm>
            <a:off x="1103850" y="996750"/>
            <a:ext cx="2041500" cy="63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s-419">
                <a:solidFill>
                  <a:srgbClr val="424242"/>
                </a:solidFill>
              </a:rPr>
              <a:t>Podemos abstraer aún más la representación de una neurona</a:t>
            </a:r>
            <a:endParaRPr>
              <a:solidFill>
                <a:srgbClr val="424242"/>
              </a:solidFill>
            </a:endParaRPr>
          </a:p>
        </p:txBody>
      </p:sp>
      <p:sp>
        <p:nvSpPr>
          <p:cNvPr id="164" name="Google Shape;164;p31"/>
          <p:cNvSpPr txBox="1"/>
          <p:nvPr/>
        </p:nvSpPr>
        <p:spPr>
          <a:xfrm>
            <a:off x="1169400" y="3073425"/>
            <a:ext cx="2290500" cy="63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s-419">
                <a:solidFill>
                  <a:srgbClr val="424242"/>
                </a:solidFill>
              </a:rPr>
              <a:t>El Perceptrón es una ANN que simula esta abstracción</a:t>
            </a:r>
            <a:endParaRPr>
              <a:solidFill>
                <a:srgbClr val="424242"/>
              </a:solidFill>
            </a:endParaRPr>
          </a:p>
        </p:txBody>
      </p:sp>
      <p:pic>
        <p:nvPicPr>
          <p:cNvPr id="165" name="Google Shape;165;p31"/>
          <p:cNvPicPr preferRelativeResize="0"/>
          <p:nvPr/>
        </p:nvPicPr>
        <p:blipFill>
          <a:blip r:embed="rId5">
            <a:alphaModFix/>
          </a:blip>
          <a:stretch>
            <a:fillRect/>
          </a:stretch>
        </p:blipFill>
        <p:spPr>
          <a:xfrm>
            <a:off x="4156900" y="1064475"/>
            <a:ext cx="3619500" cy="1514475"/>
          </a:xfrm>
          <a:prstGeom prst="rect">
            <a:avLst/>
          </a:prstGeom>
          <a:noFill/>
          <a:ln>
            <a:noFill/>
          </a:ln>
        </p:spPr>
      </p:pic>
      <p:pic>
        <p:nvPicPr>
          <p:cNvPr id="166" name="Google Shape;166;p31"/>
          <p:cNvPicPr preferRelativeResize="0"/>
          <p:nvPr/>
        </p:nvPicPr>
        <p:blipFill>
          <a:blip r:embed="rId6">
            <a:alphaModFix/>
          </a:blip>
          <a:stretch>
            <a:fillRect/>
          </a:stretch>
        </p:blipFill>
        <p:spPr>
          <a:xfrm>
            <a:off x="4398950" y="2755550"/>
            <a:ext cx="3619500" cy="1552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idx="1" type="body"/>
          </p:nvPr>
        </p:nvSpPr>
        <p:spPr>
          <a:xfrm>
            <a:off x="336750" y="862563"/>
            <a:ext cx="3352500" cy="316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sz="1800"/>
              <a:t>Las señales de entrada se multiplican por los valores de peso, es decir, cada entrada tiene su peso correspondiente. De esta manera, la entrada se puede ajustar individualmente para cada x</a:t>
            </a:r>
            <a:r>
              <a:rPr baseline="-25000" lang="es-419" sz="1800"/>
              <a:t>i</a:t>
            </a:r>
            <a:endParaRPr sz="1800"/>
          </a:p>
        </p:txBody>
      </p:sp>
      <p:pic>
        <p:nvPicPr>
          <p:cNvPr id="172" name="Google Shape;172;p32"/>
          <p:cNvPicPr preferRelativeResize="0"/>
          <p:nvPr/>
        </p:nvPicPr>
        <p:blipFill>
          <a:blip r:embed="rId3">
            <a:alphaModFix/>
          </a:blip>
          <a:stretch>
            <a:fillRect/>
          </a:stretch>
        </p:blipFill>
        <p:spPr>
          <a:xfrm>
            <a:off x="4044575" y="1467513"/>
            <a:ext cx="4762500" cy="1514475"/>
          </a:xfrm>
          <a:prstGeom prst="rect">
            <a:avLst/>
          </a:prstGeom>
          <a:noFill/>
          <a:ln>
            <a:noFill/>
          </a:ln>
        </p:spPr>
      </p:pic>
      <p:sp>
        <p:nvSpPr>
          <p:cNvPr id="173" name="Google Shape;173;p32"/>
          <p:cNvSpPr txBox="1"/>
          <p:nvPr/>
        </p:nvSpPr>
        <p:spPr>
          <a:xfrm>
            <a:off x="2576025" y="3343950"/>
            <a:ext cx="6308100" cy="840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419" sz="1700">
                <a:solidFill>
                  <a:schemeClr val="dk2"/>
                </a:solidFill>
              </a:rPr>
              <a:t>Podemos ver todas las entradas como un </a:t>
            </a:r>
            <a:r>
              <a:rPr b="1" lang="es-419" sz="1700">
                <a:solidFill>
                  <a:schemeClr val="dk2"/>
                </a:solidFill>
              </a:rPr>
              <a:t>vector de entrada</a:t>
            </a:r>
            <a:r>
              <a:rPr lang="es-419" sz="1700">
                <a:solidFill>
                  <a:schemeClr val="dk2"/>
                </a:solidFill>
              </a:rPr>
              <a:t> y los pesos correspondientes como el </a:t>
            </a:r>
            <a:r>
              <a:rPr b="1" lang="es-419" sz="1700">
                <a:solidFill>
                  <a:schemeClr val="dk2"/>
                </a:solidFill>
              </a:rPr>
              <a:t>vector de pesos</a:t>
            </a:r>
            <a:r>
              <a:rPr lang="es-419" sz="1700">
                <a:solidFill>
                  <a:schemeClr val="dk2"/>
                </a:solidFill>
              </a:rPr>
              <a:t>.</a:t>
            </a:r>
            <a:endParaRPr sz="1700">
              <a:solidFill>
                <a:schemeClr val="dk2"/>
              </a:solidFill>
            </a:endParaRPr>
          </a:p>
          <a:p>
            <a:pPr indent="0" lvl="0" marL="0" rtl="0" algn="ctr">
              <a:lnSpc>
                <a:spcPct val="115000"/>
              </a:lnSpc>
              <a:spcBef>
                <a:spcPts val="1600"/>
              </a:spcBef>
              <a:spcAft>
                <a:spcPts val="1600"/>
              </a:spcAft>
              <a:buNone/>
            </a:pPr>
            <a:r>
              <a:rPr lang="es-419" sz="1800">
                <a:solidFill>
                  <a:schemeClr val="dk2"/>
                </a:solidFill>
              </a:rPr>
              <a:t>Los pesos se ajustan durante el aprendizaje</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idx="1" type="body"/>
          </p:nvPr>
        </p:nvSpPr>
        <p:spPr>
          <a:xfrm>
            <a:off x="346375" y="1305638"/>
            <a:ext cx="3352500" cy="316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sz="1800"/>
              <a:t>Finalmente debe determinarse la salida. Para este fin, se aplica una función de activación Φ a la suma ponderada de los valores de entrada.</a:t>
            </a:r>
            <a:endParaRPr/>
          </a:p>
          <a:p>
            <a:pPr indent="0" lvl="0" marL="0" rtl="0" algn="l">
              <a:spcBef>
                <a:spcPts val="0"/>
              </a:spcBef>
              <a:spcAft>
                <a:spcPts val="0"/>
              </a:spcAft>
              <a:buNone/>
            </a:pPr>
            <a:r>
              <a:t/>
            </a:r>
            <a:endParaRPr sz="1800"/>
          </a:p>
        </p:txBody>
      </p:sp>
      <p:pic>
        <p:nvPicPr>
          <p:cNvPr id="179" name="Google Shape;179;p33"/>
          <p:cNvPicPr preferRelativeResize="0"/>
          <p:nvPr/>
        </p:nvPicPr>
        <p:blipFill>
          <a:blip r:embed="rId3">
            <a:alphaModFix/>
          </a:blip>
          <a:stretch>
            <a:fillRect/>
          </a:stretch>
        </p:blipFill>
        <p:spPr>
          <a:xfrm>
            <a:off x="4042800" y="1468800"/>
            <a:ext cx="4762500" cy="1514475"/>
          </a:xfrm>
          <a:prstGeom prst="rect">
            <a:avLst/>
          </a:prstGeom>
          <a:noFill/>
          <a:ln>
            <a:noFill/>
          </a:ln>
        </p:spPr>
      </p:pic>
      <p:sp>
        <p:nvSpPr>
          <p:cNvPr id="180" name="Google Shape;180;p33"/>
          <p:cNvSpPr txBox="1"/>
          <p:nvPr/>
        </p:nvSpPr>
        <p:spPr>
          <a:xfrm>
            <a:off x="2681975" y="3630650"/>
            <a:ext cx="6308100" cy="84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1800">
                <a:solidFill>
                  <a:schemeClr val="dk2"/>
                </a:solidFill>
              </a:rPr>
              <a:t>También es posible agregar un factor adicional (</a:t>
            </a:r>
            <a:r>
              <a:rPr b="1" lang="es-419" sz="1800">
                <a:solidFill>
                  <a:schemeClr val="dk2"/>
                </a:solidFill>
              </a:rPr>
              <a:t>sesgo</a:t>
            </a:r>
            <a:r>
              <a:rPr lang="es-419" sz="1800">
                <a:solidFill>
                  <a:schemeClr val="dk2"/>
                </a:solidFill>
              </a:rPr>
              <a:t>) a la suma. El sesgo es un valor que se puede ajustar durante la fase de </a:t>
            </a:r>
            <a:r>
              <a:rPr b="1" lang="es-419" sz="1800">
                <a:solidFill>
                  <a:schemeClr val="dk2"/>
                </a:solidFill>
              </a:rPr>
              <a:t>aprendizaje</a:t>
            </a:r>
            <a:r>
              <a:rPr lang="es-419" sz="1800">
                <a:solidFill>
                  <a:schemeClr val="dk2"/>
                </a:solidFill>
              </a:rPr>
              <a:t>.</a:t>
            </a:r>
            <a:endParaRPr b="1" sz="1800">
              <a:solidFill>
                <a:schemeClr val="dk2"/>
              </a:solidFill>
            </a:endParaRPr>
          </a:p>
          <a:p>
            <a:pPr indent="0" lvl="0" marL="0" rtl="0" algn="ctr">
              <a:lnSpc>
                <a:spcPct val="115000"/>
              </a:lnSpc>
              <a:spcBef>
                <a:spcPts val="1600"/>
              </a:spcBef>
              <a:spcAft>
                <a:spcPts val="1600"/>
              </a:spcAft>
              <a:buNone/>
            </a:pPr>
            <a:r>
              <a:t/>
            </a:r>
            <a:endParaRPr sz="1800">
              <a:solidFill>
                <a:schemeClr val="dk2"/>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idx="1" type="body"/>
          </p:nvPr>
        </p:nvSpPr>
        <p:spPr>
          <a:xfrm>
            <a:off x="394550" y="1412525"/>
            <a:ext cx="3352500" cy="316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sz="1800"/>
              <a:t>La forma más simple de la función de activación es una </a:t>
            </a:r>
            <a:r>
              <a:rPr b="1" lang="es-419" sz="1800"/>
              <a:t>función binaria</a:t>
            </a:r>
            <a:r>
              <a:rPr lang="es-419" sz="1800"/>
              <a:t>. Si el resultado de la suma es mayor que un umbral s, el resultado de Φ será 1, de lo contrario será 0</a:t>
            </a:r>
            <a:endParaRPr sz="1800"/>
          </a:p>
        </p:txBody>
      </p:sp>
      <p:pic>
        <p:nvPicPr>
          <p:cNvPr id="186" name="Google Shape;186;p34"/>
          <p:cNvPicPr preferRelativeResize="0"/>
          <p:nvPr/>
        </p:nvPicPr>
        <p:blipFill>
          <a:blip r:embed="rId3">
            <a:alphaModFix/>
          </a:blip>
          <a:stretch>
            <a:fillRect/>
          </a:stretch>
        </p:blipFill>
        <p:spPr>
          <a:xfrm>
            <a:off x="4042800" y="1468800"/>
            <a:ext cx="4762500" cy="1514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