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Gill Sans"/>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GillSans-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GillSans-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081577d9d_0_7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e081577d9d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20fe9b0d2_0_9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e20fe9b0d2_0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20fe9b0d2_0_10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e20fe9b0d2_0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20fe9b0d2_0_1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e20fe9b0d2_0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20fe9b0d2_0_12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e20fe9b0d2_0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e20fe9b0d2_0_13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e20fe9b0d2_0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e20fe9b0d2_0_15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e20fe9b0d2_0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e20fe9b0d2_0_16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e20fe9b0d2_0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e20fe9b0d2_0_17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ge20fe9b0d2_0_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e20fe9b0d2_0_18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e20fe9b0d2_0_1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e20fe9b0d2_0_19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ge20fe9b0d2_0_1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081577d9d_0_8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e081577d9d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20fe9b0d2_0_20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e20fe9b0d2_0_2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20fe9b0d2_0_21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ge20fe9b0d2_0_2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e20fe9b0d2_0_22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ge20fe9b0d2_0_2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e20fe9b0d2_0_23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ge20fe9b0d2_0_2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e2678033b3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ge2678033b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e2678033b3_0_1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ge2678033b3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e2678033b3_0_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ge2678033b3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20fe9b0d2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e20fe9b0d2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20fe9b0d2_0_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e20fe9b0d2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20fe9b0d2_0_2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e20fe9b0d2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20fe9b0d2_0_5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e20fe9b0d2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20fe9b0d2_0_6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e20fe9b0d2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20fe9b0d2_0_7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e20fe9b0d2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20fe9b0d2_0_8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e20fe9b0d2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54" name="Shape 54"/>
        <p:cNvGrpSpPr/>
        <p:nvPr/>
      </p:nvGrpSpPr>
      <p:grpSpPr>
        <a:xfrm>
          <a:off x="0" y="0"/>
          <a:ext cx="0" cy="0"/>
          <a:chOff x="0" y="0"/>
          <a:chExt cx="0" cy="0"/>
        </a:xfrm>
      </p:grpSpPr>
      <p:sp>
        <p:nvSpPr>
          <p:cNvPr id="55" name="Google Shape;55;p14"/>
          <p:cNvSpPr txBox="1"/>
          <p:nvPr>
            <p:ph type="ctrTitle"/>
          </p:nvPr>
        </p:nvSpPr>
        <p:spPr>
          <a:xfrm>
            <a:off x="685800" y="841772"/>
            <a:ext cx="7772400" cy="17907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6" name="Google Shape;56;p14"/>
          <p:cNvSpPr txBox="1"/>
          <p:nvPr>
            <p:ph idx="1" type="subTitle"/>
          </p:nvPr>
        </p:nvSpPr>
        <p:spPr>
          <a:xfrm>
            <a:off x="1143000" y="2701528"/>
            <a:ext cx="6858000" cy="12417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57" name="Google Shape;57;p14"/>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58" name="Shape 58"/>
        <p:cNvGrpSpPr/>
        <p:nvPr/>
      </p:nvGrpSpPr>
      <p:grpSpPr>
        <a:xfrm>
          <a:off x="0" y="0"/>
          <a:ext cx="0" cy="0"/>
          <a:chOff x="0" y="0"/>
          <a:chExt cx="0" cy="0"/>
        </a:xfrm>
      </p:grpSpPr>
      <p:sp>
        <p:nvSpPr>
          <p:cNvPr id="59" name="Google Shape;59;p15"/>
          <p:cNvSpPr txBox="1"/>
          <p:nvPr>
            <p:ph type="title"/>
          </p:nvPr>
        </p:nvSpPr>
        <p:spPr>
          <a:xfrm>
            <a:off x="628650"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0" name="Google Shape;60;p15"/>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1" name="Google Shape;61;p15"/>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62" name="Shape 62"/>
        <p:cNvGrpSpPr/>
        <p:nvPr/>
      </p:nvGrpSpPr>
      <p:grpSpPr>
        <a:xfrm>
          <a:off x="0" y="0"/>
          <a:ext cx="0" cy="0"/>
          <a:chOff x="0" y="0"/>
          <a:chExt cx="0" cy="0"/>
        </a:xfrm>
      </p:grpSpPr>
      <p:sp>
        <p:nvSpPr>
          <p:cNvPr id="63" name="Google Shape;63;p16"/>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4" name="Google Shape;64;p16"/>
          <p:cNvSpPr txBox="1"/>
          <p:nvPr>
            <p:ph idx="1" type="body"/>
          </p:nvPr>
        </p:nvSpPr>
        <p:spPr>
          <a:xfrm>
            <a:off x="623888" y="3442098"/>
            <a:ext cx="7886700" cy="1125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sz="24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65" name="Google Shape;65;p16"/>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spTree>
      <p:nvGrpSpPr>
        <p:cNvPr id="66" name="Shape 66"/>
        <p:cNvGrpSpPr/>
        <p:nvPr/>
      </p:nvGrpSpPr>
      <p:grpSpPr>
        <a:xfrm>
          <a:off x="0" y="0"/>
          <a:ext cx="0" cy="0"/>
          <a:chOff x="0" y="0"/>
          <a:chExt cx="0" cy="0"/>
        </a:xfrm>
      </p:grpSpPr>
      <p:sp>
        <p:nvSpPr>
          <p:cNvPr id="67" name="Google Shape;67;p17"/>
          <p:cNvSpPr txBox="1"/>
          <p:nvPr>
            <p:ph type="title"/>
          </p:nvPr>
        </p:nvSpPr>
        <p:spPr>
          <a:xfrm>
            <a:off x="628650"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8" name="Google Shape;68;p17"/>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9" name="Google Shape;69;p17"/>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0" name="Google Shape;70;p17"/>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71" name="Shape 71"/>
        <p:cNvGrpSpPr/>
        <p:nvPr/>
      </p:nvGrpSpPr>
      <p:grpSpPr>
        <a:xfrm>
          <a:off x="0" y="0"/>
          <a:ext cx="0" cy="0"/>
          <a:chOff x="0" y="0"/>
          <a:chExt cx="0" cy="0"/>
        </a:xfrm>
      </p:grpSpPr>
      <p:sp>
        <p:nvSpPr>
          <p:cNvPr id="72" name="Google Shape;72;p18"/>
          <p:cNvSpPr txBox="1"/>
          <p:nvPr>
            <p:ph type="title"/>
          </p:nvPr>
        </p:nvSpPr>
        <p:spPr>
          <a:xfrm>
            <a:off x="629841"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3" name="Google Shape;73;p18"/>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sz="24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74" name="Google Shape;74;p18"/>
          <p:cNvSpPr txBox="1"/>
          <p:nvPr>
            <p:ph idx="2" type="body"/>
          </p:nvPr>
        </p:nvSpPr>
        <p:spPr>
          <a:xfrm>
            <a:off x="629842" y="1878806"/>
            <a:ext cx="3868200" cy="2763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18"/>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sz="24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76" name="Google Shape;76;p18"/>
          <p:cNvSpPr txBox="1"/>
          <p:nvPr>
            <p:ph idx="4" type="body"/>
          </p:nvPr>
        </p:nvSpPr>
        <p:spPr>
          <a:xfrm>
            <a:off x="4629150" y="1878806"/>
            <a:ext cx="3887400" cy="2763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8"/>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p:cSld name="Solo el título">
    <p:spTree>
      <p:nvGrpSpPr>
        <p:cNvPr id="78" name="Shape 78"/>
        <p:cNvGrpSpPr/>
        <p:nvPr/>
      </p:nvGrpSpPr>
      <p:grpSpPr>
        <a:xfrm>
          <a:off x="0" y="0"/>
          <a:ext cx="0" cy="0"/>
          <a:chOff x="0" y="0"/>
          <a:chExt cx="0" cy="0"/>
        </a:xfrm>
      </p:grpSpPr>
      <p:sp>
        <p:nvSpPr>
          <p:cNvPr id="79" name="Google Shape;79;p19"/>
          <p:cNvSpPr txBox="1"/>
          <p:nvPr>
            <p:ph type="title"/>
          </p:nvPr>
        </p:nvSpPr>
        <p:spPr>
          <a:xfrm>
            <a:off x="628650"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0" name="Google Shape;80;p19"/>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81" name="Shape 81"/>
        <p:cNvGrpSpPr/>
        <p:nvPr/>
      </p:nvGrpSpPr>
      <p:grpSpPr>
        <a:xfrm>
          <a:off x="0" y="0"/>
          <a:ext cx="0" cy="0"/>
          <a:chOff x="0" y="0"/>
          <a:chExt cx="0" cy="0"/>
        </a:xfrm>
      </p:grpSpPr>
      <p:sp>
        <p:nvSpPr>
          <p:cNvPr id="82" name="Google Shape;82;p20"/>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p:cSld name="Contenido con título">
    <p:spTree>
      <p:nvGrpSpPr>
        <p:cNvPr id="83" name="Shape 83"/>
        <p:cNvGrpSpPr/>
        <p:nvPr/>
      </p:nvGrpSpPr>
      <p:grpSpPr>
        <a:xfrm>
          <a:off x="0" y="0"/>
          <a:ext cx="0" cy="0"/>
          <a:chOff x="0" y="0"/>
          <a:chExt cx="0" cy="0"/>
        </a:xfrm>
      </p:grpSpPr>
      <p:sp>
        <p:nvSpPr>
          <p:cNvPr id="84" name="Google Shape;84;p21"/>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5" name="Google Shape;85;p21"/>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6" name="Google Shape;86;p21"/>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sz="16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87" name="Google Shape;87;p21"/>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p:cSld name="Imagen con título">
    <p:spTree>
      <p:nvGrpSpPr>
        <p:cNvPr id="88" name="Shape 88"/>
        <p:cNvGrpSpPr/>
        <p:nvPr/>
      </p:nvGrpSpPr>
      <p:grpSpPr>
        <a:xfrm>
          <a:off x="0" y="0"/>
          <a:ext cx="0" cy="0"/>
          <a:chOff x="0" y="0"/>
          <a:chExt cx="0" cy="0"/>
        </a:xfrm>
      </p:grpSpPr>
      <p:sp>
        <p:nvSpPr>
          <p:cNvPr id="89" name="Google Shape;89;p22"/>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0" name="Google Shape;90;p22"/>
          <p:cNvSpPr/>
          <p:nvPr>
            <p:ph idx="2" type="pic"/>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sz="3200">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91" name="Google Shape;91;p22"/>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sz="16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92" name="Google Shape;92;p22"/>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p:cSld name="Título y texto vertical">
    <p:spTree>
      <p:nvGrpSpPr>
        <p:cNvPr id="93" name="Shape 93"/>
        <p:cNvGrpSpPr/>
        <p:nvPr/>
      </p:nvGrpSpPr>
      <p:grpSpPr>
        <a:xfrm>
          <a:off x="0" y="0"/>
          <a:ext cx="0" cy="0"/>
          <a:chOff x="0" y="0"/>
          <a:chExt cx="0" cy="0"/>
        </a:xfrm>
      </p:grpSpPr>
      <p:sp>
        <p:nvSpPr>
          <p:cNvPr id="94" name="Google Shape;94;p23"/>
          <p:cNvSpPr txBox="1"/>
          <p:nvPr>
            <p:ph type="title"/>
          </p:nvPr>
        </p:nvSpPr>
        <p:spPr>
          <a:xfrm>
            <a:off x="628650"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5" name="Google Shape;95;p23"/>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6" name="Google Shape;96;p23"/>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p:cSld name="Título vertical y texto">
    <p:spTree>
      <p:nvGrpSpPr>
        <p:cNvPr id="97" name="Shape 97"/>
        <p:cNvGrpSpPr/>
        <p:nvPr/>
      </p:nvGrpSpPr>
      <p:grpSpPr>
        <a:xfrm>
          <a:off x="0" y="0"/>
          <a:ext cx="0" cy="0"/>
          <a:chOff x="0" y="0"/>
          <a:chExt cx="0" cy="0"/>
        </a:xfrm>
      </p:grpSpPr>
      <p:sp>
        <p:nvSpPr>
          <p:cNvPr id="98" name="Google Shape;98;p24"/>
          <p:cNvSpPr txBox="1"/>
          <p:nvPr>
            <p:ph type="title"/>
          </p:nvPr>
        </p:nvSpPr>
        <p:spPr>
          <a:xfrm rot="5400000">
            <a:off x="5350050" y="1467544"/>
            <a:ext cx="4359000" cy="19716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9" name="Google Shape;99;p24"/>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0" name="Google Shape;100;p24"/>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1.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1">
            <a:alphaModFix/>
          </a:blip>
          <a:srcRect b="0" l="0" r="0" t="0"/>
          <a:stretch/>
        </p:blipFill>
        <p:spPr>
          <a:xfrm>
            <a:off x="0" y="4728451"/>
            <a:ext cx="6857999" cy="413317"/>
          </a:xfrm>
          <a:prstGeom prst="rect">
            <a:avLst/>
          </a:prstGeom>
          <a:noFill/>
          <a:ln>
            <a:noFill/>
          </a:ln>
        </p:spPr>
      </p:pic>
      <p:pic>
        <p:nvPicPr>
          <p:cNvPr id="52" name="Google Shape;52;p13"/>
          <p:cNvPicPr preferRelativeResize="0"/>
          <p:nvPr/>
        </p:nvPicPr>
        <p:blipFill rotWithShape="1">
          <a:blip r:embed="rId2">
            <a:alphaModFix/>
          </a:blip>
          <a:srcRect b="0" l="0" r="0" t="0"/>
          <a:stretch/>
        </p:blipFill>
        <p:spPr>
          <a:xfrm>
            <a:off x="685800" y="1732"/>
            <a:ext cx="1339702" cy="840040"/>
          </a:xfrm>
          <a:prstGeom prst="rect">
            <a:avLst/>
          </a:prstGeom>
          <a:noFill/>
          <a:ln>
            <a:noFill/>
          </a:ln>
        </p:spPr>
      </p:pic>
      <p:sp>
        <p:nvSpPr>
          <p:cNvPr id="53" name="Google Shape;53;p13"/>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hyperlink" Target="https://catalogodatos.gub.uy/" TargetMode="External"/><Relationship Id="rId6" Type="http://schemas.openxmlformats.org/officeDocument/2006/relationships/hyperlink" Target="https://datosmacro.expansion.com/paises/uruguay" TargetMode="External"/><Relationship Id="rId7" Type="http://schemas.openxmlformats.org/officeDocument/2006/relationships/hyperlink" Target="https://datos.bancomundial.org/pais/urugua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5"/>
          <p:cNvSpPr txBox="1"/>
          <p:nvPr>
            <p:ph type="ctrTitle"/>
          </p:nvPr>
        </p:nvSpPr>
        <p:spPr>
          <a:xfrm>
            <a:off x="1143000" y="1900238"/>
            <a:ext cx="6858000" cy="13431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s-419"/>
              <a:t>Para agregevas, siempre duplicar la segunda diapo.</a:t>
            </a:r>
            <a:endParaRPr/>
          </a:p>
        </p:txBody>
      </p:sp>
      <p:sp>
        <p:nvSpPr>
          <p:cNvPr id="106" name="Google Shape;106;p25"/>
          <p:cNvSpPr txBox="1"/>
          <p:nvPr>
            <p:ph idx="12" type="sldNum"/>
          </p:nvPr>
        </p:nvSpPr>
        <p:spPr>
          <a:xfrm>
            <a:off x="8793525" y="4850176"/>
            <a:ext cx="350400" cy="21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419" sz="1350">
                <a:solidFill>
                  <a:schemeClr val="dk1"/>
                </a:solidFill>
                <a:latin typeface="Arial"/>
                <a:ea typeface="Arial"/>
                <a:cs typeface="Arial"/>
                <a:sym typeface="Arial"/>
              </a:rPr>
              <a:t>‹#›</a:t>
            </a:fld>
            <a:endParaRPr sz="1350">
              <a:solidFill>
                <a:schemeClr val="dk1"/>
              </a:solidFill>
              <a:latin typeface="Arial"/>
              <a:ea typeface="Arial"/>
              <a:cs typeface="Arial"/>
              <a:sym typeface="Arial"/>
            </a:endParaRPr>
          </a:p>
        </p:txBody>
      </p:sp>
      <p:pic>
        <p:nvPicPr>
          <p:cNvPr id="107" name="Google Shape;107;p25"/>
          <p:cNvPicPr preferRelativeResize="0"/>
          <p:nvPr/>
        </p:nvPicPr>
        <p:blipFill rotWithShape="1">
          <a:blip r:embed="rId3">
            <a:alphaModFix/>
          </a:blip>
          <a:srcRect b="0" l="0" r="0" t="0"/>
          <a:stretch/>
        </p:blipFill>
        <p:spPr>
          <a:xfrm>
            <a:off x="0" y="840041"/>
            <a:ext cx="9144000" cy="4303460"/>
          </a:xfrm>
          <a:prstGeom prst="rect">
            <a:avLst/>
          </a:prstGeom>
          <a:noFill/>
          <a:ln>
            <a:noFill/>
          </a:ln>
        </p:spPr>
      </p:pic>
      <p:pic>
        <p:nvPicPr>
          <p:cNvPr id="108" name="Google Shape;108;p25"/>
          <p:cNvPicPr preferRelativeResize="0"/>
          <p:nvPr/>
        </p:nvPicPr>
        <p:blipFill rotWithShape="1">
          <a:blip r:embed="rId4">
            <a:alphaModFix/>
          </a:blip>
          <a:srcRect b="0" l="0" r="0" t="0"/>
          <a:stretch/>
        </p:blipFill>
        <p:spPr>
          <a:xfrm>
            <a:off x="679303" y="0"/>
            <a:ext cx="1339702" cy="840040"/>
          </a:xfrm>
          <a:prstGeom prst="rect">
            <a:avLst/>
          </a:prstGeom>
          <a:noFill/>
          <a:ln>
            <a:noFill/>
          </a:ln>
        </p:spPr>
      </p:pic>
      <p:sp>
        <p:nvSpPr>
          <p:cNvPr id="109" name="Google Shape;109;p25"/>
          <p:cNvSpPr txBox="1"/>
          <p:nvPr/>
        </p:nvSpPr>
        <p:spPr>
          <a:xfrm>
            <a:off x="2032250" y="1699525"/>
            <a:ext cx="5179500" cy="2385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2000">
                <a:solidFill>
                  <a:schemeClr val="dk1"/>
                </a:solidFill>
                <a:latin typeface="Gill Sans"/>
                <a:ea typeface="Gill Sans"/>
                <a:cs typeface="Gill Sans"/>
                <a:sym typeface="Gill Sans"/>
              </a:rPr>
              <a:t>Machine Learning II</a:t>
            </a:r>
            <a:endParaRPr sz="2000">
              <a:solidFill>
                <a:schemeClr val="dk1"/>
              </a:solidFill>
              <a:latin typeface="Gill Sans"/>
              <a:ea typeface="Gill Sans"/>
              <a:cs typeface="Gill Sans"/>
              <a:sym typeface="Gill Sans"/>
            </a:endParaRPr>
          </a:p>
          <a:p>
            <a:pPr indent="0" lvl="0" marL="0" rtl="0" algn="ctr">
              <a:spcBef>
                <a:spcPts val="0"/>
              </a:spcBef>
              <a:spcAft>
                <a:spcPts val="0"/>
              </a:spcAft>
              <a:buNone/>
            </a:pPr>
            <a:r>
              <a:t/>
            </a:r>
            <a:endParaRPr sz="2000">
              <a:solidFill>
                <a:schemeClr val="dk1"/>
              </a:solidFill>
              <a:latin typeface="Gill Sans"/>
              <a:ea typeface="Gill Sans"/>
              <a:cs typeface="Gill Sans"/>
              <a:sym typeface="Gill Sans"/>
            </a:endParaRPr>
          </a:p>
          <a:p>
            <a:pPr indent="0" lvl="0" marL="0" rtl="0" algn="ctr">
              <a:spcBef>
                <a:spcPts val="0"/>
              </a:spcBef>
              <a:spcAft>
                <a:spcPts val="0"/>
              </a:spcAft>
              <a:buNone/>
            </a:pPr>
            <a:r>
              <a:rPr lang="es-419" sz="2000">
                <a:solidFill>
                  <a:schemeClr val="dk1"/>
                </a:solidFill>
                <a:latin typeface="Gill Sans"/>
                <a:ea typeface="Gill Sans"/>
                <a:cs typeface="Gill Sans"/>
                <a:sym typeface="Gill Sans"/>
              </a:rPr>
              <a:t>Clase 4</a:t>
            </a:r>
            <a:endParaRPr sz="2000">
              <a:solidFill>
                <a:schemeClr val="dk1"/>
              </a:solidFill>
              <a:latin typeface="Gill Sans"/>
              <a:ea typeface="Gill Sans"/>
              <a:cs typeface="Gill Sans"/>
              <a:sym typeface="Gill Sans"/>
            </a:endParaRPr>
          </a:p>
          <a:p>
            <a:pPr indent="0" lvl="0" marL="0" rtl="0" algn="ctr">
              <a:spcBef>
                <a:spcPts val="0"/>
              </a:spcBef>
              <a:spcAft>
                <a:spcPts val="0"/>
              </a:spcAft>
              <a:buNone/>
            </a:pPr>
            <a:r>
              <a:t/>
            </a:r>
            <a:endParaRPr sz="2000">
              <a:solidFill>
                <a:schemeClr val="dk1"/>
              </a:solidFill>
              <a:latin typeface="Gill Sans"/>
              <a:ea typeface="Gill Sans"/>
              <a:cs typeface="Gill Sans"/>
              <a:sym typeface="Gill Sans"/>
            </a:endParaRPr>
          </a:p>
          <a:p>
            <a:pPr indent="0" lvl="0" marL="0" rtl="0" algn="ctr">
              <a:lnSpc>
                <a:spcPct val="115000"/>
              </a:lnSpc>
              <a:spcBef>
                <a:spcPts val="1200"/>
              </a:spcBef>
              <a:spcAft>
                <a:spcPts val="0"/>
              </a:spcAft>
              <a:buNone/>
            </a:pPr>
            <a:r>
              <a:rPr lang="es-419" sz="2000">
                <a:solidFill>
                  <a:schemeClr val="dk1"/>
                </a:solidFill>
                <a:latin typeface="Gill Sans"/>
                <a:ea typeface="Gill Sans"/>
                <a:cs typeface="Gill Sans"/>
                <a:sym typeface="Gill Sans"/>
              </a:rPr>
              <a:t>Flujo de trabajo de Machine Learning</a:t>
            </a:r>
            <a:endParaRPr sz="2000">
              <a:solidFill>
                <a:schemeClr val="dk1"/>
              </a:solidFill>
              <a:latin typeface="Gill Sans"/>
              <a:ea typeface="Gill Sans"/>
              <a:cs typeface="Gill Sans"/>
              <a:sym typeface="Gill Sans"/>
            </a:endParaRPr>
          </a:p>
          <a:p>
            <a:pPr indent="0" lvl="0" marL="0" rtl="0" algn="ctr">
              <a:lnSpc>
                <a:spcPct val="115000"/>
              </a:lnSpc>
              <a:spcBef>
                <a:spcPts val="1200"/>
              </a:spcBef>
              <a:spcAft>
                <a:spcPts val="1200"/>
              </a:spcAft>
              <a:buNone/>
            </a:pPr>
            <a:r>
              <a:rPr lang="es-419" sz="2000">
                <a:solidFill>
                  <a:schemeClr val="dk1"/>
                </a:solidFill>
                <a:latin typeface="Gill Sans"/>
                <a:ea typeface="Gill Sans"/>
                <a:cs typeface="Gill Sans"/>
                <a:sym typeface="Gill Sans"/>
              </a:rPr>
              <a:t>(Parte 1)</a:t>
            </a:r>
            <a:endParaRPr sz="2000">
              <a:solidFill>
                <a:schemeClr val="dk1"/>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34"/>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201" name="Google Shape;201;p34"/>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202" name="Google Shape;202;p34"/>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203" name="Google Shape;203;p34"/>
          <p:cNvSpPr txBox="1"/>
          <p:nvPr/>
        </p:nvSpPr>
        <p:spPr>
          <a:xfrm>
            <a:off x="3244976" y="179925"/>
            <a:ext cx="55128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s-419" sz="3500">
                <a:solidFill>
                  <a:srgbClr val="5B9BD5"/>
                </a:solidFill>
                <a:latin typeface="Calibri"/>
                <a:ea typeface="Calibri"/>
                <a:cs typeface="Calibri"/>
                <a:sym typeface="Calibri"/>
              </a:rPr>
              <a:t>Comprensión de los datos</a:t>
            </a:r>
            <a:endParaRPr b="1" sz="3500">
              <a:solidFill>
                <a:srgbClr val="5B9BD5"/>
              </a:solidFill>
              <a:latin typeface="Calibri"/>
              <a:ea typeface="Calibri"/>
              <a:cs typeface="Calibri"/>
              <a:sym typeface="Calibri"/>
            </a:endParaRPr>
          </a:p>
        </p:txBody>
      </p:sp>
      <p:sp>
        <p:nvSpPr>
          <p:cNvPr id="204" name="Google Shape;204;p34"/>
          <p:cNvSpPr txBox="1"/>
          <p:nvPr/>
        </p:nvSpPr>
        <p:spPr>
          <a:xfrm>
            <a:off x="188500" y="954675"/>
            <a:ext cx="45510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s-419">
                <a:solidFill>
                  <a:schemeClr val="dk1"/>
                </a:solidFill>
              </a:rPr>
              <a:t>Recopilación de datos</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419">
                <a:solidFill>
                  <a:schemeClr val="dk1"/>
                </a:solidFill>
              </a:rPr>
              <a:t>Esta tarea se realiza para extraer, seleccionar y recopilar todos los datos necesarios para cumplir el objetivo. Por lo general, esto implica hacer uso de los </a:t>
            </a:r>
            <a:r>
              <a:rPr i="1" lang="es-419">
                <a:solidFill>
                  <a:schemeClr val="dk1"/>
                </a:solidFill>
              </a:rPr>
              <a:t>data warehouses, data lakes</a:t>
            </a:r>
            <a:r>
              <a:rPr lang="es-419">
                <a:solidFill>
                  <a:schemeClr val="dk1"/>
                </a:solidFill>
              </a:rPr>
              <a:t>, etc.</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419">
                <a:solidFill>
                  <a:schemeClr val="dk1"/>
                </a:solidFill>
              </a:rPr>
              <a:t>Se realiza una evaluación basada en los datos existentes disponibles en la organización y si hay</a:t>
            </a:r>
            <a:endParaRPr>
              <a:solidFill>
                <a:schemeClr val="dk1"/>
              </a:solidFill>
            </a:endParaRPr>
          </a:p>
          <a:p>
            <a:pPr indent="0" lvl="0" marL="0" rtl="0" algn="l">
              <a:spcBef>
                <a:spcPts val="0"/>
              </a:spcBef>
              <a:spcAft>
                <a:spcPts val="0"/>
              </a:spcAft>
              <a:buNone/>
            </a:pPr>
            <a:r>
              <a:rPr lang="es-419">
                <a:solidFill>
                  <a:schemeClr val="dk1"/>
                </a:solidFill>
              </a:rPr>
              <a:t>cualquier necesidad de datos adicionales se intenta obtenerlos externamente.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419">
                <a:solidFill>
                  <a:schemeClr val="dk1"/>
                </a:solidFill>
              </a:rPr>
              <a:t>Todo el proceso debe quedar documentado</a:t>
            </a:r>
            <a:endParaRPr>
              <a:solidFill>
                <a:schemeClr val="dk1"/>
              </a:solidFill>
            </a:endParaRPr>
          </a:p>
        </p:txBody>
      </p:sp>
      <p:pic>
        <p:nvPicPr>
          <p:cNvPr id="205" name="Google Shape;205;p34"/>
          <p:cNvPicPr preferRelativeResize="0"/>
          <p:nvPr/>
        </p:nvPicPr>
        <p:blipFill>
          <a:blip r:embed="rId5">
            <a:alphaModFix/>
          </a:blip>
          <a:stretch>
            <a:fillRect/>
          </a:stretch>
        </p:blipFill>
        <p:spPr>
          <a:xfrm>
            <a:off x="4891900" y="829425"/>
            <a:ext cx="4032324" cy="3748358"/>
          </a:xfrm>
          <a:prstGeom prst="rect">
            <a:avLst/>
          </a:prstGeom>
          <a:noFill/>
          <a:ln>
            <a:noFill/>
          </a:ln>
        </p:spPr>
      </p:pic>
      <p:sp>
        <p:nvSpPr>
          <p:cNvPr id="206" name="Google Shape;206;p34"/>
          <p:cNvSpPr/>
          <p:nvPr/>
        </p:nvSpPr>
        <p:spPr>
          <a:xfrm>
            <a:off x="7058275" y="1427275"/>
            <a:ext cx="1023300" cy="497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35"/>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212" name="Google Shape;212;p35"/>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213" name="Google Shape;213;p35"/>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214" name="Google Shape;214;p35"/>
          <p:cNvSpPr txBox="1"/>
          <p:nvPr/>
        </p:nvSpPr>
        <p:spPr>
          <a:xfrm>
            <a:off x="3244976" y="179925"/>
            <a:ext cx="55128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s-419" sz="3500">
                <a:solidFill>
                  <a:srgbClr val="5B9BD5"/>
                </a:solidFill>
                <a:latin typeface="Calibri"/>
                <a:ea typeface="Calibri"/>
                <a:cs typeface="Calibri"/>
                <a:sym typeface="Calibri"/>
              </a:rPr>
              <a:t>Comprensión de los datos</a:t>
            </a:r>
            <a:endParaRPr b="1" sz="3500">
              <a:solidFill>
                <a:srgbClr val="5B9BD5"/>
              </a:solidFill>
              <a:latin typeface="Calibri"/>
              <a:ea typeface="Calibri"/>
              <a:cs typeface="Calibri"/>
              <a:sym typeface="Calibri"/>
            </a:endParaRPr>
          </a:p>
        </p:txBody>
      </p:sp>
      <p:sp>
        <p:nvSpPr>
          <p:cNvPr id="215" name="Google Shape;215;p35"/>
          <p:cNvSpPr txBox="1"/>
          <p:nvPr/>
        </p:nvSpPr>
        <p:spPr>
          <a:xfrm>
            <a:off x="188500" y="954675"/>
            <a:ext cx="45510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a:solidFill>
                  <a:schemeClr val="dk1"/>
                </a:solidFill>
              </a:rPr>
              <a:t>Descripción de datos</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lang="es-419">
                <a:solidFill>
                  <a:schemeClr val="dk1"/>
                </a:solidFill>
              </a:rPr>
              <a:t>La descripción de datos implica realizar un análisis inicial para comprender mejor su fuente, volumen, atributos y relaciones. Una vez que se documentan estos detalles, cualquier deficiencia si</a:t>
            </a:r>
            <a:endParaRPr>
              <a:solidFill>
                <a:schemeClr val="dk1"/>
              </a:solidFill>
            </a:endParaRPr>
          </a:p>
          <a:p>
            <a:pPr indent="0" lvl="0" marL="0" rtl="0" algn="l">
              <a:spcBef>
                <a:spcPts val="0"/>
              </a:spcBef>
              <a:spcAft>
                <a:spcPts val="0"/>
              </a:spcAft>
              <a:buNone/>
            </a:pPr>
            <a:r>
              <a:rPr lang="es-419">
                <a:solidFill>
                  <a:schemeClr val="dk1"/>
                </a:solidFill>
              </a:rPr>
              <a:t>debe informarse al personal pertinente.</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s-419">
                <a:solidFill>
                  <a:schemeClr val="dk1"/>
                </a:solidFill>
              </a:rPr>
              <a:t>Fuentes de datos </a:t>
            </a:r>
            <a:endParaRPr>
              <a:solidFill>
                <a:schemeClr val="dk1"/>
              </a:solidFill>
            </a:endParaRPr>
          </a:p>
          <a:p>
            <a:pPr indent="-317500" lvl="0" marL="457200" rtl="0" algn="l">
              <a:spcBef>
                <a:spcPts val="0"/>
              </a:spcBef>
              <a:spcAft>
                <a:spcPts val="0"/>
              </a:spcAft>
              <a:buClr>
                <a:schemeClr val="dk1"/>
              </a:buClr>
              <a:buSzPts val="1400"/>
              <a:buChar char="●"/>
            </a:pPr>
            <a:r>
              <a:rPr lang="es-419">
                <a:solidFill>
                  <a:schemeClr val="dk1"/>
                </a:solidFill>
              </a:rPr>
              <a:t>Volumen de datos (tamaño, número de registros, bases de datos totales, tablas)</a:t>
            </a:r>
            <a:endParaRPr>
              <a:solidFill>
                <a:schemeClr val="dk1"/>
              </a:solidFill>
            </a:endParaRPr>
          </a:p>
          <a:p>
            <a:pPr indent="-317500" lvl="0" marL="457200" rtl="0" algn="l">
              <a:spcBef>
                <a:spcPts val="0"/>
              </a:spcBef>
              <a:spcAft>
                <a:spcPts val="0"/>
              </a:spcAft>
              <a:buClr>
                <a:schemeClr val="dk1"/>
              </a:buClr>
              <a:buSzPts val="1400"/>
              <a:buChar char="●"/>
            </a:pPr>
            <a:r>
              <a:rPr lang="es-419">
                <a:solidFill>
                  <a:schemeClr val="dk1"/>
                </a:solidFill>
              </a:rPr>
              <a:t>Atributos de datos y su descripción (variables, tipos de datos)</a:t>
            </a:r>
            <a:endParaRPr>
              <a:solidFill>
                <a:schemeClr val="dk1"/>
              </a:solidFill>
            </a:endParaRPr>
          </a:p>
          <a:p>
            <a:pPr indent="-317500" lvl="0" marL="457200" rtl="0" algn="l">
              <a:spcBef>
                <a:spcPts val="0"/>
              </a:spcBef>
              <a:spcAft>
                <a:spcPts val="0"/>
              </a:spcAft>
              <a:buClr>
                <a:schemeClr val="dk1"/>
              </a:buClr>
              <a:buSzPts val="1400"/>
              <a:buChar char="●"/>
            </a:pPr>
            <a:r>
              <a:rPr lang="es-419">
                <a:solidFill>
                  <a:schemeClr val="dk1"/>
                </a:solidFill>
              </a:rPr>
              <a:t>Esquemas de relación y mapeo </a:t>
            </a:r>
            <a:endParaRPr>
              <a:solidFill>
                <a:schemeClr val="dk1"/>
              </a:solidFill>
            </a:endParaRPr>
          </a:p>
          <a:p>
            <a:pPr indent="-317500" lvl="0" marL="457200" rtl="0" algn="l">
              <a:spcBef>
                <a:spcPts val="0"/>
              </a:spcBef>
              <a:spcAft>
                <a:spcPts val="0"/>
              </a:spcAft>
              <a:buClr>
                <a:schemeClr val="dk1"/>
              </a:buClr>
              <a:buSzPts val="1400"/>
              <a:buChar char="●"/>
            </a:pPr>
            <a:r>
              <a:rPr lang="es-419">
                <a:solidFill>
                  <a:schemeClr val="dk1"/>
                </a:solidFill>
              </a:rPr>
              <a:t>Estadística descriptiva básica (media, mediana, varianza)</a:t>
            </a:r>
            <a:endParaRPr>
              <a:solidFill>
                <a:schemeClr val="dk1"/>
              </a:solidFill>
            </a:endParaRPr>
          </a:p>
          <a:p>
            <a:pPr indent="-317500" lvl="0" marL="457200" rtl="0" algn="l">
              <a:spcBef>
                <a:spcPts val="0"/>
              </a:spcBef>
              <a:spcAft>
                <a:spcPts val="0"/>
              </a:spcAft>
              <a:buClr>
                <a:schemeClr val="dk1"/>
              </a:buClr>
              <a:buSzPts val="1400"/>
              <a:buChar char="●"/>
            </a:pPr>
            <a:r>
              <a:rPr lang="es-419">
                <a:solidFill>
                  <a:schemeClr val="dk1"/>
                </a:solidFill>
              </a:rPr>
              <a:t>Atributos importantes para el negocio</a:t>
            </a:r>
            <a:endParaRPr>
              <a:solidFill>
                <a:schemeClr val="dk1"/>
              </a:solidFill>
            </a:endParaRPr>
          </a:p>
        </p:txBody>
      </p:sp>
      <p:pic>
        <p:nvPicPr>
          <p:cNvPr id="216" name="Google Shape;216;p35"/>
          <p:cNvPicPr preferRelativeResize="0"/>
          <p:nvPr/>
        </p:nvPicPr>
        <p:blipFill>
          <a:blip r:embed="rId5">
            <a:alphaModFix/>
          </a:blip>
          <a:stretch>
            <a:fillRect/>
          </a:stretch>
        </p:blipFill>
        <p:spPr>
          <a:xfrm>
            <a:off x="4891900" y="829425"/>
            <a:ext cx="4032324" cy="3748358"/>
          </a:xfrm>
          <a:prstGeom prst="rect">
            <a:avLst/>
          </a:prstGeom>
          <a:noFill/>
          <a:ln>
            <a:noFill/>
          </a:ln>
        </p:spPr>
      </p:pic>
      <p:sp>
        <p:nvSpPr>
          <p:cNvPr id="217" name="Google Shape;217;p35"/>
          <p:cNvSpPr/>
          <p:nvPr/>
        </p:nvSpPr>
        <p:spPr>
          <a:xfrm>
            <a:off x="7058275" y="1427275"/>
            <a:ext cx="1023300" cy="497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36"/>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223" name="Google Shape;223;p36"/>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224" name="Google Shape;224;p36"/>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225" name="Google Shape;225;p36"/>
          <p:cNvSpPr txBox="1"/>
          <p:nvPr/>
        </p:nvSpPr>
        <p:spPr>
          <a:xfrm>
            <a:off x="3244976" y="179925"/>
            <a:ext cx="55128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s-419" sz="3500">
                <a:solidFill>
                  <a:srgbClr val="5B9BD5"/>
                </a:solidFill>
                <a:latin typeface="Calibri"/>
                <a:ea typeface="Calibri"/>
                <a:cs typeface="Calibri"/>
                <a:sym typeface="Calibri"/>
              </a:rPr>
              <a:t>Comprensión de los datos</a:t>
            </a:r>
            <a:endParaRPr b="1" sz="3500">
              <a:solidFill>
                <a:srgbClr val="5B9BD5"/>
              </a:solidFill>
              <a:latin typeface="Calibri"/>
              <a:ea typeface="Calibri"/>
              <a:cs typeface="Calibri"/>
              <a:sym typeface="Calibri"/>
            </a:endParaRPr>
          </a:p>
        </p:txBody>
      </p:sp>
      <p:sp>
        <p:nvSpPr>
          <p:cNvPr id="226" name="Google Shape;226;p36"/>
          <p:cNvSpPr txBox="1"/>
          <p:nvPr/>
        </p:nvSpPr>
        <p:spPr>
          <a:xfrm>
            <a:off x="188500" y="954675"/>
            <a:ext cx="4551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a:solidFill>
                  <a:schemeClr val="dk1"/>
                </a:solidFill>
              </a:rPr>
              <a:t>Análisis exploratorio de datos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lang="es-419">
                <a:solidFill>
                  <a:schemeClr val="dk1"/>
                </a:solidFill>
              </a:rPr>
              <a:t>Es una de las primeras etapas de análisis importantes en el ciclo de vida. El objetivo principal es explorar y comprender los datos en detalle. Puede hacer uso de estadísticas descriptivas, diagramas, gráficos y visualizaciones para observar los diversos atributos de datos, encontrar asociaciones y correlaciones y</a:t>
            </a:r>
            <a:endParaRPr>
              <a:solidFill>
                <a:schemeClr val="dk1"/>
              </a:solidFill>
            </a:endParaRPr>
          </a:p>
          <a:p>
            <a:pPr indent="0" lvl="0" marL="0" rtl="0" algn="l">
              <a:spcBef>
                <a:spcPts val="0"/>
              </a:spcBef>
              <a:spcAft>
                <a:spcPts val="0"/>
              </a:spcAft>
              <a:buNone/>
            </a:pPr>
            <a:r>
              <a:rPr lang="es-419">
                <a:solidFill>
                  <a:schemeClr val="dk1"/>
                </a:solidFill>
              </a:rPr>
              <a:t>descubrir problemas de calidad de los datos, si los hubiera. </a:t>
            </a:r>
            <a:endParaRPr>
              <a:solidFill>
                <a:schemeClr val="dk1"/>
              </a:solidFill>
            </a:endParaRPr>
          </a:p>
          <a:p>
            <a:pPr indent="-317500" lvl="0" marL="457200" rtl="0" algn="l">
              <a:spcBef>
                <a:spcPts val="0"/>
              </a:spcBef>
              <a:spcAft>
                <a:spcPts val="0"/>
              </a:spcAft>
              <a:buClr>
                <a:schemeClr val="dk1"/>
              </a:buClr>
              <a:buSzPts val="1400"/>
              <a:buChar char="●"/>
            </a:pPr>
            <a:r>
              <a:rPr lang="es-419">
                <a:solidFill>
                  <a:schemeClr val="dk1"/>
                </a:solidFill>
              </a:rPr>
              <a:t>Explorar, describir y visualizar atributos de datos</a:t>
            </a:r>
            <a:endParaRPr>
              <a:solidFill>
                <a:schemeClr val="dk1"/>
              </a:solidFill>
            </a:endParaRPr>
          </a:p>
          <a:p>
            <a:pPr indent="-317500" lvl="0" marL="457200" rtl="0" algn="l">
              <a:spcBef>
                <a:spcPts val="0"/>
              </a:spcBef>
              <a:spcAft>
                <a:spcPts val="0"/>
              </a:spcAft>
              <a:buClr>
                <a:schemeClr val="dk1"/>
              </a:buClr>
              <a:buSzPts val="1400"/>
              <a:buChar char="●"/>
            </a:pPr>
            <a:r>
              <a:rPr lang="es-419">
                <a:solidFill>
                  <a:schemeClr val="dk1"/>
                </a:solidFill>
              </a:rPr>
              <a:t>Seleccionar subconjuntos de datos y atributos que parezcan más importantes para el problema</a:t>
            </a:r>
            <a:endParaRPr>
              <a:solidFill>
                <a:schemeClr val="dk1"/>
              </a:solidFill>
            </a:endParaRPr>
          </a:p>
          <a:p>
            <a:pPr indent="-317500" lvl="0" marL="457200" rtl="0" algn="l">
              <a:spcBef>
                <a:spcPts val="0"/>
              </a:spcBef>
              <a:spcAft>
                <a:spcPts val="0"/>
              </a:spcAft>
              <a:buClr>
                <a:schemeClr val="dk1"/>
              </a:buClr>
              <a:buSzPts val="1400"/>
              <a:buChar char="●"/>
            </a:pPr>
            <a:r>
              <a:rPr lang="es-419">
                <a:solidFill>
                  <a:schemeClr val="dk1"/>
                </a:solidFill>
              </a:rPr>
              <a:t>Análisis de correlaciones y asociaciones</a:t>
            </a:r>
            <a:endParaRPr>
              <a:solidFill>
                <a:schemeClr val="dk1"/>
              </a:solidFill>
            </a:endParaRPr>
          </a:p>
          <a:p>
            <a:pPr indent="-317500" lvl="0" marL="457200" rtl="0" algn="l">
              <a:spcBef>
                <a:spcPts val="0"/>
              </a:spcBef>
              <a:spcAft>
                <a:spcPts val="0"/>
              </a:spcAft>
              <a:buClr>
                <a:schemeClr val="dk1"/>
              </a:buClr>
              <a:buSzPts val="1400"/>
              <a:buChar char="●"/>
            </a:pPr>
            <a:r>
              <a:rPr lang="es-419">
                <a:solidFill>
                  <a:schemeClr val="dk1"/>
                </a:solidFill>
              </a:rPr>
              <a:t>Registrar los datos faltantes si hubiera</a:t>
            </a:r>
            <a:endParaRPr>
              <a:solidFill>
                <a:schemeClr val="dk1"/>
              </a:solidFill>
            </a:endParaRPr>
          </a:p>
        </p:txBody>
      </p:sp>
      <p:pic>
        <p:nvPicPr>
          <p:cNvPr id="227" name="Google Shape;227;p36"/>
          <p:cNvPicPr preferRelativeResize="0"/>
          <p:nvPr/>
        </p:nvPicPr>
        <p:blipFill>
          <a:blip r:embed="rId5">
            <a:alphaModFix/>
          </a:blip>
          <a:stretch>
            <a:fillRect/>
          </a:stretch>
        </p:blipFill>
        <p:spPr>
          <a:xfrm>
            <a:off x="4891900" y="829425"/>
            <a:ext cx="4032324" cy="3748358"/>
          </a:xfrm>
          <a:prstGeom prst="rect">
            <a:avLst/>
          </a:prstGeom>
          <a:noFill/>
          <a:ln>
            <a:noFill/>
          </a:ln>
        </p:spPr>
      </p:pic>
      <p:sp>
        <p:nvSpPr>
          <p:cNvPr id="228" name="Google Shape;228;p36"/>
          <p:cNvSpPr/>
          <p:nvPr/>
        </p:nvSpPr>
        <p:spPr>
          <a:xfrm>
            <a:off x="7058275" y="1427275"/>
            <a:ext cx="1023300" cy="497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37"/>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234" name="Google Shape;234;p37"/>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235" name="Google Shape;235;p37"/>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236" name="Google Shape;236;p37"/>
          <p:cNvSpPr txBox="1"/>
          <p:nvPr/>
        </p:nvSpPr>
        <p:spPr>
          <a:xfrm>
            <a:off x="3244976" y="179925"/>
            <a:ext cx="55128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s-419" sz="3500">
                <a:solidFill>
                  <a:srgbClr val="5B9BD5"/>
                </a:solidFill>
                <a:latin typeface="Calibri"/>
                <a:ea typeface="Calibri"/>
                <a:cs typeface="Calibri"/>
                <a:sym typeface="Calibri"/>
              </a:rPr>
              <a:t>Comprensión de los datos</a:t>
            </a:r>
            <a:endParaRPr b="1" sz="3500">
              <a:solidFill>
                <a:srgbClr val="5B9BD5"/>
              </a:solidFill>
              <a:latin typeface="Calibri"/>
              <a:ea typeface="Calibri"/>
              <a:cs typeface="Calibri"/>
              <a:sym typeface="Calibri"/>
            </a:endParaRPr>
          </a:p>
        </p:txBody>
      </p:sp>
      <p:sp>
        <p:nvSpPr>
          <p:cNvPr id="237" name="Google Shape;237;p37"/>
          <p:cNvSpPr txBox="1"/>
          <p:nvPr/>
        </p:nvSpPr>
        <p:spPr>
          <a:xfrm>
            <a:off x="340900" y="954675"/>
            <a:ext cx="45510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a:solidFill>
                  <a:schemeClr val="dk1"/>
                </a:solidFill>
              </a:rPr>
              <a:t>Análisis de calidad de datos</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lang="es-419">
                <a:solidFill>
                  <a:schemeClr val="dk1"/>
                </a:solidFill>
              </a:rPr>
              <a:t>El análisis de la calidad de los datos es la etapa final en la fase de comprensión de los datos, para documentar posibles errores, deficiencias y problemas que deben resolverse antes de iniciar esfuerzos de modelado. </a:t>
            </a:r>
            <a:r>
              <a:rPr lang="es-419">
                <a:solidFill>
                  <a:schemeClr val="dk1"/>
                </a:solidFill>
              </a:rPr>
              <a:t>El enfoque principal en el análisis de la calidad de los datos implica detectar:</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s-419">
                <a:solidFill>
                  <a:schemeClr val="dk1"/>
                </a:solidFill>
              </a:rPr>
              <a:t>Valores faltantes</a:t>
            </a:r>
            <a:endParaRPr>
              <a:solidFill>
                <a:schemeClr val="dk1"/>
              </a:solidFill>
            </a:endParaRPr>
          </a:p>
          <a:p>
            <a:pPr indent="-317500" lvl="0" marL="457200" rtl="0" algn="l">
              <a:spcBef>
                <a:spcPts val="0"/>
              </a:spcBef>
              <a:spcAft>
                <a:spcPts val="0"/>
              </a:spcAft>
              <a:buClr>
                <a:schemeClr val="dk1"/>
              </a:buClr>
              <a:buSzPts val="1400"/>
              <a:buChar char="●"/>
            </a:pPr>
            <a:r>
              <a:rPr lang="es-419">
                <a:solidFill>
                  <a:schemeClr val="dk1"/>
                </a:solidFill>
              </a:rPr>
              <a:t>Valores inconsistentes</a:t>
            </a:r>
            <a:endParaRPr>
              <a:solidFill>
                <a:schemeClr val="dk1"/>
              </a:solidFill>
            </a:endParaRPr>
          </a:p>
          <a:p>
            <a:pPr indent="-317500" lvl="0" marL="457200" rtl="0" algn="l">
              <a:spcBef>
                <a:spcPts val="0"/>
              </a:spcBef>
              <a:spcAft>
                <a:spcPts val="0"/>
              </a:spcAft>
              <a:buClr>
                <a:schemeClr val="dk1"/>
              </a:buClr>
              <a:buSzPts val="1400"/>
              <a:buChar char="●"/>
            </a:pPr>
            <a:r>
              <a:rPr lang="es-419">
                <a:solidFill>
                  <a:schemeClr val="dk1"/>
                </a:solidFill>
              </a:rPr>
              <a:t>Información incorrecta debido a errores de datos (manual / automatizado)</a:t>
            </a:r>
            <a:endParaRPr>
              <a:solidFill>
                <a:schemeClr val="dk1"/>
              </a:solidFill>
            </a:endParaRPr>
          </a:p>
          <a:p>
            <a:pPr indent="-317500" lvl="0" marL="457200" rtl="0" algn="l">
              <a:spcBef>
                <a:spcPts val="0"/>
              </a:spcBef>
              <a:spcAft>
                <a:spcPts val="0"/>
              </a:spcAft>
              <a:buClr>
                <a:schemeClr val="dk1"/>
              </a:buClr>
              <a:buSzPts val="1400"/>
              <a:buChar char="●"/>
            </a:pPr>
            <a:r>
              <a:rPr lang="es-419">
                <a:solidFill>
                  <a:schemeClr val="dk1"/>
                </a:solidFill>
              </a:rPr>
              <a:t>Información de metadatos incorrecta</a:t>
            </a:r>
            <a:endParaRPr>
              <a:solidFill>
                <a:schemeClr val="dk1"/>
              </a:solidFill>
            </a:endParaRPr>
          </a:p>
        </p:txBody>
      </p:sp>
      <p:pic>
        <p:nvPicPr>
          <p:cNvPr id="238" name="Google Shape;238;p37"/>
          <p:cNvPicPr preferRelativeResize="0"/>
          <p:nvPr/>
        </p:nvPicPr>
        <p:blipFill>
          <a:blip r:embed="rId5">
            <a:alphaModFix/>
          </a:blip>
          <a:stretch>
            <a:fillRect/>
          </a:stretch>
        </p:blipFill>
        <p:spPr>
          <a:xfrm>
            <a:off x="4891900" y="829425"/>
            <a:ext cx="4032324" cy="3748358"/>
          </a:xfrm>
          <a:prstGeom prst="rect">
            <a:avLst/>
          </a:prstGeom>
          <a:noFill/>
          <a:ln>
            <a:noFill/>
          </a:ln>
        </p:spPr>
      </p:pic>
      <p:sp>
        <p:nvSpPr>
          <p:cNvPr id="239" name="Google Shape;239;p37"/>
          <p:cNvSpPr/>
          <p:nvPr/>
        </p:nvSpPr>
        <p:spPr>
          <a:xfrm>
            <a:off x="7058275" y="1427275"/>
            <a:ext cx="1023300" cy="497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38"/>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245" name="Google Shape;245;p38"/>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246" name="Google Shape;246;p38"/>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247" name="Google Shape;247;p38"/>
          <p:cNvSpPr txBox="1"/>
          <p:nvPr/>
        </p:nvSpPr>
        <p:spPr>
          <a:xfrm>
            <a:off x="3244976" y="179925"/>
            <a:ext cx="55128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s-419" sz="3500">
                <a:solidFill>
                  <a:srgbClr val="5B9BD5"/>
                </a:solidFill>
                <a:latin typeface="Calibri"/>
                <a:ea typeface="Calibri"/>
                <a:cs typeface="Calibri"/>
                <a:sym typeface="Calibri"/>
              </a:rPr>
              <a:t>Preparación</a:t>
            </a:r>
            <a:r>
              <a:rPr b="1" lang="es-419" sz="3500">
                <a:solidFill>
                  <a:srgbClr val="5B9BD5"/>
                </a:solidFill>
                <a:latin typeface="Calibri"/>
                <a:ea typeface="Calibri"/>
                <a:cs typeface="Calibri"/>
                <a:sym typeface="Calibri"/>
              </a:rPr>
              <a:t> de los datos</a:t>
            </a:r>
            <a:endParaRPr b="1" sz="3500">
              <a:solidFill>
                <a:srgbClr val="5B9BD5"/>
              </a:solidFill>
              <a:latin typeface="Calibri"/>
              <a:ea typeface="Calibri"/>
              <a:cs typeface="Calibri"/>
              <a:sym typeface="Calibri"/>
            </a:endParaRPr>
          </a:p>
        </p:txBody>
      </p:sp>
      <p:sp>
        <p:nvSpPr>
          <p:cNvPr id="248" name="Google Shape;248;p38"/>
          <p:cNvSpPr txBox="1"/>
          <p:nvPr/>
        </p:nvSpPr>
        <p:spPr>
          <a:xfrm>
            <a:off x="340900" y="954675"/>
            <a:ext cx="45510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chemeClr val="dk1"/>
                </a:solidFill>
              </a:rPr>
              <a:t>La tercera fase del proceso CRISP-DM se lleva a cabo después de adquirir suficientes conocimientos sobre el problema de negocio y el conjunto de datos relevantes.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419">
                <a:solidFill>
                  <a:schemeClr val="dk1"/>
                </a:solidFill>
              </a:rPr>
              <a:t>La preparación de datos es principalmente un conjunto de tareas que se realizan para limpiar, seleccionar y preparar los datos antes de ejecutar cualquier método analítico o de aprendizaje automático y crear</a:t>
            </a:r>
            <a:endParaRPr>
              <a:solidFill>
                <a:schemeClr val="dk1"/>
              </a:solidFill>
            </a:endParaRPr>
          </a:p>
          <a:p>
            <a:pPr indent="0" lvl="0" marL="0" rtl="0" algn="l">
              <a:spcBef>
                <a:spcPts val="0"/>
              </a:spcBef>
              <a:spcAft>
                <a:spcPts val="0"/>
              </a:spcAft>
              <a:buNone/>
            </a:pPr>
            <a:r>
              <a:rPr lang="es-419">
                <a:solidFill>
                  <a:schemeClr val="dk1"/>
                </a:solidFill>
              </a:rPr>
              <a:t>modelos.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419">
                <a:solidFill>
                  <a:schemeClr val="dk1"/>
                </a:solidFill>
              </a:rPr>
              <a:t>Un punto importante a recordar es que la preparación de datos suele ser la fase que consume más tiempo en el flujo de trabajo y, a menudo, lleva entre un 60% y un 70% de tiempo en todo el proyecto. </a:t>
            </a:r>
            <a:endParaRPr>
              <a:solidFill>
                <a:schemeClr val="dk1"/>
              </a:solidFill>
            </a:endParaRPr>
          </a:p>
        </p:txBody>
      </p:sp>
      <p:pic>
        <p:nvPicPr>
          <p:cNvPr id="249" name="Google Shape;249;p38"/>
          <p:cNvPicPr preferRelativeResize="0"/>
          <p:nvPr/>
        </p:nvPicPr>
        <p:blipFill>
          <a:blip r:embed="rId5">
            <a:alphaModFix/>
          </a:blip>
          <a:stretch>
            <a:fillRect/>
          </a:stretch>
        </p:blipFill>
        <p:spPr>
          <a:xfrm>
            <a:off x="4891900" y="829425"/>
            <a:ext cx="4032324" cy="3748358"/>
          </a:xfrm>
          <a:prstGeom prst="rect">
            <a:avLst/>
          </a:prstGeom>
          <a:noFill/>
          <a:ln>
            <a:noFill/>
          </a:ln>
        </p:spPr>
      </p:pic>
      <p:sp>
        <p:nvSpPr>
          <p:cNvPr id="250" name="Google Shape;250;p38"/>
          <p:cNvSpPr/>
          <p:nvPr/>
        </p:nvSpPr>
        <p:spPr>
          <a:xfrm>
            <a:off x="7493675" y="2166950"/>
            <a:ext cx="1023300" cy="497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39"/>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256" name="Google Shape;256;p39"/>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257" name="Google Shape;257;p39"/>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258" name="Google Shape;258;p39"/>
          <p:cNvSpPr txBox="1"/>
          <p:nvPr/>
        </p:nvSpPr>
        <p:spPr>
          <a:xfrm>
            <a:off x="3244976" y="179925"/>
            <a:ext cx="55128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s-419" sz="3500">
                <a:solidFill>
                  <a:srgbClr val="5B9BD5"/>
                </a:solidFill>
                <a:latin typeface="Calibri"/>
                <a:ea typeface="Calibri"/>
                <a:cs typeface="Calibri"/>
                <a:sym typeface="Calibri"/>
              </a:rPr>
              <a:t>Preparación de los datos</a:t>
            </a:r>
            <a:endParaRPr b="1" sz="3500">
              <a:solidFill>
                <a:srgbClr val="5B9BD5"/>
              </a:solidFill>
              <a:latin typeface="Calibri"/>
              <a:ea typeface="Calibri"/>
              <a:cs typeface="Calibri"/>
              <a:sym typeface="Calibri"/>
            </a:endParaRPr>
          </a:p>
        </p:txBody>
      </p:sp>
      <p:sp>
        <p:nvSpPr>
          <p:cNvPr id="259" name="Google Shape;259;p39"/>
          <p:cNvSpPr txBox="1"/>
          <p:nvPr/>
        </p:nvSpPr>
        <p:spPr>
          <a:xfrm>
            <a:off x="340900" y="954675"/>
            <a:ext cx="45510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a:solidFill>
                  <a:schemeClr val="dk1"/>
                </a:solidFill>
              </a:rPr>
              <a:t>Integración de datos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rPr lang="es-419">
                <a:solidFill>
                  <a:schemeClr val="dk1"/>
                </a:solidFill>
              </a:rPr>
              <a:t>El proceso de integración de datos se realiza principalmente cuando tenemos varios conjuntos de datos que queremos “fusionar”. Esto se puede hacer de dos maneras: </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s-419">
                <a:solidFill>
                  <a:schemeClr val="dk1"/>
                </a:solidFill>
              </a:rPr>
              <a:t>Agregar varios conjuntos de datos combinándolos, lo que se realiza normalmente para conjuntos de datos que tienen los mismos atributos. </a:t>
            </a:r>
            <a:endParaRPr>
              <a:solidFill>
                <a:schemeClr val="dk1"/>
              </a:solidFill>
            </a:endParaRPr>
          </a:p>
          <a:p>
            <a:pPr indent="-317500" lvl="0" marL="457200" rtl="0" algn="l">
              <a:spcBef>
                <a:spcPts val="0"/>
              </a:spcBef>
              <a:spcAft>
                <a:spcPts val="0"/>
              </a:spcAft>
              <a:buClr>
                <a:schemeClr val="dk1"/>
              </a:buClr>
              <a:buSzPts val="1400"/>
              <a:buChar char="●"/>
            </a:pPr>
            <a:r>
              <a:rPr lang="es-419">
                <a:solidFill>
                  <a:schemeClr val="dk1"/>
                </a:solidFill>
              </a:rPr>
              <a:t>Fusionar varios conjuntos de datos con diferentes atributos o columnas, mediante el uso de campos comunes como clave</a:t>
            </a:r>
            <a:endParaRPr>
              <a:solidFill>
                <a:schemeClr val="dk1"/>
              </a:solidFill>
            </a:endParaRPr>
          </a:p>
        </p:txBody>
      </p:sp>
      <p:pic>
        <p:nvPicPr>
          <p:cNvPr id="260" name="Google Shape;260;p39"/>
          <p:cNvPicPr preferRelativeResize="0"/>
          <p:nvPr/>
        </p:nvPicPr>
        <p:blipFill>
          <a:blip r:embed="rId5">
            <a:alphaModFix/>
          </a:blip>
          <a:stretch>
            <a:fillRect/>
          </a:stretch>
        </p:blipFill>
        <p:spPr>
          <a:xfrm>
            <a:off x="4891900" y="829425"/>
            <a:ext cx="4032324" cy="3748358"/>
          </a:xfrm>
          <a:prstGeom prst="rect">
            <a:avLst/>
          </a:prstGeom>
          <a:noFill/>
          <a:ln>
            <a:noFill/>
          </a:ln>
        </p:spPr>
      </p:pic>
      <p:sp>
        <p:nvSpPr>
          <p:cNvPr id="261" name="Google Shape;261;p39"/>
          <p:cNvSpPr/>
          <p:nvPr/>
        </p:nvSpPr>
        <p:spPr>
          <a:xfrm>
            <a:off x="7493675" y="2166950"/>
            <a:ext cx="1023300" cy="497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40"/>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267" name="Google Shape;267;p40"/>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268" name="Google Shape;268;p40"/>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269" name="Google Shape;269;p40"/>
          <p:cNvSpPr txBox="1"/>
          <p:nvPr/>
        </p:nvSpPr>
        <p:spPr>
          <a:xfrm>
            <a:off x="3244976" y="179925"/>
            <a:ext cx="55128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s-419" sz="3500">
                <a:solidFill>
                  <a:srgbClr val="5B9BD5"/>
                </a:solidFill>
                <a:latin typeface="Calibri"/>
                <a:ea typeface="Calibri"/>
                <a:cs typeface="Calibri"/>
                <a:sym typeface="Calibri"/>
              </a:rPr>
              <a:t>Preparación de los datos</a:t>
            </a:r>
            <a:endParaRPr b="1" sz="3500">
              <a:solidFill>
                <a:srgbClr val="5B9BD5"/>
              </a:solidFill>
              <a:latin typeface="Calibri"/>
              <a:ea typeface="Calibri"/>
              <a:cs typeface="Calibri"/>
              <a:sym typeface="Calibri"/>
            </a:endParaRPr>
          </a:p>
        </p:txBody>
      </p:sp>
      <p:sp>
        <p:nvSpPr>
          <p:cNvPr id="270" name="Google Shape;270;p40"/>
          <p:cNvSpPr txBox="1"/>
          <p:nvPr/>
        </p:nvSpPr>
        <p:spPr>
          <a:xfrm>
            <a:off x="340900" y="954675"/>
            <a:ext cx="45510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a:solidFill>
                  <a:schemeClr val="dk1"/>
                </a:solidFill>
              </a:rPr>
              <a:t>Manipulación de datos</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419">
                <a:solidFill>
                  <a:schemeClr val="dk1"/>
                </a:solidFill>
              </a:rPr>
              <a:t>Implica el procesamiento, limpieza, normalización y</a:t>
            </a:r>
            <a:endParaRPr>
              <a:solidFill>
                <a:schemeClr val="dk1"/>
              </a:solidFill>
            </a:endParaRPr>
          </a:p>
          <a:p>
            <a:pPr indent="0" lvl="0" marL="0" rtl="0" algn="l">
              <a:spcBef>
                <a:spcPts val="0"/>
              </a:spcBef>
              <a:spcAft>
                <a:spcPts val="0"/>
              </a:spcAft>
              <a:buNone/>
            </a:pPr>
            <a:r>
              <a:rPr lang="es-419">
                <a:solidFill>
                  <a:schemeClr val="dk1"/>
                </a:solidFill>
              </a:rPr>
              <a:t>formateo. Los métodos de aprendizaje automático rara vez consumen datos en su forma sin procesar para construir modelos. Por eso necesitamos procesar los datos en función de su forma, limpiar los errores e inconsistencias subyacentes y formatearlos.</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s-419">
                <a:solidFill>
                  <a:schemeClr val="dk1"/>
                </a:solidFill>
              </a:rPr>
              <a:t>Manejo de valores faltantes (eliminar filas, imputar)</a:t>
            </a:r>
            <a:endParaRPr>
              <a:solidFill>
                <a:schemeClr val="dk1"/>
              </a:solidFill>
            </a:endParaRPr>
          </a:p>
          <a:p>
            <a:pPr indent="-317500" lvl="0" marL="457200" rtl="0" algn="l">
              <a:spcBef>
                <a:spcPts val="0"/>
              </a:spcBef>
              <a:spcAft>
                <a:spcPts val="0"/>
              </a:spcAft>
              <a:buClr>
                <a:schemeClr val="dk1"/>
              </a:buClr>
              <a:buSzPts val="1400"/>
              <a:buChar char="●"/>
            </a:pPr>
            <a:r>
              <a:rPr lang="es-419">
                <a:solidFill>
                  <a:schemeClr val="dk1"/>
                </a:solidFill>
              </a:rPr>
              <a:t>Manejo de inconsistencias de datos (eliminar filas, atributos, corregir inconsistencias)</a:t>
            </a:r>
            <a:endParaRPr>
              <a:solidFill>
                <a:schemeClr val="dk1"/>
              </a:solidFill>
            </a:endParaRPr>
          </a:p>
          <a:p>
            <a:pPr indent="-317500" lvl="0" marL="457200" rtl="0" algn="l">
              <a:spcBef>
                <a:spcPts val="0"/>
              </a:spcBef>
              <a:spcAft>
                <a:spcPts val="0"/>
              </a:spcAft>
              <a:buClr>
                <a:schemeClr val="dk1"/>
              </a:buClr>
              <a:buSzPts val="1400"/>
              <a:buChar char="●"/>
            </a:pPr>
            <a:r>
              <a:rPr lang="es-419">
                <a:solidFill>
                  <a:schemeClr val="dk1"/>
                </a:solidFill>
              </a:rPr>
              <a:t>Corregir metadatos y anotaciones incorrectas</a:t>
            </a:r>
            <a:endParaRPr>
              <a:solidFill>
                <a:schemeClr val="dk1"/>
              </a:solidFill>
            </a:endParaRPr>
          </a:p>
          <a:p>
            <a:pPr indent="-317500" lvl="0" marL="457200" rtl="0" algn="l">
              <a:spcBef>
                <a:spcPts val="0"/>
              </a:spcBef>
              <a:spcAft>
                <a:spcPts val="0"/>
              </a:spcAft>
              <a:buClr>
                <a:schemeClr val="dk1"/>
              </a:buClr>
              <a:buSzPts val="1400"/>
              <a:buChar char="●"/>
            </a:pPr>
            <a:r>
              <a:rPr lang="es-419">
                <a:solidFill>
                  <a:schemeClr val="dk1"/>
                </a:solidFill>
              </a:rPr>
              <a:t>Manejo de valores de atributo ambiguos</a:t>
            </a:r>
            <a:endParaRPr>
              <a:solidFill>
                <a:schemeClr val="dk1"/>
              </a:solidFill>
            </a:endParaRPr>
          </a:p>
          <a:p>
            <a:pPr indent="-317500" lvl="0" marL="457200" rtl="0" algn="l">
              <a:spcBef>
                <a:spcPts val="0"/>
              </a:spcBef>
              <a:spcAft>
                <a:spcPts val="0"/>
              </a:spcAft>
              <a:buClr>
                <a:schemeClr val="dk1"/>
              </a:buClr>
              <a:buSzPts val="1400"/>
              <a:buChar char="●"/>
            </a:pPr>
            <a:r>
              <a:rPr lang="es-419">
                <a:solidFill>
                  <a:schemeClr val="dk1"/>
                </a:solidFill>
              </a:rPr>
              <a:t>Convertir datos a los formatos necesarios (CSV, Json)</a:t>
            </a:r>
            <a:endParaRPr>
              <a:solidFill>
                <a:schemeClr val="dk1"/>
              </a:solidFill>
            </a:endParaRPr>
          </a:p>
        </p:txBody>
      </p:sp>
      <p:pic>
        <p:nvPicPr>
          <p:cNvPr id="271" name="Google Shape;271;p40"/>
          <p:cNvPicPr preferRelativeResize="0"/>
          <p:nvPr/>
        </p:nvPicPr>
        <p:blipFill>
          <a:blip r:embed="rId5">
            <a:alphaModFix/>
          </a:blip>
          <a:stretch>
            <a:fillRect/>
          </a:stretch>
        </p:blipFill>
        <p:spPr>
          <a:xfrm>
            <a:off x="4891900" y="829425"/>
            <a:ext cx="4032324" cy="3748358"/>
          </a:xfrm>
          <a:prstGeom prst="rect">
            <a:avLst/>
          </a:prstGeom>
          <a:noFill/>
          <a:ln>
            <a:noFill/>
          </a:ln>
        </p:spPr>
      </p:pic>
      <p:sp>
        <p:nvSpPr>
          <p:cNvPr id="272" name="Google Shape;272;p40"/>
          <p:cNvSpPr/>
          <p:nvPr/>
        </p:nvSpPr>
        <p:spPr>
          <a:xfrm>
            <a:off x="7493675" y="2166950"/>
            <a:ext cx="1023300" cy="497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41"/>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278" name="Google Shape;278;p41"/>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279" name="Google Shape;279;p41"/>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280" name="Google Shape;280;p41"/>
          <p:cNvSpPr txBox="1"/>
          <p:nvPr/>
        </p:nvSpPr>
        <p:spPr>
          <a:xfrm>
            <a:off x="3244976" y="179925"/>
            <a:ext cx="55128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s-419" sz="3500">
                <a:solidFill>
                  <a:srgbClr val="5B9BD5"/>
                </a:solidFill>
                <a:latin typeface="Calibri"/>
                <a:ea typeface="Calibri"/>
                <a:cs typeface="Calibri"/>
                <a:sym typeface="Calibri"/>
              </a:rPr>
              <a:t>Preparación de los datos</a:t>
            </a:r>
            <a:endParaRPr b="1" sz="3500">
              <a:solidFill>
                <a:srgbClr val="5B9BD5"/>
              </a:solidFill>
              <a:latin typeface="Calibri"/>
              <a:ea typeface="Calibri"/>
              <a:cs typeface="Calibri"/>
              <a:sym typeface="Calibri"/>
            </a:endParaRPr>
          </a:p>
        </p:txBody>
      </p:sp>
      <p:sp>
        <p:nvSpPr>
          <p:cNvPr id="281" name="Google Shape;281;p41"/>
          <p:cNvSpPr txBox="1"/>
          <p:nvPr/>
        </p:nvSpPr>
        <p:spPr>
          <a:xfrm>
            <a:off x="340900" y="954675"/>
            <a:ext cx="45510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a:solidFill>
                  <a:schemeClr val="dk1"/>
                </a:solidFill>
              </a:rPr>
              <a:t>Generación y selección de atributos</a:t>
            </a:r>
            <a:endParaRPr b="1">
              <a:solidFill>
                <a:schemeClr val="dk1"/>
              </a:solidFill>
            </a:endParaRPr>
          </a:p>
          <a:p>
            <a:pPr indent="0" lvl="0" marL="0" rtl="0" algn="l">
              <a:spcBef>
                <a:spcPts val="0"/>
              </a:spcBef>
              <a:spcAft>
                <a:spcPts val="0"/>
              </a:spcAft>
              <a:buNone/>
            </a:pPr>
            <a:r>
              <a:rPr lang="es-419">
                <a:solidFill>
                  <a:schemeClr val="dk1"/>
                </a:solidFill>
              </a:rPr>
              <a:t>Los datos se componen de observaciones o muestras (filas) y atributos o características (columnas). El proceso de generación de atributos también se conoce como extracción e ingeniería de características en la terminología del aprendizaje automático.</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419">
                <a:solidFill>
                  <a:schemeClr val="dk1"/>
                </a:solidFill>
              </a:rPr>
              <a:t>La generación de atributos consiste básicamente en crear nuevos atributos o variables a partir de atributos existentes en función de algunas reglas, lógica o hipótesis.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419">
                <a:solidFill>
                  <a:schemeClr val="dk1"/>
                </a:solidFill>
              </a:rPr>
              <a:t>La selección de atributos consiste básicamente en seleccionar un subconjunto de características o atributos del conjunto de datos en función de parámetros como la importancia del atributo, la calidad, la relevancia, los supuestos y las limitaciones. </a:t>
            </a:r>
            <a:endParaRPr>
              <a:solidFill>
                <a:schemeClr val="dk1"/>
              </a:solidFill>
            </a:endParaRPr>
          </a:p>
        </p:txBody>
      </p:sp>
      <p:pic>
        <p:nvPicPr>
          <p:cNvPr id="282" name="Google Shape;282;p41"/>
          <p:cNvPicPr preferRelativeResize="0"/>
          <p:nvPr/>
        </p:nvPicPr>
        <p:blipFill>
          <a:blip r:embed="rId5">
            <a:alphaModFix/>
          </a:blip>
          <a:stretch>
            <a:fillRect/>
          </a:stretch>
        </p:blipFill>
        <p:spPr>
          <a:xfrm>
            <a:off x="4891900" y="829425"/>
            <a:ext cx="4032324" cy="3748358"/>
          </a:xfrm>
          <a:prstGeom prst="rect">
            <a:avLst/>
          </a:prstGeom>
          <a:noFill/>
          <a:ln>
            <a:noFill/>
          </a:ln>
        </p:spPr>
      </p:pic>
      <p:sp>
        <p:nvSpPr>
          <p:cNvPr id="283" name="Google Shape;283;p41"/>
          <p:cNvSpPr/>
          <p:nvPr/>
        </p:nvSpPr>
        <p:spPr>
          <a:xfrm>
            <a:off x="7493675" y="2166950"/>
            <a:ext cx="1023300" cy="497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42"/>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289" name="Google Shape;289;p42"/>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290" name="Google Shape;290;p42"/>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291" name="Google Shape;291;p42"/>
          <p:cNvSpPr txBox="1"/>
          <p:nvPr/>
        </p:nvSpPr>
        <p:spPr>
          <a:xfrm>
            <a:off x="3244976" y="179925"/>
            <a:ext cx="55128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s-419" sz="3500">
                <a:solidFill>
                  <a:srgbClr val="5B9BD5"/>
                </a:solidFill>
                <a:latin typeface="Calibri"/>
                <a:ea typeface="Calibri"/>
                <a:cs typeface="Calibri"/>
                <a:sym typeface="Calibri"/>
              </a:rPr>
              <a:t>Modelado</a:t>
            </a:r>
            <a:endParaRPr b="1" sz="3500">
              <a:solidFill>
                <a:srgbClr val="5B9BD5"/>
              </a:solidFill>
              <a:latin typeface="Calibri"/>
              <a:ea typeface="Calibri"/>
              <a:cs typeface="Calibri"/>
              <a:sym typeface="Calibri"/>
            </a:endParaRPr>
          </a:p>
        </p:txBody>
      </p:sp>
      <p:sp>
        <p:nvSpPr>
          <p:cNvPr id="292" name="Google Shape;292;p42"/>
          <p:cNvSpPr txBox="1"/>
          <p:nvPr/>
        </p:nvSpPr>
        <p:spPr>
          <a:xfrm>
            <a:off x="340900" y="954675"/>
            <a:ext cx="4551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419">
                <a:solidFill>
                  <a:schemeClr val="dk1"/>
                </a:solidFill>
              </a:rPr>
              <a:t>La cuarta fase del proceso CRISP-DM es la fase central del proceso donde la mayor parte del análisis</a:t>
            </a:r>
            <a:endParaRPr>
              <a:solidFill>
                <a:schemeClr val="dk1"/>
              </a:solidFill>
            </a:endParaRPr>
          </a:p>
          <a:p>
            <a:pPr indent="0" lvl="0" marL="0" rtl="0" algn="l">
              <a:spcBef>
                <a:spcPts val="0"/>
              </a:spcBef>
              <a:spcAft>
                <a:spcPts val="0"/>
              </a:spcAft>
              <a:buNone/>
            </a:pPr>
            <a:r>
              <a:rPr lang="es-419">
                <a:solidFill>
                  <a:schemeClr val="dk1"/>
                </a:solidFill>
              </a:rPr>
              <a:t>tiene lugar </a:t>
            </a:r>
            <a:endParaRPr>
              <a:solidFill>
                <a:schemeClr val="dk1"/>
              </a:solidFill>
            </a:endParaRPr>
          </a:p>
          <a:p>
            <a:pPr indent="0" lvl="0" marL="0" rtl="0" algn="l">
              <a:spcBef>
                <a:spcPts val="0"/>
              </a:spcBef>
              <a:spcAft>
                <a:spcPts val="0"/>
              </a:spcAft>
              <a:buNone/>
            </a:pPr>
            <a:r>
              <a:rPr lang="es-419">
                <a:solidFill>
                  <a:schemeClr val="dk1"/>
                </a:solidFill>
              </a:rPr>
              <a:t>Este es un proceso iterativo, como se muestra en la figura La idea básica es construir múltiples modelos intentando iterativamente llegar al mejor modelo que satisfaga nuestros criterios de éxito, objetivos de minería de datos y objetivos comerciales. </a:t>
            </a:r>
            <a:endParaRPr>
              <a:solidFill>
                <a:schemeClr val="dk1"/>
              </a:solidFill>
            </a:endParaRPr>
          </a:p>
        </p:txBody>
      </p:sp>
      <p:pic>
        <p:nvPicPr>
          <p:cNvPr id="293" name="Google Shape;293;p42"/>
          <p:cNvPicPr preferRelativeResize="0"/>
          <p:nvPr/>
        </p:nvPicPr>
        <p:blipFill>
          <a:blip r:embed="rId5">
            <a:alphaModFix/>
          </a:blip>
          <a:stretch>
            <a:fillRect/>
          </a:stretch>
        </p:blipFill>
        <p:spPr>
          <a:xfrm>
            <a:off x="4891900" y="829425"/>
            <a:ext cx="4032324" cy="3748358"/>
          </a:xfrm>
          <a:prstGeom prst="rect">
            <a:avLst/>
          </a:prstGeom>
          <a:noFill/>
          <a:ln>
            <a:noFill/>
          </a:ln>
        </p:spPr>
      </p:pic>
      <p:sp>
        <p:nvSpPr>
          <p:cNvPr id="294" name="Google Shape;294;p42"/>
          <p:cNvSpPr/>
          <p:nvPr/>
        </p:nvSpPr>
        <p:spPr>
          <a:xfrm>
            <a:off x="7493675" y="2840175"/>
            <a:ext cx="1023300" cy="497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43"/>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300" name="Google Shape;300;p43"/>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301" name="Google Shape;301;p43"/>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302" name="Google Shape;302;p43"/>
          <p:cNvSpPr txBox="1"/>
          <p:nvPr/>
        </p:nvSpPr>
        <p:spPr>
          <a:xfrm>
            <a:off x="3244976" y="179925"/>
            <a:ext cx="55128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s-419" sz="3500">
                <a:solidFill>
                  <a:srgbClr val="5B9BD5"/>
                </a:solidFill>
                <a:latin typeface="Calibri"/>
                <a:ea typeface="Calibri"/>
                <a:cs typeface="Calibri"/>
                <a:sym typeface="Calibri"/>
              </a:rPr>
              <a:t>Modelado</a:t>
            </a:r>
            <a:endParaRPr b="1" sz="3500">
              <a:solidFill>
                <a:srgbClr val="5B9BD5"/>
              </a:solidFill>
              <a:latin typeface="Calibri"/>
              <a:ea typeface="Calibri"/>
              <a:cs typeface="Calibri"/>
              <a:sym typeface="Calibri"/>
            </a:endParaRPr>
          </a:p>
        </p:txBody>
      </p:sp>
      <p:sp>
        <p:nvSpPr>
          <p:cNvPr id="303" name="Google Shape;303;p43"/>
          <p:cNvSpPr txBox="1"/>
          <p:nvPr/>
        </p:nvSpPr>
        <p:spPr>
          <a:xfrm>
            <a:off x="340900" y="954675"/>
            <a:ext cx="4551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chemeClr val="dk1"/>
                </a:solidFill>
              </a:rPr>
              <a:t>La cuarta fase del proceso CRISP-DM es la fase central del proceso donde la mayor parte del análisis</a:t>
            </a:r>
            <a:endParaRPr>
              <a:solidFill>
                <a:schemeClr val="dk1"/>
              </a:solidFill>
            </a:endParaRPr>
          </a:p>
          <a:p>
            <a:pPr indent="0" lvl="0" marL="0" rtl="0" algn="l">
              <a:spcBef>
                <a:spcPts val="0"/>
              </a:spcBef>
              <a:spcAft>
                <a:spcPts val="0"/>
              </a:spcAft>
              <a:buNone/>
            </a:pPr>
            <a:r>
              <a:rPr lang="es-419">
                <a:solidFill>
                  <a:schemeClr val="dk1"/>
                </a:solidFill>
              </a:rPr>
              <a:t>tiene lugar </a:t>
            </a:r>
            <a:endParaRPr>
              <a:solidFill>
                <a:schemeClr val="dk1"/>
              </a:solidFill>
            </a:endParaRPr>
          </a:p>
          <a:p>
            <a:pPr indent="0" lvl="0" marL="0" rtl="0" algn="l">
              <a:spcBef>
                <a:spcPts val="0"/>
              </a:spcBef>
              <a:spcAft>
                <a:spcPts val="0"/>
              </a:spcAft>
              <a:buNone/>
            </a:pPr>
            <a:r>
              <a:rPr lang="es-419">
                <a:solidFill>
                  <a:schemeClr val="dk1"/>
                </a:solidFill>
              </a:rPr>
              <a:t>Este es un proceso iterativo, como se muestra en la figura La idea básica es construir múltiples modelos intentando iterativamente llegar al mejor modelo que satisfaga nuestros criterios de éxito, objetivos de minería de datos y objetivos comerciales. </a:t>
            </a:r>
            <a:endParaRPr>
              <a:solidFill>
                <a:schemeClr val="dk1"/>
              </a:solidFill>
            </a:endParaRPr>
          </a:p>
        </p:txBody>
      </p:sp>
      <p:pic>
        <p:nvPicPr>
          <p:cNvPr id="304" name="Google Shape;304;p43"/>
          <p:cNvPicPr preferRelativeResize="0"/>
          <p:nvPr/>
        </p:nvPicPr>
        <p:blipFill>
          <a:blip r:embed="rId5">
            <a:alphaModFix/>
          </a:blip>
          <a:stretch>
            <a:fillRect/>
          </a:stretch>
        </p:blipFill>
        <p:spPr>
          <a:xfrm>
            <a:off x="4891900" y="829425"/>
            <a:ext cx="4032324" cy="3748358"/>
          </a:xfrm>
          <a:prstGeom prst="rect">
            <a:avLst/>
          </a:prstGeom>
          <a:noFill/>
          <a:ln>
            <a:noFill/>
          </a:ln>
        </p:spPr>
      </p:pic>
      <p:sp>
        <p:nvSpPr>
          <p:cNvPr id="305" name="Google Shape;305;p43"/>
          <p:cNvSpPr/>
          <p:nvPr/>
        </p:nvSpPr>
        <p:spPr>
          <a:xfrm>
            <a:off x="7493675" y="2840175"/>
            <a:ext cx="1023300" cy="497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6"/>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15" name="Google Shape;115;p26"/>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16" name="Google Shape;116;p26"/>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17" name="Google Shape;117;p26"/>
          <p:cNvSpPr txBox="1"/>
          <p:nvPr/>
        </p:nvSpPr>
        <p:spPr>
          <a:xfrm>
            <a:off x="3244976" y="179925"/>
            <a:ext cx="55128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s-419" sz="3500">
                <a:solidFill>
                  <a:srgbClr val="5B9BD5"/>
                </a:solidFill>
                <a:latin typeface="Calibri"/>
                <a:ea typeface="Calibri"/>
                <a:cs typeface="Calibri"/>
                <a:sym typeface="Calibri"/>
              </a:rPr>
              <a:t>Construyendo la inteligencia</a:t>
            </a:r>
            <a:endParaRPr b="1" sz="3500">
              <a:solidFill>
                <a:srgbClr val="5B9BD5"/>
              </a:solidFill>
              <a:latin typeface="Calibri"/>
              <a:ea typeface="Calibri"/>
              <a:cs typeface="Calibri"/>
              <a:sym typeface="Calibri"/>
            </a:endParaRPr>
          </a:p>
        </p:txBody>
      </p:sp>
      <p:sp>
        <p:nvSpPr>
          <p:cNvPr id="118" name="Google Shape;118;p26"/>
          <p:cNvSpPr txBox="1"/>
          <p:nvPr/>
        </p:nvSpPr>
        <p:spPr>
          <a:xfrm>
            <a:off x="188500" y="954675"/>
            <a:ext cx="4551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El objetivo del Machine Learning, la minería de datos o la inteligencia artificial es hacernos la vida más fácil, automatizando tareas y ayudando a tomar mejores decisiones. Construir inteligencia artificial involucra todo lo que tenemos aprendido hasta ahora, partiendo de los conceptos de Machine Learning hasta la implementación y construcción de modelos, usándolos en el mundo real. </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Para construir un flujo de trabajo para machine learning nos basamos en el modelo CRISP-DM, que nos ayudará  a resolver problemas del mundo real mediante la construcción de </a:t>
            </a:r>
            <a:r>
              <a:rPr b="1" lang="es-419"/>
              <a:t>pipelines</a:t>
            </a:r>
            <a:r>
              <a:rPr lang="es-419"/>
              <a:t> utilizando un proceso estructurado.</a:t>
            </a:r>
            <a:endParaRPr/>
          </a:p>
          <a:p>
            <a:pPr indent="0" lvl="0" marL="0" rtl="0" algn="l">
              <a:spcBef>
                <a:spcPts val="0"/>
              </a:spcBef>
              <a:spcAft>
                <a:spcPts val="0"/>
              </a:spcAft>
              <a:buNone/>
            </a:pPr>
            <a:r>
              <a:t/>
            </a:r>
            <a:endParaRPr/>
          </a:p>
        </p:txBody>
      </p:sp>
      <p:pic>
        <p:nvPicPr>
          <p:cNvPr id="119" name="Google Shape;119;p26"/>
          <p:cNvPicPr preferRelativeResize="0"/>
          <p:nvPr/>
        </p:nvPicPr>
        <p:blipFill>
          <a:blip r:embed="rId5">
            <a:alphaModFix/>
          </a:blip>
          <a:stretch>
            <a:fillRect/>
          </a:stretch>
        </p:blipFill>
        <p:spPr>
          <a:xfrm>
            <a:off x="4891900" y="829425"/>
            <a:ext cx="4099703" cy="344028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44"/>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311" name="Google Shape;311;p44"/>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312" name="Google Shape;312;p44"/>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313" name="Google Shape;313;p44"/>
          <p:cNvSpPr txBox="1"/>
          <p:nvPr/>
        </p:nvSpPr>
        <p:spPr>
          <a:xfrm>
            <a:off x="3244976" y="179925"/>
            <a:ext cx="55128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s-419" sz="3500">
                <a:solidFill>
                  <a:srgbClr val="5B9BD5"/>
                </a:solidFill>
                <a:latin typeface="Calibri"/>
                <a:ea typeface="Calibri"/>
                <a:cs typeface="Calibri"/>
                <a:sym typeface="Calibri"/>
              </a:rPr>
              <a:t>Modelado</a:t>
            </a:r>
            <a:endParaRPr b="1" sz="3500">
              <a:solidFill>
                <a:srgbClr val="5B9BD5"/>
              </a:solidFill>
              <a:latin typeface="Calibri"/>
              <a:ea typeface="Calibri"/>
              <a:cs typeface="Calibri"/>
              <a:sym typeface="Calibri"/>
            </a:endParaRPr>
          </a:p>
        </p:txBody>
      </p:sp>
      <p:sp>
        <p:nvSpPr>
          <p:cNvPr id="314" name="Google Shape;314;p44"/>
          <p:cNvSpPr txBox="1"/>
          <p:nvPr/>
        </p:nvSpPr>
        <p:spPr>
          <a:xfrm>
            <a:off x="340900" y="954675"/>
            <a:ext cx="4551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a:solidFill>
                  <a:schemeClr val="dk1"/>
                </a:solidFill>
              </a:rPr>
              <a:t>Selección de técnicas de modelado</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lang="es-419">
                <a:solidFill>
                  <a:schemeClr val="dk1"/>
                </a:solidFill>
              </a:rPr>
              <a:t>En esta etapa, seleccionamos una lista de herramientas, marcos, técnicas y herramientas relevantes de Machine Learning y minería de datos.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419">
                <a:solidFill>
                  <a:schemeClr val="dk1"/>
                </a:solidFill>
              </a:rPr>
              <a:t>Las técnicas que han demostrado ser sólidas</a:t>
            </a:r>
            <a:endParaRPr>
              <a:solidFill>
                <a:schemeClr val="dk1"/>
              </a:solidFill>
            </a:endParaRPr>
          </a:p>
          <a:p>
            <a:pPr indent="0" lvl="0" marL="0" rtl="0" algn="l">
              <a:spcBef>
                <a:spcPts val="0"/>
              </a:spcBef>
              <a:spcAft>
                <a:spcPts val="0"/>
              </a:spcAft>
              <a:buNone/>
            </a:pPr>
            <a:r>
              <a:rPr lang="es-419">
                <a:solidFill>
                  <a:schemeClr val="dk1"/>
                </a:solidFill>
              </a:rPr>
              <a:t>y útiles para resolver el problema generalmente se seleccionan en función de los aportes y conocimientos de los analistas y científicos de datos.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419">
                <a:solidFill>
                  <a:schemeClr val="dk1"/>
                </a:solidFill>
              </a:rPr>
              <a:t>La decisión se basa principalmente en los datos disponibles, los objetivos comerciales, los objetivos de minería de datos, requisitos de algoritmo y restricciones</a:t>
            </a:r>
            <a:endParaRPr>
              <a:solidFill>
                <a:schemeClr val="dk1"/>
              </a:solidFill>
            </a:endParaRPr>
          </a:p>
        </p:txBody>
      </p:sp>
      <p:pic>
        <p:nvPicPr>
          <p:cNvPr id="315" name="Google Shape;315;p44"/>
          <p:cNvPicPr preferRelativeResize="0"/>
          <p:nvPr/>
        </p:nvPicPr>
        <p:blipFill>
          <a:blip r:embed="rId5">
            <a:alphaModFix/>
          </a:blip>
          <a:stretch>
            <a:fillRect/>
          </a:stretch>
        </p:blipFill>
        <p:spPr>
          <a:xfrm>
            <a:off x="4891900" y="829425"/>
            <a:ext cx="4032324" cy="3748358"/>
          </a:xfrm>
          <a:prstGeom prst="rect">
            <a:avLst/>
          </a:prstGeom>
          <a:noFill/>
          <a:ln>
            <a:noFill/>
          </a:ln>
        </p:spPr>
      </p:pic>
      <p:sp>
        <p:nvSpPr>
          <p:cNvPr id="316" name="Google Shape;316;p44"/>
          <p:cNvSpPr/>
          <p:nvPr/>
        </p:nvSpPr>
        <p:spPr>
          <a:xfrm>
            <a:off x="7493675" y="2840175"/>
            <a:ext cx="1023300" cy="497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45"/>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322" name="Google Shape;322;p45"/>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323" name="Google Shape;323;p45"/>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324" name="Google Shape;324;p45"/>
          <p:cNvSpPr txBox="1"/>
          <p:nvPr/>
        </p:nvSpPr>
        <p:spPr>
          <a:xfrm>
            <a:off x="3244976" y="179925"/>
            <a:ext cx="55128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s-419" sz="3500">
                <a:solidFill>
                  <a:srgbClr val="5B9BD5"/>
                </a:solidFill>
                <a:latin typeface="Calibri"/>
                <a:ea typeface="Calibri"/>
                <a:cs typeface="Calibri"/>
                <a:sym typeface="Calibri"/>
              </a:rPr>
              <a:t>Modelado</a:t>
            </a:r>
            <a:endParaRPr b="1" sz="3500">
              <a:solidFill>
                <a:srgbClr val="5B9BD5"/>
              </a:solidFill>
              <a:latin typeface="Calibri"/>
              <a:ea typeface="Calibri"/>
              <a:cs typeface="Calibri"/>
              <a:sym typeface="Calibri"/>
            </a:endParaRPr>
          </a:p>
        </p:txBody>
      </p:sp>
      <p:sp>
        <p:nvSpPr>
          <p:cNvPr id="325" name="Google Shape;325;p45"/>
          <p:cNvSpPr txBox="1"/>
          <p:nvPr/>
        </p:nvSpPr>
        <p:spPr>
          <a:xfrm>
            <a:off x="340900" y="954675"/>
            <a:ext cx="45510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a:solidFill>
                  <a:schemeClr val="dk1"/>
                </a:solidFill>
              </a:rPr>
              <a:t>Construcción del modelo</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419">
                <a:solidFill>
                  <a:schemeClr val="dk1"/>
                </a:solidFill>
              </a:rPr>
              <a:t>También se conoce como entrenamiento del modelo usando datos y características de nuestro conjunto de datos.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419">
                <a:solidFill>
                  <a:schemeClr val="dk1"/>
                </a:solidFill>
              </a:rPr>
              <a:t>Una combinación de datos (características) y algoritmos de Machine Learning juntos nos dan un modelo que intenta para generalizar sobre los datos de entrenamiento y dar los resultados necesarios en forma de conocimientos y/o predicciones.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419">
                <a:solidFill>
                  <a:schemeClr val="dk1"/>
                </a:solidFill>
              </a:rPr>
              <a:t>Generalmente se utilizan varios algoritmos para probar múltiples enfoques de modelado en los mismos datos, para resolver el mismo problema y obtener la mejor performance y resultados más cercanos a los criterios de éxito del </a:t>
            </a:r>
            <a:r>
              <a:rPr lang="es-419">
                <a:solidFill>
                  <a:schemeClr val="dk1"/>
                </a:solidFill>
              </a:rPr>
              <a:t>negocio.</a:t>
            </a:r>
            <a:endParaRPr>
              <a:solidFill>
                <a:schemeClr val="dk1"/>
              </a:solidFill>
            </a:endParaRPr>
          </a:p>
        </p:txBody>
      </p:sp>
      <p:pic>
        <p:nvPicPr>
          <p:cNvPr id="326" name="Google Shape;326;p45"/>
          <p:cNvPicPr preferRelativeResize="0"/>
          <p:nvPr/>
        </p:nvPicPr>
        <p:blipFill>
          <a:blip r:embed="rId5">
            <a:alphaModFix/>
          </a:blip>
          <a:stretch>
            <a:fillRect/>
          </a:stretch>
        </p:blipFill>
        <p:spPr>
          <a:xfrm>
            <a:off x="4891900" y="829425"/>
            <a:ext cx="4032324" cy="3748358"/>
          </a:xfrm>
          <a:prstGeom prst="rect">
            <a:avLst/>
          </a:prstGeom>
          <a:noFill/>
          <a:ln>
            <a:noFill/>
          </a:ln>
        </p:spPr>
      </p:pic>
      <p:sp>
        <p:nvSpPr>
          <p:cNvPr id="327" name="Google Shape;327;p45"/>
          <p:cNvSpPr/>
          <p:nvPr/>
        </p:nvSpPr>
        <p:spPr>
          <a:xfrm>
            <a:off x="7493675" y="2840175"/>
            <a:ext cx="1023300" cy="497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p46"/>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333" name="Google Shape;333;p46"/>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334" name="Google Shape;334;p46"/>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335" name="Google Shape;335;p46"/>
          <p:cNvSpPr txBox="1"/>
          <p:nvPr/>
        </p:nvSpPr>
        <p:spPr>
          <a:xfrm>
            <a:off x="3244976" y="179925"/>
            <a:ext cx="55128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s-419" sz="3500">
                <a:solidFill>
                  <a:srgbClr val="5B9BD5"/>
                </a:solidFill>
                <a:latin typeface="Calibri"/>
                <a:ea typeface="Calibri"/>
                <a:cs typeface="Calibri"/>
                <a:sym typeface="Calibri"/>
              </a:rPr>
              <a:t>Modelado</a:t>
            </a:r>
            <a:endParaRPr b="1" sz="3500">
              <a:solidFill>
                <a:srgbClr val="5B9BD5"/>
              </a:solidFill>
              <a:latin typeface="Calibri"/>
              <a:ea typeface="Calibri"/>
              <a:cs typeface="Calibri"/>
              <a:sym typeface="Calibri"/>
            </a:endParaRPr>
          </a:p>
        </p:txBody>
      </p:sp>
      <p:sp>
        <p:nvSpPr>
          <p:cNvPr id="336" name="Google Shape;336;p46"/>
          <p:cNvSpPr txBox="1"/>
          <p:nvPr/>
        </p:nvSpPr>
        <p:spPr>
          <a:xfrm>
            <a:off x="340900" y="954675"/>
            <a:ext cx="45510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a:solidFill>
                  <a:schemeClr val="dk1"/>
                </a:solidFill>
              </a:rPr>
              <a:t>Evaluación y ajuste del modelo</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lang="es-419">
                <a:solidFill>
                  <a:schemeClr val="dk1"/>
                </a:solidFill>
              </a:rPr>
              <a:t>En esta etapa, evaluamos cada modelo en función de varias métricas como la exactitud, precisión, recuperación, F1, etc. También ajustamos los parámetros del modelo en función de técnicas como la búsqueda de cuadrícula (</a:t>
            </a:r>
            <a:r>
              <a:rPr i="1" lang="es-419">
                <a:solidFill>
                  <a:schemeClr val="dk1"/>
                </a:solidFill>
              </a:rPr>
              <a:t>grid search</a:t>
            </a:r>
            <a:r>
              <a:rPr lang="es-419">
                <a:solidFill>
                  <a:schemeClr val="dk1"/>
                </a:solidFill>
              </a:rPr>
              <a:t>) y la validación para llegar al modelo que nos dé mejores resultados.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419">
                <a:solidFill>
                  <a:schemeClr val="dk1"/>
                </a:solidFill>
              </a:rPr>
              <a:t>Los modelos ajustados también se aplican a los datos de prueba, para ver si podemos obtener los resultados deseados, así como el rendimiento. El ajuste del modelo también se denomina optimización de hiperparámetros.</a:t>
            </a:r>
            <a:endParaRPr>
              <a:solidFill>
                <a:schemeClr val="dk1"/>
              </a:solidFill>
            </a:endParaRPr>
          </a:p>
        </p:txBody>
      </p:sp>
      <p:pic>
        <p:nvPicPr>
          <p:cNvPr id="337" name="Google Shape;337;p46"/>
          <p:cNvPicPr preferRelativeResize="0"/>
          <p:nvPr/>
        </p:nvPicPr>
        <p:blipFill>
          <a:blip r:embed="rId5">
            <a:alphaModFix/>
          </a:blip>
          <a:stretch>
            <a:fillRect/>
          </a:stretch>
        </p:blipFill>
        <p:spPr>
          <a:xfrm>
            <a:off x="4891900" y="829425"/>
            <a:ext cx="4032324" cy="3748358"/>
          </a:xfrm>
          <a:prstGeom prst="rect">
            <a:avLst/>
          </a:prstGeom>
          <a:noFill/>
          <a:ln>
            <a:noFill/>
          </a:ln>
        </p:spPr>
      </p:pic>
      <p:sp>
        <p:nvSpPr>
          <p:cNvPr id="338" name="Google Shape;338;p46"/>
          <p:cNvSpPr/>
          <p:nvPr/>
        </p:nvSpPr>
        <p:spPr>
          <a:xfrm>
            <a:off x="7493675" y="2840175"/>
            <a:ext cx="1023300" cy="497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pic>
        <p:nvPicPr>
          <p:cNvPr id="343" name="Google Shape;343;p47"/>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344" name="Google Shape;344;p47"/>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345" name="Google Shape;345;p47"/>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346" name="Google Shape;346;p47"/>
          <p:cNvSpPr txBox="1"/>
          <p:nvPr/>
        </p:nvSpPr>
        <p:spPr>
          <a:xfrm>
            <a:off x="3244976" y="179925"/>
            <a:ext cx="55128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s-419" sz="3500">
                <a:solidFill>
                  <a:srgbClr val="5B9BD5"/>
                </a:solidFill>
                <a:latin typeface="Calibri"/>
                <a:ea typeface="Calibri"/>
                <a:cs typeface="Calibri"/>
                <a:sym typeface="Calibri"/>
              </a:rPr>
              <a:t>Modelado</a:t>
            </a:r>
            <a:endParaRPr b="1" sz="3500">
              <a:solidFill>
                <a:srgbClr val="5B9BD5"/>
              </a:solidFill>
              <a:latin typeface="Calibri"/>
              <a:ea typeface="Calibri"/>
              <a:cs typeface="Calibri"/>
              <a:sym typeface="Calibri"/>
            </a:endParaRPr>
          </a:p>
        </p:txBody>
      </p:sp>
      <p:sp>
        <p:nvSpPr>
          <p:cNvPr id="347" name="Google Shape;347;p47"/>
          <p:cNvSpPr txBox="1"/>
          <p:nvPr/>
        </p:nvSpPr>
        <p:spPr>
          <a:xfrm>
            <a:off x="340900" y="954675"/>
            <a:ext cx="4551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a:solidFill>
                  <a:schemeClr val="dk1"/>
                </a:solidFill>
              </a:rPr>
              <a:t>Calificación del modelo</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lang="es-419">
                <a:solidFill>
                  <a:schemeClr val="dk1"/>
                </a:solidFill>
              </a:rPr>
              <a:t>Una vez que tengamos modelos que brinden resultados deseables y relevantes, se realizará una evaluación detallada de su utilidad, en base a los siguientes parámetros.</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s-419">
                <a:solidFill>
                  <a:schemeClr val="dk1"/>
                </a:solidFill>
              </a:rPr>
              <a:t>El rendimiento del modelo está en línea con los criterios de éxito definidos</a:t>
            </a:r>
            <a:endParaRPr>
              <a:solidFill>
                <a:schemeClr val="dk1"/>
              </a:solidFill>
            </a:endParaRPr>
          </a:p>
          <a:p>
            <a:pPr indent="-317500" lvl="0" marL="457200" rtl="0" algn="l">
              <a:spcBef>
                <a:spcPts val="0"/>
              </a:spcBef>
              <a:spcAft>
                <a:spcPts val="0"/>
              </a:spcAft>
              <a:buClr>
                <a:schemeClr val="dk1"/>
              </a:buClr>
              <a:buSzPts val="1400"/>
              <a:buChar char="●"/>
            </a:pPr>
            <a:r>
              <a:rPr lang="es-419">
                <a:solidFill>
                  <a:schemeClr val="dk1"/>
                </a:solidFill>
              </a:rPr>
              <a:t>Resultados reproducibles y consistentes de modelos</a:t>
            </a:r>
            <a:endParaRPr>
              <a:solidFill>
                <a:schemeClr val="dk1"/>
              </a:solidFill>
            </a:endParaRPr>
          </a:p>
          <a:p>
            <a:pPr indent="-317500" lvl="0" marL="457200" rtl="0" algn="l">
              <a:spcBef>
                <a:spcPts val="0"/>
              </a:spcBef>
              <a:spcAft>
                <a:spcPts val="0"/>
              </a:spcAft>
              <a:buClr>
                <a:schemeClr val="dk1"/>
              </a:buClr>
              <a:buSzPts val="1400"/>
              <a:buChar char="●"/>
            </a:pPr>
            <a:r>
              <a:rPr lang="es-419">
                <a:solidFill>
                  <a:schemeClr val="dk1"/>
                </a:solidFill>
              </a:rPr>
              <a:t>Escalabilidad, solidez y facilidad de implementación</a:t>
            </a:r>
            <a:endParaRPr>
              <a:solidFill>
                <a:schemeClr val="dk1"/>
              </a:solidFill>
            </a:endParaRPr>
          </a:p>
          <a:p>
            <a:pPr indent="-317500" lvl="0" marL="457200" rtl="0" algn="l">
              <a:spcBef>
                <a:spcPts val="0"/>
              </a:spcBef>
              <a:spcAft>
                <a:spcPts val="0"/>
              </a:spcAft>
              <a:buClr>
                <a:schemeClr val="dk1"/>
              </a:buClr>
              <a:buSzPts val="1400"/>
              <a:buChar char="●"/>
            </a:pPr>
            <a:r>
              <a:rPr lang="es-419">
                <a:solidFill>
                  <a:schemeClr val="dk1"/>
                </a:solidFill>
              </a:rPr>
              <a:t>Futura extensibilidad del modelo</a:t>
            </a:r>
            <a:endParaRPr>
              <a:solidFill>
                <a:schemeClr val="dk1"/>
              </a:solidFill>
            </a:endParaRPr>
          </a:p>
          <a:p>
            <a:pPr indent="0" lvl="0" marL="457200" rtl="0" algn="l">
              <a:spcBef>
                <a:spcPts val="0"/>
              </a:spcBef>
              <a:spcAft>
                <a:spcPts val="0"/>
              </a:spcAft>
              <a:buNone/>
            </a:pPr>
            <a:r>
              <a:t/>
            </a:r>
            <a:endParaRPr>
              <a:solidFill>
                <a:schemeClr val="dk1"/>
              </a:solidFill>
            </a:endParaRPr>
          </a:p>
        </p:txBody>
      </p:sp>
      <p:pic>
        <p:nvPicPr>
          <p:cNvPr id="348" name="Google Shape;348;p47"/>
          <p:cNvPicPr preferRelativeResize="0"/>
          <p:nvPr/>
        </p:nvPicPr>
        <p:blipFill>
          <a:blip r:embed="rId5">
            <a:alphaModFix/>
          </a:blip>
          <a:stretch>
            <a:fillRect/>
          </a:stretch>
        </p:blipFill>
        <p:spPr>
          <a:xfrm>
            <a:off x="4891900" y="829425"/>
            <a:ext cx="4032324" cy="3748358"/>
          </a:xfrm>
          <a:prstGeom prst="rect">
            <a:avLst/>
          </a:prstGeom>
          <a:noFill/>
          <a:ln>
            <a:noFill/>
          </a:ln>
        </p:spPr>
      </p:pic>
      <p:sp>
        <p:nvSpPr>
          <p:cNvPr id="349" name="Google Shape;349;p47"/>
          <p:cNvSpPr/>
          <p:nvPr/>
        </p:nvSpPr>
        <p:spPr>
          <a:xfrm>
            <a:off x="7493675" y="2840175"/>
            <a:ext cx="1023300" cy="497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pic>
        <p:nvPicPr>
          <p:cNvPr id="354" name="Google Shape;354;p48"/>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355" name="Google Shape;355;p48"/>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356" name="Google Shape;356;p48"/>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357" name="Google Shape;357;p48"/>
          <p:cNvSpPr txBox="1"/>
          <p:nvPr/>
        </p:nvSpPr>
        <p:spPr>
          <a:xfrm>
            <a:off x="3244976" y="179925"/>
            <a:ext cx="55128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s-419" sz="3500">
                <a:solidFill>
                  <a:srgbClr val="5B9BD5"/>
                </a:solidFill>
                <a:latin typeface="Calibri"/>
                <a:ea typeface="Calibri"/>
                <a:cs typeface="Calibri"/>
                <a:sym typeface="Calibri"/>
              </a:rPr>
              <a:t>Evaluación</a:t>
            </a:r>
            <a:endParaRPr b="1" sz="3500">
              <a:solidFill>
                <a:srgbClr val="5B9BD5"/>
              </a:solidFill>
              <a:latin typeface="Calibri"/>
              <a:ea typeface="Calibri"/>
              <a:cs typeface="Calibri"/>
              <a:sym typeface="Calibri"/>
            </a:endParaRPr>
          </a:p>
        </p:txBody>
      </p:sp>
      <p:sp>
        <p:nvSpPr>
          <p:cNvPr id="358" name="Google Shape;358;p48"/>
          <p:cNvSpPr txBox="1"/>
          <p:nvPr/>
        </p:nvSpPr>
        <p:spPr>
          <a:xfrm>
            <a:off x="340900" y="954675"/>
            <a:ext cx="45510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300">
                <a:solidFill>
                  <a:schemeClr val="dk1"/>
                </a:solidFill>
              </a:rPr>
              <a:t>Esta fase implica llevar a cabo una evaluación detallada y revisión de los modelos finales y los resultados que se han obtenido de ellos. </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311150" lvl="0" marL="457200" rtl="0" algn="l">
              <a:spcBef>
                <a:spcPts val="0"/>
              </a:spcBef>
              <a:spcAft>
                <a:spcPts val="0"/>
              </a:spcAft>
              <a:buClr>
                <a:schemeClr val="dk1"/>
              </a:buClr>
              <a:buSzPts val="1300"/>
              <a:buChar char="●"/>
            </a:pPr>
            <a:r>
              <a:rPr lang="es-419" sz="1300">
                <a:solidFill>
                  <a:schemeClr val="dk1"/>
                </a:solidFill>
              </a:rPr>
              <a:t>Clasificación de los modelos en función de la calidad de los resultados y su relevancia según alineación con los objetivos comerciales</a:t>
            </a:r>
            <a:endParaRPr sz="1300">
              <a:solidFill>
                <a:schemeClr val="dk1"/>
              </a:solidFill>
            </a:endParaRPr>
          </a:p>
          <a:p>
            <a:pPr indent="-311150" lvl="0" marL="457200" rtl="0" algn="l">
              <a:spcBef>
                <a:spcPts val="0"/>
              </a:spcBef>
              <a:spcAft>
                <a:spcPts val="0"/>
              </a:spcAft>
              <a:buClr>
                <a:schemeClr val="dk1"/>
              </a:buClr>
              <a:buSzPts val="1300"/>
              <a:buChar char="●"/>
            </a:pPr>
            <a:r>
              <a:rPr lang="es-419" sz="1300">
                <a:solidFill>
                  <a:schemeClr val="dk1"/>
                </a:solidFill>
              </a:rPr>
              <a:t>Cualquier suposición o restricción invalidada por los modelos</a:t>
            </a:r>
            <a:endParaRPr sz="1300">
              <a:solidFill>
                <a:schemeClr val="dk1"/>
              </a:solidFill>
            </a:endParaRPr>
          </a:p>
          <a:p>
            <a:pPr indent="-311150" lvl="0" marL="457200" rtl="0" algn="l">
              <a:spcBef>
                <a:spcPts val="0"/>
              </a:spcBef>
              <a:spcAft>
                <a:spcPts val="0"/>
              </a:spcAft>
              <a:buClr>
                <a:schemeClr val="dk1"/>
              </a:buClr>
              <a:buSzPts val="1300"/>
              <a:buChar char="●"/>
            </a:pPr>
            <a:r>
              <a:rPr lang="es-419" sz="1300">
                <a:solidFill>
                  <a:schemeClr val="dk1"/>
                </a:solidFill>
              </a:rPr>
              <a:t>Costo de implementación de todo el proceso de aprendizaje automático a partir de la extracción de datos y procesamiento </a:t>
            </a:r>
            <a:endParaRPr sz="1300">
              <a:solidFill>
                <a:schemeClr val="dk1"/>
              </a:solidFill>
            </a:endParaRPr>
          </a:p>
          <a:p>
            <a:pPr indent="-311150" lvl="0" marL="457200" rtl="0" algn="l">
              <a:spcBef>
                <a:spcPts val="0"/>
              </a:spcBef>
              <a:spcAft>
                <a:spcPts val="0"/>
              </a:spcAft>
              <a:buClr>
                <a:schemeClr val="dk1"/>
              </a:buClr>
              <a:buSzPts val="1300"/>
              <a:buChar char="●"/>
            </a:pPr>
            <a:r>
              <a:rPr lang="es-419" sz="1300">
                <a:solidFill>
                  <a:schemeClr val="dk1"/>
                </a:solidFill>
              </a:rPr>
              <a:t>¿Algún punto débil en todo el proceso? ¿Qué debería recomendarse? ¿Qué debería evitarse?</a:t>
            </a:r>
            <a:endParaRPr sz="1300">
              <a:solidFill>
                <a:schemeClr val="dk1"/>
              </a:solidFill>
            </a:endParaRPr>
          </a:p>
          <a:p>
            <a:pPr indent="-311150" lvl="0" marL="457200" rtl="0" algn="l">
              <a:spcBef>
                <a:spcPts val="0"/>
              </a:spcBef>
              <a:spcAft>
                <a:spcPts val="0"/>
              </a:spcAft>
              <a:buClr>
                <a:schemeClr val="dk1"/>
              </a:buClr>
              <a:buSzPts val="1300"/>
              <a:buChar char="●"/>
            </a:pPr>
            <a:r>
              <a:rPr lang="es-419" sz="1300">
                <a:solidFill>
                  <a:schemeClr val="dk1"/>
                </a:solidFill>
              </a:rPr>
              <a:t>Informe de suficiencia de datos basado en resultados</a:t>
            </a:r>
            <a:endParaRPr sz="1300">
              <a:solidFill>
                <a:schemeClr val="dk1"/>
              </a:solidFill>
            </a:endParaRPr>
          </a:p>
          <a:p>
            <a:pPr indent="-311150" lvl="0" marL="457200" rtl="0" algn="l">
              <a:spcBef>
                <a:spcPts val="0"/>
              </a:spcBef>
              <a:spcAft>
                <a:spcPts val="0"/>
              </a:spcAft>
              <a:buClr>
                <a:schemeClr val="dk1"/>
              </a:buClr>
              <a:buSzPts val="1300"/>
              <a:buChar char="●"/>
            </a:pPr>
            <a:r>
              <a:rPr lang="es-419" sz="1300">
                <a:solidFill>
                  <a:schemeClr val="dk1"/>
                </a:solidFill>
              </a:rPr>
              <a:t>Sugerencias finales, comentarios y recomendaciones del equipo de soluciones y los expertos</a:t>
            </a:r>
            <a:endParaRPr sz="1300">
              <a:solidFill>
                <a:schemeClr val="dk1"/>
              </a:solidFill>
            </a:endParaRPr>
          </a:p>
          <a:p>
            <a:pPr indent="0" lvl="0" marL="457200" rtl="0" algn="l">
              <a:spcBef>
                <a:spcPts val="0"/>
              </a:spcBef>
              <a:spcAft>
                <a:spcPts val="0"/>
              </a:spcAft>
              <a:buNone/>
            </a:pPr>
            <a:r>
              <a:t/>
            </a:r>
            <a:endParaRPr sz="1300">
              <a:solidFill>
                <a:schemeClr val="dk1"/>
              </a:solidFill>
            </a:endParaRPr>
          </a:p>
        </p:txBody>
      </p:sp>
      <p:pic>
        <p:nvPicPr>
          <p:cNvPr id="359" name="Google Shape;359;p48"/>
          <p:cNvPicPr preferRelativeResize="0"/>
          <p:nvPr/>
        </p:nvPicPr>
        <p:blipFill>
          <a:blip r:embed="rId5">
            <a:alphaModFix/>
          </a:blip>
          <a:stretch>
            <a:fillRect/>
          </a:stretch>
        </p:blipFill>
        <p:spPr>
          <a:xfrm>
            <a:off x="4891900" y="829425"/>
            <a:ext cx="4032324" cy="3748358"/>
          </a:xfrm>
          <a:prstGeom prst="rect">
            <a:avLst/>
          </a:prstGeom>
          <a:noFill/>
          <a:ln>
            <a:noFill/>
          </a:ln>
        </p:spPr>
      </p:pic>
      <p:sp>
        <p:nvSpPr>
          <p:cNvPr id="360" name="Google Shape;360;p48"/>
          <p:cNvSpPr/>
          <p:nvPr/>
        </p:nvSpPr>
        <p:spPr>
          <a:xfrm>
            <a:off x="6396413" y="3565200"/>
            <a:ext cx="1023300" cy="497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pic>
        <p:nvPicPr>
          <p:cNvPr id="365" name="Google Shape;365;p49"/>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366" name="Google Shape;366;p49"/>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367" name="Google Shape;367;p49"/>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368" name="Google Shape;368;p49"/>
          <p:cNvSpPr txBox="1"/>
          <p:nvPr/>
        </p:nvSpPr>
        <p:spPr>
          <a:xfrm>
            <a:off x="3244976" y="179925"/>
            <a:ext cx="55128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s-419" sz="3500">
                <a:solidFill>
                  <a:srgbClr val="5B9BD5"/>
                </a:solidFill>
                <a:latin typeface="Calibri"/>
                <a:ea typeface="Calibri"/>
                <a:cs typeface="Calibri"/>
                <a:sym typeface="Calibri"/>
              </a:rPr>
              <a:t>Despliegue en producción</a:t>
            </a:r>
            <a:endParaRPr b="1" sz="3500">
              <a:solidFill>
                <a:srgbClr val="5B9BD5"/>
              </a:solidFill>
              <a:latin typeface="Calibri"/>
              <a:ea typeface="Calibri"/>
              <a:cs typeface="Calibri"/>
              <a:sym typeface="Calibri"/>
            </a:endParaRPr>
          </a:p>
        </p:txBody>
      </p:sp>
      <p:sp>
        <p:nvSpPr>
          <p:cNvPr id="369" name="Google Shape;369;p49"/>
          <p:cNvSpPr txBox="1"/>
          <p:nvPr/>
        </p:nvSpPr>
        <p:spPr>
          <a:xfrm>
            <a:off x="340900" y="954675"/>
            <a:ext cx="4551000" cy="361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chemeClr val="dk1"/>
                </a:solidFill>
              </a:rPr>
              <a:t>La fase final del proceso CRISP-DM trata de implementar los modelos seleccionados en producción y asegurándose de que la transición del desarrollo a la producción sea perfecta. La mayoría de las organizaciones siguen una metodología estándar de ruta a la producción. Se crea un plan adecuado para la implementación en función de los recursos</a:t>
            </a:r>
            <a:endParaRPr>
              <a:solidFill>
                <a:schemeClr val="dk1"/>
              </a:solidFill>
            </a:endParaRPr>
          </a:p>
          <a:p>
            <a:pPr indent="0" lvl="0" marL="0" rtl="0" algn="l">
              <a:spcBef>
                <a:spcPts val="0"/>
              </a:spcBef>
              <a:spcAft>
                <a:spcPts val="0"/>
              </a:spcAft>
              <a:buNone/>
            </a:pPr>
            <a:r>
              <a:rPr lang="es-419">
                <a:solidFill>
                  <a:schemeClr val="dk1"/>
                </a:solidFill>
              </a:rPr>
              <a:t>requeridos: servidores, hardware, software, etc. Los modelos se validan, guardan y se implementan según sea necesario sistemas y servidores. También se pone en marcha un plan para el seguimiento y el mantenimiento regulares de los modelos para</a:t>
            </a:r>
            <a:endParaRPr>
              <a:solidFill>
                <a:schemeClr val="dk1"/>
              </a:solidFill>
            </a:endParaRPr>
          </a:p>
          <a:p>
            <a:pPr indent="0" lvl="0" marL="0" rtl="0" algn="l">
              <a:spcBef>
                <a:spcPts val="0"/>
              </a:spcBef>
              <a:spcAft>
                <a:spcPts val="0"/>
              </a:spcAft>
              <a:buNone/>
            </a:pPr>
            <a:r>
              <a:rPr lang="es-419">
                <a:solidFill>
                  <a:schemeClr val="dk1"/>
                </a:solidFill>
              </a:rPr>
              <a:t>evaluar continuamente su desempeño, verificar los resultados y su validez, y retirar, reemplazar y actualizar modelos como y cuando sea necesario.</a:t>
            </a:r>
            <a:endParaRPr>
              <a:solidFill>
                <a:schemeClr val="dk1"/>
              </a:solidFill>
            </a:endParaRPr>
          </a:p>
          <a:p>
            <a:pPr indent="0" lvl="0" marL="457200" rtl="0" algn="l">
              <a:spcBef>
                <a:spcPts val="0"/>
              </a:spcBef>
              <a:spcAft>
                <a:spcPts val="0"/>
              </a:spcAft>
              <a:buNone/>
            </a:pPr>
            <a:r>
              <a:t/>
            </a:r>
            <a:endParaRPr sz="1300">
              <a:solidFill>
                <a:schemeClr val="dk1"/>
              </a:solidFill>
            </a:endParaRPr>
          </a:p>
        </p:txBody>
      </p:sp>
      <p:pic>
        <p:nvPicPr>
          <p:cNvPr id="370" name="Google Shape;370;p49"/>
          <p:cNvPicPr preferRelativeResize="0"/>
          <p:nvPr/>
        </p:nvPicPr>
        <p:blipFill>
          <a:blip r:embed="rId5">
            <a:alphaModFix/>
          </a:blip>
          <a:stretch>
            <a:fillRect/>
          </a:stretch>
        </p:blipFill>
        <p:spPr>
          <a:xfrm>
            <a:off x="4891900" y="829425"/>
            <a:ext cx="4032324" cy="3748358"/>
          </a:xfrm>
          <a:prstGeom prst="rect">
            <a:avLst/>
          </a:prstGeom>
          <a:noFill/>
          <a:ln>
            <a:noFill/>
          </a:ln>
        </p:spPr>
      </p:pic>
      <p:sp>
        <p:nvSpPr>
          <p:cNvPr id="371" name="Google Shape;371;p49"/>
          <p:cNvSpPr/>
          <p:nvPr/>
        </p:nvSpPr>
        <p:spPr>
          <a:xfrm>
            <a:off x="5233638" y="2511875"/>
            <a:ext cx="1023300" cy="497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id="376" name="Google Shape;376;p50"/>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377" name="Google Shape;377;p50"/>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378" name="Google Shape;378;p50"/>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379" name="Google Shape;379;p50"/>
          <p:cNvSpPr txBox="1"/>
          <p:nvPr/>
        </p:nvSpPr>
        <p:spPr>
          <a:xfrm>
            <a:off x="3244976" y="179925"/>
            <a:ext cx="55128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s-419" sz="3500">
                <a:solidFill>
                  <a:srgbClr val="5B9BD5"/>
                </a:solidFill>
                <a:latin typeface="Calibri"/>
                <a:ea typeface="Calibri"/>
                <a:cs typeface="Calibri"/>
                <a:sym typeface="Calibri"/>
              </a:rPr>
              <a:t>Actividad</a:t>
            </a:r>
            <a:endParaRPr b="1" sz="3500">
              <a:solidFill>
                <a:srgbClr val="5B9BD5"/>
              </a:solidFill>
              <a:latin typeface="Calibri"/>
              <a:ea typeface="Calibri"/>
              <a:cs typeface="Calibri"/>
              <a:sym typeface="Calibri"/>
            </a:endParaRPr>
          </a:p>
        </p:txBody>
      </p:sp>
      <p:sp>
        <p:nvSpPr>
          <p:cNvPr id="380" name="Google Shape;380;p50"/>
          <p:cNvSpPr txBox="1"/>
          <p:nvPr/>
        </p:nvSpPr>
        <p:spPr>
          <a:xfrm>
            <a:off x="340900" y="954675"/>
            <a:ext cx="8250000" cy="3186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s-419">
                <a:solidFill>
                  <a:schemeClr val="dk1"/>
                </a:solidFill>
              </a:rPr>
              <a:t>Buscar un conjunto de datos con el que se pueda resolver un problema simple</a:t>
            </a:r>
            <a:endParaRPr>
              <a:solidFill>
                <a:schemeClr val="dk1"/>
              </a:solidFill>
            </a:endParaRPr>
          </a:p>
          <a:p>
            <a:pPr indent="-317500" lvl="1" marL="914400" rtl="0" algn="l">
              <a:spcBef>
                <a:spcPts val="0"/>
              </a:spcBef>
              <a:spcAft>
                <a:spcPts val="0"/>
              </a:spcAft>
              <a:buClr>
                <a:schemeClr val="dk1"/>
              </a:buClr>
              <a:buSzPts val="1400"/>
              <a:buChar char="○"/>
            </a:pPr>
            <a:r>
              <a:rPr lang="es-419">
                <a:solidFill>
                  <a:schemeClr val="dk1"/>
                </a:solidFill>
              </a:rPr>
              <a:t>Posibles fuentes:</a:t>
            </a:r>
            <a:endParaRPr>
              <a:solidFill>
                <a:schemeClr val="dk1"/>
              </a:solidFill>
            </a:endParaRPr>
          </a:p>
          <a:p>
            <a:pPr indent="-317500" lvl="0" marL="1371600" rtl="0" algn="l">
              <a:spcBef>
                <a:spcPts val="0"/>
              </a:spcBef>
              <a:spcAft>
                <a:spcPts val="0"/>
              </a:spcAft>
              <a:buSzPts val="1400"/>
              <a:buChar char="❏"/>
            </a:pPr>
            <a:r>
              <a:rPr lang="es-419" u="sng">
                <a:solidFill>
                  <a:schemeClr val="hlink"/>
                </a:solidFill>
                <a:hlinkClick r:id="rId5"/>
              </a:rPr>
              <a:t>https://catalogodatos.gub.uy/</a:t>
            </a:r>
            <a:endParaRPr>
              <a:solidFill>
                <a:schemeClr val="dk1"/>
              </a:solidFill>
            </a:endParaRPr>
          </a:p>
          <a:p>
            <a:pPr indent="-317500" lvl="0" marL="1371600" rtl="0" algn="l">
              <a:spcBef>
                <a:spcPts val="0"/>
              </a:spcBef>
              <a:spcAft>
                <a:spcPts val="0"/>
              </a:spcAft>
              <a:buSzPts val="1400"/>
              <a:buChar char="❏"/>
            </a:pPr>
            <a:r>
              <a:rPr lang="es-419" u="sng">
                <a:solidFill>
                  <a:schemeClr val="hlink"/>
                </a:solidFill>
                <a:hlinkClick r:id="rId6"/>
              </a:rPr>
              <a:t>https://datosmacro.expansion.com/paises/uruguay</a:t>
            </a:r>
            <a:endParaRPr>
              <a:solidFill>
                <a:schemeClr val="dk1"/>
              </a:solidFill>
            </a:endParaRPr>
          </a:p>
          <a:p>
            <a:pPr indent="-317500" lvl="0" marL="1371600" rtl="0" algn="l">
              <a:spcBef>
                <a:spcPts val="0"/>
              </a:spcBef>
              <a:spcAft>
                <a:spcPts val="0"/>
              </a:spcAft>
              <a:buSzPts val="1400"/>
              <a:buChar char="❏"/>
            </a:pPr>
            <a:r>
              <a:rPr lang="es-419" u="sng">
                <a:solidFill>
                  <a:schemeClr val="hlink"/>
                </a:solidFill>
                <a:hlinkClick r:id="rId7"/>
              </a:rPr>
              <a:t>https://datos.bancomundial.org/pais/uruguay</a:t>
            </a:r>
            <a:endParaRPr>
              <a:solidFill>
                <a:schemeClr val="dk1"/>
              </a:solidFill>
            </a:endParaRPr>
          </a:p>
          <a:p>
            <a:pPr indent="-317500" lvl="0" marL="1371600" rtl="0" algn="l">
              <a:spcBef>
                <a:spcPts val="0"/>
              </a:spcBef>
              <a:spcAft>
                <a:spcPts val="0"/>
              </a:spcAft>
              <a:buClr>
                <a:schemeClr val="dk1"/>
              </a:buClr>
              <a:buSzPts val="1400"/>
              <a:buChar char="❏"/>
            </a:pPr>
            <a:r>
              <a:rPr lang="es-419">
                <a:solidFill>
                  <a:schemeClr val="dk1"/>
                </a:solidFill>
              </a:rPr>
              <a:t>Fuentes propias</a:t>
            </a:r>
            <a:endParaRPr>
              <a:solidFill>
                <a:schemeClr val="dk1"/>
              </a:solidFill>
            </a:endParaRPr>
          </a:p>
          <a:p>
            <a:pPr indent="0" lvl="0" marL="9144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s-419">
                <a:solidFill>
                  <a:schemeClr val="dk1"/>
                </a:solidFill>
              </a:rPr>
              <a:t>Explicar el problema a resolver (o pregunta a responder), las características de los datos y cómo los utilizarías</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s-419">
                <a:solidFill>
                  <a:schemeClr val="dk1"/>
                </a:solidFill>
              </a:rPr>
              <a:t>En la próxima clase vamos a ver un ejemplo de como hacer un análisis simple, siguiendo los pasos que aprendimos. Basándose en ese ejemplo, la tarea será llevar a cabo el análisis propuesto en el punto anterior y responder la pregunta planteada</a:t>
            </a:r>
            <a:endParaRPr>
              <a:solidFill>
                <a:schemeClr val="dk1"/>
              </a:solidFill>
            </a:endParaRPr>
          </a:p>
          <a:p>
            <a:pPr indent="0" lvl="0" marL="457200" rtl="0" algn="l">
              <a:spcBef>
                <a:spcPts val="0"/>
              </a:spcBef>
              <a:spcAft>
                <a:spcPts val="0"/>
              </a:spcAft>
              <a:buNone/>
            </a:pPr>
            <a:r>
              <a:t/>
            </a:r>
            <a:endParaRPr sz="13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7"/>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25" name="Google Shape;125;p27"/>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26" name="Google Shape;126;p27"/>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27" name="Google Shape;127;p27"/>
          <p:cNvSpPr txBox="1"/>
          <p:nvPr/>
        </p:nvSpPr>
        <p:spPr>
          <a:xfrm>
            <a:off x="3244976" y="179925"/>
            <a:ext cx="55128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s-419" sz="3500">
                <a:solidFill>
                  <a:srgbClr val="5B9BD5"/>
                </a:solidFill>
                <a:latin typeface="Calibri"/>
                <a:ea typeface="Calibri"/>
                <a:cs typeface="Calibri"/>
                <a:sym typeface="Calibri"/>
              </a:rPr>
              <a:t>Construyendo la inteligencia</a:t>
            </a:r>
            <a:endParaRPr b="1" sz="3500">
              <a:solidFill>
                <a:srgbClr val="5B9BD5"/>
              </a:solidFill>
              <a:latin typeface="Calibri"/>
              <a:ea typeface="Calibri"/>
              <a:cs typeface="Calibri"/>
              <a:sym typeface="Calibri"/>
            </a:endParaRPr>
          </a:p>
        </p:txBody>
      </p:sp>
      <p:sp>
        <p:nvSpPr>
          <p:cNvPr id="128" name="Google Shape;128;p27"/>
          <p:cNvSpPr txBox="1"/>
          <p:nvPr/>
        </p:nvSpPr>
        <p:spPr>
          <a:xfrm>
            <a:off x="188500" y="954675"/>
            <a:ext cx="4551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La mejor manera de resolver un problema de análisis o aprendizaje automático del mundo real es utilizar un flujo de trabajo, que vaya desde obtener los datos hasta transformarlos en información y conocimientos utilizando algoritmos y técnicas de aprendizaje automático. </a:t>
            </a:r>
            <a:endParaRPr/>
          </a:p>
        </p:txBody>
      </p:sp>
      <p:pic>
        <p:nvPicPr>
          <p:cNvPr id="129" name="Google Shape;129;p27"/>
          <p:cNvPicPr preferRelativeResize="0"/>
          <p:nvPr/>
        </p:nvPicPr>
        <p:blipFill>
          <a:blip r:embed="rId5">
            <a:alphaModFix/>
          </a:blip>
          <a:stretch>
            <a:fillRect/>
          </a:stretch>
        </p:blipFill>
        <p:spPr>
          <a:xfrm>
            <a:off x="4891900" y="829425"/>
            <a:ext cx="4032324" cy="374835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8"/>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35" name="Google Shape;135;p28"/>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36" name="Google Shape;136;p28"/>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37" name="Google Shape;137;p28"/>
          <p:cNvSpPr txBox="1"/>
          <p:nvPr/>
        </p:nvSpPr>
        <p:spPr>
          <a:xfrm>
            <a:off x="3244976" y="179925"/>
            <a:ext cx="55128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s-419" sz="3500">
                <a:solidFill>
                  <a:srgbClr val="5B9BD5"/>
                </a:solidFill>
                <a:latin typeface="Calibri"/>
                <a:ea typeface="Calibri"/>
                <a:cs typeface="Calibri"/>
                <a:sym typeface="Calibri"/>
              </a:rPr>
              <a:t>Comprensión del negocio</a:t>
            </a:r>
            <a:endParaRPr b="1" sz="3500">
              <a:solidFill>
                <a:srgbClr val="5B9BD5"/>
              </a:solidFill>
              <a:latin typeface="Calibri"/>
              <a:ea typeface="Calibri"/>
              <a:cs typeface="Calibri"/>
              <a:sym typeface="Calibri"/>
            </a:endParaRPr>
          </a:p>
        </p:txBody>
      </p:sp>
      <p:sp>
        <p:nvSpPr>
          <p:cNvPr id="138" name="Google Shape;138;p28"/>
          <p:cNvSpPr txBox="1"/>
          <p:nvPr/>
        </p:nvSpPr>
        <p:spPr>
          <a:xfrm>
            <a:off x="188500" y="954675"/>
            <a:ext cx="4551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Esta es la fase inicial antes de poner en marcha cualquier proyecto y es una de las más fases importantes en el ciclo</a:t>
            </a:r>
            <a:endParaRPr/>
          </a:p>
          <a:p>
            <a:pPr indent="0" lvl="0" marL="0" rtl="0" algn="l">
              <a:spcBef>
                <a:spcPts val="0"/>
              </a:spcBef>
              <a:spcAft>
                <a:spcPts val="0"/>
              </a:spcAft>
              <a:buNone/>
            </a:pPr>
            <a:r>
              <a:rPr lang="es-419"/>
              <a:t>El objetivo principal aquí comienza con la comprensión del contexto empresarial y requisitos para que el problema se resuelva </a:t>
            </a:r>
            <a:r>
              <a:rPr b="1" lang="es-419"/>
              <a:t>sin ML</a:t>
            </a:r>
            <a:r>
              <a:rPr lang="es-419"/>
              <a:t>. La definición de los requisitos comerciales es fundamental para convertir</a:t>
            </a:r>
            <a:endParaRPr/>
          </a:p>
          <a:p>
            <a:pPr indent="0" lvl="0" marL="0" rtl="0" algn="l">
              <a:spcBef>
                <a:spcPts val="0"/>
              </a:spcBef>
              <a:spcAft>
                <a:spcPts val="0"/>
              </a:spcAft>
              <a:buNone/>
            </a:pPr>
            <a:r>
              <a:rPr lang="es-419"/>
              <a:t>el problema empresarial en un problema de análisis o minería de datos y para establecer expectativas y criterios de éxito, tanto para el cliente como para el equipo de soluciones. El resultado final de esta fase sería un plan detallado con los principales hitos del proyecto y los plazos previstos junto con los criterios de éxito, supuestos, limitaciones, advertencias y desafíos</a:t>
            </a:r>
            <a:endParaRPr/>
          </a:p>
        </p:txBody>
      </p:sp>
      <p:pic>
        <p:nvPicPr>
          <p:cNvPr id="139" name="Google Shape;139;p28"/>
          <p:cNvPicPr preferRelativeResize="0"/>
          <p:nvPr/>
        </p:nvPicPr>
        <p:blipFill>
          <a:blip r:embed="rId5">
            <a:alphaModFix/>
          </a:blip>
          <a:stretch>
            <a:fillRect/>
          </a:stretch>
        </p:blipFill>
        <p:spPr>
          <a:xfrm>
            <a:off x="4891900" y="829425"/>
            <a:ext cx="4032324" cy="3748358"/>
          </a:xfrm>
          <a:prstGeom prst="rect">
            <a:avLst/>
          </a:prstGeom>
          <a:noFill/>
          <a:ln>
            <a:noFill/>
          </a:ln>
        </p:spPr>
      </p:pic>
      <p:sp>
        <p:nvSpPr>
          <p:cNvPr id="140" name="Google Shape;140;p28"/>
          <p:cNvSpPr/>
          <p:nvPr/>
        </p:nvSpPr>
        <p:spPr>
          <a:xfrm>
            <a:off x="5722475" y="1440725"/>
            <a:ext cx="1023300" cy="497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9"/>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46" name="Google Shape;146;p29"/>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47" name="Google Shape;147;p29"/>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48" name="Google Shape;148;p29"/>
          <p:cNvSpPr txBox="1"/>
          <p:nvPr/>
        </p:nvSpPr>
        <p:spPr>
          <a:xfrm>
            <a:off x="3244976" y="179925"/>
            <a:ext cx="55128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s-419" sz="3500">
                <a:solidFill>
                  <a:srgbClr val="5B9BD5"/>
                </a:solidFill>
                <a:latin typeface="Calibri"/>
                <a:ea typeface="Calibri"/>
                <a:cs typeface="Calibri"/>
                <a:sym typeface="Calibri"/>
              </a:rPr>
              <a:t>Comprensión del negocio</a:t>
            </a:r>
            <a:endParaRPr b="1" sz="3500">
              <a:solidFill>
                <a:srgbClr val="5B9BD5"/>
              </a:solidFill>
              <a:latin typeface="Calibri"/>
              <a:ea typeface="Calibri"/>
              <a:cs typeface="Calibri"/>
              <a:sym typeface="Calibri"/>
            </a:endParaRPr>
          </a:p>
        </p:txBody>
      </p:sp>
      <p:sp>
        <p:nvSpPr>
          <p:cNvPr id="149" name="Google Shape;149;p29"/>
          <p:cNvSpPr txBox="1"/>
          <p:nvPr/>
        </p:nvSpPr>
        <p:spPr>
          <a:xfrm>
            <a:off x="188500" y="954675"/>
            <a:ext cx="45510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a:t>Definir el problema de negocio</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s-419"/>
              <a:t>La primera tarea en esta fase sería comenzar por comprender el objetivo comercial del problema para</a:t>
            </a:r>
            <a:endParaRPr/>
          </a:p>
          <a:p>
            <a:pPr indent="0" lvl="0" marL="0" rtl="0" algn="l">
              <a:spcBef>
                <a:spcPts val="0"/>
              </a:spcBef>
              <a:spcAft>
                <a:spcPts val="0"/>
              </a:spcAft>
              <a:buNone/>
            </a:pPr>
            <a:r>
              <a:rPr lang="es-419"/>
              <a:t>ser resuelto y construir una definición formal del problema.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s-419"/>
              <a:t>Obtener el contexto de negocio del problema a resolver y evaluar el problema con la ayuda de </a:t>
            </a:r>
            <a:r>
              <a:rPr lang="es-419" u="sng"/>
              <a:t>expertos de dominio</a:t>
            </a:r>
            <a:endParaRPr u="sng"/>
          </a:p>
          <a:p>
            <a:pPr indent="-317500" lvl="0" marL="457200" rtl="0" algn="l">
              <a:spcBef>
                <a:spcPts val="0"/>
              </a:spcBef>
              <a:spcAft>
                <a:spcPts val="0"/>
              </a:spcAft>
              <a:buSzPts val="1400"/>
              <a:buChar char="●"/>
            </a:pPr>
            <a:r>
              <a:rPr lang="es-419"/>
              <a:t>Describir los principales puntos débiles o áreas objetivo para resolver el objetivo comercial</a:t>
            </a:r>
            <a:endParaRPr/>
          </a:p>
          <a:p>
            <a:pPr indent="-317500" lvl="0" marL="457200" rtl="0" algn="l">
              <a:spcBef>
                <a:spcPts val="0"/>
              </a:spcBef>
              <a:spcAft>
                <a:spcPts val="0"/>
              </a:spcAft>
              <a:buSzPts val="1400"/>
              <a:buChar char="●"/>
            </a:pPr>
            <a:r>
              <a:rPr lang="es-419"/>
              <a:t>Comprender las soluciones que existen actualmente, lo que falta y lo que necesita ser mejorado</a:t>
            </a:r>
            <a:endParaRPr/>
          </a:p>
          <a:p>
            <a:pPr indent="-317500" lvl="0" marL="457200" rtl="0" algn="l">
              <a:spcBef>
                <a:spcPts val="0"/>
              </a:spcBef>
              <a:spcAft>
                <a:spcPts val="0"/>
              </a:spcAft>
              <a:buSzPts val="1400"/>
              <a:buChar char="●"/>
            </a:pPr>
            <a:r>
              <a:rPr lang="es-419"/>
              <a:t>Definir el objetivo comercial junto con los entregables adecuados y los criterios de éxito</a:t>
            </a:r>
            <a:endParaRPr/>
          </a:p>
        </p:txBody>
      </p:sp>
      <p:pic>
        <p:nvPicPr>
          <p:cNvPr id="150" name="Google Shape;150;p29"/>
          <p:cNvPicPr preferRelativeResize="0"/>
          <p:nvPr/>
        </p:nvPicPr>
        <p:blipFill>
          <a:blip r:embed="rId5">
            <a:alphaModFix/>
          </a:blip>
          <a:stretch>
            <a:fillRect/>
          </a:stretch>
        </p:blipFill>
        <p:spPr>
          <a:xfrm>
            <a:off x="4891900" y="829425"/>
            <a:ext cx="4032324" cy="3748358"/>
          </a:xfrm>
          <a:prstGeom prst="rect">
            <a:avLst/>
          </a:prstGeom>
          <a:noFill/>
          <a:ln>
            <a:noFill/>
          </a:ln>
        </p:spPr>
      </p:pic>
      <p:sp>
        <p:nvSpPr>
          <p:cNvPr id="151" name="Google Shape;151;p29"/>
          <p:cNvSpPr/>
          <p:nvPr/>
        </p:nvSpPr>
        <p:spPr>
          <a:xfrm>
            <a:off x="5722475" y="1440725"/>
            <a:ext cx="1023300" cy="497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30"/>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57" name="Google Shape;157;p30"/>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58" name="Google Shape;158;p30"/>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59" name="Google Shape;159;p30"/>
          <p:cNvSpPr txBox="1"/>
          <p:nvPr/>
        </p:nvSpPr>
        <p:spPr>
          <a:xfrm>
            <a:off x="3244976" y="179925"/>
            <a:ext cx="55128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s-419" sz="3500">
                <a:solidFill>
                  <a:srgbClr val="5B9BD5"/>
                </a:solidFill>
                <a:latin typeface="Calibri"/>
                <a:ea typeface="Calibri"/>
                <a:cs typeface="Calibri"/>
                <a:sym typeface="Calibri"/>
              </a:rPr>
              <a:t>Comprensión del negocio</a:t>
            </a:r>
            <a:endParaRPr b="1" sz="3500">
              <a:solidFill>
                <a:srgbClr val="5B9BD5"/>
              </a:solidFill>
              <a:latin typeface="Calibri"/>
              <a:ea typeface="Calibri"/>
              <a:cs typeface="Calibri"/>
              <a:sym typeface="Calibri"/>
            </a:endParaRPr>
          </a:p>
        </p:txBody>
      </p:sp>
      <p:sp>
        <p:nvSpPr>
          <p:cNvPr id="160" name="Google Shape;160;p30"/>
          <p:cNvSpPr txBox="1"/>
          <p:nvPr/>
        </p:nvSpPr>
        <p:spPr>
          <a:xfrm>
            <a:off x="188500" y="954675"/>
            <a:ext cx="45510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a:t>Definir el problema de datos</a:t>
            </a:r>
            <a:endParaRPr b="1"/>
          </a:p>
          <a:p>
            <a:pPr indent="0" lvl="0" marL="0" rtl="0" algn="l">
              <a:spcBef>
                <a:spcPts val="0"/>
              </a:spcBef>
              <a:spcAft>
                <a:spcPts val="0"/>
              </a:spcAft>
              <a:buNone/>
            </a:pPr>
            <a:r>
              <a:t/>
            </a:r>
            <a:endParaRPr b="1"/>
          </a:p>
          <a:p>
            <a:pPr indent="-304800" lvl="0" marL="457200" rtl="0" algn="l">
              <a:spcBef>
                <a:spcPts val="0"/>
              </a:spcBef>
              <a:spcAft>
                <a:spcPts val="0"/>
              </a:spcAft>
              <a:buSzPts val="1200"/>
              <a:buChar char="●"/>
            </a:pPr>
            <a:r>
              <a:rPr lang="es-419">
                <a:solidFill>
                  <a:schemeClr val="dk1"/>
                </a:solidFill>
              </a:rPr>
              <a:t>Discutir y documentar posibles métodos de minería de datos y aprendizaje automático adecuado para la solución mediante la evaluación de posibles herramientas, algoritmos y técnicas.</a:t>
            </a:r>
            <a:endParaRPr>
              <a:solidFill>
                <a:schemeClr val="dk1"/>
              </a:solidFill>
            </a:endParaRPr>
          </a:p>
          <a:p>
            <a:pPr indent="-304800" lvl="0" marL="457200" rtl="0" algn="l">
              <a:spcBef>
                <a:spcPts val="0"/>
              </a:spcBef>
              <a:spcAft>
                <a:spcPts val="0"/>
              </a:spcAft>
              <a:buSzPts val="1200"/>
              <a:buChar char="●"/>
            </a:pPr>
            <a:r>
              <a:rPr lang="es-419">
                <a:solidFill>
                  <a:schemeClr val="dk1"/>
                </a:solidFill>
              </a:rPr>
              <a:t>Desarrollar diseños de alto nivel para la arquitectura de soluciones de punta a punta.</a:t>
            </a:r>
            <a:endParaRPr>
              <a:solidFill>
                <a:schemeClr val="dk1"/>
              </a:solidFill>
            </a:endParaRPr>
          </a:p>
          <a:p>
            <a:pPr indent="-304800" lvl="0" marL="457200" rtl="0" algn="l">
              <a:spcBef>
                <a:spcPts val="0"/>
              </a:spcBef>
              <a:spcAft>
                <a:spcPts val="0"/>
              </a:spcAft>
              <a:buSzPts val="1200"/>
              <a:buChar char="●"/>
            </a:pPr>
            <a:r>
              <a:rPr lang="es-419">
                <a:solidFill>
                  <a:schemeClr val="dk1"/>
                </a:solidFill>
              </a:rPr>
              <a:t>Registrar cuál será el resultado final de la solución y cómo se integrará con los componentes comerciales existentes.</a:t>
            </a:r>
            <a:endParaRPr>
              <a:solidFill>
                <a:schemeClr val="dk1"/>
              </a:solidFill>
            </a:endParaRPr>
          </a:p>
          <a:p>
            <a:pPr indent="-304800" lvl="0" marL="457200" rtl="0" algn="l">
              <a:spcBef>
                <a:spcPts val="0"/>
              </a:spcBef>
              <a:spcAft>
                <a:spcPts val="0"/>
              </a:spcAft>
              <a:buSzPts val="1200"/>
              <a:buChar char="●"/>
            </a:pPr>
            <a:r>
              <a:rPr lang="es-419">
                <a:solidFill>
                  <a:schemeClr val="dk1"/>
                </a:solidFill>
              </a:rPr>
              <a:t>Registrar los criterios de evaluación de éxito desde el punto de vista de la ciencia de datos. </a:t>
            </a:r>
            <a:endParaRPr>
              <a:solidFill>
                <a:schemeClr val="dk1"/>
              </a:solidFill>
            </a:endParaRPr>
          </a:p>
        </p:txBody>
      </p:sp>
      <p:pic>
        <p:nvPicPr>
          <p:cNvPr id="161" name="Google Shape;161;p30"/>
          <p:cNvPicPr preferRelativeResize="0"/>
          <p:nvPr/>
        </p:nvPicPr>
        <p:blipFill>
          <a:blip r:embed="rId5">
            <a:alphaModFix/>
          </a:blip>
          <a:stretch>
            <a:fillRect/>
          </a:stretch>
        </p:blipFill>
        <p:spPr>
          <a:xfrm>
            <a:off x="4891900" y="829425"/>
            <a:ext cx="4032324" cy="3748358"/>
          </a:xfrm>
          <a:prstGeom prst="rect">
            <a:avLst/>
          </a:prstGeom>
          <a:noFill/>
          <a:ln>
            <a:noFill/>
          </a:ln>
        </p:spPr>
      </p:pic>
      <p:sp>
        <p:nvSpPr>
          <p:cNvPr id="162" name="Google Shape;162;p30"/>
          <p:cNvSpPr/>
          <p:nvPr/>
        </p:nvSpPr>
        <p:spPr>
          <a:xfrm>
            <a:off x="5722475" y="1440725"/>
            <a:ext cx="1023300" cy="497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31"/>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68" name="Google Shape;168;p31"/>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69" name="Google Shape;169;p31"/>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70" name="Google Shape;170;p31"/>
          <p:cNvSpPr txBox="1"/>
          <p:nvPr/>
        </p:nvSpPr>
        <p:spPr>
          <a:xfrm>
            <a:off x="3244976" y="179925"/>
            <a:ext cx="55128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s-419" sz="3500">
                <a:solidFill>
                  <a:srgbClr val="5B9BD5"/>
                </a:solidFill>
                <a:latin typeface="Calibri"/>
                <a:ea typeface="Calibri"/>
                <a:cs typeface="Calibri"/>
                <a:sym typeface="Calibri"/>
              </a:rPr>
              <a:t>Comprensión del negocio</a:t>
            </a:r>
            <a:endParaRPr b="1" sz="3500">
              <a:solidFill>
                <a:srgbClr val="5B9BD5"/>
              </a:solidFill>
              <a:latin typeface="Calibri"/>
              <a:ea typeface="Calibri"/>
              <a:cs typeface="Calibri"/>
              <a:sym typeface="Calibri"/>
            </a:endParaRPr>
          </a:p>
        </p:txBody>
      </p:sp>
      <p:sp>
        <p:nvSpPr>
          <p:cNvPr id="171" name="Google Shape;171;p31"/>
          <p:cNvSpPr txBox="1"/>
          <p:nvPr/>
        </p:nvSpPr>
        <p:spPr>
          <a:xfrm>
            <a:off x="188500" y="954675"/>
            <a:ext cx="45510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a:solidFill>
                  <a:schemeClr val="dk1"/>
                </a:solidFill>
              </a:rPr>
              <a:t>Evaluar y analizar escenarios</a:t>
            </a:r>
            <a:endParaRPr b="1">
              <a:solidFill>
                <a:schemeClr val="dk1"/>
              </a:solidFill>
            </a:endParaRPr>
          </a:p>
          <a:p>
            <a:pPr indent="0" lvl="0" marL="0" rtl="0" algn="l">
              <a:spcBef>
                <a:spcPts val="0"/>
              </a:spcBef>
              <a:spcAft>
                <a:spcPts val="0"/>
              </a:spcAft>
              <a:buNone/>
            </a:pPr>
            <a:r>
              <a:t/>
            </a:r>
            <a:endParaRPr b="1">
              <a:solidFill>
                <a:schemeClr val="dk1"/>
              </a:solidFill>
            </a:endParaRPr>
          </a:p>
          <a:p>
            <a:pPr indent="-304800" lvl="0" marL="457200" rtl="0" algn="l">
              <a:spcBef>
                <a:spcPts val="0"/>
              </a:spcBef>
              <a:spcAft>
                <a:spcPts val="0"/>
              </a:spcAft>
              <a:buSzPts val="1200"/>
              <a:buChar char="●"/>
            </a:pPr>
            <a:r>
              <a:rPr lang="es-419">
                <a:solidFill>
                  <a:schemeClr val="dk1"/>
                </a:solidFill>
              </a:rPr>
              <a:t>Evaluar y analizar lo que está disponible actualmente para resolver el problema desde varias perspectivas que incluyen datos, tiempo, recursos y riesgos.</a:t>
            </a:r>
            <a:endParaRPr>
              <a:solidFill>
                <a:schemeClr val="dk1"/>
              </a:solidFill>
            </a:endParaRPr>
          </a:p>
          <a:p>
            <a:pPr indent="-304800" lvl="0" marL="457200" rtl="0" algn="l">
              <a:spcBef>
                <a:spcPts val="0"/>
              </a:spcBef>
              <a:spcAft>
                <a:spcPts val="0"/>
              </a:spcAft>
              <a:buSzPts val="1200"/>
              <a:buChar char="●"/>
            </a:pPr>
            <a:r>
              <a:rPr lang="es-419">
                <a:solidFill>
                  <a:schemeClr val="dk1"/>
                </a:solidFill>
              </a:rPr>
              <a:t>Analizar los requisitos de los objetivos comerciales uno por uno y luego identificar y registrar posibles supuestos y limitaciones para cada requisito con la ayuda de los expertos.</a:t>
            </a:r>
            <a:endParaRPr>
              <a:solidFill>
                <a:schemeClr val="dk1"/>
              </a:solidFill>
            </a:endParaRPr>
          </a:p>
          <a:p>
            <a:pPr indent="-304800" lvl="0" marL="457200" rtl="0" algn="l">
              <a:spcBef>
                <a:spcPts val="0"/>
              </a:spcBef>
              <a:spcAft>
                <a:spcPts val="0"/>
              </a:spcAft>
              <a:buSzPts val="1200"/>
              <a:buChar char="●"/>
            </a:pPr>
            <a:r>
              <a:rPr lang="es-419">
                <a:solidFill>
                  <a:schemeClr val="dk1"/>
                </a:solidFill>
              </a:rPr>
              <a:t>Documentar e informar los posibles riesgos involucrados en el proyecto, incluidos los plazos,</a:t>
            </a:r>
            <a:endParaRPr>
              <a:solidFill>
                <a:schemeClr val="dk1"/>
              </a:solidFill>
            </a:endParaRPr>
          </a:p>
          <a:p>
            <a:pPr indent="0" lvl="0" marL="457200" rtl="0" algn="l">
              <a:spcBef>
                <a:spcPts val="0"/>
              </a:spcBef>
              <a:spcAft>
                <a:spcPts val="0"/>
              </a:spcAft>
              <a:buNone/>
            </a:pPr>
            <a:r>
              <a:rPr lang="es-419">
                <a:solidFill>
                  <a:schemeClr val="dk1"/>
                </a:solidFill>
              </a:rPr>
              <a:t>recursos, personal, datos e incognitas financieras. Elaborar planes de contingencia</a:t>
            </a:r>
            <a:endParaRPr>
              <a:solidFill>
                <a:schemeClr val="dk1"/>
              </a:solidFill>
            </a:endParaRPr>
          </a:p>
          <a:p>
            <a:pPr indent="0" lvl="0" marL="457200" rtl="0" algn="l">
              <a:spcBef>
                <a:spcPts val="0"/>
              </a:spcBef>
              <a:spcAft>
                <a:spcPts val="0"/>
              </a:spcAft>
              <a:buNone/>
            </a:pPr>
            <a:r>
              <a:rPr lang="es-419">
                <a:solidFill>
                  <a:schemeClr val="dk1"/>
                </a:solidFill>
              </a:rPr>
              <a:t>para cada escenario posible.</a:t>
            </a:r>
            <a:endParaRPr>
              <a:solidFill>
                <a:schemeClr val="dk1"/>
              </a:solidFill>
            </a:endParaRPr>
          </a:p>
          <a:p>
            <a:pPr indent="-304800" lvl="0" marL="457200" rtl="0" algn="l">
              <a:spcBef>
                <a:spcPts val="0"/>
              </a:spcBef>
              <a:spcAft>
                <a:spcPts val="0"/>
              </a:spcAft>
              <a:buSzPts val="1200"/>
              <a:buChar char="●"/>
            </a:pPr>
            <a:r>
              <a:rPr lang="es-419">
                <a:solidFill>
                  <a:schemeClr val="dk1"/>
                </a:solidFill>
              </a:rPr>
              <a:t>Discutir los criterios de éxito e intentar estimar un retorno de la inversión </a:t>
            </a:r>
            <a:endParaRPr>
              <a:solidFill>
                <a:schemeClr val="dk1"/>
              </a:solidFill>
            </a:endParaRPr>
          </a:p>
        </p:txBody>
      </p:sp>
      <p:pic>
        <p:nvPicPr>
          <p:cNvPr id="172" name="Google Shape;172;p31"/>
          <p:cNvPicPr preferRelativeResize="0"/>
          <p:nvPr/>
        </p:nvPicPr>
        <p:blipFill>
          <a:blip r:embed="rId5">
            <a:alphaModFix/>
          </a:blip>
          <a:stretch>
            <a:fillRect/>
          </a:stretch>
        </p:blipFill>
        <p:spPr>
          <a:xfrm>
            <a:off x="4891900" y="829425"/>
            <a:ext cx="4032324" cy="3748358"/>
          </a:xfrm>
          <a:prstGeom prst="rect">
            <a:avLst/>
          </a:prstGeom>
          <a:noFill/>
          <a:ln>
            <a:noFill/>
          </a:ln>
        </p:spPr>
      </p:pic>
      <p:sp>
        <p:nvSpPr>
          <p:cNvPr id="173" name="Google Shape;173;p31"/>
          <p:cNvSpPr/>
          <p:nvPr/>
        </p:nvSpPr>
        <p:spPr>
          <a:xfrm>
            <a:off x="5722475" y="1440725"/>
            <a:ext cx="1023300" cy="497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32"/>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79" name="Google Shape;179;p32"/>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80" name="Google Shape;180;p32"/>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81" name="Google Shape;181;p32"/>
          <p:cNvSpPr txBox="1"/>
          <p:nvPr/>
        </p:nvSpPr>
        <p:spPr>
          <a:xfrm>
            <a:off x="3244976" y="179925"/>
            <a:ext cx="55128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s-419" sz="3500">
                <a:solidFill>
                  <a:srgbClr val="5B9BD5"/>
                </a:solidFill>
                <a:latin typeface="Calibri"/>
                <a:ea typeface="Calibri"/>
                <a:cs typeface="Calibri"/>
                <a:sym typeface="Calibri"/>
              </a:rPr>
              <a:t>Comprensión del negocio</a:t>
            </a:r>
            <a:endParaRPr b="1" sz="3500">
              <a:solidFill>
                <a:srgbClr val="5B9BD5"/>
              </a:solidFill>
              <a:latin typeface="Calibri"/>
              <a:ea typeface="Calibri"/>
              <a:cs typeface="Calibri"/>
              <a:sym typeface="Calibri"/>
            </a:endParaRPr>
          </a:p>
        </p:txBody>
      </p:sp>
      <p:sp>
        <p:nvSpPr>
          <p:cNvPr id="182" name="Google Shape;182;p32"/>
          <p:cNvSpPr txBox="1"/>
          <p:nvPr/>
        </p:nvSpPr>
        <p:spPr>
          <a:xfrm>
            <a:off x="188500" y="954675"/>
            <a:ext cx="4551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a:solidFill>
                  <a:schemeClr val="dk1"/>
                </a:solidFill>
              </a:rPr>
              <a:t>Plan de proyecto</a:t>
            </a:r>
            <a:endParaRPr b="1">
              <a:solidFill>
                <a:schemeClr val="dk1"/>
              </a:solidFill>
            </a:endParaRPr>
          </a:p>
          <a:p>
            <a:pPr indent="0" lvl="0" marL="0" rtl="0" algn="l">
              <a:spcBef>
                <a:spcPts val="0"/>
              </a:spcBef>
              <a:spcAft>
                <a:spcPts val="0"/>
              </a:spcAft>
              <a:buNone/>
            </a:pPr>
            <a:r>
              <a:t/>
            </a:r>
            <a:endParaRPr b="1">
              <a:solidFill>
                <a:schemeClr val="dk1"/>
              </a:solidFill>
            </a:endParaRPr>
          </a:p>
          <a:p>
            <a:pPr indent="-304800" lvl="0" marL="457200" rtl="0" algn="l">
              <a:spcBef>
                <a:spcPts val="0"/>
              </a:spcBef>
              <a:spcAft>
                <a:spcPts val="0"/>
              </a:spcAft>
              <a:buSzPts val="1200"/>
              <a:buChar char="●"/>
            </a:pPr>
            <a:r>
              <a:rPr lang="es-419">
                <a:solidFill>
                  <a:schemeClr val="dk1"/>
                </a:solidFill>
              </a:rPr>
              <a:t>Definición de objetivos comerciales para el problema.</a:t>
            </a:r>
            <a:endParaRPr>
              <a:solidFill>
                <a:schemeClr val="dk1"/>
              </a:solidFill>
            </a:endParaRPr>
          </a:p>
          <a:p>
            <a:pPr indent="-304800" lvl="0" marL="457200" rtl="0" algn="l">
              <a:spcBef>
                <a:spcPts val="0"/>
              </a:spcBef>
              <a:spcAft>
                <a:spcPts val="0"/>
              </a:spcAft>
              <a:buSzPts val="1200"/>
              <a:buChar char="●"/>
            </a:pPr>
            <a:r>
              <a:rPr lang="es-419">
                <a:solidFill>
                  <a:schemeClr val="dk1"/>
                </a:solidFill>
              </a:rPr>
              <a:t>Criterios de éxito para los esfuerzos comerciales y de minería de datos</a:t>
            </a:r>
            <a:endParaRPr>
              <a:solidFill>
                <a:schemeClr val="dk1"/>
              </a:solidFill>
            </a:endParaRPr>
          </a:p>
          <a:p>
            <a:pPr indent="-304800" lvl="0" marL="457200" rtl="0" algn="l">
              <a:spcBef>
                <a:spcPts val="0"/>
              </a:spcBef>
              <a:spcAft>
                <a:spcPts val="0"/>
              </a:spcAft>
              <a:buSzPts val="1200"/>
              <a:buChar char="●"/>
            </a:pPr>
            <a:r>
              <a:rPr lang="es-419">
                <a:solidFill>
                  <a:schemeClr val="dk1"/>
                </a:solidFill>
              </a:rPr>
              <a:t>Asignación de presupuesto y planificación de recursos</a:t>
            </a:r>
            <a:endParaRPr>
              <a:solidFill>
                <a:schemeClr val="dk1"/>
              </a:solidFill>
            </a:endParaRPr>
          </a:p>
          <a:p>
            <a:pPr indent="-304800" lvl="0" marL="457200" rtl="0" algn="l">
              <a:spcBef>
                <a:spcPts val="0"/>
              </a:spcBef>
              <a:spcAft>
                <a:spcPts val="0"/>
              </a:spcAft>
              <a:buSzPts val="1200"/>
              <a:buChar char="●"/>
            </a:pPr>
            <a:r>
              <a:rPr lang="es-419">
                <a:solidFill>
                  <a:schemeClr val="dk1"/>
                </a:solidFill>
              </a:rPr>
              <a:t>Metodologías claras y bien definidas de aprendizaje automático y minería de datos a seguir, incluidos los flujos de trabajo de alto nivel desde la exploración hasta la implementación</a:t>
            </a:r>
            <a:endParaRPr>
              <a:solidFill>
                <a:schemeClr val="dk1"/>
              </a:solidFill>
            </a:endParaRPr>
          </a:p>
          <a:p>
            <a:pPr indent="-304800" lvl="0" marL="457200" rtl="0" algn="l">
              <a:spcBef>
                <a:spcPts val="0"/>
              </a:spcBef>
              <a:spcAft>
                <a:spcPts val="0"/>
              </a:spcAft>
              <a:buSzPts val="1200"/>
              <a:buChar char="●"/>
            </a:pPr>
            <a:r>
              <a:rPr lang="es-419">
                <a:solidFill>
                  <a:schemeClr val="dk1"/>
                </a:solidFill>
              </a:rPr>
              <a:t>Plan de proyecto detallado con las seis fases del modelo CRISP-DM definido con cronogramas y riesgos estimados</a:t>
            </a:r>
            <a:endParaRPr>
              <a:solidFill>
                <a:schemeClr val="dk1"/>
              </a:solidFill>
            </a:endParaRPr>
          </a:p>
        </p:txBody>
      </p:sp>
      <p:pic>
        <p:nvPicPr>
          <p:cNvPr id="183" name="Google Shape;183;p32"/>
          <p:cNvPicPr preferRelativeResize="0"/>
          <p:nvPr/>
        </p:nvPicPr>
        <p:blipFill>
          <a:blip r:embed="rId5">
            <a:alphaModFix/>
          </a:blip>
          <a:stretch>
            <a:fillRect/>
          </a:stretch>
        </p:blipFill>
        <p:spPr>
          <a:xfrm>
            <a:off x="4891900" y="829425"/>
            <a:ext cx="4032324" cy="3748358"/>
          </a:xfrm>
          <a:prstGeom prst="rect">
            <a:avLst/>
          </a:prstGeom>
          <a:noFill/>
          <a:ln>
            <a:noFill/>
          </a:ln>
        </p:spPr>
      </p:pic>
      <p:sp>
        <p:nvSpPr>
          <p:cNvPr id="184" name="Google Shape;184;p32"/>
          <p:cNvSpPr/>
          <p:nvPr/>
        </p:nvSpPr>
        <p:spPr>
          <a:xfrm>
            <a:off x="5722475" y="1440725"/>
            <a:ext cx="1023300" cy="497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33"/>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90" name="Google Shape;190;p33"/>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91" name="Google Shape;191;p33"/>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92" name="Google Shape;192;p33"/>
          <p:cNvSpPr txBox="1"/>
          <p:nvPr/>
        </p:nvSpPr>
        <p:spPr>
          <a:xfrm>
            <a:off x="3244976" y="179925"/>
            <a:ext cx="55128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s-419" sz="3500">
                <a:solidFill>
                  <a:srgbClr val="5B9BD5"/>
                </a:solidFill>
                <a:latin typeface="Calibri"/>
                <a:ea typeface="Calibri"/>
                <a:cs typeface="Calibri"/>
                <a:sym typeface="Calibri"/>
              </a:rPr>
              <a:t>Comprensión de los datos</a:t>
            </a:r>
            <a:endParaRPr b="1" sz="3500">
              <a:solidFill>
                <a:srgbClr val="5B9BD5"/>
              </a:solidFill>
              <a:latin typeface="Calibri"/>
              <a:ea typeface="Calibri"/>
              <a:cs typeface="Calibri"/>
              <a:sym typeface="Calibri"/>
            </a:endParaRPr>
          </a:p>
        </p:txBody>
      </p:sp>
      <p:sp>
        <p:nvSpPr>
          <p:cNvPr id="193" name="Google Shape;193;p33"/>
          <p:cNvSpPr txBox="1"/>
          <p:nvPr/>
        </p:nvSpPr>
        <p:spPr>
          <a:xfrm>
            <a:off x="188500" y="954675"/>
            <a:ext cx="45510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chemeClr val="dk1"/>
                </a:solidFill>
              </a:rPr>
              <a:t>La segunda fase del proceso CRISP-DM implica profundizar en los datos disponibles y comprenderlos con más detalle antes de iniciar el proceso de análisis.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419">
                <a:solidFill>
                  <a:schemeClr val="dk1"/>
                </a:solidFill>
              </a:rPr>
              <a:t>Esto significa recopilar los datos, describir los diversos atributos, realizar un análisis exploratorio de los datos y controlar la calidad de los datos.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419">
                <a:solidFill>
                  <a:schemeClr val="dk1"/>
                </a:solidFill>
              </a:rPr>
              <a:t>Esta fase no debe descuidarse, ya que la falta de datos o el conocimiento insuficiente de los mismos puede tener efectos adversos en cascada en las últimas etapas de este proceso</a:t>
            </a:r>
            <a:endParaRPr>
              <a:solidFill>
                <a:schemeClr val="dk1"/>
              </a:solidFill>
            </a:endParaRPr>
          </a:p>
        </p:txBody>
      </p:sp>
      <p:pic>
        <p:nvPicPr>
          <p:cNvPr id="194" name="Google Shape;194;p33"/>
          <p:cNvPicPr preferRelativeResize="0"/>
          <p:nvPr/>
        </p:nvPicPr>
        <p:blipFill>
          <a:blip r:embed="rId5">
            <a:alphaModFix/>
          </a:blip>
          <a:stretch>
            <a:fillRect/>
          </a:stretch>
        </p:blipFill>
        <p:spPr>
          <a:xfrm>
            <a:off x="4891900" y="829425"/>
            <a:ext cx="4032324" cy="3748358"/>
          </a:xfrm>
          <a:prstGeom prst="rect">
            <a:avLst/>
          </a:prstGeom>
          <a:noFill/>
          <a:ln>
            <a:noFill/>
          </a:ln>
        </p:spPr>
      </p:pic>
      <p:sp>
        <p:nvSpPr>
          <p:cNvPr id="195" name="Google Shape;195;p33"/>
          <p:cNvSpPr/>
          <p:nvPr/>
        </p:nvSpPr>
        <p:spPr>
          <a:xfrm>
            <a:off x="7058275" y="1427275"/>
            <a:ext cx="1023300" cy="497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