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GillSans-regular.fntdata"/><Relationship Id="rId14" Type="http://schemas.openxmlformats.org/officeDocument/2006/relationships/slide" Target="slides/slide8.xml"/><Relationship Id="rId16"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c9d29ae5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1c9d29ae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c9d29ae5_0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1c9d29ae5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39aabf68b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e39aabf6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2aae1604b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e2aae1604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aae1604b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e2aae1604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2aae1604b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e2aae1604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ceded0ee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f0ceded0e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0b9dc338d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f0b9dc338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hyperlink" Target="https://catalogodatos.gub.uy/" TargetMode="External"/><Relationship Id="rId6" Type="http://schemas.openxmlformats.org/officeDocument/2006/relationships/hyperlink" Target="https://datosmacro.expansion.com/paises/uruguay" TargetMode="External"/><Relationship Id="rId7" Type="http://schemas.openxmlformats.org/officeDocument/2006/relationships/hyperlink" Target="https://datos.bancomundial.org/pais/urugua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5</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Flujo de trabajo de Machine Learning</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rPr lang="es-419" sz="2000">
                <a:solidFill>
                  <a:schemeClr val="dk1"/>
                </a:solidFill>
                <a:latin typeface="Gill Sans"/>
                <a:ea typeface="Gill Sans"/>
                <a:cs typeface="Gill Sans"/>
                <a:sym typeface="Gill Sans"/>
              </a:rPr>
              <a:t>(Parte 2)</a:t>
            </a:r>
            <a:endParaRPr sz="20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Ejemplo</a:t>
            </a:r>
            <a:endParaRPr b="1" sz="4000">
              <a:solidFill>
                <a:schemeClr val="accent5"/>
              </a:solidFill>
              <a:latin typeface="Calibri"/>
              <a:ea typeface="Calibri"/>
              <a:cs typeface="Calibri"/>
              <a:sym typeface="Calibri"/>
            </a:endParaRPr>
          </a:p>
        </p:txBody>
      </p:sp>
      <p:sp>
        <p:nvSpPr>
          <p:cNvPr id="118" name="Google Shape;118;p26"/>
          <p:cNvSpPr txBox="1"/>
          <p:nvPr>
            <p:ph idx="2"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5 - Práctica.ipynb</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4" name="Google Shape;124;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5" name="Google Shape;125;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6" name="Google Shape;126;p27"/>
          <p:cNvSpPr txBox="1"/>
          <p:nvPr>
            <p:ph type="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Modelo en Producción</a:t>
            </a:r>
            <a:endParaRPr b="1" sz="4000">
              <a:solidFill>
                <a:schemeClr val="accent5"/>
              </a:solidFill>
              <a:latin typeface="Calibri"/>
              <a:ea typeface="Calibri"/>
              <a:cs typeface="Calibri"/>
              <a:sym typeface="Calibri"/>
            </a:endParaRPr>
          </a:p>
        </p:txBody>
      </p:sp>
      <p:sp>
        <p:nvSpPr>
          <p:cNvPr id="127" name="Google Shape;127;p27"/>
          <p:cNvSpPr txBox="1"/>
          <p:nvPr>
            <p:ph idx="2" type="title"/>
          </p:nvPr>
        </p:nvSpPr>
        <p:spPr>
          <a:xfrm>
            <a:off x="410400" y="994175"/>
            <a:ext cx="4815300" cy="321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s-419">
                <a:solidFill>
                  <a:schemeClr val="dk1"/>
                </a:solidFill>
              </a:rPr>
              <a:t>A diferencia de la construcción de modelos de ML, la implementación de modelos en producción ha sido uno de los mayores puntos débiles en la ciencia de datos porque se apoya más en el lado de la ingeniería de software y tiene una curva de aprendizaje empinada para los principiantes.</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s-419">
                <a:solidFill>
                  <a:schemeClr val="dk1"/>
                </a:solidFill>
              </a:rPr>
              <a:t>En los últimos años, sin embargo, se han creado varias herramientas para facilitar la implementación del modelo. En esta parte, analizaremos algunas tecnologías que  puede utilizar para implementar sus modelos de aprendizaje automático.</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0"/>
              </a:spcBef>
              <a:spcAft>
                <a:spcPts val="0"/>
              </a:spcAft>
              <a:buClr>
                <a:schemeClr val="accent1"/>
              </a:buClr>
              <a:buSzPts val="4000"/>
              <a:buFont typeface="Calibri"/>
              <a:buNone/>
            </a:pPr>
            <a:r>
              <a:rPr lang="es-419">
                <a:solidFill>
                  <a:schemeClr val="dk1"/>
                </a:solidFill>
              </a:rPr>
              <a:t>La implementación del modelo significa integrar un modelo de aprendizaje automático en un entorno de producción existente que toma una entrada y devuelve una salida para tomar decisiones comerciales prácticas basadas en datos.</a:t>
            </a:r>
            <a:endParaRPr>
              <a:solidFill>
                <a:schemeClr val="dk1"/>
              </a:solidFill>
            </a:endParaRPr>
          </a:p>
        </p:txBody>
      </p:sp>
      <p:pic>
        <p:nvPicPr>
          <p:cNvPr id="128" name="Google Shape;128;p27"/>
          <p:cNvPicPr preferRelativeResize="0"/>
          <p:nvPr/>
        </p:nvPicPr>
        <p:blipFill>
          <a:blip r:embed="rId5">
            <a:alphaModFix/>
          </a:blip>
          <a:stretch>
            <a:fillRect/>
          </a:stretch>
        </p:blipFill>
        <p:spPr>
          <a:xfrm>
            <a:off x="5423875" y="1323975"/>
            <a:ext cx="3333750" cy="249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4" name="Google Shape;134;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5" name="Google Shape;135;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6" name="Google Shape;136;p28"/>
          <p:cNvSpPr txBox="1"/>
          <p:nvPr>
            <p:ph type="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Docker</a:t>
            </a:r>
            <a:endParaRPr b="1" sz="4000">
              <a:solidFill>
                <a:schemeClr val="accent5"/>
              </a:solidFill>
              <a:latin typeface="Calibri"/>
              <a:ea typeface="Calibri"/>
              <a:cs typeface="Calibri"/>
              <a:sym typeface="Calibri"/>
            </a:endParaRPr>
          </a:p>
        </p:txBody>
      </p:sp>
      <p:sp>
        <p:nvSpPr>
          <p:cNvPr id="137" name="Google Shape;137;p28"/>
          <p:cNvSpPr txBox="1"/>
          <p:nvPr>
            <p:ph idx="2" type="title"/>
          </p:nvPr>
        </p:nvSpPr>
        <p:spPr>
          <a:xfrm>
            <a:off x="410400" y="994175"/>
            <a:ext cx="7947900" cy="321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s-419">
                <a:solidFill>
                  <a:schemeClr val="dk1"/>
                </a:solidFill>
              </a:rPr>
              <a:t>Docker es una plataforma que le permite crear, implementar y ejecutar aplicaciones en contenedores. Puede pensar en un contenedor como una unidad estándar de software que agrupa el código para que la aplicación se ejecute de manera confiable y rápida de un entorno informático a otro</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rPr b="1" lang="es-419">
                <a:solidFill>
                  <a:schemeClr val="dk1"/>
                </a:solidFill>
              </a:rPr>
              <a:t>Pros</a:t>
            </a:r>
            <a:endParaRPr b="1">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Alivia el dolor de depurar entornos.</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Ayuda a acelerar el proceso de aprovisionamiento.</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La comunidad de Docker es enorme y los recursos son abundantes.</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rPr b="1" lang="es-419">
                <a:solidFill>
                  <a:schemeClr val="dk1"/>
                </a:solidFill>
              </a:rPr>
              <a:t>Contras</a:t>
            </a:r>
            <a:endParaRPr b="1">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Tiene problemas de rendimiento en entornos no nativos.</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Tiene algunas lagunas en la documentación.</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Docker depende de la plataforma. Los contenedores de Windows solo pueden ejecutarse en Windows. Los contenedores de Linux solo pueden ejecutarse en Linux, etc.</a:t>
            </a:r>
            <a:endParaRPr>
              <a:solidFill>
                <a:schemeClr val="dk1"/>
              </a:solidFill>
            </a:endParaRPr>
          </a:p>
        </p:txBody>
      </p:sp>
      <p:pic>
        <p:nvPicPr>
          <p:cNvPr id="138" name="Google Shape;138;p28"/>
          <p:cNvPicPr preferRelativeResize="0"/>
          <p:nvPr/>
        </p:nvPicPr>
        <p:blipFill>
          <a:blip r:embed="rId5">
            <a:alphaModFix/>
          </a:blip>
          <a:stretch>
            <a:fillRect/>
          </a:stretch>
        </p:blipFill>
        <p:spPr>
          <a:xfrm>
            <a:off x="6629413" y="1694175"/>
            <a:ext cx="2314575" cy="19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4" name="Google Shape;144;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5" name="Google Shape;145;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6" name="Google Shape;146;p29"/>
          <p:cNvSpPr txBox="1"/>
          <p:nvPr>
            <p:ph type="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Amazon SageMaker</a:t>
            </a:r>
            <a:endParaRPr b="1" sz="4000">
              <a:solidFill>
                <a:schemeClr val="accent5"/>
              </a:solidFill>
              <a:latin typeface="Calibri"/>
              <a:ea typeface="Calibri"/>
              <a:cs typeface="Calibri"/>
              <a:sym typeface="Calibri"/>
            </a:endParaRPr>
          </a:p>
        </p:txBody>
      </p:sp>
      <p:sp>
        <p:nvSpPr>
          <p:cNvPr id="147" name="Google Shape;147;p29"/>
          <p:cNvSpPr txBox="1"/>
          <p:nvPr>
            <p:ph idx="2" type="title"/>
          </p:nvPr>
        </p:nvSpPr>
        <p:spPr>
          <a:xfrm>
            <a:off x="334200" y="1070375"/>
            <a:ext cx="6858000" cy="321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s-419">
                <a:solidFill>
                  <a:schemeClr val="dk1"/>
                </a:solidFill>
              </a:rPr>
              <a:t>Es un servicio que permite construir, entrenar e implementar de manera rápida y efectiva modelos de aprendizaje automático en un entorno alojado listo para producción a cualquier escala. incorpora módulos que se pueden utilizar juntos o libremente para crear, entrenar e implementar modelos de aprendizaje automático.</a:t>
            </a:r>
            <a:endParaRPr>
              <a:solidFill>
                <a:schemeClr val="dk1"/>
              </a:solidFill>
            </a:endParaRPr>
          </a:p>
          <a:p>
            <a:pPr indent="0" lvl="0" marL="0" rtl="0" algn="l">
              <a:lnSpc>
                <a:spcPct val="90000"/>
              </a:lnSpc>
              <a:spcBef>
                <a:spcPts val="0"/>
              </a:spcBef>
              <a:spcAft>
                <a:spcPts val="0"/>
              </a:spcAft>
              <a:buNone/>
            </a:pPr>
            <a:r>
              <a:t/>
            </a:r>
            <a:endParaRPr>
              <a:solidFill>
                <a:schemeClr val="dk1"/>
              </a:solidFill>
            </a:endParaRPr>
          </a:p>
          <a:p>
            <a:pPr indent="0" lvl="0" marL="0" rtl="0" algn="l">
              <a:lnSpc>
                <a:spcPct val="90000"/>
              </a:lnSpc>
              <a:spcBef>
                <a:spcPts val="0"/>
              </a:spcBef>
              <a:spcAft>
                <a:spcPts val="0"/>
              </a:spcAft>
              <a:buNone/>
            </a:pPr>
            <a:r>
              <a:rPr b="1" lang="es-419">
                <a:solidFill>
                  <a:schemeClr val="dk1"/>
                </a:solidFill>
              </a:rPr>
              <a:t>Pros</a:t>
            </a:r>
            <a:endParaRPr b="1">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Permite ver externamente el desarrollo de modelos de aprendizaje automático. El ciclo se configura en un proceso lógico paso a paso.</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Simplifica el entrenamiento de modelos</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Hace que la implementación de modelos sea mucho más simple que otras herramientas de código abierto.</a:t>
            </a:r>
            <a:endParaRPr>
              <a:solidFill>
                <a:schemeClr val="dk1"/>
              </a:solidFill>
            </a:endParaRPr>
          </a:p>
          <a:p>
            <a:pPr indent="0" lvl="0" marL="0" rtl="0" algn="l">
              <a:lnSpc>
                <a:spcPct val="90000"/>
              </a:lnSpc>
              <a:spcBef>
                <a:spcPts val="0"/>
              </a:spcBef>
              <a:spcAft>
                <a:spcPts val="0"/>
              </a:spcAft>
              <a:buNone/>
            </a:pPr>
            <a:r>
              <a:t/>
            </a:r>
            <a:endParaRPr>
              <a:solidFill>
                <a:schemeClr val="dk1"/>
              </a:solidFill>
            </a:endParaRPr>
          </a:p>
          <a:p>
            <a:pPr indent="0" lvl="0" marL="0" rtl="0" algn="l">
              <a:lnSpc>
                <a:spcPct val="90000"/>
              </a:lnSpc>
              <a:spcBef>
                <a:spcPts val="0"/>
              </a:spcBef>
              <a:spcAft>
                <a:spcPts val="0"/>
              </a:spcAft>
              <a:buNone/>
            </a:pPr>
            <a:r>
              <a:rPr b="1" lang="es-419">
                <a:solidFill>
                  <a:schemeClr val="dk1"/>
                </a:solidFill>
              </a:rPr>
              <a:t>Contras</a:t>
            </a:r>
            <a:endParaRPr b="1">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Dado que está enfocado y dirigido a modelos de aprendizaje automático, existe la posibilidad de que los diferentes modelos que un científico de datos pueda usar requieran más esfuerzo para incorporarlos.</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Puede tardar mucho en ejecutarse en conjuntos de datos más grandes. En este caso, SageMaker no parece ser tan rápido como otras herramientas.</a:t>
            </a:r>
            <a:endParaRPr>
              <a:solidFill>
                <a:schemeClr val="dk1"/>
              </a:solidFill>
            </a:endParaRPr>
          </a:p>
        </p:txBody>
      </p:sp>
      <p:pic>
        <p:nvPicPr>
          <p:cNvPr id="148" name="Google Shape;148;p29"/>
          <p:cNvPicPr preferRelativeResize="0"/>
          <p:nvPr/>
        </p:nvPicPr>
        <p:blipFill rotWithShape="1">
          <a:blip r:embed="rId5">
            <a:alphaModFix/>
          </a:blip>
          <a:srcRect b="0" l="11734" r="13571" t="0"/>
          <a:stretch/>
        </p:blipFill>
        <p:spPr>
          <a:xfrm>
            <a:off x="7185800" y="1921750"/>
            <a:ext cx="1887775" cy="130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54" name="Google Shape;154;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55" name="Google Shape;155;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6" name="Google Shape;156;p30"/>
          <p:cNvSpPr txBox="1"/>
          <p:nvPr>
            <p:ph type="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MLFlow</a:t>
            </a:r>
            <a:endParaRPr b="1" sz="4000">
              <a:solidFill>
                <a:schemeClr val="accent5"/>
              </a:solidFill>
              <a:latin typeface="Calibri"/>
              <a:ea typeface="Calibri"/>
              <a:cs typeface="Calibri"/>
              <a:sym typeface="Calibri"/>
            </a:endParaRPr>
          </a:p>
        </p:txBody>
      </p:sp>
      <p:sp>
        <p:nvSpPr>
          <p:cNvPr id="157" name="Google Shape;157;p30"/>
          <p:cNvSpPr txBox="1"/>
          <p:nvPr>
            <p:ph idx="2" type="title"/>
          </p:nvPr>
        </p:nvSpPr>
        <p:spPr>
          <a:xfrm>
            <a:off x="334200" y="1070375"/>
            <a:ext cx="5808000" cy="321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s-419">
                <a:solidFill>
                  <a:schemeClr val="dk1"/>
                </a:solidFill>
              </a:rPr>
              <a:t>Es una plataforma de código abierto para manejar con el ciclo de vida de ML, incluida la experimentación, la reproducibilidad y la implementación. Está diseñado para funcionar con cualquier biblioteca ML, lenguaje y herramienta de implementación.</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rPr b="1" lang="es-419">
                <a:solidFill>
                  <a:schemeClr val="dk1"/>
                </a:solidFill>
              </a:rPr>
              <a:t>Pros</a:t>
            </a:r>
            <a:endParaRPr b="1">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Está pensado y diseñado para funcionar con cualquier nube.</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Compatible con Apache Spark, TensorFlow y SciKit-Learn.</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Realiza un seguimiento de los ensayos y la experimentación para registrar y comparar parámetros y resultados.</a:t>
            </a:r>
            <a:endParaRPr>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Agrupa y empaqueta el código ML en una estructura reutilizable y reproducible para compartirlo con otros científicos de datos o pasar a producción.</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rPr b="1" lang="es-419">
                <a:solidFill>
                  <a:schemeClr val="dk1"/>
                </a:solidFill>
              </a:rPr>
              <a:t>Contras</a:t>
            </a:r>
            <a:endParaRPr b="1">
              <a:solidFill>
                <a:schemeClr val="dk1"/>
              </a:solidFill>
            </a:endParaRPr>
          </a:p>
          <a:p>
            <a:pPr indent="-317500" lvl="0" marL="457200" rtl="0" algn="l">
              <a:lnSpc>
                <a:spcPct val="90000"/>
              </a:lnSpc>
              <a:spcBef>
                <a:spcPts val="0"/>
              </a:spcBef>
              <a:spcAft>
                <a:spcPts val="0"/>
              </a:spcAft>
              <a:buClr>
                <a:schemeClr val="dk1"/>
              </a:buClr>
              <a:buSzPts val="1400"/>
              <a:buChar char="●"/>
            </a:pPr>
            <a:r>
              <a:rPr lang="es-419">
                <a:solidFill>
                  <a:schemeClr val="dk1"/>
                </a:solidFill>
              </a:rPr>
              <a:t>No es tan flexible al uso de nuevas bibliotecas / herramientas </a:t>
            </a:r>
            <a:endParaRPr>
              <a:solidFill>
                <a:schemeClr val="dk1"/>
              </a:solidFill>
            </a:endParaRPr>
          </a:p>
        </p:txBody>
      </p:sp>
      <p:pic>
        <p:nvPicPr>
          <p:cNvPr id="158" name="Google Shape;158;p30"/>
          <p:cNvPicPr preferRelativeResize="0"/>
          <p:nvPr/>
        </p:nvPicPr>
        <p:blipFill>
          <a:blip r:embed="rId5">
            <a:alphaModFix/>
          </a:blip>
          <a:stretch>
            <a:fillRect/>
          </a:stretch>
        </p:blipFill>
        <p:spPr>
          <a:xfrm>
            <a:off x="6050425" y="1927300"/>
            <a:ext cx="2952750"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64" name="Google Shape;164;p3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65" name="Google Shape;165;p3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66" name="Google Shape;166;p31"/>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167" name="Google Shape;167;p31"/>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5 - Práctica.ipynb</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73" name="Google Shape;173;p3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74" name="Google Shape;174;p3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75" name="Google Shape;175;p32"/>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Actividad</a:t>
            </a:r>
            <a:endParaRPr b="1" sz="3500">
              <a:solidFill>
                <a:srgbClr val="5B9BD5"/>
              </a:solidFill>
              <a:latin typeface="Calibri"/>
              <a:ea typeface="Calibri"/>
              <a:cs typeface="Calibri"/>
              <a:sym typeface="Calibri"/>
            </a:endParaRPr>
          </a:p>
        </p:txBody>
      </p:sp>
      <p:sp>
        <p:nvSpPr>
          <p:cNvPr id="176" name="Google Shape;176;p32"/>
          <p:cNvSpPr txBox="1"/>
          <p:nvPr/>
        </p:nvSpPr>
        <p:spPr>
          <a:xfrm>
            <a:off x="340900" y="954675"/>
            <a:ext cx="8250000" cy="2970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419">
                <a:solidFill>
                  <a:schemeClr val="dk1"/>
                </a:solidFill>
              </a:rPr>
              <a:t>Buscar un conjunto de datos con el que se pueda resolver un problema simple</a:t>
            </a:r>
            <a:endParaRPr>
              <a:solidFill>
                <a:schemeClr val="dk1"/>
              </a:solidFill>
            </a:endParaRPr>
          </a:p>
          <a:p>
            <a:pPr indent="-317500" lvl="1" marL="914400" rtl="0" algn="l">
              <a:spcBef>
                <a:spcPts val="0"/>
              </a:spcBef>
              <a:spcAft>
                <a:spcPts val="0"/>
              </a:spcAft>
              <a:buClr>
                <a:schemeClr val="dk1"/>
              </a:buClr>
              <a:buSzPts val="1400"/>
              <a:buChar char="○"/>
            </a:pPr>
            <a:r>
              <a:rPr lang="es-419">
                <a:solidFill>
                  <a:schemeClr val="dk1"/>
                </a:solidFill>
              </a:rPr>
              <a:t>Posibles fuentes:</a:t>
            </a:r>
            <a:endParaRPr>
              <a:solidFill>
                <a:schemeClr val="dk1"/>
              </a:solidFill>
            </a:endParaRPr>
          </a:p>
          <a:p>
            <a:pPr indent="-317500" lvl="0" marL="1371600" rtl="0" algn="l">
              <a:spcBef>
                <a:spcPts val="0"/>
              </a:spcBef>
              <a:spcAft>
                <a:spcPts val="0"/>
              </a:spcAft>
              <a:buSzPts val="1400"/>
              <a:buChar char="❏"/>
            </a:pPr>
            <a:r>
              <a:rPr lang="es-419" u="sng">
                <a:solidFill>
                  <a:schemeClr val="hlink"/>
                </a:solidFill>
                <a:hlinkClick r:id="rId5"/>
              </a:rPr>
              <a:t>https://catalogodatos.gub.uy/</a:t>
            </a:r>
            <a:endParaRPr>
              <a:solidFill>
                <a:schemeClr val="dk1"/>
              </a:solidFill>
            </a:endParaRPr>
          </a:p>
          <a:p>
            <a:pPr indent="-317500" lvl="0" marL="1371600" rtl="0" algn="l">
              <a:spcBef>
                <a:spcPts val="0"/>
              </a:spcBef>
              <a:spcAft>
                <a:spcPts val="0"/>
              </a:spcAft>
              <a:buSzPts val="1400"/>
              <a:buChar char="❏"/>
            </a:pPr>
            <a:r>
              <a:rPr lang="es-419" u="sng">
                <a:solidFill>
                  <a:schemeClr val="hlink"/>
                </a:solidFill>
                <a:hlinkClick r:id="rId6"/>
              </a:rPr>
              <a:t>https://datosmacro.expansion.com/paises/uruguay</a:t>
            </a:r>
            <a:endParaRPr>
              <a:solidFill>
                <a:schemeClr val="dk1"/>
              </a:solidFill>
            </a:endParaRPr>
          </a:p>
          <a:p>
            <a:pPr indent="-317500" lvl="0" marL="1371600" rtl="0" algn="l">
              <a:spcBef>
                <a:spcPts val="0"/>
              </a:spcBef>
              <a:spcAft>
                <a:spcPts val="0"/>
              </a:spcAft>
              <a:buSzPts val="1400"/>
              <a:buChar char="❏"/>
            </a:pPr>
            <a:r>
              <a:rPr lang="es-419" u="sng">
                <a:solidFill>
                  <a:schemeClr val="hlink"/>
                </a:solidFill>
                <a:hlinkClick r:id="rId7"/>
              </a:rPr>
              <a:t>https://datos.bancomundial.org/pais/uruguay</a:t>
            </a:r>
            <a:endParaRPr>
              <a:solidFill>
                <a:schemeClr val="dk1"/>
              </a:solidFill>
            </a:endParaRPr>
          </a:p>
          <a:p>
            <a:pPr indent="-317500" lvl="0" marL="1371600" rtl="0" algn="l">
              <a:spcBef>
                <a:spcPts val="0"/>
              </a:spcBef>
              <a:spcAft>
                <a:spcPts val="0"/>
              </a:spcAft>
              <a:buClr>
                <a:schemeClr val="dk1"/>
              </a:buClr>
              <a:buSzPts val="1400"/>
              <a:buChar char="❏"/>
            </a:pPr>
            <a:r>
              <a:rPr lang="es-419">
                <a:solidFill>
                  <a:schemeClr val="dk1"/>
                </a:solidFill>
              </a:rPr>
              <a:t>Fuentes propias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Explicar el problema a resolver (o pregunta a responder), las características de los datos y cómo los utilizarías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b="1" lang="es-419">
                <a:solidFill>
                  <a:schemeClr val="dk1"/>
                </a:solidFill>
              </a:rPr>
              <a:t>Ya vimos un ejemplo de como hacer un análisis simple</a:t>
            </a:r>
            <a:r>
              <a:rPr lang="es-419">
                <a:solidFill>
                  <a:schemeClr val="dk1"/>
                </a:solidFill>
              </a:rPr>
              <a:t>. Basándose en ese ejemplo, la tarea será llevar a cabo el análisis propuesto en el punto anterior y responder la pregunta</a:t>
            </a:r>
            <a:endParaRPr>
              <a:solidFill>
                <a:schemeClr val="dk1"/>
              </a:solidFill>
            </a:endParaRPr>
          </a:p>
          <a:p>
            <a:pPr indent="0" lvl="0" marL="457200" rtl="0" algn="l">
              <a:spcBef>
                <a:spcPts val="0"/>
              </a:spcBef>
              <a:spcAft>
                <a:spcPts val="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