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Gill Sans"/>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GillSans-regular.fntdata"/><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font" Target="fonts/Gill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1d2b2a10e_0_1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e1d2b2a10e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1d2b2a10e_0_14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e1d2b2a10e_0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db42881cb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edb42881c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db42881cb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edb42881cb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db42881cb_0_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edb42881cb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db42881cb_0_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edb42881cb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54" name="Shape 54"/>
        <p:cNvGrpSpPr/>
        <p:nvPr/>
      </p:nvGrpSpPr>
      <p:grpSpPr>
        <a:xfrm>
          <a:off x="0" y="0"/>
          <a:ext cx="0" cy="0"/>
          <a:chOff x="0" y="0"/>
          <a:chExt cx="0" cy="0"/>
        </a:xfrm>
      </p:grpSpPr>
      <p:sp>
        <p:nvSpPr>
          <p:cNvPr id="55" name="Google Shape;55;p14"/>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14"/>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57" name="Google Shape;57;p14"/>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58" name="Shape 58"/>
        <p:cNvGrpSpPr/>
        <p:nvPr/>
      </p:nvGrpSpPr>
      <p:grpSpPr>
        <a:xfrm>
          <a:off x="0" y="0"/>
          <a:ext cx="0" cy="0"/>
          <a:chOff x="0" y="0"/>
          <a:chExt cx="0" cy="0"/>
        </a:xfrm>
      </p:grpSpPr>
      <p:sp>
        <p:nvSpPr>
          <p:cNvPr id="59" name="Google Shape;59;p15"/>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0" name="Google Shape;60;p15"/>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1" name="Google Shape;61;p15"/>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62" name="Shape 62"/>
        <p:cNvGrpSpPr/>
        <p:nvPr/>
      </p:nvGrpSpPr>
      <p:grpSpPr>
        <a:xfrm>
          <a:off x="0" y="0"/>
          <a:ext cx="0" cy="0"/>
          <a:chOff x="0" y="0"/>
          <a:chExt cx="0" cy="0"/>
        </a:xfrm>
      </p:grpSpPr>
      <p:sp>
        <p:nvSpPr>
          <p:cNvPr id="63" name="Google Shape;63;p16"/>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4" name="Google Shape;64;p16"/>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65" name="Google Shape;65;p16"/>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66" name="Shape 66"/>
        <p:cNvGrpSpPr/>
        <p:nvPr/>
      </p:nvGrpSpPr>
      <p:grpSpPr>
        <a:xfrm>
          <a:off x="0" y="0"/>
          <a:ext cx="0" cy="0"/>
          <a:chOff x="0" y="0"/>
          <a:chExt cx="0" cy="0"/>
        </a:xfrm>
      </p:grpSpPr>
      <p:sp>
        <p:nvSpPr>
          <p:cNvPr id="67" name="Google Shape;67;p17"/>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8" name="Google Shape;68;p17"/>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17"/>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17"/>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71" name="Shape 71"/>
        <p:cNvGrpSpPr/>
        <p:nvPr/>
      </p:nvGrpSpPr>
      <p:grpSpPr>
        <a:xfrm>
          <a:off x="0" y="0"/>
          <a:ext cx="0" cy="0"/>
          <a:chOff x="0" y="0"/>
          <a:chExt cx="0" cy="0"/>
        </a:xfrm>
      </p:grpSpPr>
      <p:sp>
        <p:nvSpPr>
          <p:cNvPr id="72" name="Google Shape;72;p18"/>
          <p:cNvSpPr txBox="1"/>
          <p:nvPr>
            <p:ph type="title"/>
          </p:nvPr>
        </p:nvSpPr>
        <p:spPr>
          <a:xfrm>
            <a:off x="629841"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3" name="Google Shape;73;p18"/>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4" name="Google Shape;74;p18"/>
          <p:cNvSpPr txBox="1"/>
          <p:nvPr>
            <p:ph idx="2" type="body"/>
          </p:nvPr>
        </p:nvSpPr>
        <p:spPr>
          <a:xfrm>
            <a:off x="629842" y="1878806"/>
            <a:ext cx="3868200" cy="2763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8"/>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6" name="Google Shape;76;p18"/>
          <p:cNvSpPr txBox="1"/>
          <p:nvPr>
            <p:ph idx="4" type="body"/>
          </p:nvPr>
        </p:nvSpPr>
        <p:spPr>
          <a:xfrm>
            <a:off x="4629150" y="1878806"/>
            <a:ext cx="3887400" cy="2763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8"/>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0" name="Google Shape;80;p19"/>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1" name="Shape 81"/>
        <p:cNvGrpSpPr/>
        <p:nvPr/>
      </p:nvGrpSpPr>
      <p:grpSpPr>
        <a:xfrm>
          <a:off x="0" y="0"/>
          <a:ext cx="0" cy="0"/>
          <a:chOff x="0" y="0"/>
          <a:chExt cx="0" cy="0"/>
        </a:xfrm>
      </p:grpSpPr>
      <p:sp>
        <p:nvSpPr>
          <p:cNvPr id="82" name="Google Shape;82;p20"/>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83" name="Shape 83"/>
        <p:cNvGrpSpPr/>
        <p:nvPr/>
      </p:nvGrpSpPr>
      <p:grpSpPr>
        <a:xfrm>
          <a:off x="0" y="0"/>
          <a:ext cx="0" cy="0"/>
          <a:chOff x="0" y="0"/>
          <a:chExt cx="0" cy="0"/>
        </a:xfrm>
      </p:grpSpPr>
      <p:sp>
        <p:nvSpPr>
          <p:cNvPr id="84" name="Google Shape;84;p21"/>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5" name="Google Shape;85;p21"/>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Google Shape;86;p21"/>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87" name="Google Shape;87;p21"/>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88" name="Shape 88"/>
        <p:cNvGrpSpPr/>
        <p:nvPr/>
      </p:nvGrpSpPr>
      <p:grpSpPr>
        <a:xfrm>
          <a:off x="0" y="0"/>
          <a:ext cx="0" cy="0"/>
          <a:chOff x="0" y="0"/>
          <a:chExt cx="0" cy="0"/>
        </a:xfrm>
      </p:grpSpPr>
      <p:sp>
        <p:nvSpPr>
          <p:cNvPr id="89" name="Google Shape;89;p22"/>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0" name="Google Shape;90;p22"/>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1" name="Google Shape;91;p22"/>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92" name="Google Shape;92;p22"/>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p:cSld name="Título y texto vertical">
    <p:spTree>
      <p:nvGrpSpPr>
        <p:cNvPr id="93" name="Shape 93"/>
        <p:cNvGrpSpPr/>
        <p:nvPr/>
      </p:nvGrpSpPr>
      <p:grpSpPr>
        <a:xfrm>
          <a:off x="0" y="0"/>
          <a:ext cx="0" cy="0"/>
          <a:chOff x="0" y="0"/>
          <a:chExt cx="0" cy="0"/>
        </a:xfrm>
      </p:grpSpPr>
      <p:sp>
        <p:nvSpPr>
          <p:cNvPr id="94" name="Google Shape;94;p23"/>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5" name="Google Shape;95;p23"/>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23"/>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p:cSld name="Título vertical y texto">
    <p:spTree>
      <p:nvGrpSpPr>
        <p:cNvPr id="97" name="Shape 97"/>
        <p:cNvGrpSpPr/>
        <p:nvPr/>
      </p:nvGrpSpPr>
      <p:grpSpPr>
        <a:xfrm>
          <a:off x="0" y="0"/>
          <a:ext cx="0" cy="0"/>
          <a:chOff x="0" y="0"/>
          <a:chExt cx="0" cy="0"/>
        </a:xfrm>
      </p:grpSpPr>
      <p:sp>
        <p:nvSpPr>
          <p:cNvPr id="98" name="Google Shape;98;p24"/>
          <p:cNvSpPr txBox="1"/>
          <p:nvPr>
            <p:ph type="title"/>
          </p:nvPr>
        </p:nvSpPr>
        <p:spPr>
          <a:xfrm rot="5400000">
            <a:off x="5350050" y="1467544"/>
            <a:ext cx="4359000" cy="19716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9" name="Google Shape;99;p24"/>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24"/>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0" y="4728451"/>
            <a:ext cx="6857999" cy="413317"/>
          </a:xfrm>
          <a:prstGeom prst="rect">
            <a:avLst/>
          </a:prstGeom>
          <a:noFill/>
          <a:ln>
            <a:noFill/>
          </a:ln>
        </p:spPr>
      </p:pic>
      <p:pic>
        <p:nvPicPr>
          <p:cNvPr id="52" name="Google Shape;52;p13"/>
          <p:cNvPicPr preferRelativeResize="0"/>
          <p:nvPr/>
        </p:nvPicPr>
        <p:blipFill rotWithShape="1">
          <a:blip r:embed="rId2">
            <a:alphaModFix/>
          </a:blip>
          <a:srcRect b="0" l="0" r="0" t="0"/>
          <a:stretch/>
        </p:blipFill>
        <p:spPr>
          <a:xfrm>
            <a:off x="685800" y="1732"/>
            <a:ext cx="1339702" cy="840040"/>
          </a:xfrm>
          <a:prstGeom prst="rect">
            <a:avLst/>
          </a:prstGeom>
          <a:noFill/>
          <a:ln>
            <a:noFill/>
          </a:ln>
        </p:spPr>
      </p:pic>
      <p:sp>
        <p:nvSpPr>
          <p:cNvPr id="53" name="Google Shape;53;p13"/>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5"/>
          <p:cNvSpPr txBox="1"/>
          <p:nvPr>
            <p:ph type="ctrTitle"/>
          </p:nvPr>
        </p:nvSpPr>
        <p:spPr>
          <a:xfrm>
            <a:off x="1143000" y="1900238"/>
            <a:ext cx="6858000" cy="1343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s-419"/>
              <a:t>Para agregevas, siempre duplicar la segunda diapo.</a:t>
            </a:r>
            <a:endParaRPr/>
          </a:p>
        </p:txBody>
      </p:sp>
      <p:sp>
        <p:nvSpPr>
          <p:cNvPr id="106" name="Google Shape;106;p25"/>
          <p:cNvSpPr txBox="1"/>
          <p:nvPr>
            <p:ph idx="12" type="sldNum"/>
          </p:nvPr>
        </p:nvSpPr>
        <p:spPr>
          <a:xfrm>
            <a:off x="8793525" y="4850176"/>
            <a:ext cx="350400" cy="21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419" sz="1350">
                <a:solidFill>
                  <a:schemeClr val="dk1"/>
                </a:solidFill>
                <a:latin typeface="Arial"/>
                <a:ea typeface="Arial"/>
                <a:cs typeface="Arial"/>
                <a:sym typeface="Arial"/>
              </a:rPr>
              <a:t>‹#›</a:t>
            </a:fld>
            <a:endParaRPr sz="1350">
              <a:solidFill>
                <a:schemeClr val="dk1"/>
              </a:solidFill>
              <a:latin typeface="Arial"/>
              <a:ea typeface="Arial"/>
              <a:cs typeface="Arial"/>
              <a:sym typeface="Arial"/>
            </a:endParaRPr>
          </a:p>
        </p:txBody>
      </p:sp>
      <p:pic>
        <p:nvPicPr>
          <p:cNvPr id="107" name="Google Shape;107;p25"/>
          <p:cNvPicPr preferRelativeResize="0"/>
          <p:nvPr/>
        </p:nvPicPr>
        <p:blipFill rotWithShape="1">
          <a:blip r:embed="rId3">
            <a:alphaModFix/>
          </a:blip>
          <a:srcRect b="0" l="0" r="0" t="0"/>
          <a:stretch/>
        </p:blipFill>
        <p:spPr>
          <a:xfrm>
            <a:off x="0" y="840041"/>
            <a:ext cx="9144000" cy="4303460"/>
          </a:xfrm>
          <a:prstGeom prst="rect">
            <a:avLst/>
          </a:prstGeom>
          <a:noFill/>
          <a:ln>
            <a:noFill/>
          </a:ln>
        </p:spPr>
      </p:pic>
      <p:pic>
        <p:nvPicPr>
          <p:cNvPr id="108" name="Google Shape;108;p25"/>
          <p:cNvPicPr preferRelativeResize="0"/>
          <p:nvPr/>
        </p:nvPicPr>
        <p:blipFill rotWithShape="1">
          <a:blip r:embed="rId4">
            <a:alphaModFix/>
          </a:blip>
          <a:srcRect b="0" l="0" r="0" t="0"/>
          <a:stretch/>
        </p:blipFill>
        <p:spPr>
          <a:xfrm>
            <a:off x="679303" y="0"/>
            <a:ext cx="1339702" cy="840040"/>
          </a:xfrm>
          <a:prstGeom prst="rect">
            <a:avLst/>
          </a:prstGeom>
          <a:noFill/>
          <a:ln>
            <a:noFill/>
          </a:ln>
        </p:spPr>
      </p:pic>
      <p:sp>
        <p:nvSpPr>
          <p:cNvPr id="109" name="Google Shape;109;p25"/>
          <p:cNvSpPr txBox="1"/>
          <p:nvPr/>
        </p:nvSpPr>
        <p:spPr>
          <a:xfrm>
            <a:off x="2032250" y="1699525"/>
            <a:ext cx="5179500" cy="238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2000">
                <a:solidFill>
                  <a:schemeClr val="dk1"/>
                </a:solidFill>
                <a:latin typeface="Gill Sans"/>
                <a:ea typeface="Gill Sans"/>
                <a:cs typeface="Gill Sans"/>
                <a:sym typeface="Gill Sans"/>
              </a:rPr>
              <a:t>Machine Learning II</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rPr lang="es-419" sz="2000">
                <a:solidFill>
                  <a:schemeClr val="dk1"/>
                </a:solidFill>
                <a:latin typeface="Gill Sans"/>
                <a:ea typeface="Gill Sans"/>
                <a:cs typeface="Gill Sans"/>
                <a:sym typeface="Gill Sans"/>
              </a:rPr>
              <a:t>Clase 6</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lnSpc>
                <a:spcPct val="115000"/>
              </a:lnSpc>
              <a:spcBef>
                <a:spcPts val="1200"/>
              </a:spcBef>
              <a:spcAft>
                <a:spcPts val="0"/>
              </a:spcAft>
              <a:buNone/>
            </a:pPr>
            <a:r>
              <a:rPr lang="es-419" sz="2000">
                <a:solidFill>
                  <a:schemeClr val="dk1"/>
                </a:solidFill>
                <a:latin typeface="Gill Sans"/>
                <a:ea typeface="Gill Sans"/>
                <a:cs typeface="Gill Sans"/>
                <a:sym typeface="Gill Sans"/>
              </a:rPr>
              <a:t>Ingeniería y selección de atributos</a:t>
            </a:r>
            <a:endParaRPr sz="2000">
              <a:solidFill>
                <a:schemeClr val="dk1"/>
              </a:solidFill>
              <a:latin typeface="Gill Sans"/>
              <a:ea typeface="Gill Sans"/>
              <a:cs typeface="Gill Sans"/>
              <a:sym typeface="Gill Sans"/>
            </a:endParaRPr>
          </a:p>
          <a:p>
            <a:pPr indent="0" lvl="0" marL="0" rtl="0" algn="ctr">
              <a:lnSpc>
                <a:spcPct val="115000"/>
              </a:lnSpc>
              <a:spcBef>
                <a:spcPts val="1200"/>
              </a:spcBef>
              <a:spcAft>
                <a:spcPts val="1200"/>
              </a:spcAft>
              <a:buNone/>
            </a:pPr>
            <a:r>
              <a:rPr lang="es-419" sz="2000">
                <a:solidFill>
                  <a:schemeClr val="dk1"/>
                </a:solidFill>
                <a:latin typeface="Gill Sans"/>
                <a:ea typeface="Gill Sans"/>
                <a:cs typeface="Gill Sans"/>
                <a:sym typeface="Gill Sans"/>
              </a:rPr>
              <a:t>(Parte 1)</a:t>
            </a:r>
            <a:endParaRPr sz="2000">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6"/>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15" name="Google Shape;115;p26"/>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16" name="Google Shape;116;p26"/>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17" name="Google Shape;117;p26"/>
          <p:cNvSpPr txBox="1"/>
          <p:nvPr>
            <p:ph type="title"/>
          </p:nvPr>
        </p:nvSpPr>
        <p:spPr>
          <a:xfrm>
            <a:off x="2941102" y="179925"/>
            <a:ext cx="58167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Características (features)</a:t>
            </a:r>
            <a:endParaRPr b="1" sz="4000">
              <a:solidFill>
                <a:schemeClr val="accent5"/>
              </a:solidFill>
              <a:latin typeface="Calibri"/>
              <a:ea typeface="Calibri"/>
              <a:cs typeface="Calibri"/>
              <a:sym typeface="Calibri"/>
            </a:endParaRPr>
          </a:p>
        </p:txBody>
      </p:sp>
      <p:sp>
        <p:nvSpPr>
          <p:cNvPr id="118" name="Google Shape;118;p26"/>
          <p:cNvSpPr txBox="1"/>
          <p:nvPr/>
        </p:nvSpPr>
        <p:spPr>
          <a:xfrm>
            <a:off x="465100" y="1024050"/>
            <a:ext cx="42954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Los datos en bruto no se utilizan para crear un modelo de aprendizaje automático, principalmente porque los algoritmos no pueden funcionar con datos que no se procesan correctamente ni se presentan en un formato deseado. Las </a:t>
            </a:r>
            <a:r>
              <a:rPr b="1" lang="es-419"/>
              <a:t>características</a:t>
            </a:r>
            <a:r>
              <a:rPr lang="es-419"/>
              <a:t> son atributos o propiedades obtenidos a partir de datos en bruto. Cada característica es una representación específica sobre los datos sin procesar. Cada observación está representada por una fila y cada característica tendrá un valor específico para una observación. Por lo tanto, cada fila normalmente indica un vector de características y el conjunto completo de características f</a:t>
            </a:r>
            <a:r>
              <a:rPr lang="es-419">
                <a:solidFill>
                  <a:schemeClr val="dk1"/>
                </a:solidFill>
              </a:rPr>
              <a:t>orma una matriz de características bidimensional también conocida como conjunto de características.</a:t>
            </a:r>
            <a:endParaRPr/>
          </a:p>
        </p:txBody>
      </p:sp>
      <p:pic>
        <p:nvPicPr>
          <p:cNvPr id="119" name="Google Shape;119;p26"/>
          <p:cNvPicPr preferRelativeResize="0"/>
          <p:nvPr/>
        </p:nvPicPr>
        <p:blipFill>
          <a:blip r:embed="rId5">
            <a:alphaModFix/>
          </a:blip>
          <a:stretch>
            <a:fillRect/>
          </a:stretch>
        </p:blipFill>
        <p:spPr>
          <a:xfrm>
            <a:off x="4903175" y="1650200"/>
            <a:ext cx="4101718" cy="21365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7"/>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25" name="Google Shape;125;p27"/>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26" name="Google Shape;126;p27"/>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27" name="Google Shape;127;p27"/>
          <p:cNvSpPr txBox="1"/>
          <p:nvPr>
            <p:ph type="title"/>
          </p:nvPr>
        </p:nvSpPr>
        <p:spPr>
          <a:xfrm>
            <a:off x="2941102" y="179925"/>
            <a:ext cx="58167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Características (features)</a:t>
            </a:r>
            <a:endParaRPr b="1" sz="4000">
              <a:solidFill>
                <a:schemeClr val="accent5"/>
              </a:solidFill>
              <a:latin typeface="Calibri"/>
              <a:ea typeface="Calibri"/>
              <a:cs typeface="Calibri"/>
              <a:sym typeface="Calibri"/>
            </a:endParaRPr>
          </a:p>
        </p:txBody>
      </p:sp>
      <p:sp>
        <p:nvSpPr>
          <p:cNvPr id="128" name="Google Shape;128;p27"/>
          <p:cNvSpPr txBox="1"/>
          <p:nvPr/>
        </p:nvSpPr>
        <p:spPr>
          <a:xfrm>
            <a:off x="465125" y="686750"/>
            <a:ext cx="42954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Las características pueden ser de dos tipos principales: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419"/>
              <a:t>Las características crudas inherentes se obtienen directamente del conjunto de datos sin manipulación o ingeniería de datos adicionales. </a:t>
            </a:r>
            <a:endParaRPr/>
          </a:p>
          <a:p>
            <a:pPr indent="-317500" lvl="0" marL="457200" rtl="0" algn="l">
              <a:spcBef>
                <a:spcPts val="0"/>
              </a:spcBef>
              <a:spcAft>
                <a:spcPts val="0"/>
              </a:spcAft>
              <a:buSzPts val="1400"/>
              <a:buChar char="●"/>
            </a:pPr>
            <a:r>
              <a:rPr lang="es-419"/>
              <a:t>Las características derivadas suelen ser lo que se obtiene de la ingeniería de características donde extraemos características de los atributos de datos existentes.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Un simple ejemplo sería crear una nueva característica </a:t>
            </a:r>
            <a:r>
              <a:rPr b="1" lang="es-419"/>
              <a:t>Edad</a:t>
            </a:r>
            <a:r>
              <a:rPr lang="es-419"/>
              <a:t> a partir de un conjunto de datos de empleados que contiene </a:t>
            </a:r>
            <a:r>
              <a:rPr b="1" lang="es-419"/>
              <a:t>Fecha de nacimiento</a:t>
            </a:r>
            <a:r>
              <a:rPr lang="es-419"/>
              <a:t> simplemente restando su fecha de nacimiento a partir de la fecha actual. </a:t>
            </a:r>
            <a:endParaRPr/>
          </a:p>
        </p:txBody>
      </p:sp>
      <p:pic>
        <p:nvPicPr>
          <p:cNvPr id="129" name="Google Shape;129;p27"/>
          <p:cNvPicPr preferRelativeResize="0"/>
          <p:nvPr/>
        </p:nvPicPr>
        <p:blipFill>
          <a:blip r:embed="rId5">
            <a:alphaModFix/>
          </a:blip>
          <a:stretch>
            <a:fillRect/>
          </a:stretch>
        </p:blipFill>
        <p:spPr>
          <a:xfrm>
            <a:off x="4903175" y="1650200"/>
            <a:ext cx="4101718" cy="21365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8"/>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35" name="Google Shape;135;p28"/>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36" name="Google Shape;136;p28"/>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37" name="Google Shape;137;p28"/>
          <p:cNvSpPr txBox="1"/>
          <p:nvPr>
            <p:ph type="title"/>
          </p:nvPr>
        </p:nvSpPr>
        <p:spPr>
          <a:xfrm>
            <a:off x="2941102" y="179925"/>
            <a:ext cx="58167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Repasando el flujo de ML</a:t>
            </a:r>
            <a:endParaRPr b="1" sz="4000">
              <a:solidFill>
                <a:schemeClr val="accent5"/>
              </a:solidFill>
              <a:latin typeface="Calibri"/>
              <a:ea typeface="Calibri"/>
              <a:cs typeface="Calibri"/>
              <a:sym typeface="Calibri"/>
            </a:endParaRPr>
          </a:p>
        </p:txBody>
      </p:sp>
      <p:pic>
        <p:nvPicPr>
          <p:cNvPr id="138" name="Google Shape;138;p28"/>
          <p:cNvPicPr preferRelativeResize="0"/>
          <p:nvPr/>
        </p:nvPicPr>
        <p:blipFill>
          <a:blip r:embed="rId5">
            <a:alphaModFix/>
          </a:blip>
          <a:stretch>
            <a:fillRect/>
          </a:stretch>
        </p:blipFill>
        <p:spPr>
          <a:xfrm>
            <a:off x="413550" y="841774"/>
            <a:ext cx="4993998" cy="2052250"/>
          </a:xfrm>
          <a:prstGeom prst="rect">
            <a:avLst/>
          </a:prstGeom>
          <a:noFill/>
          <a:ln>
            <a:noFill/>
          </a:ln>
        </p:spPr>
      </p:pic>
      <p:pic>
        <p:nvPicPr>
          <p:cNvPr id="139" name="Google Shape;139;p28"/>
          <p:cNvPicPr preferRelativeResize="0"/>
          <p:nvPr/>
        </p:nvPicPr>
        <p:blipFill>
          <a:blip r:embed="rId6">
            <a:alphaModFix/>
          </a:blip>
          <a:stretch>
            <a:fillRect/>
          </a:stretch>
        </p:blipFill>
        <p:spPr>
          <a:xfrm>
            <a:off x="2025500" y="3157862"/>
            <a:ext cx="6902495" cy="13084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9"/>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45" name="Google Shape;145;p29"/>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46" name="Google Shape;146;p29"/>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47" name="Google Shape;147;p29"/>
          <p:cNvSpPr txBox="1"/>
          <p:nvPr>
            <p:ph type="title"/>
          </p:nvPr>
        </p:nvSpPr>
        <p:spPr>
          <a:xfrm>
            <a:off x="2941102" y="179925"/>
            <a:ext cx="58167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Ingeniería de atributos</a:t>
            </a:r>
            <a:endParaRPr b="1" sz="4000">
              <a:solidFill>
                <a:schemeClr val="accent5"/>
              </a:solidFill>
              <a:latin typeface="Calibri"/>
              <a:ea typeface="Calibri"/>
              <a:cs typeface="Calibri"/>
              <a:sym typeface="Calibri"/>
            </a:endParaRPr>
          </a:p>
        </p:txBody>
      </p:sp>
      <p:sp>
        <p:nvSpPr>
          <p:cNvPr id="148" name="Google Shape;148;p29"/>
          <p:cNvSpPr txBox="1"/>
          <p:nvPr/>
        </p:nvSpPr>
        <p:spPr>
          <a:xfrm>
            <a:off x="425700" y="752175"/>
            <a:ext cx="82926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Se define como </a:t>
            </a:r>
            <a:r>
              <a:rPr lang="es-419"/>
              <a:t>el proceso de que implica transformar </a:t>
            </a:r>
            <a:r>
              <a:rPr b="1" lang="es-419"/>
              <a:t>datos</a:t>
            </a:r>
            <a:r>
              <a:rPr lang="es-419"/>
              <a:t> en </a:t>
            </a:r>
            <a:r>
              <a:rPr b="1" lang="es-419"/>
              <a:t>características</a:t>
            </a:r>
            <a:r>
              <a:rPr lang="es-419"/>
              <a:t> teniendo en cuenta varios aspectos relacionados al problema, modelo, rendimiento y datos:</a:t>
            </a:r>
            <a:endParaRPr/>
          </a:p>
          <a:p>
            <a:pPr indent="0" lvl="0" marL="0" rtl="0" algn="l">
              <a:spcBef>
                <a:spcPts val="0"/>
              </a:spcBef>
              <a:spcAft>
                <a:spcPts val="0"/>
              </a:spcAft>
              <a:buNone/>
            </a:pPr>
            <a:r>
              <a:t/>
            </a:r>
            <a:endParaRPr/>
          </a:p>
          <a:p>
            <a:pPr indent="-317500" lvl="0" marL="457200" rtl="0" algn="just">
              <a:spcBef>
                <a:spcPts val="0"/>
              </a:spcBef>
              <a:spcAft>
                <a:spcPts val="0"/>
              </a:spcAft>
              <a:buSzPts val="1400"/>
              <a:buChar char="●"/>
            </a:pPr>
            <a:r>
              <a:rPr lang="es-419" u="sng"/>
              <a:t>Datos brutos</a:t>
            </a:r>
            <a:r>
              <a:rPr lang="es-419"/>
              <a:t>: estos son datos en su forma nativa después de la extracción de datos de la fuente. Típicamente se hace un preprocesamiento antes del proceso real de ingeniería de características.</a:t>
            </a:r>
            <a:endParaRPr/>
          </a:p>
          <a:p>
            <a:pPr indent="-317500" lvl="0" marL="457200" rtl="0" algn="just">
              <a:spcBef>
                <a:spcPts val="0"/>
              </a:spcBef>
              <a:spcAft>
                <a:spcPts val="0"/>
              </a:spcAft>
              <a:buSzPts val="1400"/>
              <a:buChar char="●"/>
            </a:pPr>
            <a:r>
              <a:rPr lang="es-419" u="sng"/>
              <a:t>Características</a:t>
            </a:r>
            <a:r>
              <a:rPr lang="es-419"/>
              <a:t>: son representaciones específicas obtenidas de los datos brutos después del proceso de ingeniería de características.</a:t>
            </a:r>
            <a:endParaRPr/>
          </a:p>
          <a:p>
            <a:pPr indent="-317500" lvl="0" marL="457200" rtl="0" algn="just">
              <a:spcBef>
                <a:spcPts val="0"/>
              </a:spcBef>
              <a:spcAft>
                <a:spcPts val="0"/>
              </a:spcAft>
              <a:buSzPts val="1400"/>
              <a:buChar char="●"/>
            </a:pPr>
            <a:r>
              <a:rPr lang="es-419" u="sng"/>
              <a:t>El problema subyacente</a:t>
            </a:r>
            <a:r>
              <a:rPr lang="es-419"/>
              <a:t>: se refiere al problema de negocio específico o al caso de uso que queremos resolver con la ayuda de Machine Learning. </a:t>
            </a:r>
            <a:endParaRPr/>
          </a:p>
          <a:p>
            <a:pPr indent="-317500" lvl="0" marL="457200" rtl="0" algn="just">
              <a:spcBef>
                <a:spcPts val="0"/>
              </a:spcBef>
              <a:spcAft>
                <a:spcPts val="0"/>
              </a:spcAft>
              <a:buSzPts val="1400"/>
              <a:buChar char="●"/>
            </a:pPr>
            <a:r>
              <a:rPr lang="es-419" u="sng"/>
              <a:t>Los modelos predictivos</a:t>
            </a:r>
            <a:r>
              <a:rPr lang="es-419"/>
              <a:t>: por lo general, la ingeniería de características se utiliza para extraer características para construir modelos de aprendizaje automático que aprenden sobre los datos y el problema </a:t>
            </a:r>
            <a:endParaRPr/>
          </a:p>
          <a:p>
            <a:pPr indent="-317500" lvl="0" marL="457200" rtl="0" algn="just">
              <a:spcBef>
                <a:spcPts val="0"/>
              </a:spcBef>
              <a:spcAft>
                <a:spcPts val="0"/>
              </a:spcAft>
              <a:buSzPts val="1400"/>
              <a:buChar char="●"/>
            </a:pPr>
            <a:r>
              <a:rPr lang="es-419" u="sng"/>
              <a:t>Precisión del modelo</a:t>
            </a:r>
            <a:r>
              <a:rPr lang="es-419"/>
              <a:t>: se refiere a las métricas de rendimiento del modelo que se utilizan para evaluarlo</a:t>
            </a:r>
            <a:endParaRPr/>
          </a:p>
          <a:p>
            <a:pPr indent="-317500" lvl="0" marL="457200" rtl="0" algn="just">
              <a:spcBef>
                <a:spcPts val="0"/>
              </a:spcBef>
              <a:spcAft>
                <a:spcPts val="0"/>
              </a:spcAft>
              <a:buSzPts val="1400"/>
              <a:buChar char="●"/>
            </a:pPr>
            <a:r>
              <a:rPr lang="es-419" u="sng"/>
              <a:t>Datos no vistos</a:t>
            </a:r>
            <a:r>
              <a:rPr lang="es-419"/>
              <a:t>: se trata básicamente de datos nuevos que no se utilizaron anteriormente para construir o entrenar el modelo. Se espera que el modelo aprenda y generalice bien para datos no vistos basados en características de buena calidad.</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30"/>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54" name="Google Shape;154;p30"/>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55" name="Google Shape;155;p30"/>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56" name="Google Shape;156;p30"/>
          <p:cNvSpPr txBox="1"/>
          <p:nvPr>
            <p:ph type="ctrTitle"/>
          </p:nvPr>
        </p:nvSpPr>
        <p:spPr>
          <a:xfrm>
            <a:off x="2585428" y="179925"/>
            <a:ext cx="6172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Práctica</a:t>
            </a:r>
            <a:endParaRPr b="1" sz="4000">
              <a:solidFill>
                <a:schemeClr val="accent5"/>
              </a:solidFill>
              <a:latin typeface="Calibri"/>
              <a:ea typeface="Calibri"/>
              <a:cs typeface="Calibri"/>
              <a:sym typeface="Calibri"/>
            </a:endParaRPr>
          </a:p>
        </p:txBody>
      </p:sp>
      <p:sp>
        <p:nvSpPr>
          <p:cNvPr id="157" name="Google Shape;157;p30"/>
          <p:cNvSpPr txBox="1"/>
          <p:nvPr>
            <p:ph type="title"/>
          </p:nvPr>
        </p:nvSpPr>
        <p:spPr>
          <a:xfrm>
            <a:off x="334200" y="1070375"/>
            <a:ext cx="8356800" cy="3219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s-419" sz="1700">
                <a:solidFill>
                  <a:schemeClr val="dk1"/>
                </a:solidFill>
              </a:rPr>
              <a:t>MLII - Clase 6 - Práctica.ipynb</a:t>
            </a:r>
            <a:endParaRPr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