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e1223a705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de1223a705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6200559c5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f6200559c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6200559c5_0_1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f6200559c5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6200559c5_0_1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f6200559c5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6200559c5_0_1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f6200559c5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1223a705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de1223a705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6200559c5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f6200559c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6200559c5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f6200559c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6200559c5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f6200559c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6200559c5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f6200559c5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6200559c5_0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f6200559c5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6200559c5_0_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f6200559c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6200559c5_0_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f6200559c5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10</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Ajuste de modelos</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t/>
            </a:r>
            <a:endParaRPr sz="2000">
              <a:solidFill>
                <a:srgbClr val="548135"/>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4"/>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01" name="Google Shape;201;p34"/>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02" name="Google Shape;202;p34"/>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03" name="Google Shape;203;p34"/>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2700">
                <a:solidFill>
                  <a:schemeClr val="accent5"/>
                </a:solidFill>
                <a:latin typeface="Calibri"/>
                <a:ea typeface="Calibri"/>
                <a:cs typeface="Calibri"/>
                <a:sym typeface="Calibri"/>
              </a:rPr>
              <a:t>Sesgo-Varianza: Ejemplo gráfico</a:t>
            </a:r>
            <a:endParaRPr b="1" sz="2700">
              <a:solidFill>
                <a:schemeClr val="accent5"/>
              </a:solidFill>
              <a:latin typeface="Calibri"/>
              <a:ea typeface="Calibri"/>
              <a:cs typeface="Calibri"/>
              <a:sym typeface="Calibri"/>
            </a:endParaRPr>
          </a:p>
        </p:txBody>
      </p:sp>
      <p:pic>
        <p:nvPicPr>
          <p:cNvPr id="204" name="Google Shape;204;p34"/>
          <p:cNvPicPr preferRelativeResize="0"/>
          <p:nvPr/>
        </p:nvPicPr>
        <p:blipFill>
          <a:blip r:embed="rId5">
            <a:alphaModFix/>
          </a:blip>
          <a:stretch>
            <a:fillRect/>
          </a:stretch>
        </p:blipFill>
        <p:spPr>
          <a:xfrm>
            <a:off x="2067875" y="1176334"/>
            <a:ext cx="4895850" cy="27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5"/>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10" name="Google Shape;210;p35"/>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11" name="Google Shape;211;p35"/>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12" name="Google Shape;212;p35"/>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latin typeface="Calibri"/>
                <a:ea typeface="Calibri"/>
                <a:cs typeface="Calibri"/>
                <a:sym typeface="Calibri"/>
              </a:rPr>
              <a:t>Sesgo - </a:t>
            </a:r>
            <a:r>
              <a:rPr b="1" lang="es-419" sz="3300">
                <a:solidFill>
                  <a:schemeClr val="accent5"/>
                </a:solidFill>
                <a:latin typeface="Calibri"/>
                <a:ea typeface="Calibri"/>
                <a:cs typeface="Calibri"/>
                <a:sym typeface="Calibri"/>
              </a:rPr>
              <a:t>Varianza</a:t>
            </a:r>
            <a:endParaRPr b="1" sz="3300">
              <a:solidFill>
                <a:schemeClr val="accent5"/>
              </a:solidFill>
              <a:latin typeface="Calibri"/>
              <a:ea typeface="Calibri"/>
              <a:cs typeface="Calibri"/>
              <a:sym typeface="Calibri"/>
            </a:endParaRPr>
          </a:p>
        </p:txBody>
      </p:sp>
      <p:sp>
        <p:nvSpPr>
          <p:cNvPr id="213" name="Google Shape;213;p35"/>
          <p:cNvSpPr txBox="1"/>
          <p:nvPr/>
        </p:nvSpPr>
        <p:spPr>
          <a:xfrm>
            <a:off x="266100" y="727725"/>
            <a:ext cx="8720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Cada punto marca un modelo que hemos entrenado  a partir de las combinaciones del conjunto de datos y las características que obtenemos.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419"/>
              <a:t>Los modelos con </a:t>
            </a:r>
            <a:r>
              <a:rPr b="1" lang="es-419"/>
              <a:t>bajo sesgo y baja varianza</a:t>
            </a:r>
            <a:r>
              <a:rPr lang="es-419"/>
              <a:t> aprenderán una buena estructura general de patrones y relaciones de datos subyacentes que se acercarán al modelo hipotético. Las predicciones serán coherentes y darán en el blanco.</a:t>
            </a:r>
            <a:endParaRPr/>
          </a:p>
          <a:p>
            <a:pPr indent="-317500" lvl="0" marL="457200" rtl="0" algn="l">
              <a:spcBef>
                <a:spcPts val="0"/>
              </a:spcBef>
              <a:spcAft>
                <a:spcPts val="0"/>
              </a:spcAft>
              <a:buSzPts val="1400"/>
              <a:buChar char="●"/>
            </a:pPr>
            <a:r>
              <a:rPr lang="es-419"/>
              <a:t>Los modelos con </a:t>
            </a:r>
            <a:r>
              <a:rPr b="1" lang="es-419"/>
              <a:t>bajo sesgo y alta varianza</a:t>
            </a:r>
            <a:r>
              <a:rPr lang="es-419"/>
              <a:t>, representados por la imagen superior derecha, son modelos que generalizan en cierta medida (aprenden las relaciones y los patrones adecuados) y tienen un rendimiento promedio bueno debido a su bajo sesgo, pero son sensibles a los datos con los que se han entrenado</a:t>
            </a:r>
            <a:endParaRPr/>
          </a:p>
          <a:p>
            <a:pPr indent="-317500" lvl="0" marL="457200" rtl="0" algn="l">
              <a:spcBef>
                <a:spcPts val="0"/>
              </a:spcBef>
              <a:spcAft>
                <a:spcPts val="0"/>
              </a:spcAft>
              <a:buSzPts val="1400"/>
              <a:buChar char="●"/>
            </a:pPr>
            <a:r>
              <a:rPr lang="es-419"/>
              <a:t>Los modelos con </a:t>
            </a:r>
            <a:r>
              <a:rPr b="1" lang="es-419"/>
              <a:t>alto sesgo y baja varianza</a:t>
            </a:r>
            <a:r>
              <a:rPr lang="es-419"/>
              <a:t> tienden a hacer predicciones coherentes independientemente de los conjuntos de datos sobre los que se construyan los modelos, pero debido a su alto sesgo, no aprenderán las relaciones necesarias en los datos que se requieren para realizar predicciones correctas </a:t>
            </a:r>
            <a:endParaRPr/>
          </a:p>
          <a:p>
            <a:pPr indent="-317500" lvl="0" marL="457200" rtl="0" algn="l">
              <a:spcBef>
                <a:spcPts val="0"/>
              </a:spcBef>
              <a:spcAft>
                <a:spcPts val="0"/>
              </a:spcAft>
              <a:buSzPts val="1400"/>
              <a:buChar char="●"/>
            </a:pPr>
            <a:r>
              <a:rPr lang="es-419"/>
              <a:t>Los modelos con </a:t>
            </a:r>
            <a:r>
              <a:rPr b="1" lang="es-419"/>
              <a:t>alto sesgo y alta varianza</a:t>
            </a:r>
            <a:r>
              <a:rPr lang="es-419"/>
              <a:t> son el peor tipo de modelos posibles, ya que no aprenderán las relaciones de atributos de datos y serán extremadamente sensibles a los datos y a los valores atípicos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19" name="Google Shape;219;p3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20" name="Google Shape;220;p3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21" name="Google Shape;221;p36"/>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latin typeface="Calibri"/>
                <a:ea typeface="Calibri"/>
                <a:cs typeface="Calibri"/>
                <a:sym typeface="Calibri"/>
              </a:rPr>
              <a:t>Casos extremos</a:t>
            </a:r>
            <a:endParaRPr b="1" sz="3300">
              <a:solidFill>
                <a:schemeClr val="accent5"/>
              </a:solidFill>
              <a:latin typeface="Calibri"/>
              <a:ea typeface="Calibri"/>
              <a:cs typeface="Calibri"/>
              <a:sym typeface="Calibri"/>
            </a:endParaRPr>
          </a:p>
        </p:txBody>
      </p:sp>
      <p:pic>
        <p:nvPicPr>
          <p:cNvPr id="222" name="Google Shape;222;p36"/>
          <p:cNvPicPr preferRelativeResize="0"/>
          <p:nvPr/>
        </p:nvPicPr>
        <p:blipFill>
          <a:blip r:embed="rId5">
            <a:alphaModFix/>
          </a:blip>
          <a:stretch>
            <a:fillRect/>
          </a:stretch>
        </p:blipFill>
        <p:spPr>
          <a:xfrm>
            <a:off x="152400" y="994174"/>
            <a:ext cx="4648950" cy="1906074"/>
          </a:xfrm>
          <a:prstGeom prst="rect">
            <a:avLst/>
          </a:prstGeom>
          <a:noFill/>
          <a:ln>
            <a:noFill/>
          </a:ln>
        </p:spPr>
      </p:pic>
      <p:pic>
        <p:nvPicPr>
          <p:cNvPr id="223" name="Google Shape;223;p36"/>
          <p:cNvPicPr preferRelativeResize="0"/>
          <p:nvPr/>
        </p:nvPicPr>
        <p:blipFill>
          <a:blip r:embed="rId6">
            <a:alphaModFix/>
          </a:blip>
          <a:stretch>
            <a:fillRect/>
          </a:stretch>
        </p:blipFill>
        <p:spPr>
          <a:xfrm>
            <a:off x="5067800" y="2403273"/>
            <a:ext cx="3228975" cy="222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29" name="Google Shape;229;p3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30" name="Google Shape;230;p3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31" name="Google Shape;231;p37"/>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Práctica</a:t>
            </a:r>
            <a:endParaRPr b="1" sz="4000">
              <a:solidFill>
                <a:schemeClr val="accent5"/>
              </a:solidFill>
              <a:latin typeface="Calibri"/>
              <a:ea typeface="Calibri"/>
              <a:cs typeface="Calibri"/>
              <a:sym typeface="Calibri"/>
            </a:endParaRPr>
          </a:p>
        </p:txBody>
      </p:sp>
      <p:sp>
        <p:nvSpPr>
          <p:cNvPr id="232" name="Google Shape;232;p37"/>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10 - Práctica.ipynb</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Ajuste de modelos</a:t>
            </a:r>
            <a:endParaRPr b="1" sz="4000">
              <a:solidFill>
                <a:schemeClr val="accent5"/>
              </a:solidFill>
              <a:latin typeface="Calibri"/>
              <a:ea typeface="Calibri"/>
              <a:cs typeface="Calibri"/>
              <a:sym typeface="Calibri"/>
            </a:endParaRPr>
          </a:p>
        </p:txBody>
      </p:sp>
      <p:sp>
        <p:nvSpPr>
          <p:cNvPr id="118" name="Google Shape;118;p26"/>
          <p:cNvSpPr txBox="1"/>
          <p:nvPr/>
        </p:nvSpPr>
        <p:spPr>
          <a:xfrm>
            <a:off x="178850" y="970950"/>
            <a:ext cx="5854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Los modelos que hemos desarrollado hasta ahora eran en su mayoría los modelos por defecto que nos proporcionaba el paquete scikit-learn. Nos referimos a modelos con las configuraciones y ajustes por defecto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419"/>
              <a:t>Dado que los conjuntos de datos que estábamos analizando no eran difíciles de analizar, incluso los modelos con configuraciones por defecto dan lugar a soluciones decentes.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La situación no es tan simple cuando se trata de conjuntos de datos del mundo real que tienen muchas características, ruido y datos faltantes. Por lo tanto, es poco probable que siempre utilicemos los modelos configurados por defecto.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419"/>
              <a:t>El proceso de experimentación iterativa con el conjunto de datos, los parámetros del modelo y las características es el núcleo del </a:t>
            </a:r>
            <a:r>
              <a:rPr b="1" lang="es-419"/>
              <a:t>ajuste</a:t>
            </a:r>
            <a:r>
              <a:rPr lang="es-419"/>
              <a:t> del modelo.</a:t>
            </a:r>
            <a:endParaRPr/>
          </a:p>
          <a:p>
            <a:pPr indent="0" lvl="0" marL="0" rtl="0" algn="l">
              <a:spcBef>
                <a:spcPts val="0"/>
              </a:spcBef>
              <a:spcAft>
                <a:spcPts val="0"/>
              </a:spcAft>
              <a:buNone/>
            </a:pPr>
            <a:r>
              <a:t/>
            </a:r>
            <a:endParaRPr/>
          </a:p>
        </p:txBody>
      </p:sp>
      <p:pic>
        <p:nvPicPr>
          <p:cNvPr id="119" name="Google Shape;119;p26"/>
          <p:cNvPicPr preferRelativeResize="0"/>
          <p:nvPr/>
        </p:nvPicPr>
        <p:blipFill rotWithShape="1">
          <a:blip r:embed="rId5">
            <a:alphaModFix/>
          </a:blip>
          <a:srcRect b="0" l="0" r="16597" t="0"/>
          <a:stretch/>
        </p:blipFill>
        <p:spPr>
          <a:xfrm>
            <a:off x="6139330" y="1974075"/>
            <a:ext cx="2730870" cy="1841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5" name="Google Shape;125;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6" name="Google Shape;126;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7" name="Google Shape;127;p27"/>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Hiperparámetros</a:t>
            </a:r>
            <a:endParaRPr b="1" sz="4000">
              <a:solidFill>
                <a:schemeClr val="accent5"/>
              </a:solidFill>
              <a:latin typeface="Calibri"/>
              <a:ea typeface="Calibri"/>
              <a:cs typeface="Calibri"/>
              <a:sym typeface="Calibri"/>
            </a:endParaRPr>
          </a:p>
        </p:txBody>
      </p:sp>
      <p:sp>
        <p:nvSpPr>
          <p:cNvPr id="128" name="Google Shape;128;p27"/>
          <p:cNvSpPr txBox="1"/>
          <p:nvPr/>
        </p:nvSpPr>
        <p:spPr>
          <a:xfrm>
            <a:off x="213600" y="841775"/>
            <a:ext cx="8716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La definición más sencilla es que los </a:t>
            </a:r>
            <a:r>
              <a:rPr b="1" lang="es-419"/>
              <a:t>hiperparámetros</a:t>
            </a:r>
            <a:r>
              <a:rPr lang="es-419"/>
              <a:t> son parámetros internos asociados a cualquier algoritmo de Machine Learning y que suelen definirse antes del proceso de entrenamiento y construcción del modelo.</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Los hiperparámetros del modelo no dependen del conjunto de datos subyacente sobre el que se entrena un modelo.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Son extremadamente importantes para ajustar el rendimiento de los algoritmos de aprendizaje y se confunden a menudo con los parámetros del modelo. </a:t>
            </a:r>
            <a:endParaRPr/>
          </a:p>
          <a:p>
            <a:pPr indent="0" lvl="0" marL="0" rtl="0" algn="l">
              <a:spcBef>
                <a:spcPts val="0"/>
              </a:spcBef>
              <a:spcAft>
                <a:spcPts val="0"/>
              </a:spcAft>
              <a:buNone/>
            </a:pPr>
            <a:r>
              <a:t/>
            </a:r>
            <a:endParaRPr/>
          </a:p>
        </p:txBody>
      </p:sp>
      <p:pic>
        <p:nvPicPr>
          <p:cNvPr id="129" name="Google Shape;129;p27"/>
          <p:cNvPicPr preferRelativeResize="0"/>
          <p:nvPr/>
        </p:nvPicPr>
        <p:blipFill rotWithShape="1">
          <a:blip r:embed="rId5">
            <a:alphaModFix/>
          </a:blip>
          <a:srcRect b="0" l="0" r="0" t="45687"/>
          <a:stretch/>
        </p:blipFill>
        <p:spPr>
          <a:xfrm>
            <a:off x="2713059" y="2886975"/>
            <a:ext cx="6168640" cy="179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5" name="Google Shape;135;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6" name="Google Shape;136;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7" name="Google Shape;137;p28"/>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latin typeface="Calibri"/>
                <a:ea typeface="Calibri"/>
                <a:cs typeface="Calibri"/>
                <a:sym typeface="Calibri"/>
              </a:rPr>
              <a:t>Ejemplo: árbol de decisión</a:t>
            </a:r>
            <a:endParaRPr b="1" sz="3300">
              <a:solidFill>
                <a:schemeClr val="accent5"/>
              </a:solidFill>
              <a:latin typeface="Calibri"/>
              <a:ea typeface="Calibri"/>
              <a:cs typeface="Calibri"/>
              <a:sym typeface="Calibri"/>
            </a:endParaRPr>
          </a:p>
        </p:txBody>
      </p:sp>
      <p:sp>
        <p:nvSpPr>
          <p:cNvPr id="138" name="Google Shape;138;p28"/>
          <p:cNvSpPr txBox="1"/>
          <p:nvPr/>
        </p:nvSpPr>
        <p:spPr>
          <a:xfrm>
            <a:off x="213600" y="841775"/>
            <a:ext cx="8716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Los árboles de decisión son uno de los algoritmos de clasificación más sencillos y fáciles de interpretar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El algoritmo del árbol de decisión se basa en una partición recursiva del conjunto de datos inicial (características). Aprovecha una estructura de árbol para tomar decisiones sobre cómo realizar las particiones. </a:t>
            </a:r>
            <a:endParaRPr/>
          </a:p>
          <a:p>
            <a:pPr indent="0" lvl="0" marL="0" rtl="0" algn="l">
              <a:spcBef>
                <a:spcPts val="0"/>
              </a:spcBef>
              <a:spcAft>
                <a:spcPts val="0"/>
              </a:spcAft>
              <a:buNone/>
            </a:pPr>
            <a:r>
              <a:rPr lang="es-419"/>
              <a:t>Los pasos que se siguen en el aprendizaje de un árbol de decisión son los siguientes: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s-419"/>
              <a:t>Empezar con todo el conjunto de datos y encontrar el atributo (característica) que mejor diferencie entre las clases. Este mejor atributo se encuentra utilizando métricas como ganancia de información o impureza de Gini.</a:t>
            </a:r>
            <a:endParaRPr/>
          </a:p>
          <a:p>
            <a:pPr indent="-317500" lvl="0" marL="457200" rtl="0" algn="l">
              <a:spcBef>
                <a:spcPts val="0"/>
              </a:spcBef>
              <a:spcAft>
                <a:spcPts val="0"/>
              </a:spcAft>
              <a:buSzPts val="1400"/>
              <a:buAutoNum type="arabicPeriod"/>
            </a:pPr>
            <a:r>
              <a:rPr lang="es-419"/>
              <a:t>Una vez encontrado el mejor atributo, separar el conjunto de datos en dos (o más partes) en función de los valores de los atributos.</a:t>
            </a:r>
            <a:endParaRPr/>
          </a:p>
          <a:p>
            <a:pPr indent="-317500" lvl="0" marL="457200" rtl="0" algn="l">
              <a:spcBef>
                <a:spcPts val="0"/>
              </a:spcBef>
              <a:spcAft>
                <a:spcPts val="0"/>
              </a:spcAft>
              <a:buSzPts val="1400"/>
              <a:buAutoNum type="arabicPeriod"/>
            </a:pPr>
            <a:r>
              <a:rPr lang="es-419"/>
              <a:t>Si una parte del conjunto de datos sólo contiene etiquetas de una clase, podemos detener el proceso proceso para esa parte y etiquetarla como nodo hoja de esa clase.</a:t>
            </a:r>
            <a:endParaRPr/>
          </a:p>
          <a:p>
            <a:pPr indent="-317500" lvl="0" marL="457200" rtl="0" algn="l">
              <a:spcBef>
                <a:spcPts val="0"/>
              </a:spcBef>
              <a:spcAft>
                <a:spcPts val="0"/>
              </a:spcAft>
              <a:buSzPts val="1400"/>
              <a:buAutoNum type="arabicPeriod"/>
            </a:pPr>
            <a:r>
              <a:rPr lang="es-419"/>
              <a:t>Repetimos todo el proceso hasta que tengamos solo nodos hoja , en los cuales tengamos puntos de datos de una sola clase.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9"/>
          <p:cNvPicPr preferRelativeResize="0"/>
          <p:nvPr/>
        </p:nvPicPr>
        <p:blipFill>
          <a:blip r:embed="rId3">
            <a:alphaModFix/>
          </a:blip>
          <a:stretch>
            <a:fillRect/>
          </a:stretch>
        </p:blipFill>
        <p:spPr>
          <a:xfrm>
            <a:off x="3300100" y="1363100"/>
            <a:ext cx="3775284" cy="3137208"/>
          </a:xfrm>
          <a:prstGeom prst="rect">
            <a:avLst/>
          </a:prstGeom>
          <a:noFill/>
          <a:ln>
            <a:noFill/>
          </a:ln>
        </p:spPr>
      </p:pic>
      <p:pic>
        <p:nvPicPr>
          <p:cNvPr id="144" name="Google Shape;144;p29"/>
          <p:cNvPicPr preferRelativeResize="0"/>
          <p:nvPr/>
        </p:nvPicPr>
        <p:blipFill rotWithShape="1">
          <a:blip r:embed="rId4">
            <a:alphaModFix/>
          </a:blip>
          <a:srcRect b="0" l="0" r="0" t="0"/>
          <a:stretch/>
        </p:blipFill>
        <p:spPr>
          <a:xfrm>
            <a:off x="0" y="4730183"/>
            <a:ext cx="6857999" cy="413317"/>
          </a:xfrm>
          <a:prstGeom prst="rect">
            <a:avLst/>
          </a:prstGeom>
          <a:noFill/>
          <a:ln>
            <a:noFill/>
          </a:ln>
        </p:spPr>
      </p:pic>
      <p:pic>
        <p:nvPicPr>
          <p:cNvPr id="145" name="Google Shape;145;p29"/>
          <p:cNvPicPr preferRelativeResize="0"/>
          <p:nvPr/>
        </p:nvPicPr>
        <p:blipFill rotWithShape="1">
          <a:blip r:embed="rId5">
            <a:alphaModFix/>
          </a:blip>
          <a:srcRect b="0" l="0" r="0" t="0"/>
          <a:stretch/>
        </p:blipFill>
        <p:spPr>
          <a:xfrm>
            <a:off x="685800" y="1732"/>
            <a:ext cx="1339702" cy="840040"/>
          </a:xfrm>
          <a:prstGeom prst="rect">
            <a:avLst/>
          </a:prstGeom>
          <a:noFill/>
          <a:ln>
            <a:noFill/>
          </a:ln>
        </p:spPr>
      </p:pic>
      <p:sp>
        <p:nvSpPr>
          <p:cNvPr id="146" name="Google Shape;146;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7" name="Google Shape;147;p29"/>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latin typeface="Calibri"/>
                <a:ea typeface="Calibri"/>
                <a:cs typeface="Calibri"/>
                <a:sym typeface="Calibri"/>
              </a:rPr>
              <a:t>Ejemplo: árbol de decisión</a:t>
            </a:r>
            <a:endParaRPr b="1" sz="3300">
              <a:solidFill>
                <a:schemeClr val="accent5"/>
              </a:solidFill>
              <a:latin typeface="Calibri"/>
              <a:ea typeface="Calibri"/>
              <a:cs typeface="Calibri"/>
              <a:sym typeface="Calibri"/>
            </a:endParaRPr>
          </a:p>
        </p:txBody>
      </p:sp>
      <p:sp>
        <p:nvSpPr>
          <p:cNvPr id="148" name="Google Shape;148;p29"/>
          <p:cNvSpPr txBox="1"/>
          <p:nvPr/>
        </p:nvSpPr>
        <p:spPr>
          <a:xfrm>
            <a:off x="213600" y="1092675"/>
            <a:ext cx="871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700"/>
              <a:t>Titanic dataset</a:t>
            </a:r>
            <a:endParaRPr b="1" sz="1700"/>
          </a:p>
        </p:txBody>
      </p:sp>
      <p:sp>
        <p:nvSpPr>
          <p:cNvPr id="149" name="Google Shape;149;p29"/>
          <p:cNvSpPr/>
          <p:nvPr/>
        </p:nvSpPr>
        <p:spPr>
          <a:xfrm>
            <a:off x="4858400" y="1452925"/>
            <a:ext cx="490500" cy="319200"/>
          </a:xfrm>
          <a:prstGeom prst="ellipse">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9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4732925" y="2978025"/>
            <a:ext cx="1254600" cy="551700"/>
          </a:xfrm>
          <a:prstGeom prst="ellipse">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9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9"/>
          <p:cNvSpPr/>
          <p:nvPr/>
        </p:nvSpPr>
        <p:spPr>
          <a:xfrm>
            <a:off x="5519700" y="2084025"/>
            <a:ext cx="1033500" cy="400200"/>
          </a:xfrm>
          <a:prstGeom prst="ellipse">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9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5599625" y="2518650"/>
            <a:ext cx="1117500" cy="23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9"/>
          <p:cNvCxnSpPr>
            <a:stCxn id="151" idx="6"/>
          </p:cNvCxnSpPr>
          <p:nvPr/>
        </p:nvCxnSpPr>
        <p:spPr>
          <a:xfrm flipH="1" rot="10800000">
            <a:off x="6553200" y="2255025"/>
            <a:ext cx="867000" cy="291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9"/>
          <p:cNvSpPr txBox="1"/>
          <p:nvPr/>
        </p:nvSpPr>
        <p:spPr>
          <a:xfrm>
            <a:off x="7516725" y="2084025"/>
            <a:ext cx="13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clase pura</a:t>
            </a:r>
            <a:endParaRPr b="1"/>
          </a:p>
        </p:txBody>
      </p:sp>
      <p:sp>
        <p:nvSpPr>
          <p:cNvPr id="155" name="Google Shape;155;p29"/>
          <p:cNvSpPr/>
          <p:nvPr/>
        </p:nvSpPr>
        <p:spPr>
          <a:xfrm>
            <a:off x="4288150" y="4208325"/>
            <a:ext cx="1836300" cy="23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a:off x="3102075" y="3337125"/>
            <a:ext cx="1117500" cy="19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9"/>
          <p:cNvCxnSpPr>
            <a:stCxn id="150" idx="6"/>
          </p:cNvCxnSpPr>
          <p:nvPr/>
        </p:nvCxnSpPr>
        <p:spPr>
          <a:xfrm>
            <a:off x="5987525" y="3253875"/>
            <a:ext cx="923700" cy="22470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29"/>
          <p:cNvSpPr txBox="1"/>
          <p:nvPr/>
        </p:nvSpPr>
        <p:spPr>
          <a:xfrm>
            <a:off x="6973450" y="3280075"/>
            <a:ext cx="13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parámetro</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64" name="Google Shape;164;p3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65" name="Google Shape;165;p3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66" name="Google Shape;166;p30"/>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latin typeface="Calibri"/>
                <a:ea typeface="Calibri"/>
                <a:cs typeface="Calibri"/>
                <a:sym typeface="Calibri"/>
              </a:rPr>
              <a:t>Ejemplo: árbol de decisión</a:t>
            </a:r>
            <a:endParaRPr b="1" sz="3300">
              <a:solidFill>
                <a:schemeClr val="accent5"/>
              </a:solidFill>
              <a:latin typeface="Calibri"/>
              <a:ea typeface="Calibri"/>
              <a:cs typeface="Calibri"/>
              <a:sym typeface="Calibri"/>
            </a:endParaRPr>
          </a:p>
        </p:txBody>
      </p:sp>
      <p:sp>
        <p:nvSpPr>
          <p:cNvPr id="167" name="Google Shape;167;p30"/>
          <p:cNvSpPr txBox="1"/>
          <p:nvPr/>
        </p:nvSpPr>
        <p:spPr>
          <a:xfrm>
            <a:off x="220475" y="841775"/>
            <a:ext cx="8720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t>En el algoritmo, la decisión de si vamos a seguir dividiendo el conjunto de datos en un nodo más o detener</a:t>
            </a:r>
            <a:endParaRPr/>
          </a:p>
          <a:p>
            <a:pPr indent="0" lvl="0" marL="0" rtl="0" algn="l">
              <a:spcBef>
                <a:spcPts val="0"/>
              </a:spcBef>
              <a:spcAft>
                <a:spcPts val="0"/>
              </a:spcAft>
              <a:buClr>
                <a:schemeClr val="dk1"/>
              </a:buClr>
              <a:buSzPts val="1100"/>
              <a:buFont typeface="Arial"/>
              <a:buNone/>
            </a:pPr>
            <a:r>
              <a:rPr lang="es-419"/>
              <a:t>el proceso de división se rige por uno de los hiperparámetros del algoritmo llamado </a:t>
            </a:r>
            <a:r>
              <a:rPr b="1" lang="es-419"/>
              <a:t>min_samples_leaf</a:t>
            </a:r>
            <a:r>
              <a:rPr lang="es-419"/>
              <a:t>.</a:t>
            </a:r>
            <a:endParaRPr/>
          </a:p>
          <a:p>
            <a:pPr indent="0" lvl="0" marL="0" rtl="0" algn="l">
              <a:spcBef>
                <a:spcPts val="0"/>
              </a:spcBef>
              <a:spcAft>
                <a:spcPts val="0"/>
              </a:spcAft>
              <a:buClr>
                <a:schemeClr val="dk1"/>
              </a:buClr>
              <a:buSzPts val="1100"/>
              <a:buFont typeface="Arial"/>
              <a:buNone/>
            </a:pPr>
            <a:r>
              <a:rPr lang="es-419"/>
              <a:t>Se trata de un </a:t>
            </a:r>
            <a:r>
              <a:rPr b="1" lang="es-419"/>
              <a:t>hiperparámetro</a:t>
            </a:r>
            <a:r>
              <a:rPr lang="es-419"/>
              <a:t> asociado al algoritmo del </a:t>
            </a:r>
            <a:r>
              <a:rPr b="1" lang="es-419"/>
              <a:t>árbol de decisión</a:t>
            </a:r>
            <a:r>
              <a:rPr lang="es-419"/>
              <a:t>. El valor por defecto de este parámetro es 1, lo que significa que podemos seguir dividiendo los datos hasta que tengamos un nodo hoja con un único punto de datos (con una única etiqueta de clase). Esto conduce a una gran cantidad de sobreajuste, ya que potencialmente cada punto de datos puede terminar en su propio nodo hoja y el modelo no aprenderá nada útil. Supongamos que queremos detener el proceso de división si tenemos un 3-4% de todo el conjunto de datos en un nodo hoja y etiquetar ese nodo con la clase mayoritaria de ese nodo.</a:t>
            </a:r>
            <a:endParaRPr/>
          </a:p>
          <a:p>
            <a:pPr indent="0" lvl="0" marL="0" rtl="0" algn="l">
              <a:spcBef>
                <a:spcPts val="0"/>
              </a:spcBef>
              <a:spcAft>
                <a:spcPts val="0"/>
              </a:spcAft>
              <a:buNone/>
            </a:pPr>
            <a:r>
              <a:rPr lang="es-419"/>
              <a:t>Esto se puede conseguir estableciendo un valor diferente para el hiperparámetro especificado. Esto nos permite controlar el sobreajuste y nos ayuda a desarrollar un modelo generalizado.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Este es sólo uno de los hiperparámetros asociados con el algoritmo; hay muchos más como el criterio de división (criterion), la profundidad máxima del árbol (max_depth), el número de características (max_features)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Los hiperparámetros están estrechamente relacionados con el algoritmo de aprendizaje. Por lo tanto, es necesario conocer el algoritmo para poder </a:t>
            </a:r>
            <a:r>
              <a:rPr b="1" lang="es-419"/>
              <a:t>intuir</a:t>
            </a:r>
            <a:r>
              <a:rPr lang="es-419"/>
              <a:t> el valor de un hiperparámetro concreto.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73" name="Google Shape;173;p3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74" name="Google Shape;174;p3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75" name="Google Shape;175;p31"/>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latin typeface="Calibri"/>
                <a:ea typeface="Calibri"/>
                <a:cs typeface="Calibri"/>
                <a:sym typeface="Calibri"/>
              </a:rPr>
              <a:t>Sesgo - Varianza</a:t>
            </a:r>
            <a:endParaRPr b="1" sz="3300">
              <a:solidFill>
                <a:schemeClr val="accent5"/>
              </a:solidFill>
              <a:latin typeface="Calibri"/>
              <a:ea typeface="Calibri"/>
              <a:cs typeface="Calibri"/>
              <a:sym typeface="Calibri"/>
            </a:endParaRPr>
          </a:p>
        </p:txBody>
      </p:sp>
      <p:sp>
        <p:nvSpPr>
          <p:cNvPr id="176" name="Google Shape;176;p31"/>
          <p:cNvSpPr txBox="1"/>
          <p:nvPr/>
        </p:nvSpPr>
        <p:spPr>
          <a:xfrm>
            <a:off x="220475" y="841775"/>
            <a:ext cx="8720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A</a:t>
            </a:r>
            <a:r>
              <a:rPr lang="es-419"/>
              <a:t>ntes de ajustar realmente nuestros modelos, debemos entender un posible compromiso que pone alguna restricción al mejor modelo que podemos desarrollar. Este compromiso se denomina </a:t>
            </a:r>
            <a:r>
              <a:rPr b="1" lang="es-419"/>
              <a:t>compromiso sesgo - varianza</a:t>
            </a:r>
            <a:r>
              <a:rPr lang="es-419"/>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La pregunta obvia que surge es qué son el sesgo y la varianza en el contexto de los modelos de aprendizaje automático?</a:t>
            </a:r>
            <a:endParaRPr/>
          </a:p>
          <a:p>
            <a:pPr indent="0" lvl="0" marL="0" rtl="0" algn="l">
              <a:spcBef>
                <a:spcPts val="0"/>
              </a:spcBef>
              <a:spcAft>
                <a:spcPts val="0"/>
              </a:spcAft>
              <a:buNone/>
            </a:pPr>
            <a:r>
              <a:t/>
            </a:r>
            <a:endParaRPr/>
          </a:p>
        </p:txBody>
      </p:sp>
      <p:pic>
        <p:nvPicPr>
          <p:cNvPr id="177" name="Google Shape;177;p31"/>
          <p:cNvPicPr preferRelativeResize="0"/>
          <p:nvPr/>
        </p:nvPicPr>
        <p:blipFill>
          <a:blip r:embed="rId5">
            <a:alphaModFix/>
          </a:blip>
          <a:stretch>
            <a:fillRect/>
          </a:stretch>
        </p:blipFill>
        <p:spPr>
          <a:xfrm>
            <a:off x="3063325" y="2196950"/>
            <a:ext cx="3539976" cy="2374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2"/>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83" name="Google Shape;183;p32"/>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84" name="Google Shape;184;p32"/>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85" name="Google Shape;185;p32"/>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latin typeface="Calibri"/>
                <a:ea typeface="Calibri"/>
                <a:cs typeface="Calibri"/>
                <a:sym typeface="Calibri"/>
              </a:rPr>
              <a:t>Sesgo</a:t>
            </a:r>
            <a:endParaRPr b="1" sz="3300">
              <a:solidFill>
                <a:schemeClr val="accent5"/>
              </a:solidFill>
              <a:latin typeface="Calibri"/>
              <a:ea typeface="Calibri"/>
              <a:cs typeface="Calibri"/>
              <a:sym typeface="Calibri"/>
            </a:endParaRPr>
          </a:p>
        </p:txBody>
      </p:sp>
      <p:sp>
        <p:nvSpPr>
          <p:cNvPr id="186" name="Google Shape;186;p32"/>
          <p:cNvSpPr txBox="1"/>
          <p:nvPr/>
        </p:nvSpPr>
        <p:spPr>
          <a:xfrm>
            <a:off x="220475" y="841775"/>
            <a:ext cx="8720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Es el error que surge debido a que el modelo (algoritmo de aprendizaje) hace suposiciones erróneas sobre los parámetros de los datos subyacentes. </a:t>
            </a:r>
            <a:r>
              <a:rPr b="1" lang="es-419"/>
              <a:t>El error de sesgo es la diferencia entre el valor esperado o predicho del estimador del modelo y el valor real o verdadero que intentamos predecir.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419"/>
              <a:t>El sesgo se ve afectado principalmente por nuestras suposiciones (o las suposiciones del modelo) sobre los datos y patrones subyacentes.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s-419"/>
              <a:t>Por ejemplo</a:t>
            </a:r>
            <a:r>
              <a:rPr lang="es-419"/>
              <a:t>: un modelo de regresión lineal simple hace la suposición</a:t>
            </a:r>
            <a:endParaRPr/>
          </a:p>
          <a:p>
            <a:pPr indent="0" lvl="0" marL="0" rtl="0" algn="l">
              <a:spcBef>
                <a:spcPts val="0"/>
              </a:spcBef>
              <a:spcAft>
                <a:spcPts val="0"/>
              </a:spcAft>
              <a:buNone/>
            </a:pPr>
            <a:r>
              <a:rPr lang="es-419"/>
              <a:t>de que la variable dependiente está relacionada linealmente con la variable independiente.</a:t>
            </a:r>
            <a:endParaRPr/>
          </a:p>
          <a:p>
            <a:pPr indent="0" lvl="0" marL="0" rtl="0" algn="l">
              <a:spcBef>
                <a:spcPts val="0"/>
              </a:spcBef>
              <a:spcAft>
                <a:spcPts val="0"/>
              </a:spcAft>
              <a:buNone/>
            </a:pPr>
            <a:r>
              <a:rPr lang="es-419"/>
              <a:t>En cambio, un modelo de árbol de decisión no hace ninguna suposición sobre la estructura de los datos y se limita a aprender patrones de los datos. Por lo tanto, en sentido relativo, un modelo lineal puede tender a tener un mayor sesgo que un modelo de árbol de decisión.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Un sesgo elevado hace que un modelo pase por alto las relaciones relevantes entre las características y</a:t>
            </a:r>
            <a:endParaRPr/>
          </a:p>
          <a:p>
            <a:pPr indent="0" lvl="0" marL="0" rtl="0" algn="l">
              <a:spcBef>
                <a:spcPts val="0"/>
              </a:spcBef>
              <a:spcAft>
                <a:spcPts val="0"/>
              </a:spcAft>
              <a:buNone/>
            </a:pPr>
            <a:r>
              <a:rPr lang="es-419"/>
              <a:t>las variables de salida de los datos.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3"/>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92" name="Google Shape;192;p33"/>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93" name="Google Shape;193;p33"/>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94" name="Google Shape;194;p33"/>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latin typeface="Calibri"/>
                <a:ea typeface="Calibri"/>
                <a:cs typeface="Calibri"/>
                <a:sym typeface="Calibri"/>
              </a:rPr>
              <a:t>Varianza</a:t>
            </a:r>
            <a:endParaRPr b="1" sz="3300">
              <a:solidFill>
                <a:schemeClr val="accent5"/>
              </a:solidFill>
              <a:latin typeface="Calibri"/>
              <a:ea typeface="Calibri"/>
              <a:cs typeface="Calibri"/>
              <a:sym typeface="Calibri"/>
            </a:endParaRPr>
          </a:p>
        </p:txBody>
      </p:sp>
      <p:sp>
        <p:nvSpPr>
          <p:cNvPr id="195" name="Google Shape;195;p33"/>
          <p:cNvSpPr txBox="1"/>
          <p:nvPr/>
        </p:nvSpPr>
        <p:spPr>
          <a:xfrm>
            <a:off x="220475" y="841775"/>
            <a:ext cx="8720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Este error surge debido a la sensibilidad del modelo a las fluctuaciones del conjunto de datos que</a:t>
            </a:r>
            <a:endParaRPr/>
          </a:p>
          <a:p>
            <a:pPr indent="0" lvl="0" marL="0" rtl="0" algn="l">
              <a:spcBef>
                <a:spcPts val="0"/>
              </a:spcBef>
              <a:spcAft>
                <a:spcPts val="0"/>
              </a:spcAft>
              <a:buNone/>
            </a:pPr>
            <a:r>
              <a:rPr lang="es-419"/>
              <a:t>pueden surgir debido a nuevos puntos de datos, características, aleatoriedad, ruido,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Supongamos que el modelo se ha entrenado con un subconjunto diferente de todos los conjuntos de datos posibles, entonces la varianza cuantificaría c</a:t>
            </a:r>
            <a:r>
              <a:rPr b="1" lang="es-419"/>
              <a:t>ómo cambian los resultados del modelo con el cambio en el conjunto de datos.</a:t>
            </a:r>
            <a:r>
              <a:rPr lang="es-419"/>
              <a:t> Si los resultados permanecen bastante estables, se diría que el modelo tiene una varianza baja, pero si los resultados varían considerablemente cada vez, se diría que el modelo tiene una varianza alta.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Consideremos el mismo </a:t>
            </a:r>
            <a:r>
              <a:rPr b="1" lang="es-419"/>
              <a:t>ejemplo</a:t>
            </a:r>
            <a:r>
              <a:rPr lang="es-419"/>
              <a:t> de contrastar un modelo lineal frente a un modelo de árbol de decisión, bajo el supuesto de que existe una clara relación lineal entre las variables de datos dependientes e independientes. Entonces, para un conjunto de datos suficientemente grande, nuestro modelo lineal siempre captará esa relación, mientras que la capacidad de un modelo de árbol de decisión depende del conjunto de datos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