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j1zx/9bnaiLQyYkHevGCISixu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9f1ca70f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39f1ca70f3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bc5b2af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3bc5b2afc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bc5b2afc7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13bc5b2afc7_0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>
  <p:cSld name="Título y texto vertical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41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>
  <p:cSld name="Título vertical y tex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42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5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3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9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04602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regex101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pandas.pydata.org/docs/user_guide/text.html#method-summary" TargetMode="External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es.wikipedia.org/wiki/Formato_abierto" TargetMode="External"/><Relationship Id="rId6" Type="http://schemas.openxmlformats.org/officeDocument/2006/relationships/hyperlink" Target="https://es.wikipedia.org/wiki/Lenguaje_de_marcado" TargetMode="External"/><Relationship Id="rId7" Type="http://schemas.openxmlformats.org/officeDocument/2006/relationships/hyperlink" Target="https://es.wikipedia.org/wiki/P%C3%A1gina_we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hyperlink" Target="https://pandas.pydata.org/pandas-docs/stable/user_guide/io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docs.python.org/3/library/codecs.html#standard-encoding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hyperlink" Target="https://docs.python.org/3/library/codecs.html#standard-encoding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regex101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Para agregar diapositivas nuevas, siempre duplicar la segunda diapo.</a:t>
            </a:r>
            <a:endParaRPr/>
          </a:p>
        </p:txBody>
      </p:sp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8793525" y="6466901"/>
            <a:ext cx="350475" cy="28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fld id="{00000000-1234-1234-1234-123412341234}" type="slidenum">
              <a:rPr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0054"/>
            <a:ext cx="9144000" cy="573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68" name="Google Shape;68;p1"/>
          <p:cNvPicPr preferRelativeResize="0"/>
          <p:nvPr/>
        </p:nvPicPr>
        <p:blipFill rotWithShape="1">
          <a:blip r:embed="rId5">
            <a:alphaModFix/>
          </a:blip>
          <a:srcRect b="0" l="13691" r="8693" t="0"/>
          <a:stretch/>
        </p:blipFill>
        <p:spPr>
          <a:xfrm>
            <a:off x="0" y="1905058"/>
            <a:ext cx="9144000" cy="33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39f1ca70f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39f1ca70f3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39f1ca70f3_0_6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9f1ca70f3_0_6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0083B7"/>
                </a:solidFill>
                <a:latin typeface="Arial"/>
                <a:ea typeface="Arial"/>
                <a:cs typeface="Arial"/>
                <a:sym typeface="Arial"/>
              </a:rPr>
              <a:t>Expresiones regulares: tipos</a:t>
            </a:r>
            <a:endParaRPr b="0" i="0" sz="1800" u="none" cap="none" strike="noStrike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39f1ca70f3_0_6"/>
          <p:cNvSpPr txBox="1"/>
          <p:nvPr/>
        </p:nvSpPr>
        <p:spPr>
          <a:xfrm>
            <a:off x="425400" y="1301975"/>
            <a:ext cx="78408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800">
                <a:solidFill>
                  <a:srgbClr val="0083B7"/>
                </a:solidFill>
              </a:rPr>
              <a:t>Sets y grupos</a:t>
            </a:r>
            <a:endParaRPr b="1" sz="1800">
              <a:solidFill>
                <a:srgbClr val="0083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3A3838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[ ]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contiene un set de caracteres para matchear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3A3838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[amk]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matchea </a:t>
            </a:r>
            <a:r>
              <a:rPr i="1" lang="es-ES" sz="1800">
                <a:solidFill>
                  <a:srgbClr val="3A3838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i="1" lang="es-ES" sz="1800">
                <a:solidFill>
                  <a:srgbClr val="3A3838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s-ES" sz="1800">
                <a:solidFill>
                  <a:srgbClr val="3A3838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. No matchea </a:t>
            </a: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amk</a:t>
            </a:r>
            <a:endParaRPr i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( )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matchea la expresión entre paréntesis y las agrupa 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39f1ca70f3_0_6"/>
          <p:cNvSpPr txBox="1"/>
          <p:nvPr/>
        </p:nvSpPr>
        <p:spPr>
          <a:xfrm>
            <a:off x="425400" y="3130200"/>
            <a:ext cx="7840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83B7"/>
                </a:solidFill>
              </a:rPr>
              <a:t>Ejemplos</a:t>
            </a:r>
            <a:endParaRPr i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39f1ca70f3_0_6"/>
          <p:cNvSpPr txBox="1"/>
          <p:nvPr/>
        </p:nvSpPr>
        <p:spPr>
          <a:xfrm>
            <a:off x="296500" y="3850225"/>
            <a:ext cx="2568300" cy="1293000"/>
          </a:xfrm>
          <a:prstGeom prst="rect">
            <a:avLst/>
          </a:prstGeom>
          <a:noFill/>
          <a:ln cap="flat" cmpd="sng" w="9525">
            <a:solidFill>
              <a:srgbClr val="0063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string: </a:t>
            </a: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“Tengo 27 años”</a:t>
            </a:r>
            <a:endParaRPr i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regex: \d{2}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“Tengo </a:t>
            </a:r>
            <a:r>
              <a:rPr i="1" lang="es-ES" sz="1800">
                <a:solidFill>
                  <a:srgbClr val="3A3838"/>
                </a:solidFill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años”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39f1ca70f3_0_6"/>
          <p:cNvSpPr txBox="1"/>
          <p:nvPr/>
        </p:nvSpPr>
        <p:spPr>
          <a:xfrm>
            <a:off x="3039700" y="3850225"/>
            <a:ext cx="2467800" cy="1293000"/>
          </a:xfrm>
          <a:prstGeom prst="rect">
            <a:avLst/>
          </a:prstGeom>
          <a:noFill/>
          <a:ln cap="flat" cmpd="sng" w="9525">
            <a:solidFill>
              <a:srgbClr val="0063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string: </a:t>
            </a: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“1235Lucas427”</a:t>
            </a:r>
            <a:endParaRPr i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regex: \D*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1235</a:t>
            </a:r>
            <a:r>
              <a:rPr i="1" lang="es-ES" sz="1800">
                <a:solidFill>
                  <a:srgbClr val="3A3838"/>
                </a:solidFill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Lucas</a:t>
            </a: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427”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39f1ca70f3_0_6"/>
          <p:cNvSpPr txBox="1"/>
          <p:nvPr/>
        </p:nvSpPr>
        <p:spPr>
          <a:xfrm>
            <a:off x="5682400" y="3850225"/>
            <a:ext cx="3370200" cy="1293000"/>
          </a:xfrm>
          <a:prstGeom prst="rect">
            <a:avLst/>
          </a:prstGeom>
          <a:noFill/>
          <a:ln cap="flat" cmpd="sng" w="9525">
            <a:solidFill>
              <a:srgbClr val="0063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string: </a:t>
            </a: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“La fecha es 04/05/2021”</a:t>
            </a:r>
            <a:endParaRPr i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regex: \d{2}/d{2}/d{4}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La fecha es </a:t>
            </a:r>
            <a:r>
              <a:rPr i="1" lang="es-ES" sz="1800">
                <a:solidFill>
                  <a:srgbClr val="3A3838"/>
                </a:solidFill>
                <a:highlight>
                  <a:srgbClr val="EA9999"/>
                </a:highlight>
                <a:latin typeface="Calibri"/>
                <a:ea typeface="Calibri"/>
                <a:cs typeface="Calibri"/>
                <a:sym typeface="Calibri"/>
              </a:rPr>
              <a:t>04/05/2021</a:t>
            </a:r>
            <a:r>
              <a:rPr i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39f1ca70f3_0_6"/>
          <p:cNvSpPr txBox="1"/>
          <p:nvPr/>
        </p:nvSpPr>
        <p:spPr>
          <a:xfrm>
            <a:off x="296500" y="5429150"/>
            <a:ext cx="59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Probemos estas expresiones en </a:t>
            </a:r>
            <a:r>
              <a:rPr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regex101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ES" sz="2600">
                <a:solidFill>
                  <a:srgbClr val="0083B7"/>
                </a:solidFill>
              </a:rPr>
              <a:t>Regex: principales usos</a:t>
            </a:r>
            <a:endParaRPr b="0" i="0" sz="1800" u="none" cap="none" strike="noStrike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869575" y="4172950"/>
            <a:ext cx="80058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2100">
                <a:solidFill>
                  <a:srgbClr val="76A7F6"/>
                </a:solidFill>
                <a:latin typeface="Calibri"/>
                <a:ea typeface="Calibri"/>
                <a:cs typeface="Calibri"/>
                <a:sym typeface="Calibri"/>
              </a:rPr>
              <a:t>Pattern substitution: </a:t>
            </a:r>
            <a:r>
              <a:rPr lang="es-ES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reemplazar</a:t>
            </a:r>
            <a:r>
              <a:rPr lang="es-ES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patrones en los strings</a:t>
            </a:r>
            <a:b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replace(</a:t>
            </a:r>
            <a:r>
              <a:rPr i="1"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pat, repl, n=-1, regex</a:t>
            </a:r>
            <a:r>
              <a:rPr lang="es-ES" sz="18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Reemplaza las n ocurrencias de un patrón (pat) con la expresión de reemplazo (repl)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375450" y="1405979"/>
            <a:ext cx="83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Los principales usos y su implementación en pandas son: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936125" y="2205750"/>
            <a:ext cx="80058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2100">
                <a:solidFill>
                  <a:srgbClr val="76A7F6"/>
                </a:solidFill>
                <a:latin typeface="Calibri"/>
                <a:ea typeface="Calibri"/>
                <a:cs typeface="Calibri"/>
                <a:sym typeface="Calibri"/>
              </a:rPr>
              <a:t>Pattern splitting: </a:t>
            </a:r>
            <a:r>
              <a:rPr lang="es-ES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dividir los strings en base a un patrón</a:t>
            </a:r>
            <a:b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split(</a:t>
            </a:r>
            <a:r>
              <a:rPr i="1"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pat, expand, regex</a:t>
            </a:r>
            <a:r>
              <a:rPr lang="es-ES" sz="18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Divide a un string en base a un patrón (pat). Si expand=True devuelve cada separación como una columna nueva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800" y="2089775"/>
            <a:ext cx="689775" cy="6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800" y="4092500"/>
            <a:ext cx="689775" cy="6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3bc5b2afc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3bc5b2afc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3bc5b2afc7_0_0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3bc5b2afc7_0_0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ES" sz="2600">
                <a:solidFill>
                  <a:srgbClr val="0083B7"/>
                </a:solidFill>
              </a:rPr>
              <a:t>Regex: principales usos</a:t>
            </a:r>
            <a:endParaRPr b="0" i="0" sz="1800" u="none" cap="none" strike="noStrike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3bc5b2afc7_0_0"/>
          <p:cNvSpPr txBox="1"/>
          <p:nvPr/>
        </p:nvSpPr>
        <p:spPr>
          <a:xfrm>
            <a:off x="311225" y="5690907"/>
            <a:ext cx="83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listado completo de métodos se puede encontrar </a:t>
            </a:r>
            <a:r>
              <a:rPr lang="es-E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aquí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3bc5b2afc7_0_0"/>
          <p:cNvSpPr txBox="1"/>
          <p:nvPr/>
        </p:nvSpPr>
        <p:spPr>
          <a:xfrm>
            <a:off x="988000" y="1681475"/>
            <a:ext cx="8018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2100">
                <a:solidFill>
                  <a:srgbClr val="76A7F6"/>
                </a:solidFill>
                <a:latin typeface="Calibri"/>
                <a:ea typeface="Calibri"/>
                <a:cs typeface="Calibri"/>
                <a:sym typeface="Calibri"/>
              </a:rPr>
              <a:t>Pattern matching/extraction: </a:t>
            </a:r>
            <a:r>
              <a:rPr lang="es-ES" sz="21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hallar patrones en los strings</a:t>
            </a:r>
            <a:b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extract(</a:t>
            </a:r>
            <a:r>
              <a:rPr i="1"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pat</a:t>
            </a:r>
            <a:r>
              <a:rPr lang="es-ES" sz="18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Aplica la función re.search(), la cual encuentra y devuelve la </a:t>
            </a:r>
            <a:r>
              <a:rPr b="1"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primera</a:t>
            </a: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ocurrencia</a:t>
            </a: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 un patrón que se encuentra en un string.</a:t>
            </a:r>
            <a:b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extractall(</a:t>
            </a:r>
            <a:r>
              <a:rPr i="1"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pat</a:t>
            </a:r>
            <a:r>
              <a:rPr lang="es-ES" sz="18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Aplica la función re.findall(), la cual encuentra y devuelve </a:t>
            </a:r>
            <a:r>
              <a:rPr b="1"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todas las ocurrencias</a:t>
            </a: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 un patrón que se encuentran en un string.</a:t>
            </a:r>
            <a:b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Devuelve un DataFrame</a:t>
            </a:r>
            <a:r>
              <a:rPr lang="es-ES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s-ES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findall(</a:t>
            </a:r>
            <a:r>
              <a:rPr i="1"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pat</a:t>
            </a:r>
            <a:r>
              <a:rPr lang="es-ES" sz="18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Aplica la función re.findall(), la cual encuentra y devuelve </a:t>
            </a:r>
            <a:r>
              <a:rPr b="1"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todas las ocurrencias</a:t>
            </a: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 un patrón que se encuentran en un string. </a:t>
            </a:r>
            <a:b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Devuelve una Serie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13bc5b2afc7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800" y="1527450"/>
            <a:ext cx="844200" cy="8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Para agregar diapositivas nuevas, siempre duplicar la segunda diapo.</a:t>
            </a:r>
            <a:endParaRPr/>
          </a:p>
        </p:txBody>
      </p:sp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8793525" y="6466901"/>
            <a:ext cx="350475" cy="28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fld id="{00000000-1234-1234-1234-123412341234}" type="slidenum">
              <a:rPr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0054"/>
            <a:ext cx="9144000" cy="573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Texto&#10;&#10;Descripción generada automáticamente" id="212" name="Google Shape;212;p16"/>
          <p:cNvPicPr preferRelativeResize="0"/>
          <p:nvPr/>
        </p:nvPicPr>
        <p:blipFill rotWithShape="1">
          <a:blip r:embed="rId5">
            <a:alphaModFix/>
          </a:blip>
          <a:srcRect b="0" l="5195" r="0" t="0"/>
          <a:stretch/>
        </p:blipFill>
        <p:spPr>
          <a:xfrm>
            <a:off x="0" y="2422834"/>
            <a:ext cx="8968762" cy="177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51311" y="3443992"/>
            <a:ext cx="9092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ES" sz="1800" u="sng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Entrada</a:t>
            </a:r>
            <a:endParaRPr b="1" sz="1800" u="sng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datos se encuentran en gran variedad de formatos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y se desea cargarlos y </a:t>
            </a: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transformarlos en objetos 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fácilmente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manipulables como </a:t>
            </a: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series de pandas o dataframes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ES" sz="1800" u="sng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Salida</a:t>
            </a:r>
            <a:endParaRPr b="1" sz="1800" u="sng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Al momento de guardar los datos se deberá tener en cuenta cómo serán utilizados posteriormente: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●"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¿Cómo se van a consumir o disponibilizar?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●"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¿Es un formato “universal” o no?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Font typeface="Calibri"/>
              <a:buChar char="●"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¿Cuál es la herramienta más útil?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00638A"/>
                </a:solidFill>
                <a:latin typeface="Arial"/>
                <a:ea typeface="Arial"/>
                <a:cs typeface="Arial"/>
                <a:sym typeface="Arial"/>
              </a:rPr>
              <a:t>Entrada y salida de datos</a:t>
            </a:r>
            <a:endParaRPr b="0" i="0" sz="1800" u="none" cap="none" strike="noStrike">
              <a:solidFill>
                <a:srgbClr val="0063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413100" y="1497250"/>
            <a:ext cx="8317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La entrada y salida de datos comprende las operaciones de lectura y escritura.  Estas operaciones se pueden dividir en:</a:t>
            </a:r>
            <a:endParaRPr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Calibri"/>
              <a:buAutoNum type="arabicPeriod"/>
            </a:pPr>
            <a:r>
              <a:rPr lang="es-ES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Lectura y escritura de archivos</a:t>
            </a:r>
            <a:endParaRPr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Calibri"/>
              <a:buAutoNum type="arabicPeriod"/>
            </a:pPr>
            <a:r>
              <a:rPr lang="es-ES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Interacción con bases de datos</a:t>
            </a:r>
            <a:endParaRPr sz="20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Calibri"/>
              <a:buAutoNum type="arabicPeriod"/>
            </a:pPr>
            <a:r>
              <a:rPr lang="es-ES" sz="20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Interacción con APIs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395187" y="1190881"/>
            <a:ext cx="2991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Archivos de formato “texto”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ES" sz="2600">
                <a:solidFill>
                  <a:srgbClr val="00638A"/>
                </a:solidFill>
              </a:rPr>
              <a:t>Formatos de archivos</a:t>
            </a:r>
            <a:endParaRPr b="0" i="0" sz="1800" u="none" cap="none" strike="noStrike">
              <a:solidFill>
                <a:srgbClr val="0063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523125" y="1843400"/>
            <a:ext cx="8400600" cy="4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Un archivo </a:t>
            </a:r>
            <a:r>
              <a:rPr b="1" lang="es-ES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tipo texto </a:t>
            </a:r>
            <a:r>
              <a:rPr lang="es-ES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es aquel que almacena información de texto plano, es decir que no contiene caracteres de control.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38A"/>
              </a:buClr>
              <a:buSzPts val="1500"/>
              <a:buChar char="•"/>
            </a:pPr>
            <a:r>
              <a:rPr b="1" lang="es-ES" sz="1500">
                <a:solidFill>
                  <a:srgbClr val="00638A"/>
                </a:solidFill>
                <a:latin typeface="Calibri"/>
                <a:ea typeface="Calibri"/>
                <a:cs typeface="Calibri"/>
                <a:sym typeface="Calibri"/>
              </a:rPr>
              <a:t>CSV: </a:t>
            </a:r>
            <a:r>
              <a:rPr b="1" lang="es-E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(comma-separated values)</a:t>
            </a:r>
            <a:r>
              <a:rPr lang="es-E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son un tipo de documento en </a:t>
            </a:r>
            <a:r>
              <a:rPr lang="es-ES" sz="1500" u="sng">
                <a:solidFill>
                  <a:srgbClr val="00638A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formato abierto</a:t>
            </a:r>
            <a:r>
              <a:rPr lang="es-E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 sencillo para representar datos en forma de tabla, en las que las columnas se separan por comas (o punto y coma) y las filas por saltos de línea.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38A"/>
              </a:buClr>
              <a:buSzPts val="1500"/>
              <a:buChar char="•"/>
            </a:pPr>
            <a:r>
              <a:rPr b="1" lang="es-ES" sz="1500">
                <a:solidFill>
                  <a:srgbClr val="00638A"/>
                </a:solidFill>
                <a:latin typeface="Calibri"/>
                <a:ea typeface="Calibri"/>
                <a:cs typeface="Calibri"/>
                <a:sym typeface="Calibri"/>
              </a:rPr>
              <a:t>JSON: </a:t>
            </a:r>
            <a:r>
              <a:rPr b="1" lang="es-E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(JavaScript Object Notation)</a:t>
            </a:r>
            <a:r>
              <a:rPr lang="es-E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es un formato de texto sencillo para el intercambio de datos que permite guardar estructuras de datos complejas.</a:t>
            </a:r>
            <a:endParaRPr sz="15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38A"/>
              </a:buClr>
              <a:buSzPts val="1500"/>
              <a:buChar char="•"/>
            </a:pPr>
            <a:r>
              <a:rPr b="1" lang="es-ES" sz="1500">
                <a:solidFill>
                  <a:srgbClr val="00638A"/>
                </a:solidFill>
                <a:latin typeface="Calibri"/>
                <a:ea typeface="Calibri"/>
                <a:cs typeface="Calibri"/>
                <a:sym typeface="Calibri"/>
              </a:rPr>
              <a:t>HTML: </a:t>
            </a:r>
            <a:r>
              <a:rPr b="1" lang="es-E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HyperText Markup Language </a:t>
            </a:r>
            <a:r>
              <a:rPr lang="es-E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hace referencia al </a:t>
            </a:r>
            <a:r>
              <a:rPr lang="es-ES" sz="1500" u="sng">
                <a:solidFill>
                  <a:srgbClr val="00638A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lenguaje de marcado</a:t>
            </a:r>
            <a:r>
              <a:rPr lang="es-E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 para la elaboración de </a:t>
            </a:r>
            <a:r>
              <a:rPr lang="es-ES" sz="1500" u="sng">
                <a:solidFill>
                  <a:srgbClr val="00638A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páginas web</a:t>
            </a:r>
            <a:r>
              <a:rPr lang="es-E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 Es un estándar que sirve de referencia del software que conecta con la elaboración de páginas web en sus diferentes versiones.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38A"/>
              </a:buClr>
              <a:buSzPts val="1500"/>
              <a:buChar char="•"/>
            </a:pPr>
            <a:r>
              <a:rPr b="1" lang="es-ES" sz="1500">
                <a:solidFill>
                  <a:srgbClr val="00638A"/>
                </a:solidFill>
                <a:latin typeface="Calibri"/>
                <a:ea typeface="Calibri"/>
                <a:cs typeface="Calibri"/>
                <a:sym typeface="Calibri"/>
              </a:rPr>
              <a:t>LaTex: </a:t>
            </a:r>
            <a:r>
              <a:rPr b="1" lang="es-E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LaTeX</a:t>
            </a:r>
            <a:r>
              <a:rPr lang="es-ES" sz="15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tiene soporte incorporado para componer tablas y proporciona dos entornos: tabular y de tabla.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9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422079" y="1408168"/>
            <a:ext cx="37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Archivos de formato “binario”</a:t>
            </a:r>
            <a:endParaRPr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lang="es-ES" sz="2600">
                <a:solidFill>
                  <a:srgbClr val="00638A"/>
                </a:solidFill>
              </a:rPr>
              <a:t>Formatos de archivos</a:t>
            </a:r>
            <a:endParaRPr b="1" sz="2600">
              <a:solidFill>
                <a:srgbClr val="00638A"/>
              </a:solidFill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422075" y="1929477"/>
            <a:ext cx="82566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 archivo binario es un archivo informático que contiene información de cualquier tipo codificada en binario para el propósito de almacenamiento y procesamiento en ordenadores</a:t>
            </a: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38A"/>
              </a:buClr>
              <a:buSzPts val="1800"/>
              <a:buChar char="•"/>
            </a:pPr>
            <a:r>
              <a:rPr lang="es-ES" sz="1800">
                <a:solidFill>
                  <a:srgbClr val="00638A"/>
                </a:solidFill>
                <a:latin typeface="Calibri"/>
                <a:ea typeface="Calibri"/>
                <a:cs typeface="Calibri"/>
                <a:sym typeface="Calibri"/>
              </a:rPr>
              <a:t>HDF: </a:t>
            </a:r>
            <a:r>
              <a:rPr b="1"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(Hierarchical data format) 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Formato de archivos de datos estándar para el 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lmacenamiento de grandes 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volúmenes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de datos.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1450" rtl="0" algn="l">
              <a:spcBef>
                <a:spcPts val="0"/>
              </a:spcBef>
              <a:spcAft>
                <a:spcPts val="0"/>
              </a:spcAft>
              <a:buClr>
                <a:srgbClr val="00638A"/>
              </a:buClr>
              <a:buSzPts val="1800"/>
              <a:buFont typeface="Calibri"/>
              <a:buChar char="•"/>
            </a:pPr>
            <a:r>
              <a:rPr lang="es-ES" sz="1800">
                <a:solidFill>
                  <a:srgbClr val="00638A"/>
                </a:solidFill>
                <a:latin typeface="Calibri"/>
                <a:ea typeface="Calibri"/>
                <a:cs typeface="Calibri"/>
                <a:sym typeface="Calibri"/>
              </a:rPr>
              <a:t>Pickle: 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Se utiliza para serializar y des-serializar una estructura de objetos de Python. Es un formato 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de Python y permite guardar y cargar cualquier tipo de objeto de Python.</a:t>
            </a:r>
            <a:b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38A"/>
              </a:buClr>
              <a:buSzPts val="1800"/>
              <a:buFont typeface="Calibri"/>
              <a:buChar char="•"/>
            </a:pPr>
            <a:r>
              <a:rPr lang="es-ES" sz="1800">
                <a:solidFill>
                  <a:srgbClr val="00638A"/>
                </a:solidFill>
                <a:latin typeface="Calibri"/>
                <a:ea typeface="Calibri"/>
                <a:cs typeface="Calibri"/>
                <a:sym typeface="Calibri"/>
              </a:rPr>
              <a:t>Excel/Open document: 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Son archivos binarios que almacenan libros de hojas de cálculo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3747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6629" y="2446043"/>
            <a:ext cx="5715140" cy="322243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1"/>
          <p:cNvSpPr txBox="1"/>
          <p:nvPr/>
        </p:nvSpPr>
        <p:spPr>
          <a:xfrm>
            <a:off x="949025" y="906450"/>
            <a:ext cx="76395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ES" sz="2600">
                <a:solidFill>
                  <a:srgbClr val="00638A"/>
                </a:solidFill>
              </a:rPr>
              <a:t>Métodos de lectura y escritura archivos</a:t>
            </a:r>
            <a:endParaRPr b="0" i="0" sz="1800" u="none" cap="none" strike="noStrike">
              <a:solidFill>
                <a:srgbClr val="0063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130551" y="1435725"/>
            <a:ext cx="876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 sintaxis de pandas para lectura de archivos es </a:t>
            </a:r>
            <a:r>
              <a:rPr i="1" lang="es-ES" sz="20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read_formato()</a:t>
            </a: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 para la escritura es </a:t>
            </a:r>
            <a:r>
              <a:rPr i="1" lang="es-ES" sz="20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to_formato(). </a:t>
            </a: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continuación se presenta un extracto de métodos para formatos usuales: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78978" y="5739825"/>
            <a:ext cx="82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 listado exhaustivo de formatos y sus métodos se encuentra </a:t>
            </a:r>
            <a:r>
              <a:rPr lang="es-E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aquí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703" y="1959367"/>
            <a:ext cx="7954543" cy="355433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00638A"/>
                </a:solidFill>
                <a:latin typeface="Arial"/>
                <a:ea typeface="Arial"/>
                <a:cs typeface="Arial"/>
                <a:sym typeface="Arial"/>
              </a:rPr>
              <a:t>Entrada de datos</a:t>
            </a:r>
            <a:endParaRPr b="0" i="0" sz="1800" u="none" cap="none" strike="noStrike">
              <a:solidFill>
                <a:srgbClr val="0063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399625" y="1237525"/>
            <a:ext cx="805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El formato CSV es uno de los más usuales y la función de lectura admite muchos parámetros para adaptarse a diversas situaciones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13bc5b2afc7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13bc5b2afc7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3bc5b2afc7_0_43"/>
          <p:cNvSpPr txBox="1"/>
          <p:nvPr/>
        </p:nvSpPr>
        <p:spPr>
          <a:xfrm>
            <a:off x="8454213" y="6451705"/>
            <a:ext cx="6897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3bc5b2afc7_0_43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00638A"/>
                </a:solidFill>
                <a:latin typeface="Arial"/>
                <a:ea typeface="Arial"/>
                <a:cs typeface="Arial"/>
                <a:sym typeface="Arial"/>
              </a:rPr>
              <a:t>Entrada de datos</a:t>
            </a:r>
            <a:endParaRPr b="0" i="0" sz="1800" u="none" cap="none" strike="noStrike">
              <a:solidFill>
                <a:srgbClr val="0063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3bc5b2afc7_0_43"/>
          <p:cNvSpPr txBox="1"/>
          <p:nvPr/>
        </p:nvSpPr>
        <p:spPr>
          <a:xfrm>
            <a:off x="529625" y="1839950"/>
            <a:ext cx="8124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ES" sz="1800" u="none" cap="none" strike="noStrik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pandas.</a:t>
            </a:r>
            <a:r>
              <a:rPr lang="es-ES" sz="1800">
                <a:solidFill>
                  <a:srgbClr val="A64D79"/>
                </a:solidFill>
              </a:rPr>
              <a:t>read_csv</a:t>
            </a:r>
            <a:r>
              <a:rPr b="0" i="0" lang="es-ES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s-ES" sz="1800">
                <a:solidFill>
                  <a:srgbClr val="666666"/>
                </a:solidFill>
              </a:rPr>
              <a:t>filepath_or_buffer</a:t>
            </a:r>
            <a:r>
              <a:rPr i="1" lang="es-ES" sz="1800">
                <a:solidFill>
                  <a:srgbClr val="666666"/>
                </a:solidFill>
              </a:rPr>
              <a:t>, sep=’,’, header=’infer’, index_col, nrows, na_values, parse_dates, encoding)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273" name="Google Shape;273;g13bc5b2afc7_0_43"/>
          <p:cNvSpPr txBox="1"/>
          <p:nvPr/>
        </p:nvSpPr>
        <p:spPr>
          <a:xfrm>
            <a:off x="402725" y="2956725"/>
            <a:ext cx="81864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i="1" lang="es-ES" sz="1600">
                <a:solidFill>
                  <a:srgbClr val="0C5ADB"/>
                </a:solidFill>
              </a:rPr>
              <a:t>filepath_or_buffer</a:t>
            </a:r>
            <a:r>
              <a:rPr b="0" i="0" lang="es-ES" sz="16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dirección del archivo. Puede ser del sistema de archivos local o una URL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i="1" lang="es-ES" sz="1600">
                <a:solidFill>
                  <a:srgbClr val="0C5ADB"/>
                </a:solidFill>
              </a:rPr>
              <a:t>sep</a:t>
            </a:r>
            <a:r>
              <a:rPr b="0" i="0" lang="es-ES" sz="16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ES" sz="1600">
                <a:solidFill>
                  <a:srgbClr val="0C5ADB"/>
                </a:solidFill>
              </a:rPr>
              <a:t> </a:t>
            </a:r>
            <a:r>
              <a:rPr lang="es-ES" sz="1600">
                <a:solidFill>
                  <a:srgbClr val="595959"/>
                </a:solidFill>
              </a:rPr>
              <a:t>delimitador de campos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i="1" lang="es-ES" sz="1600">
                <a:solidFill>
                  <a:srgbClr val="0C5ADB"/>
                </a:solidFill>
              </a:rPr>
              <a:t>header</a:t>
            </a:r>
            <a:r>
              <a:rPr b="0" i="0" lang="es-ES" sz="16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fila para usar como nombres de columna. Por default lo infiere</a:t>
            </a:r>
            <a:r>
              <a:rPr b="0" i="0" lang="es-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i="1" lang="es-ES" sz="1600">
                <a:solidFill>
                  <a:srgbClr val="0C5ADB"/>
                </a:solidFill>
              </a:rPr>
              <a:t>index_col</a:t>
            </a:r>
            <a:r>
              <a:rPr b="0" i="0" lang="es-ES" sz="16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columna a utilizar como índice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●"/>
            </a:pPr>
            <a:r>
              <a:rPr i="1" lang="es-ES" sz="1600">
                <a:solidFill>
                  <a:srgbClr val="0C5ADB"/>
                </a:solidFill>
              </a:rPr>
              <a:t>nrows</a:t>
            </a:r>
            <a:r>
              <a:rPr b="0" i="0" lang="es-ES" sz="1600" u="none" cap="none" strike="noStrike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cantidad de filas que se desea leer (útil cuando se trabaja con archivos muy grandes)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na_values</a:t>
            </a:r>
            <a:r>
              <a:rPr lang="es-ES" sz="1600">
                <a:solidFill>
                  <a:srgbClr val="0C5ADB"/>
                </a:solidFill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strings adicionales para considerar como </a:t>
            </a:r>
            <a:r>
              <a:rPr i="1" lang="es-ES" sz="1600">
                <a:solidFill>
                  <a:srgbClr val="595959"/>
                </a:solidFill>
              </a:rPr>
              <a:t>NA</a:t>
            </a:r>
            <a:r>
              <a:rPr lang="es-ES" sz="1600">
                <a:solidFill>
                  <a:srgbClr val="595959"/>
                </a:solidFill>
              </a:rPr>
              <a:t> 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parse_dates</a:t>
            </a:r>
            <a:r>
              <a:rPr lang="es-ES" sz="1600">
                <a:solidFill>
                  <a:srgbClr val="0C5ADB"/>
                </a:solidFill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instrucciones para interpretar columnas como fechas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encoding</a:t>
            </a:r>
            <a:r>
              <a:rPr lang="es-ES" sz="1600">
                <a:solidFill>
                  <a:srgbClr val="0C5ADB"/>
                </a:solidFill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encoding del archivo. Listado de encodings </a:t>
            </a:r>
            <a:r>
              <a:rPr lang="es-ES" sz="1600" u="sng">
                <a:solidFill>
                  <a:schemeClr val="hlink"/>
                </a:solidFill>
                <a:hlinkClick r:id="rId5"/>
              </a:rPr>
              <a:t>aquí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Para agregar diapositivas nuevas, siempre duplicar la segunda diapo.</a:t>
            </a:r>
            <a:endParaRPr/>
          </a:p>
        </p:txBody>
      </p:sp>
      <p:sp>
        <p:nvSpPr>
          <p:cNvPr id="74" name="Google Shape;74;p2"/>
          <p:cNvSpPr txBox="1"/>
          <p:nvPr>
            <p:ph idx="12" type="sldNum"/>
          </p:nvPr>
        </p:nvSpPr>
        <p:spPr>
          <a:xfrm>
            <a:off x="8793525" y="6466901"/>
            <a:ext cx="350475" cy="28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fld id="{00000000-1234-1234-1234-123412341234}" type="slidenum">
              <a:rPr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0054"/>
            <a:ext cx="9144000" cy="573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&#10;&#10;Descripción generada automáticamente" id="77" name="Google Shape;7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650677"/>
            <a:ext cx="8298782" cy="155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4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357" y="1166168"/>
            <a:ext cx="7412855" cy="1885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00638A"/>
                </a:solidFill>
                <a:latin typeface="Arial"/>
                <a:ea typeface="Arial"/>
                <a:cs typeface="Arial"/>
                <a:sym typeface="Arial"/>
              </a:rPr>
              <a:t>Entrada de datos</a:t>
            </a:r>
            <a:endParaRPr b="0" i="0" sz="1800" u="none" cap="none" strike="noStrike">
              <a:solidFill>
                <a:srgbClr val="0063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772350" y="3310193"/>
            <a:ext cx="77478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io</a:t>
            </a:r>
            <a:r>
              <a:rPr lang="es-ES" sz="1600">
                <a:solidFill>
                  <a:srgbClr val="0C5ADB"/>
                </a:solidFill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dirección del archivo. Puede ser del sistema de archivos local o una URL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sheet_name</a:t>
            </a:r>
            <a:r>
              <a:rPr lang="es-ES" sz="1600">
                <a:solidFill>
                  <a:srgbClr val="0C5ADB"/>
                </a:solidFill>
              </a:rPr>
              <a:t>:</a:t>
            </a:r>
            <a:r>
              <a:rPr lang="es-ES" sz="1600">
                <a:solidFill>
                  <a:srgbClr val="0C5ADB"/>
                </a:solidFill>
              </a:rPr>
              <a:t> </a:t>
            </a:r>
            <a:r>
              <a:rPr lang="es-ES" sz="1600">
                <a:solidFill>
                  <a:srgbClr val="595959"/>
                </a:solidFill>
              </a:rPr>
              <a:t>nombre o número de hoja: 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s-ES" sz="1600">
                <a:solidFill>
                  <a:srgbClr val="595959"/>
                </a:solidFill>
              </a:rPr>
              <a:t>Número de hoja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s-ES" sz="1600">
                <a:solidFill>
                  <a:srgbClr val="595959"/>
                </a:solidFill>
              </a:rPr>
              <a:t>Nombre de la hoja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s-ES" sz="1600">
                <a:solidFill>
                  <a:srgbClr val="595959"/>
                </a:solidFill>
              </a:rPr>
              <a:t>Conjunto de hojas: la carga como un diccionario de </a:t>
            </a:r>
            <a:r>
              <a:rPr i="1" lang="es-ES" sz="1600">
                <a:solidFill>
                  <a:srgbClr val="595959"/>
                </a:solidFill>
              </a:rPr>
              <a:t>DataFrames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i="1" lang="es-ES" sz="1600">
                <a:solidFill>
                  <a:srgbClr val="595959"/>
                </a:solidFill>
              </a:rPr>
              <a:t>None: </a:t>
            </a:r>
            <a:r>
              <a:rPr lang="es-ES" sz="1600">
                <a:solidFill>
                  <a:srgbClr val="595959"/>
                </a:solidFill>
              </a:rPr>
              <a:t>carga todas las hojas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header</a:t>
            </a:r>
            <a:r>
              <a:rPr lang="es-ES" sz="1600">
                <a:solidFill>
                  <a:srgbClr val="0C5ADB"/>
                </a:solidFill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fila para usar como nombres de columna. Por default toma la primera fila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5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24" y="1351950"/>
            <a:ext cx="6903651" cy="1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5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00638A"/>
                </a:solidFill>
                <a:latin typeface="Arial"/>
                <a:ea typeface="Arial"/>
                <a:cs typeface="Arial"/>
                <a:sym typeface="Arial"/>
              </a:rPr>
              <a:t>Salida de datos</a:t>
            </a:r>
            <a:endParaRPr b="0" i="0" sz="1800" u="none" cap="none" strike="noStrike">
              <a:solidFill>
                <a:srgbClr val="00638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364675" y="3089650"/>
            <a:ext cx="83886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path_or_buf</a:t>
            </a:r>
            <a:r>
              <a:rPr lang="es-ES" sz="1600">
                <a:solidFill>
                  <a:srgbClr val="0C5ADB"/>
                </a:solidFill>
              </a:rPr>
              <a:t>: </a:t>
            </a:r>
            <a:r>
              <a:rPr lang="es-ES" sz="1600">
                <a:solidFill>
                  <a:srgbClr val="595959"/>
                </a:solidFill>
              </a:rPr>
              <a:t>nombre (y dirección) del archivo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sep</a:t>
            </a:r>
            <a:r>
              <a:rPr lang="es-ES" sz="1600">
                <a:solidFill>
                  <a:srgbClr val="0C5ADB"/>
                </a:solidFill>
              </a:rPr>
              <a:t>: </a:t>
            </a:r>
            <a:r>
              <a:rPr lang="es-ES" sz="1600">
                <a:solidFill>
                  <a:srgbClr val="595959"/>
                </a:solidFill>
              </a:rPr>
              <a:t>delimitador de campos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na_rep</a:t>
            </a:r>
            <a:r>
              <a:rPr lang="es-ES" sz="1600">
                <a:solidFill>
                  <a:srgbClr val="0C5ADB"/>
                </a:solidFill>
              </a:rPr>
              <a:t>: </a:t>
            </a:r>
            <a:r>
              <a:rPr lang="es-ES" sz="1600">
                <a:solidFill>
                  <a:srgbClr val="595959"/>
                </a:solidFill>
              </a:rPr>
              <a:t>representación de valores faltantes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header</a:t>
            </a:r>
            <a:r>
              <a:rPr lang="es-ES" sz="1600">
                <a:solidFill>
                  <a:srgbClr val="0C5ADB"/>
                </a:solidFill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escribir los nombres de columnas</a:t>
            </a:r>
            <a:r>
              <a:rPr lang="es-ES" sz="1600">
                <a:solidFill>
                  <a:srgbClr val="595959"/>
                </a:solidFill>
              </a:rPr>
              <a:t> 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index</a:t>
            </a:r>
            <a:r>
              <a:rPr lang="es-ES" sz="1600">
                <a:solidFill>
                  <a:srgbClr val="0C5ADB"/>
                </a:solidFill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escribir el índice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encoding</a:t>
            </a:r>
            <a:r>
              <a:rPr lang="es-ES" sz="1600">
                <a:solidFill>
                  <a:srgbClr val="0C5ADB"/>
                </a:solidFill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encoding del archivo. Listado de encodings </a:t>
            </a:r>
            <a:r>
              <a:rPr lang="es-ES" sz="1600" u="sng">
                <a:solidFill>
                  <a:schemeClr val="hlink"/>
                </a:solidFill>
                <a:hlinkClick r:id="rId6"/>
              </a:rPr>
              <a:t>aquí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i="1" lang="es-ES" sz="1600">
                <a:solidFill>
                  <a:srgbClr val="0C5ADB"/>
                </a:solidFill>
              </a:rPr>
              <a:t>compression</a:t>
            </a:r>
            <a:r>
              <a:rPr lang="es-ES" sz="1600">
                <a:solidFill>
                  <a:srgbClr val="0C5ADB"/>
                </a:solidFill>
              </a:rPr>
              <a:t>:  </a:t>
            </a:r>
            <a:r>
              <a:rPr lang="es-ES" sz="1600">
                <a:solidFill>
                  <a:srgbClr val="595959"/>
                </a:solidFill>
              </a:rPr>
              <a:t>instrucciones para comprimir el archivo. Por default lo infiere del nombre del archivo si contiene alguna de estas expresiones ‘.gz’, ‘.bz2’, ‘.zip’, ‘.xz’, o ‘.zst’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484952" y="584147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API’s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121550" y="1826656"/>
            <a:ext cx="9092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ES" sz="21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¿Qué es una API?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2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Una API (Aplication Programming Interface) es un software intermediario que permite la comunicación con una aplicación mediante un listado de operaciones</a:t>
            </a:r>
            <a:endParaRPr sz="2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2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Se puede utilizar la librería requests o librerías específicas de cada programa</a:t>
            </a:r>
            <a:endParaRPr sz="2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2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Las operaciones que nos interesan son:</a:t>
            </a:r>
            <a:endParaRPr sz="2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s-ES" sz="2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obtener información</a:t>
            </a:r>
            <a:endParaRPr sz="2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Calibri"/>
              <a:buChar char="●"/>
            </a:pPr>
            <a:r>
              <a:rPr b="1" lang="es-ES" sz="2100">
                <a:solidFill>
                  <a:srgbClr val="A64D79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s-ES" sz="2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cargar información </a:t>
            </a:r>
            <a:endParaRPr sz="2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Las librerías específicas tendrán su conjunto de operaciones </a:t>
            </a:r>
            <a:endParaRPr sz="2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650" y="2323128"/>
            <a:ext cx="79819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688" y="3706281"/>
            <a:ext cx="79438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650" y="5043368"/>
            <a:ext cx="802957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 txBox="1"/>
          <p:nvPr/>
        </p:nvSpPr>
        <p:spPr>
          <a:xfrm>
            <a:off x="2601158" y="1224344"/>
            <a:ext cx="433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s-ES" sz="2600">
                <a:solidFill>
                  <a:srgbClr val="76A7F6"/>
                </a:solidFill>
              </a:rPr>
              <a:t>Módulo requests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286299" y="1166186"/>
            <a:ext cx="861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El módulo </a:t>
            </a:r>
            <a:r>
              <a:rPr b="1" lang="es-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requests</a:t>
            </a:r>
            <a:r>
              <a:rPr lang="es-ES" sz="2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nos permite comunicarnos con APIs de manera sencilla y ofrece una gran cantidad de herramientas para realizar tareas de variada complejidad. </a:t>
            </a:r>
            <a:endParaRPr sz="2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9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2520" y="1689931"/>
            <a:ext cx="6098959" cy="45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/>
          <p:nvPr/>
        </p:nvSpPr>
        <p:spPr>
          <a:xfrm>
            <a:off x="1949935" y="1232493"/>
            <a:ext cx="5244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API’s desde Python usando librerías específicas (SDK)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Comunicación con API’s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978731" y="1359658"/>
            <a:ext cx="747499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La función “</a:t>
            </a:r>
            <a:r>
              <a:rPr b="1" i="0" lang="es-ES" sz="1800" u="none" cap="none" strike="noStrike">
                <a:solidFill>
                  <a:srgbClr val="76A7F6"/>
                </a:solidFill>
                <a:latin typeface="Calibri"/>
                <a:ea typeface="Calibri"/>
                <a:cs typeface="Calibri"/>
                <a:sym typeface="Calibri"/>
              </a:rPr>
              <a:t>fuzzy match</a:t>
            </a: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” permite identificar coincidencias no exactas de su elemento de destino.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Es la piedra angular de muchos de los motores de búsqueda y una de las principales razones por las que se pueden obtener resultados de búsqueda relevantes incluso si hay un error tipográfico.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Utilizan principalmente la distancia Levenshtein para la coincidencia difusa de cadenas, que nos devuelve un “ratio” de coincidencia: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2430230" y="3944631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7F6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rgbClr val="76A7F6"/>
                </a:solidFill>
                <a:latin typeface="Calibri"/>
                <a:ea typeface="Calibri"/>
                <a:cs typeface="Calibri"/>
                <a:sym typeface="Calibri"/>
              </a:rPr>
              <a:t>Distancia Levenshtein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7F6"/>
              </a:buClr>
              <a:buSzPts val="1800"/>
              <a:buFont typeface="Arial"/>
              <a:buChar char="•"/>
            </a:pPr>
            <a:r>
              <a:rPr b="1" i="0" lang="es-ES" sz="1800" u="none" cap="none" strike="noStrike">
                <a:solidFill>
                  <a:srgbClr val="76A7F6"/>
                </a:solidFill>
                <a:latin typeface="Calibri"/>
                <a:ea typeface="Calibri"/>
                <a:cs typeface="Calibri"/>
                <a:sym typeface="Calibri"/>
              </a:rPr>
              <a:t>Distancia Damerau-Levenshtein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020570" y="4767309"/>
            <a:ext cx="2902998" cy="1249376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rgbClr val="76A7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ES" sz="1700" u="none" cap="none" strike="noStrike">
                <a:solidFill>
                  <a:srgbClr val="76A7F6"/>
                </a:solidFill>
                <a:latin typeface="Calibri"/>
                <a:ea typeface="Calibri"/>
                <a:cs typeface="Calibri"/>
                <a:sym typeface="Calibri"/>
              </a:rPr>
              <a:t>Flores, Flors, flores, Flóres, FLORECE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5005526" y="4767309"/>
            <a:ext cx="2902998" cy="1249376"/>
          </a:xfrm>
          <a:prstGeom prst="ellipse">
            <a:avLst/>
          </a:prstGeom>
          <a:solidFill>
            <a:srgbClr val="76A7F6"/>
          </a:solidFill>
          <a:ln cap="flat" cmpd="sng" w="381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Fuzzy Match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 rot="-5400000">
            <a:off x="4358202" y="5193334"/>
            <a:ext cx="212690" cy="39732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3A9DB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3325156" y="1571211"/>
            <a:ext cx="24936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76A7F6"/>
                </a:solidFill>
                <a:latin typeface="Calibri"/>
                <a:ea typeface="Calibri"/>
                <a:cs typeface="Calibri"/>
                <a:sym typeface="Calibri"/>
              </a:rPr>
              <a:t>Distancia Levenshtein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2785249" y="3750777"/>
            <a:ext cx="35735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76A7F6"/>
                </a:solidFill>
                <a:latin typeface="Calibri"/>
                <a:ea typeface="Calibri"/>
                <a:cs typeface="Calibri"/>
                <a:sym typeface="Calibri"/>
              </a:rPr>
              <a:t>Distancia Damerau-Levenshtein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372862" y="1972238"/>
            <a:ext cx="821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conocida como distancia de edición, es el número de transformaciones (supresiones, inserciones o sustituciones) necesarias para transformar una cadena de origen en la de destino.</a:t>
            </a:r>
            <a:b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si el término de destino es "libro" y el de origen es “libra", será necesario cambiar la primera "o" por "a" lo que nos dará una Distancia de Levenshtein de 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507362" y="4151804"/>
            <a:ext cx="829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extensión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anterior permitiendo la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transposición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caracteres en una sola operación: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Por ejemplo: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TSAR to STAR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Damerau-Levenshtein = 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  (Cambiar la S por T cuesta 1 sola operación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Levenshtein                   = </a:t>
            </a:r>
            <a:r>
              <a:rPr b="1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2 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(Reemplazar S por T and T por 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Fuzzy Match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1817701" y="1559258"/>
            <a:ext cx="55085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76A7F6"/>
                </a:solidFill>
                <a:latin typeface="Calibri"/>
                <a:ea typeface="Calibri"/>
                <a:cs typeface="Calibri"/>
                <a:sym typeface="Calibri"/>
              </a:rPr>
              <a:t>Uso de Fuzzy en Python para categorización de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886431" y="1951891"/>
            <a:ext cx="73711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Si tenemos una variable con el departamento de Uruguay, pero fue ingresada como texto libre, podríamos encontrarnos con cosas así: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1269507" y="4782797"/>
            <a:ext cx="63830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Aplicamos </a:t>
            </a:r>
            <a:r>
              <a:rPr b="0" i="0" lang="es-ES" sz="1800" u="none" cap="none" strike="noStrike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fuzzy.match(a,b) </a:t>
            </a: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entre el dato ingresado (a) y el correcto (b), podemos filtrar aquellas que nos dan una coincidencia mayor a … por ejemplo 75% y re-imputarlo.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es flechas en el centro de la diana" id="113" name="Google Shape;11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9704" y="3058725"/>
            <a:ext cx="1628452" cy="1064696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38100">
              <a:srgbClr val="000000">
                <a:alpha val="15294"/>
              </a:srgbClr>
            </a:outerShdw>
          </a:effectLst>
        </p:spPr>
      </p:pic>
      <p:sp>
        <p:nvSpPr>
          <p:cNvPr id="114" name="Google Shape;114;p5"/>
          <p:cNvSpPr txBox="1"/>
          <p:nvPr/>
        </p:nvSpPr>
        <p:spPr>
          <a:xfrm>
            <a:off x="6859022" y="3390288"/>
            <a:ext cx="1105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92CC"/>
                </a:solidFill>
                <a:latin typeface="Calibri"/>
                <a:ea typeface="Calibri"/>
                <a:cs typeface="Calibri"/>
                <a:sym typeface="Calibri"/>
              </a:rPr>
              <a:t>Flores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5"/>
          <p:cNvCxnSpPr/>
          <p:nvPr/>
        </p:nvCxnSpPr>
        <p:spPr>
          <a:xfrm flipH="1" rot="10800000">
            <a:off x="4040907" y="4054415"/>
            <a:ext cx="485729" cy="728383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5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Fuzzy Match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020570" y="2965655"/>
            <a:ext cx="2902998" cy="1249376"/>
          </a:xfrm>
          <a:prstGeom prst="ellipse">
            <a:avLst/>
          </a:prstGeom>
          <a:solidFill>
            <a:schemeClr val="lt2"/>
          </a:solidFill>
          <a:ln cap="flat" cmpd="sng" w="12700">
            <a:solidFill>
              <a:srgbClr val="76A7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ES" sz="1700" u="none" cap="none" strike="noStrike">
                <a:solidFill>
                  <a:srgbClr val="76A7F6"/>
                </a:solidFill>
                <a:latin typeface="Calibri"/>
                <a:ea typeface="Calibri"/>
                <a:cs typeface="Calibri"/>
                <a:sym typeface="Calibri"/>
              </a:rPr>
              <a:t>Flores, Flors, flores, Flóres, FLORECE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rot="-5400000">
            <a:off x="4420291" y="3391680"/>
            <a:ext cx="212690" cy="39732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6A7F6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163" y="1686347"/>
            <a:ext cx="41910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9163" y="3448842"/>
            <a:ext cx="7919924" cy="249396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5867308" y="1402647"/>
            <a:ext cx="1644922" cy="923330"/>
          </a:xfrm>
          <a:prstGeom prst="rect">
            <a:avLst/>
          </a:prstGeom>
          <a:noFill/>
          <a:ln cap="flat" cmpd="sng" w="9525">
            <a:solidFill>
              <a:srgbClr val="76A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.ratio()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.partial_ratio()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6"/>
          <p:cNvCxnSpPr/>
          <p:nvPr/>
        </p:nvCxnSpPr>
        <p:spPr>
          <a:xfrm flipH="1" rot="10800000">
            <a:off x="3747543" y="1995550"/>
            <a:ext cx="1944209" cy="656947"/>
          </a:xfrm>
          <a:prstGeom prst="straightConnector1">
            <a:avLst/>
          </a:prstGeom>
          <a:noFill/>
          <a:ln cap="flat" cmpd="sng" w="9525">
            <a:solidFill>
              <a:srgbClr val="76A7F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6"/>
          <p:cNvSpPr txBox="1"/>
          <p:nvPr/>
        </p:nvSpPr>
        <p:spPr>
          <a:xfrm>
            <a:off x="5867309" y="2439249"/>
            <a:ext cx="1644922" cy="923330"/>
          </a:xfrm>
          <a:prstGeom prst="rect">
            <a:avLst/>
          </a:prstGeom>
          <a:noFill/>
          <a:ln cap="flat" cmpd="sng" w="9525">
            <a:solidFill>
              <a:srgbClr val="76A7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.extract()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.extractOne()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3738058" y="2907946"/>
            <a:ext cx="1944209" cy="0"/>
          </a:xfrm>
          <a:prstGeom prst="straightConnector1">
            <a:avLst/>
          </a:prstGeom>
          <a:noFill/>
          <a:ln cap="flat" cmpd="sng" w="9525">
            <a:solidFill>
              <a:srgbClr val="76A7F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6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Fuzzy Match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ctrTitle"/>
          </p:nvPr>
        </p:nvSpPr>
        <p:spPr>
          <a:xfrm>
            <a:off x="1143000" y="253365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"/>
              <a:t>Para agregar diapositivas nuevas, siempre duplicar la segunda diapo.</a:t>
            </a:r>
            <a:endParaRPr/>
          </a:p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8793525" y="6466901"/>
            <a:ext cx="350475" cy="280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fld id="{00000000-1234-1234-1234-123412341234}" type="slidenum">
              <a:rPr lang="es-E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0054"/>
            <a:ext cx="9144000" cy="573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&#10;&#10;Descripción generada automáticamente con confianza media" id="141" name="Google Shape;141;p7"/>
          <p:cNvPicPr preferRelativeResize="0"/>
          <p:nvPr/>
        </p:nvPicPr>
        <p:blipFill rotWithShape="1">
          <a:blip r:embed="rId5">
            <a:alphaModFix/>
          </a:blip>
          <a:srcRect b="0" l="8181" r="8179" t="0"/>
          <a:stretch/>
        </p:blipFill>
        <p:spPr>
          <a:xfrm>
            <a:off x="0" y="2127671"/>
            <a:ext cx="9144000" cy="205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515450" y="1710625"/>
            <a:ext cx="828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Las expresiones regulares </a:t>
            </a:r>
            <a:r>
              <a:rPr b="1" i="0" lang="es-ES" sz="1800" u="none" cap="none" strike="noStrike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son patrones </a:t>
            </a: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utilizados para </a:t>
            </a:r>
            <a:r>
              <a:rPr b="1" i="0" lang="es-ES" sz="1800" u="none" cap="none" strike="noStrike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encontrar</a:t>
            </a: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una determinada combinación de </a:t>
            </a:r>
            <a:r>
              <a:rPr b="1" i="0" lang="es-ES" sz="1800" u="none" cap="none" strike="noStrike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caracteres dentro de una cadena </a:t>
            </a:r>
            <a:r>
              <a:rPr b="0" i="0" lang="es-ES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de texto. </a:t>
            </a:r>
            <a:endParaRPr b="0" i="0" sz="18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Son estructuras muy flexibles y permiten buscar patrones complejos en datos de tipo string.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0083B7"/>
                </a:solidFill>
                <a:latin typeface="Arial"/>
                <a:ea typeface="Arial"/>
                <a:cs typeface="Arial"/>
                <a:sym typeface="Arial"/>
              </a:rPr>
              <a:t>Expresiones regulares</a:t>
            </a:r>
            <a:endParaRPr b="0" i="0" sz="1800" u="none" cap="none" strike="noStrike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515450" y="3060750"/>
            <a:ext cx="8289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Las tareas para las que se usan son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Feature Engineering: 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Extracción de datos en campos de texto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Limpieza: 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Corrección de errores</a:t>
            </a:r>
            <a:endParaRPr sz="1800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0083B7"/>
                </a:solidFill>
                <a:latin typeface="Calibri"/>
                <a:ea typeface="Calibri"/>
                <a:cs typeface="Calibri"/>
                <a:sym typeface="Calibri"/>
              </a:rPr>
              <a:t>Sanity check: 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Control y validación de formatos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450" y="4116325"/>
            <a:ext cx="474851" cy="47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450" y="4681250"/>
            <a:ext cx="474851" cy="47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450" y="3558813"/>
            <a:ext cx="474851" cy="4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6911"/>
            <a:ext cx="9144000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/>
        </p:nvSpPr>
        <p:spPr>
          <a:xfrm>
            <a:off x="8454213" y="6451705"/>
            <a:ext cx="689787" cy="256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936127" y="558372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098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ES" sz="2600" u="none" cap="none" strike="noStrike">
                <a:solidFill>
                  <a:srgbClr val="0083B7"/>
                </a:solidFill>
                <a:latin typeface="Arial"/>
                <a:ea typeface="Arial"/>
                <a:cs typeface="Arial"/>
                <a:sym typeface="Arial"/>
              </a:rPr>
              <a:t>Expresiones regulares: tipos</a:t>
            </a:r>
            <a:endParaRPr b="0" i="0" sz="1800" u="none" cap="none" strike="noStrike">
              <a:solidFill>
                <a:srgbClr val="0083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196375" y="1301975"/>
            <a:ext cx="870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El lenguaje de expresiones regulares se conforma de muchos carácteres y se pueden construir regex muy complejas. Un sitio muy útil para probar distintas regex es </a:t>
            </a:r>
            <a:r>
              <a:rPr lang="es-E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regex101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Veamos algunos de los carácteres más usuales: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4768800" y="3029363"/>
            <a:ext cx="43752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83B7"/>
                </a:solidFill>
              </a:rPr>
              <a:t>Caracteres especiales</a:t>
            </a:r>
            <a:endParaRPr b="1" sz="1800">
              <a:solidFill>
                <a:srgbClr val="0083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Son carácteres que modifican una regex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permite escapar caracteres especiales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matchea la expresión a izquierda 1 o más veces 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matchea la expresión a izquierda 0 o más veces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{m,n}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matchea la expresión a izquierda entre m y n veces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137275" y="3102125"/>
            <a:ext cx="42630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0083B7"/>
                </a:solidFill>
              </a:rPr>
              <a:t>Clases de carácteres (secuencias especiales)</a:t>
            </a:r>
            <a:endParaRPr b="1" sz="1800">
              <a:solidFill>
                <a:srgbClr val="0083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\w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matchea caracteres alfanuméricos: [a-z], [A-Z] y [0,9]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\d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matchea caracteres numéricos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\D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matchea caracteres no numéricos 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A3838"/>
                </a:solidFill>
                <a:highlight>
                  <a:srgbClr val="93C47D"/>
                </a:highlight>
                <a:latin typeface="Calibri"/>
                <a:ea typeface="Calibri"/>
                <a:cs typeface="Calibri"/>
                <a:sym typeface="Calibri"/>
              </a:rPr>
              <a:t>\s</a:t>
            </a:r>
            <a:r>
              <a:rPr lang="es-E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matchea caracteres whitespace (simbolizan espacios en blanco)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2019-08-09T21:46:40Z</dcterms:created>
  <dc:creator>Jazmin Guerra - Instituto CPE</dc:creator>
</cp:coreProperties>
</file>