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lena Dott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642"/>
    <a:srgbClr val="76A7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116" y="2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jmbarriola.github.io/ATR-2019/Clase%203/Clase3_graficos_estadistica_descriptiva.nb.html"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realpython.com/python-statistic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d4d9578f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d4d9578f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u="sng">
                <a:solidFill>
                  <a:schemeClr val="hlink"/>
                </a:solidFill>
                <a:hlinkClick r:id="rId3"/>
              </a:rPr>
              <a:t>https://jmbarriola.github.io/ATR-2019/Clase%203/Clase3_graficos_estadistica_descriptiva.nb.html</a:t>
            </a:r>
            <a:br>
              <a:rPr lang="es"/>
            </a:br>
            <a:r>
              <a:rPr lang="es" u="sng">
                <a:solidFill>
                  <a:schemeClr val="hlink"/>
                </a:solidFill>
                <a:hlinkClick r:id="rId4"/>
              </a:rPr>
              <a:t>https://realpython.com/python-statistics/</a:t>
            </a:r>
            <a:r>
              <a:rPr lang="es"/>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dc3eb523f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dc3eb523f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c1afbfa0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c1afbfa0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c3eb523f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dc3eb523f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dc3eb523f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dc3eb523f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c3eb523fe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c3eb523f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c3eb523fe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c3eb523fe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dc3eb523f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dc3eb523f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dc3eb523f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dc3eb523f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dc3eb523fe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dc3eb523f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dc3eb523f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dc3eb523f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dc1afbfa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dc1afbfa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dc3eb523f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dc3eb523f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dc3eb523fe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dc3eb523f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dc3eb523fe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dc3eb523fe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dc3eb523f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dc3eb523f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dc3eb523fe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dc3eb523fe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c3eb523fe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c3eb523fe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dc3eb523fe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dc3eb523fe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dc3eb523fe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dc3eb523fe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c1afbfa09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dc1afbfa09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c1afbfa0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c1afbfa0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dc1afbfa09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dc1afbfa09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c1afbfa09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c1afbfa09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dc3eb523f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dc3eb523f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c1afbfa0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dc1afbfa0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c3eb523f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dc3eb523f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11.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hyperlink" Target="https://www.tylervigen.com/spurious-correlations"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143000" y="2533650"/>
            <a:ext cx="6858000" cy="1790700"/>
          </a:xfrm>
          <a:prstGeom prst="rect">
            <a:avLst/>
          </a:prstGeom>
          <a:noFill/>
          <a:ln>
            <a:noFill/>
          </a:ln>
        </p:spPr>
        <p:txBody>
          <a:bodyPr spcFirstLastPara="1" wrap="square" lIns="91425" tIns="45700" rIns="91425" bIns="45700" anchor="b" anchorCtr="0">
            <a:normAutofit fontScale="85000" lnSpcReduction="20000"/>
          </a:bodyPr>
          <a:lstStyle/>
          <a:p>
            <a:pPr marL="0" lvl="0" indent="0" algn="ctr" rtl="0">
              <a:lnSpc>
                <a:spcPct val="90000"/>
              </a:lnSpc>
              <a:spcBef>
                <a:spcPts val="0"/>
              </a:spcBef>
              <a:spcAft>
                <a:spcPts val="0"/>
              </a:spcAft>
              <a:buNone/>
            </a:pPr>
            <a:r>
              <a:rPr lang="es" sz="6000">
                <a:solidFill>
                  <a:srgbClr val="000000"/>
                </a:solidFill>
                <a:latin typeface="Calibri"/>
                <a:ea typeface="Calibri"/>
                <a:cs typeface="Calibri"/>
                <a:sym typeface="Calibri"/>
              </a:rPr>
              <a:t>Para agregar diapositivas nuevas, siempre duplicar la segunda diapo.</a:t>
            </a:r>
            <a:endParaRPr sz="6000">
              <a:solidFill>
                <a:srgbClr val="000000"/>
              </a:solidFill>
              <a:latin typeface="Calibri"/>
              <a:ea typeface="Calibri"/>
              <a:cs typeface="Calibri"/>
              <a:sym typeface="Calibri"/>
            </a:endParaRPr>
          </a:p>
        </p:txBody>
      </p:sp>
      <p:pic>
        <p:nvPicPr>
          <p:cNvPr id="56" name="Google Shape;56;p13"/>
          <p:cNvPicPr preferRelativeResize="0"/>
          <p:nvPr/>
        </p:nvPicPr>
        <p:blipFill rotWithShape="1">
          <a:blip r:embed="rId3">
            <a:alphaModFix/>
          </a:blip>
          <a:srcRect/>
          <a:stretch/>
        </p:blipFill>
        <p:spPr>
          <a:xfrm>
            <a:off x="249865" y="28657"/>
            <a:ext cx="1786269" cy="1120054"/>
          </a:xfrm>
          <a:prstGeom prst="rect">
            <a:avLst/>
          </a:prstGeom>
          <a:noFill/>
          <a:ln>
            <a:noFill/>
          </a:ln>
        </p:spPr>
      </p:pic>
      <p:pic>
        <p:nvPicPr>
          <p:cNvPr id="8" name="Google Shape;56;p13">
            <a:extLst>
              <a:ext uri="{FF2B5EF4-FFF2-40B4-BE49-F238E27FC236}">
                <a16:creationId xmlns:a16="http://schemas.microsoft.com/office/drawing/2014/main" id="{75FACD16-8CB1-4322-A00D-DA30DE2FED28}"/>
              </a:ext>
            </a:extLst>
          </p:cNvPr>
          <p:cNvPicPr preferRelativeResize="0"/>
          <p:nvPr/>
        </p:nvPicPr>
        <p:blipFill rotWithShape="1">
          <a:blip r:embed="rId4">
            <a:alphaModFix/>
          </a:blip>
          <a:srcRect t="13036" b="17076"/>
          <a:stretch/>
        </p:blipFill>
        <p:spPr>
          <a:xfrm>
            <a:off x="0" y="1133363"/>
            <a:ext cx="9144000" cy="4010137"/>
          </a:xfrm>
          <a:prstGeom prst="rect">
            <a:avLst/>
          </a:prstGeom>
          <a:noFill/>
          <a:ln>
            <a:noFill/>
          </a:ln>
        </p:spPr>
      </p:pic>
      <p:pic>
        <p:nvPicPr>
          <p:cNvPr id="5" name="Imagen 4" descr="Texto&#10;&#10;Descripción generada automáticamente con confianza media">
            <a:extLst>
              <a:ext uri="{FF2B5EF4-FFF2-40B4-BE49-F238E27FC236}">
                <a16:creationId xmlns:a16="http://schemas.microsoft.com/office/drawing/2014/main" id="{09CB749F-BB03-4FC5-87ED-3D7C2FB4C71E}"/>
              </a:ext>
            </a:extLst>
          </p:cNvPr>
          <p:cNvPicPr>
            <a:picLocks noChangeAspect="1"/>
          </p:cNvPicPr>
          <p:nvPr/>
        </p:nvPicPr>
        <p:blipFill rotWithShape="1">
          <a:blip r:embed="rId5"/>
          <a:srcRect l="9744" r="15552"/>
          <a:stretch/>
        </p:blipFill>
        <p:spPr>
          <a:xfrm>
            <a:off x="0" y="1674744"/>
            <a:ext cx="9144000" cy="229598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p:nvPr/>
        </p:nvSpPr>
        <p:spPr>
          <a:xfrm>
            <a:off x="547375" y="1656600"/>
            <a:ext cx="7769700" cy="2935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 sz="1800" b="1" dirty="0">
                <a:solidFill>
                  <a:schemeClr val="accent1">
                    <a:lumMod val="50000"/>
                  </a:schemeClr>
                </a:solidFill>
              </a:rPr>
              <a:t>Cuantiles</a:t>
            </a:r>
            <a:endParaRPr sz="1800" dirty="0">
              <a:solidFill>
                <a:schemeClr val="accent1">
                  <a:lumMod val="50000"/>
                </a:schemeClr>
              </a:solidFill>
            </a:endParaRPr>
          </a:p>
          <a:p>
            <a:pPr marL="457200" lvl="0" indent="-330200" algn="l" rtl="0">
              <a:lnSpc>
                <a:spcPct val="100000"/>
              </a:lnSpc>
              <a:spcBef>
                <a:spcPts val="1800"/>
              </a:spcBef>
              <a:spcAft>
                <a:spcPts val="0"/>
              </a:spcAft>
              <a:buClr>
                <a:srgbClr val="0070C0"/>
              </a:buClr>
              <a:buSzPts val="1600"/>
              <a:buChar char="●"/>
            </a:pPr>
            <a:r>
              <a:rPr lang="es" sz="1600" b="1" dirty="0">
                <a:solidFill>
                  <a:srgbClr val="0070C0"/>
                </a:solidFill>
              </a:rPr>
              <a:t>Deciles</a:t>
            </a:r>
            <a:r>
              <a:rPr lang="es" sz="1600" dirty="0">
                <a:solidFill>
                  <a:srgbClr val="0070C0"/>
                </a:solidFill>
              </a:rPr>
              <a:t>: </a:t>
            </a:r>
            <a:r>
              <a:rPr lang="es" sz="1600" dirty="0">
                <a:solidFill>
                  <a:schemeClr val="tx1">
                    <a:lumMod val="75000"/>
                    <a:lumOff val="25000"/>
                  </a:schemeClr>
                </a:solidFill>
              </a:rPr>
              <a:t>Dividen a las observaciones en 10 partes iguales: el primer decil deja a izquierda el 10% de las observaciones (90% a derecha).</a:t>
            </a:r>
            <a:endParaRPr sz="1600" dirty="0">
              <a:solidFill>
                <a:schemeClr val="tx1">
                  <a:lumMod val="75000"/>
                  <a:lumOff val="25000"/>
                </a:schemeClr>
              </a:solidFill>
            </a:endParaRPr>
          </a:p>
          <a:p>
            <a:pPr marL="457200" lvl="0" indent="-330200" algn="l" rtl="0">
              <a:lnSpc>
                <a:spcPct val="100000"/>
              </a:lnSpc>
              <a:spcBef>
                <a:spcPts val="0"/>
              </a:spcBef>
              <a:spcAft>
                <a:spcPts val="0"/>
              </a:spcAft>
              <a:buClr>
                <a:srgbClr val="0070C0"/>
              </a:buClr>
              <a:buSzPts val="1600"/>
              <a:buChar char="●"/>
            </a:pPr>
            <a:r>
              <a:rPr lang="es" sz="1600" b="1" dirty="0">
                <a:solidFill>
                  <a:srgbClr val="0070C0"/>
                </a:solidFill>
              </a:rPr>
              <a:t>Percentiles</a:t>
            </a:r>
            <a:r>
              <a:rPr lang="es" sz="1600" dirty="0">
                <a:solidFill>
                  <a:srgbClr val="0070C0"/>
                </a:solidFill>
              </a:rPr>
              <a:t>: </a:t>
            </a:r>
            <a:r>
              <a:rPr lang="es" sz="1600" dirty="0">
                <a:solidFill>
                  <a:schemeClr val="tx1">
                    <a:lumMod val="75000"/>
                    <a:lumOff val="25000"/>
                  </a:schemeClr>
                </a:solidFill>
              </a:rPr>
              <a:t>Dividen a las observaciones en 100 partes iguales: el primer percentil deja a izquierda el 1% de las observaciones (99% a derecha).</a:t>
            </a:r>
            <a:endParaRPr sz="1600" dirty="0">
              <a:solidFill>
                <a:schemeClr val="tx1">
                  <a:lumMod val="75000"/>
                  <a:lumOff val="25000"/>
                </a:schemeClr>
              </a:solidFill>
            </a:endParaRPr>
          </a:p>
          <a:p>
            <a:pPr marL="0" lvl="0" indent="0" algn="l" rtl="0">
              <a:lnSpc>
                <a:spcPct val="100000"/>
              </a:lnSpc>
              <a:spcBef>
                <a:spcPts val="1800"/>
              </a:spcBef>
              <a:spcAft>
                <a:spcPts val="0"/>
              </a:spcAft>
              <a:buClr>
                <a:schemeClr val="dk1"/>
              </a:buClr>
              <a:buSzPts val="1100"/>
              <a:buFont typeface="Arial"/>
              <a:buNone/>
            </a:pPr>
            <a:r>
              <a:rPr lang="es" sz="1600" dirty="0">
                <a:solidFill>
                  <a:schemeClr val="tx1">
                    <a:lumMod val="75000"/>
                    <a:lumOff val="25000"/>
                  </a:schemeClr>
                </a:solidFill>
              </a:rPr>
              <a:t>El comando de esta medida estadística es </a:t>
            </a:r>
            <a:r>
              <a:rPr lang="es" sz="1600" dirty="0">
                <a:solidFill>
                  <a:srgbClr val="0070C0"/>
                </a:solidFill>
                <a:latin typeface="Courier New"/>
                <a:ea typeface="Courier New"/>
                <a:cs typeface="Courier New"/>
                <a:sym typeface="Courier New"/>
              </a:rPr>
              <a:t>quantile</a:t>
            </a:r>
            <a:r>
              <a:rPr lang="es" sz="1600" dirty="0">
                <a:solidFill>
                  <a:schemeClr val="tx1">
                    <a:lumMod val="75000"/>
                    <a:lumOff val="25000"/>
                  </a:schemeClr>
                </a:solidFill>
                <a:latin typeface="Courier New"/>
                <a:ea typeface="Courier New"/>
                <a:cs typeface="Courier New"/>
                <a:sym typeface="Courier New"/>
              </a:rPr>
              <a:t>()</a:t>
            </a:r>
            <a:r>
              <a:rPr lang="es" sz="1600" dirty="0">
                <a:solidFill>
                  <a:schemeClr val="tx1">
                    <a:lumMod val="75000"/>
                    <a:lumOff val="25000"/>
                  </a:schemeClr>
                </a:solidFill>
              </a:rPr>
              <a:t>. Toma como primer argumento la variable y el segundo argumento es el cuantil o serie de cuantiles a computar.</a:t>
            </a:r>
            <a:endParaRPr sz="1600" dirty="0">
              <a:solidFill>
                <a:schemeClr val="tx1">
                  <a:lumMod val="75000"/>
                  <a:lumOff val="25000"/>
                </a:schemeClr>
              </a:solidFill>
            </a:endParaRPr>
          </a:p>
          <a:p>
            <a:pPr marL="0" lvl="0" indent="0" algn="l" rtl="0">
              <a:lnSpc>
                <a:spcPct val="100000"/>
              </a:lnSpc>
              <a:spcBef>
                <a:spcPts val="1800"/>
              </a:spcBef>
              <a:spcAft>
                <a:spcPts val="0"/>
              </a:spcAft>
              <a:buClr>
                <a:schemeClr val="dk1"/>
              </a:buClr>
              <a:buSzPts val="1100"/>
              <a:buFont typeface="Arial"/>
              <a:buNone/>
            </a:pPr>
            <a:endParaRPr sz="1800" dirty="0"/>
          </a:p>
        </p:txBody>
      </p:sp>
      <p:pic>
        <p:nvPicPr>
          <p:cNvPr id="130" name="Google Shape;130;p22"/>
          <p:cNvPicPr preferRelativeResize="0"/>
          <p:nvPr/>
        </p:nvPicPr>
        <p:blipFill rotWithShape="1">
          <a:blip r:embed="rId3">
            <a:alphaModFix/>
          </a:blip>
          <a:srcRect/>
          <a:stretch/>
        </p:blipFill>
        <p:spPr>
          <a:xfrm>
            <a:off x="0" y="4592411"/>
            <a:ext cx="9143999" cy="551089"/>
          </a:xfrm>
          <a:prstGeom prst="rect">
            <a:avLst/>
          </a:prstGeom>
          <a:noFill/>
          <a:ln>
            <a:noFill/>
          </a:ln>
        </p:spPr>
      </p:pic>
      <p:sp>
        <p:nvSpPr>
          <p:cNvPr id="6" name="Google Shape;65;p2">
            <a:extLst>
              <a:ext uri="{FF2B5EF4-FFF2-40B4-BE49-F238E27FC236}">
                <a16:creationId xmlns:a16="http://schemas.microsoft.com/office/drawing/2014/main" id="{A0A4AFF5-59A0-4EA8-8BC8-262455D1B114}"/>
              </a:ext>
            </a:extLst>
          </p:cNvPr>
          <p:cNvSpPr txBox="1"/>
          <p:nvPr/>
        </p:nvSpPr>
        <p:spPr>
          <a:xfrm>
            <a:off x="116951" y="1172277"/>
            <a:ext cx="4501957" cy="607800"/>
          </a:xfrm>
          <a:prstGeom prst="rect">
            <a:avLst/>
          </a:prstGeom>
          <a:noFill/>
          <a:ln>
            <a:noFill/>
          </a:ln>
          <a:effectLst>
            <a:outerShdw dist="38100" dir="2700000" algn="tl" rotWithShape="0">
              <a:schemeClr val="dk1">
                <a:alpha val="11764"/>
              </a:schemeClr>
            </a:outerShdw>
          </a:effectLst>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000000"/>
              </a:buClr>
              <a:buSzPts val="2600"/>
              <a:buFont typeface="Arial"/>
              <a:buNone/>
            </a:pPr>
            <a:r>
              <a:rPr lang="es" sz="2600" b="1" i="0" u="none" strike="noStrike" cap="none" dirty="0">
                <a:solidFill>
                  <a:srgbClr val="0070C0"/>
                </a:solidFill>
                <a:latin typeface="Arial"/>
                <a:ea typeface="Arial"/>
                <a:cs typeface="Arial"/>
                <a:sym typeface="Arial"/>
              </a:rPr>
              <a:t>2. Medidas de posición</a:t>
            </a:r>
            <a:endParaRPr dirty="0">
              <a:solidFill>
                <a:srgbClr val="0070C0"/>
              </a:solidFill>
            </a:endParaRPr>
          </a:p>
        </p:txBody>
      </p:sp>
      <p:pic>
        <p:nvPicPr>
          <p:cNvPr id="7" name="Google Shape;56;p13">
            <a:extLst>
              <a:ext uri="{FF2B5EF4-FFF2-40B4-BE49-F238E27FC236}">
                <a16:creationId xmlns:a16="http://schemas.microsoft.com/office/drawing/2014/main" id="{38CEFE0A-43D0-4E73-A7FC-D71C3799EEAA}"/>
              </a:ext>
            </a:extLst>
          </p:cNvPr>
          <p:cNvPicPr preferRelativeResize="0"/>
          <p:nvPr/>
        </p:nvPicPr>
        <p:blipFill rotWithShape="1">
          <a:blip r:embed="rId4">
            <a:alphaModFix/>
          </a:blip>
          <a:srcRect/>
          <a:stretch/>
        </p:blipFill>
        <p:spPr>
          <a:xfrm>
            <a:off x="249865" y="28657"/>
            <a:ext cx="1786269" cy="112005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p:nvPr/>
        </p:nvSpPr>
        <p:spPr>
          <a:xfrm>
            <a:off x="547375" y="1733385"/>
            <a:ext cx="7769700" cy="2976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600" dirty="0">
                <a:solidFill>
                  <a:schemeClr val="tx1">
                    <a:lumMod val="75000"/>
                    <a:lumOff val="25000"/>
                  </a:schemeClr>
                </a:solidFill>
              </a:rPr>
              <a:t>Las medidas de dispersión son útiles para entender que tan “ruidosos” son nuestros datos. Nos permiten identificar, más allá de sus medidas centrales, cuanto fluctúan sus valores.</a:t>
            </a:r>
            <a:endParaRPr sz="1600" dirty="0">
              <a:solidFill>
                <a:schemeClr val="tx1">
                  <a:lumMod val="75000"/>
                  <a:lumOff val="25000"/>
                </a:schemeClr>
              </a:solidFill>
            </a:endParaRPr>
          </a:p>
          <a:p>
            <a:pPr marL="0" lvl="0" indent="0" algn="l" rtl="0">
              <a:lnSpc>
                <a:spcPct val="115000"/>
              </a:lnSpc>
              <a:spcBef>
                <a:spcPts val="1200"/>
              </a:spcBef>
              <a:spcAft>
                <a:spcPts val="0"/>
              </a:spcAft>
              <a:buClr>
                <a:schemeClr val="dk1"/>
              </a:buClr>
              <a:buSzPts val="1100"/>
              <a:buFont typeface="Arial"/>
              <a:buNone/>
            </a:pPr>
            <a:r>
              <a:rPr lang="es" sz="1800" b="1" dirty="0">
                <a:solidFill>
                  <a:srgbClr val="002060"/>
                </a:solidFill>
              </a:rPr>
              <a:t>Rango</a:t>
            </a:r>
            <a:endParaRPr sz="1800" b="1" dirty="0">
              <a:solidFill>
                <a:srgbClr val="002060"/>
              </a:solidFill>
            </a:endParaRPr>
          </a:p>
          <a:p>
            <a:pPr marL="0" lvl="0" indent="0" algn="l" rtl="0">
              <a:lnSpc>
                <a:spcPct val="115000"/>
              </a:lnSpc>
              <a:spcBef>
                <a:spcPts val="1200"/>
              </a:spcBef>
              <a:spcAft>
                <a:spcPts val="1200"/>
              </a:spcAft>
              <a:buClr>
                <a:schemeClr val="dk1"/>
              </a:buClr>
              <a:buSzPts val="1100"/>
              <a:buFont typeface="Arial"/>
              <a:buNone/>
            </a:pPr>
            <a:r>
              <a:rPr lang="es" sz="1600" dirty="0">
                <a:solidFill>
                  <a:schemeClr val="tx1">
                    <a:lumMod val="75000"/>
                    <a:lumOff val="25000"/>
                  </a:schemeClr>
                </a:solidFill>
              </a:rPr>
              <a:t>Es la diferencia entre el valor máximo y mínimo. El comando </a:t>
            </a:r>
            <a:r>
              <a:rPr lang="es" sz="1600" dirty="0">
                <a:solidFill>
                  <a:schemeClr val="accent1">
                    <a:lumMod val="50000"/>
                  </a:schemeClr>
                </a:solidFill>
                <a:latin typeface="Courier New"/>
                <a:ea typeface="Courier New"/>
                <a:cs typeface="Courier New"/>
                <a:sym typeface="Courier New"/>
              </a:rPr>
              <a:t>np.ptp</a:t>
            </a:r>
            <a:r>
              <a:rPr lang="es" sz="1600" dirty="0">
                <a:solidFill>
                  <a:schemeClr val="tx1">
                    <a:lumMod val="75000"/>
                    <a:lumOff val="25000"/>
                  </a:schemeClr>
                </a:solidFill>
                <a:latin typeface="Courier New"/>
                <a:ea typeface="Courier New"/>
                <a:cs typeface="Courier New"/>
                <a:sym typeface="Courier New"/>
              </a:rPr>
              <a:t>()</a:t>
            </a:r>
            <a:r>
              <a:rPr lang="es" sz="1600" dirty="0">
                <a:solidFill>
                  <a:schemeClr val="tx1">
                    <a:lumMod val="75000"/>
                    <a:lumOff val="25000"/>
                  </a:schemeClr>
                </a:solidFill>
              </a:rPr>
              <a:t> nos devuelve el mínimo y máximo de nuestra variable y no la diferencia entre ellos</a:t>
            </a:r>
            <a:endParaRPr sz="1600" dirty="0">
              <a:solidFill>
                <a:schemeClr val="tx1">
                  <a:lumMod val="75000"/>
                  <a:lumOff val="25000"/>
                </a:schemeClr>
              </a:solidFill>
            </a:endParaRPr>
          </a:p>
        </p:txBody>
      </p:sp>
      <p:pic>
        <p:nvPicPr>
          <p:cNvPr id="138" name="Google Shape;138;p23"/>
          <p:cNvPicPr preferRelativeResize="0"/>
          <p:nvPr/>
        </p:nvPicPr>
        <p:blipFill rotWithShape="1">
          <a:blip r:embed="rId3">
            <a:alphaModFix/>
          </a:blip>
          <a:srcRect/>
          <a:stretch/>
        </p:blipFill>
        <p:spPr>
          <a:xfrm>
            <a:off x="0" y="4592411"/>
            <a:ext cx="9143999" cy="551089"/>
          </a:xfrm>
          <a:prstGeom prst="rect">
            <a:avLst/>
          </a:prstGeom>
          <a:noFill/>
          <a:ln>
            <a:noFill/>
          </a:ln>
        </p:spPr>
      </p:pic>
      <p:sp>
        <p:nvSpPr>
          <p:cNvPr id="6" name="Google Shape;65;p2">
            <a:extLst>
              <a:ext uri="{FF2B5EF4-FFF2-40B4-BE49-F238E27FC236}">
                <a16:creationId xmlns:a16="http://schemas.microsoft.com/office/drawing/2014/main" id="{7F664E4F-FAE8-409F-AC0D-B27B4DD6BCFB}"/>
              </a:ext>
            </a:extLst>
          </p:cNvPr>
          <p:cNvSpPr txBox="1"/>
          <p:nvPr/>
        </p:nvSpPr>
        <p:spPr>
          <a:xfrm>
            <a:off x="276446" y="1172277"/>
            <a:ext cx="4501957" cy="607800"/>
          </a:xfrm>
          <a:prstGeom prst="rect">
            <a:avLst/>
          </a:prstGeom>
          <a:noFill/>
          <a:ln>
            <a:noFill/>
          </a:ln>
          <a:effectLst>
            <a:outerShdw dist="38100" dir="2700000" algn="tl" rotWithShape="0">
              <a:schemeClr val="dk1">
                <a:alpha val="11764"/>
              </a:schemeClr>
            </a:outerShdw>
          </a:effectLst>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000000"/>
              </a:buClr>
              <a:buSzPts val="2600"/>
              <a:buFont typeface="Arial"/>
              <a:buNone/>
            </a:pPr>
            <a:r>
              <a:rPr lang="es" sz="2600" b="1" i="0" u="none" strike="noStrike" cap="none" dirty="0">
                <a:solidFill>
                  <a:schemeClr val="accent1">
                    <a:lumMod val="50000"/>
                  </a:schemeClr>
                </a:solidFill>
                <a:latin typeface="Arial"/>
                <a:ea typeface="Arial"/>
                <a:cs typeface="Arial"/>
                <a:sym typeface="Arial"/>
              </a:rPr>
              <a:t>3. Medidas de dispersión</a:t>
            </a:r>
            <a:endParaRPr dirty="0">
              <a:solidFill>
                <a:schemeClr val="accent1">
                  <a:lumMod val="50000"/>
                </a:schemeClr>
              </a:solidFill>
            </a:endParaRPr>
          </a:p>
        </p:txBody>
      </p:sp>
      <p:pic>
        <p:nvPicPr>
          <p:cNvPr id="7" name="Google Shape;56;p13">
            <a:extLst>
              <a:ext uri="{FF2B5EF4-FFF2-40B4-BE49-F238E27FC236}">
                <a16:creationId xmlns:a16="http://schemas.microsoft.com/office/drawing/2014/main" id="{A4594C56-76F0-429C-9DEF-38531D2B9C78}"/>
              </a:ext>
            </a:extLst>
          </p:cNvPr>
          <p:cNvPicPr preferRelativeResize="0"/>
          <p:nvPr/>
        </p:nvPicPr>
        <p:blipFill rotWithShape="1">
          <a:blip r:embed="rId4">
            <a:alphaModFix/>
          </a:blip>
          <a:srcRect/>
          <a:stretch/>
        </p:blipFill>
        <p:spPr>
          <a:xfrm>
            <a:off x="249865" y="28657"/>
            <a:ext cx="1786269" cy="112005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p:nvPr/>
        </p:nvSpPr>
        <p:spPr>
          <a:xfrm>
            <a:off x="547375" y="1656600"/>
            <a:ext cx="7769700" cy="2935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 sz="1800" b="1" dirty="0">
                <a:solidFill>
                  <a:srgbClr val="002060"/>
                </a:solidFill>
              </a:rPr>
              <a:t>Varianza</a:t>
            </a:r>
            <a:endParaRPr sz="1800" b="1" dirty="0">
              <a:solidFill>
                <a:srgbClr val="002060"/>
              </a:solidFill>
            </a:endParaRPr>
          </a:p>
          <a:p>
            <a:pPr marL="0" lvl="0" indent="0" algn="l" rtl="0">
              <a:lnSpc>
                <a:spcPct val="100000"/>
              </a:lnSpc>
              <a:spcBef>
                <a:spcPts val="1800"/>
              </a:spcBef>
              <a:spcAft>
                <a:spcPts val="0"/>
              </a:spcAft>
              <a:buClr>
                <a:schemeClr val="dk1"/>
              </a:buClr>
              <a:buSzPts val="1100"/>
              <a:buFont typeface="Arial"/>
              <a:buNone/>
            </a:pPr>
            <a:r>
              <a:rPr lang="es" sz="1600" dirty="0">
                <a:solidFill>
                  <a:schemeClr val="tx1">
                    <a:lumMod val="75000"/>
                    <a:lumOff val="25000"/>
                  </a:schemeClr>
                </a:solidFill>
              </a:rPr>
              <a:t>Es una medida que permite analizar la variabilidad de nuestra variable. Su fórmula es:</a:t>
            </a:r>
            <a:endParaRPr sz="1600" dirty="0">
              <a:solidFill>
                <a:schemeClr val="tx1">
                  <a:lumMod val="75000"/>
                  <a:lumOff val="25000"/>
                </a:schemeClr>
              </a:solidFill>
            </a:endParaRPr>
          </a:p>
          <a:p>
            <a:pPr marL="0" lvl="0" indent="0" algn="l" rtl="0">
              <a:lnSpc>
                <a:spcPct val="100000"/>
              </a:lnSpc>
              <a:spcBef>
                <a:spcPts val="1800"/>
              </a:spcBef>
              <a:spcAft>
                <a:spcPts val="0"/>
              </a:spcAft>
              <a:buClr>
                <a:schemeClr val="dk1"/>
              </a:buClr>
              <a:buSzPts val="1100"/>
              <a:buFont typeface="Arial"/>
              <a:buNone/>
            </a:pPr>
            <a:endParaRPr sz="1800" dirty="0">
              <a:solidFill>
                <a:schemeClr val="dk1"/>
              </a:solidFill>
            </a:endParaRPr>
          </a:p>
          <a:p>
            <a:pPr marL="0" lvl="0" indent="0" algn="l" rtl="0">
              <a:lnSpc>
                <a:spcPct val="100000"/>
              </a:lnSpc>
              <a:spcBef>
                <a:spcPts val="1800"/>
              </a:spcBef>
              <a:spcAft>
                <a:spcPts val="0"/>
              </a:spcAft>
              <a:buClr>
                <a:schemeClr val="dk1"/>
              </a:buClr>
              <a:buSzPts val="1100"/>
              <a:buFont typeface="Arial"/>
              <a:buNone/>
            </a:pPr>
            <a:r>
              <a:rPr lang="es" sz="1600" dirty="0">
                <a:solidFill>
                  <a:schemeClr val="tx1">
                    <a:lumMod val="75000"/>
                    <a:lumOff val="25000"/>
                  </a:schemeClr>
                </a:solidFill>
              </a:rPr>
              <a:t>A cada observación se le resta el promedio y luego se eleva al cuadrado para siempre sea positivo. Luego se suman todos esos valores y se dividen por la cantidad de observaciones.</a:t>
            </a:r>
            <a:endParaRPr sz="1600" dirty="0">
              <a:solidFill>
                <a:schemeClr val="tx1">
                  <a:lumMod val="75000"/>
                  <a:lumOff val="25000"/>
                </a:schemeClr>
              </a:solidFill>
            </a:endParaRPr>
          </a:p>
          <a:p>
            <a:pPr marL="0" lvl="0" indent="0" algn="l" rtl="0">
              <a:lnSpc>
                <a:spcPct val="100000"/>
              </a:lnSpc>
              <a:spcBef>
                <a:spcPts val="1800"/>
              </a:spcBef>
              <a:spcAft>
                <a:spcPts val="0"/>
              </a:spcAft>
              <a:buClr>
                <a:schemeClr val="dk1"/>
              </a:buClr>
              <a:buSzPts val="1100"/>
              <a:buFont typeface="Arial"/>
              <a:buNone/>
            </a:pPr>
            <a:endParaRPr sz="1800" dirty="0"/>
          </a:p>
        </p:txBody>
      </p:sp>
      <p:pic>
        <p:nvPicPr>
          <p:cNvPr id="146" name="Google Shape;146;p24"/>
          <p:cNvPicPr preferRelativeResize="0"/>
          <p:nvPr/>
        </p:nvPicPr>
        <p:blipFill rotWithShape="1">
          <a:blip r:embed="rId3">
            <a:alphaModFix/>
          </a:blip>
          <a:srcRect/>
          <a:stretch/>
        </p:blipFill>
        <p:spPr>
          <a:xfrm>
            <a:off x="0" y="4592411"/>
            <a:ext cx="9143999" cy="551089"/>
          </a:xfrm>
          <a:prstGeom prst="rect">
            <a:avLst/>
          </a:prstGeom>
          <a:noFill/>
          <a:ln>
            <a:noFill/>
          </a:ln>
        </p:spPr>
      </p:pic>
      <p:pic>
        <p:nvPicPr>
          <p:cNvPr id="149" name="Google Shape;149;p24"/>
          <p:cNvPicPr preferRelativeResize="0"/>
          <p:nvPr/>
        </p:nvPicPr>
        <p:blipFill>
          <a:blip r:embed="rId4">
            <a:alphaModFix/>
          </a:blip>
          <a:stretch>
            <a:fillRect/>
          </a:stretch>
        </p:blipFill>
        <p:spPr>
          <a:xfrm>
            <a:off x="3384544" y="2571750"/>
            <a:ext cx="2095347" cy="744000"/>
          </a:xfrm>
          <a:prstGeom prst="rect">
            <a:avLst/>
          </a:prstGeom>
          <a:noFill/>
          <a:ln>
            <a:noFill/>
          </a:ln>
        </p:spPr>
      </p:pic>
      <p:sp>
        <p:nvSpPr>
          <p:cNvPr id="7" name="Google Shape;65;p2">
            <a:extLst>
              <a:ext uri="{FF2B5EF4-FFF2-40B4-BE49-F238E27FC236}">
                <a16:creationId xmlns:a16="http://schemas.microsoft.com/office/drawing/2014/main" id="{067D66E4-7E15-4FDC-A9BA-E24A5E956AA5}"/>
              </a:ext>
            </a:extLst>
          </p:cNvPr>
          <p:cNvSpPr txBox="1"/>
          <p:nvPr/>
        </p:nvSpPr>
        <p:spPr>
          <a:xfrm>
            <a:off x="276446" y="1172277"/>
            <a:ext cx="4501957" cy="607800"/>
          </a:xfrm>
          <a:prstGeom prst="rect">
            <a:avLst/>
          </a:prstGeom>
          <a:noFill/>
          <a:ln>
            <a:noFill/>
          </a:ln>
          <a:effectLst>
            <a:outerShdw dist="38100" dir="2700000" algn="tl" rotWithShape="0">
              <a:schemeClr val="dk1">
                <a:alpha val="11764"/>
              </a:schemeClr>
            </a:outerShdw>
          </a:effectLst>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000000"/>
              </a:buClr>
              <a:buSzPts val="2600"/>
              <a:buFont typeface="Arial"/>
              <a:buNone/>
            </a:pPr>
            <a:r>
              <a:rPr lang="es" sz="2600" b="1" i="0" u="none" strike="noStrike" cap="none" dirty="0">
                <a:solidFill>
                  <a:schemeClr val="accent1">
                    <a:lumMod val="50000"/>
                  </a:schemeClr>
                </a:solidFill>
                <a:latin typeface="Arial"/>
                <a:ea typeface="Arial"/>
                <a:cs typeface="Arial"/>
                <a:sym typeface="Arial"/>
              </a:rPr>
              <a:t>3. Medidas de dispersión</a:t>
            </a:r>
            <a:endParaRPr dirty="0">
              <a:solidFill>
                <a:schemeClr val="accent1">
                  <a:lumMod val="50000"/>
                </a:schemeClr>
              </a:solidFill>
            </a:endParaRPr>
          </a:p>
        </p:txBody>
      </p:sp>
      <p:pic>
        <p:nvPicPr>
          <p:cNvPr id="8" name="Google Shape;56;p13">
            <a:extLst>
              <a:ext uri="{FF2B5EF4-FFF2-40B4-BE49-F238E27FC236}">
                <a16:creationId xmlns:a16="http://schemas.microsoft.com/office/drawing/2014/main" id="{4BC61F26-0463-4422-80C2-2536F6B8A173}"/>
              </a:ext>
            </a:extLst>
          </p:cNvPr>
          <p:cNvPicPr preferRelativeResize="0"/>
          <p:nvPr/>
        </p:nvPicPr>
        <p:blipFill rotWithShape="1">
          <a:blip r:embed="rId5">
            <a:alphaModFix/>
          </a:blip>
          <a:srcRect/>
          <a:stretch/>
        </p:blipFill>
        <p:spPr>
          <a:xfrm>
            <a:off x="249865" y="28657"/>
            <a:ext cx="1786269" cy="11200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p:nvPr/>
        </p:nvSpPr>
        <p:spPr>
          <a:xfrm>
            <a:off x="547375" y="1486472"/>
            <a:ext cx="7769700" cy="2935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800"/>
              </a:spcBef>
              <a:spcAft>
                <a:spcPts val="0"/>
              </a:spcAft>
              <a:buClr>
                <a:schemeClr val="dk1"/>
              </a:buClr>
              <a:buSzPts val="1100"/>
              <a:buFont typeface="Arial"/>
              <a:buNone/>
            </a:pPr>
            <a:r>
              <a:rPr lang="es" sz="1600" dirty="0">
                <a:solidFill>
                  <a:schemeClr val="tx1">
                    <a:lumMod val="75000"/>
                    <a:lumOff val="25000"/>
                  </a:schemeClr>
                </a:solidFill>
              </a:rPr>
              <a:t>Si tenemos un conjunto de observaciones muy cercanas al promedio, la varianza va a ser pequeña y cercana a cero. </a:t>
            </a:r>
            <a:endParaRPr sz="1600" dirty="0">
              <a:solidFill>
                <a:schemeClr val="tx1">
                  <a:lumMod val="75000"/>
                  <a:lumOff val="25000"/>
                </a:schemeClr>
              </a:solidFill>
            </a:endParaRPr>
          </a:p>
          <a:p>
            <a:pPr marL="0" lvl="0" indent="0" algn="l" rtl="0">
              <a:lnSpc>
                <a:spcPct val="100000"/>
              </a:lnSpc>
              <a:spcBef>
                <a:spcPts val="1800"/>
              </a:spcBef>
              <a:spcAft>
                <a:spcPts val="0"/>
              </a:spcAft>
              <a:buClr>
                <a:schemeClr val="dk1"/>
              </a:buClr>
              <a:buSzPts val="1100"/>
              <a:buFont typeface="Arial"/>
              <a:buNone/>
            </a:pPr>
            <a:r>
              <a:rPr lang="es" sz="1600" dirty="0">
                <a:solidFill>
                  <a:schemeClr val="tx1">
                    <a:lumMod val="75000"/>
                    <a:lumOff val="25000"/>
                  </a:schemeClr>
                </a:solidFill>
              </a:rPr>
              <a:t>En cambio, si tenemos un conjunto de observaciones que están lejos del promedio, la varianza va a ser muy grande.</a:t>
            </a:r>
            <a:endParaRPr sz="1600" dirty="0">
              <a:solidFill>
                <a:schemeClr val="tx1">
                  <a:lumMod val="75000"/>
                  <a:lumOff val="25000"/>
                </a:schemeClr>
              </a:solidFill>
            </a:endParaRPr>
          </a:p>
          <a:p>
            <a:pPr marL="0" lvl="0" indent="0" algn="l" rtl="0">
              <a:lnSpc>
                <a:spcPct val="100000"/>
              </a:lnSpc>
              <a:spcBef>
                <a:spcPts val="1800"/>
              </a:spcBef>
              <a:spcAft>
                <a:spcPts val="0"/>
              </a:spcAft>
              <a:buClr>
                <a:schemeClr val="dk1"/>
              </a:buClr>
              <a:buSzPts val="1100"/>
              <a:buFont typeface="Arial"/>
              <a:buNone/>
            </a:pPr>
            <a:endParaRPr sz="1800" dirty="0"/>
          </a:p>
        </p:txBody>
      </p:sp>
      <p:pic>
        <p:nvPicPr>
          <p:cNvPr id="155" name="Google Shape;155;p25"/>
          <p:cNvPicPr preferRelativeResize="0"/>
          <p:nvPr/>
        </p:nvPicPr>
        <p:blipFill rotWithShape="1">
          <a:blip r:embed="rId3">
            <a:alphaModFix/>
          </a:blip>
          <a:srcRect/>
          <a:stretch/>
        </p:blipFill>
        <p:spPr>
          <a:xfrm>
            <a:off x="0" y="4592411"/>
            <a:ext cx="9143999" cy="551089"/>
          </a:xfrm>
          <a:prstGeom prst="rect">
            <a:avLst/>
          </a:prstGeom>
          <a:noFill/>
          <a:ln>
            <a:noFill/>
          </a:ln>
        </p:spPr>
      </p:pic>
      <p:pic>
        <p:nvPicPr>
          <p:cNvPr id="158" name="Google Shape;158;p25"/>
          <p:cNvPicPr preferRelativeResize="0"/>
          <p:nvPr/>
        </p:nvPicPr>
        <p:blipFill>
          <a:blip r:embed="rId4">
            <a:alphaModFix/>
          </a:blip>
          <a:stretch>
            <a:fillRect/>
          </a:stretch>
        </p:blipFill>
        <p:spPr>
          <a:xfrm>
            <a:off x="1945362" y="3003897"/>
            <a:ext cx="4973725" cy="1418375"/>
          </a:xfrm>
          <a:prstGeom prst="rect">
            <a:avLst/>
          </a:prstGeom>
          <a:noFill/>
          <a:ln>
            <a:noFill/>
          </a:ln>
        </p:spPr>
      </p:pic>
      <p:sp>
        <p:nvSpPr>
          <p:cNvPr id="7" name="Google Shape;65;p2">
            <a:extLst>
              <a:ext uri="{FF2B5EF4-FFF2-40B4-BE49-F238E27FC236}">
                <a16:creationId xmlns:a16="http://schemas.microsoft.com/office/drawing/2014/main" id="{8C970582-DB6A-41F1-828B-F58670C206C1}"/>
              </a:ext>
            </a:extLst>
          </p:cNvPr>
          <p:cNvSpPr txBox="1"/>
          <p:nvPr/>
        </p:nvSpPr>
        <p:spPr>
          <a:xfrm>
            <a:off x="276446" y="1172277"/>
            <a:ext cx="4501957" cy="607800"/>
          </a:xfrm>
          <a:prstGeom prst="rect">
            <a:avLst/>
          </a:prstGeom>
          <a:noFill/>
          <a:ln>
            <a:noFill/>
          </a:ln>
          <a:effectLst>
            <a:outerShdw dist="38100" dir="2700000" algn="tl" rotWithShape="0">
              <a:schemeClr val="dk1">
                <a:alpha val="11764"/>
              </a:schemeClr>
            </a:outerShdw>
          </a:effectLst>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000000"/>
              </a:buClr>
              <a:buSzPts val="2600"/>
              <a:buFont typeface="Arial"/>
              <a:buNone/>
            </a:pPr>
            <a:r>
              <a:rPr lang="es" sz="2600" b="1" i="0" u="none" strike="noStrike" cap="none" dirty="0">
                <a:solidFill>
                  <a:schemeClr val="accent1">
                    <a:lumMod val="50000"/>
                  </a:schemeClr>
                </a:solidFill>
                <a:latin typeface="Arial"/>
                <a:ea typeface="Arial"/>
                <a:cs typeface="Arial"/>
                <a:sym typeface="Arial"/>
              </a:rPr>
              <a:t>3. Medidas de dispersión</a:t>
            </a:r>
            <a:endParaRPr dirty="0">
              <a:solidFill>
                <a:schemeClr val="accent1">
                  <a:lumMod val="50000"/>
                </a:schemeClr>
              </a:solidFill>
            </a:endParaRPr>
          </a:p>
        </p:txBody>
      </p:sp>
      <p:pic>
        <p:nvPicPr>
          <p:cNvPr id="8" name="Google Shape;56;p13">
            <a:extLst>
              <a:ext uri="{FF2B5EF4-FFF2-40B4-BE49-F238E27FC236}">
                <a16:creationId xmlns:a16="http://schemas.microsoft.com/office/drawing/2014/main" id="{64E28A34-44E7-4220-B240-B2DE1BB9F530}"/>
              </a:ext>
            </a:extLst>
          </p:cNvPr>
          <p:cNvPicPr preferRelativeResize="0"/>
          <p:nvPr/>
        </p:nvPicPr>
        <p:blipFill rotWithShape="1">
          <a:blip r:embed="rId5">
            <a:alphaModFix/>
          </a:blip>
          <a:srcRect/>
          <a:stretch/>
        </p:blipFill>
        <p:spPr>
          <a:xfrm>
            <a:off x="249865" y="28657"/>
            <a:ext cx="1786269" cy="112005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p:nvPr/>
        </p:nvSpPr>
        <p:spPr>
          <a:xfrm>
            <a:off x="547375" y="1709765"/>
            <a:ext cx="7769700" cy="2935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 sz="1600" dirty="0">
                <a:solidFill>
                  <a:schemeClr val="tx1">
                    <a:lumMod val="75000"/>
                    <a:lumOff val="25000"/>
                  </a:schemeClr>
                </a:solidFill>
              </a:rPr>
              <a:t>Es importante tener presente que la interpretación de la varianza depende de las unidad en la cual esta medida la variable.</a:t>
            </a:r>
            <a:endParaRPr sz="1600" dirty="0">
              <a:solidFill>
                <a:schemeClr val="tx1">
                  <a:lumMod val="75000"/>
                  <a:lumOff val="25000"/>
                </a:schemeClr>
              </a:solidFill>
            </a:endParaRPr>
          </a:p>
          <a:p>
            <a:pPr marL="0" lvl="0" indent="0" algn="l" rtl="0">
              <a:lnSpc>
                <a:spcPct val="100000"/>
              </a:lnSpc>
              <a:spcBef>
                <a:spcPts val="0"/>
              </a:spcBef>
              <a:spcAft>
                <a:spcPts val="0"/>
              </a:spcAft>
              <a:buClr>
                <a:schemeClr val="dk1"/>
              </a:buClr>
              <a:buSzPts val="1100"/>
              <a:buFont typeface="Arial"/>
              <a:buNone/>
            </a:pPr>
            <a:endParaRPr sz="1600" dirty="0">
              <a:solidFill>
                <a:schemeClr val="tx1">
                  <a:lumMod val="75000"/>
                  <a:lumOff val="25000"/>
                </a:schemeClr>
              </a:solidFill>
            </a:endParaRPr>
          </a:p>
          <a:p>
            <a:pPr marL="0" lvl="0" indent="0" algn="l" rtl="0">
              <a:lnSpc>
                <a:spcPct val="100000"/>
              </a:lnSpc>
              <a:spcBef>
                <a:spcPts val="0"/>
              </a:spcBef>
              <a:spcAft>
                <a:spcPts val="0"/>
              </a:spcAft>
              <a:buClr>
                <a:schemeClr val="dk1"/>
              </a:buClr>
              <a:buSzPts val="1100"/>
              <a:buFont typeface="Arial"/>
              <a:buNone/>
            </a:pPr>
            <a:r>
              <a:rPr lang="es" sz="1600" dirty="0">
                <a:solidFill>
                  <a:schemeClr val="tx1">
                    <a:lumMod val="75000"/>
                    <a:lumOff val="25000"/>
                  </a:schemeClr>
                </a:solidFill>
              </a:rPr>
              <a:t>Entonces, si  bien es una medida útil para comparar la variabilidad/dispersión de variables que están medidas en la misma unidad, como por ejemplo la estatura medida en metros, los sueldos medidos en pesos, no tiene sentido comparar la varianza entre variables que estén medidas en distintas unidades.</a:t>
            </a:r>
            <a:endParaRPr sz="1600" dirty="0">
              <a:solidFill>
                <a:schemeClr val="tx1">
                  <a:lumMod val="75000"/>
                  <a:lumOff val="25000"/>
                </a:schemeClr>
              </a:solidFill>
            </a:endParaRPr>
          </a:p>
        </p:txBody>
      </p:sp>
      <p:pic>
        <p:nvPicPr>
          <p:cNvPr id="164" name="Google Shape;164;p26"/>
          <p:cNvPicPr preferRelativeResize="0"/>
          <p:nvPr/>
        </p:nvPicPr>
        <p:blipFill rotWithShape="1">
          <a:blip r:embed="rId3">
            <a:alphaModFix/>
          </a:blip>
          <a:srcRect/>
          <a:stretch/>
        </p:blipFill>
        <p:spPr>
          <a:xfrm>
            <a:off x="0" y="4592411"/>
            <a:ext cx="9143999" cy="551089"/>
          </a:xfrm>
          <a:prstGeom prst="rect">
            <a:avLst/>
          </a:prstGeom>
          <a:noFill/>
          <a:ln>
            <a:noFill/>
          </a:ln>
        </p:spPr>
      </p:pic>
      <p:sp>
        <p:nvSpPr>
          <p:cNvPr id="6" name="Google Shape;65;p2">
            <a:extLst>
              <a:ext uri="{FF2B5EF4-FFF2-40B4-BE49-F238E27FC236}">
                <a16:creationId xmlns:a16="http://schemas.microsoft.com/office/drawing/2014/main" id="{C8FB3274-4111-49EB-8CC0-8230BDC5B709}"/>
              </a:ext>
            </a:extLst>
          </p:cNvPr>
          <p:cNvSpPr txBox="1"/>
          <p:nvPr/>
        </p:nvSpPr>
        <p:spPr>
          <a:xfrm>
            <a:off x="276446" y="1172277"/>
            <a:ext cx="4501957" cy="607800"/>
          </a:xfrm>
          <a:prstGeom prst="rect">
            <a:avLst/>
          </a:prstGeom>
          <a:noFill/>
          <a:ln>
            <a:noFill/>
          </a:ln>
          <a:effectLst>
            <a:outerShdw dist="38100" dir="2700000" algn="tl" rotWithShape="0">
              <a:schemeClr val="dk1">
                <a:alpha val="11764"/>
              </a:schemeClr>
            </a:outerShdw>
          </a:effectLst>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000000"/>
              </a:buClr>
              <a:buSzPts val="2600"/>
              <a:buFont typeface="Arial"/>
              <a:buNone/>
            </a:pPr>
            <a:r>
              <a:rPr lang="es" sz="2600" b="1" i="0" u="none" strike="noStrike" cap="none" dirty="0">
                <a:solidFill>
                  <a:schemeClr val="accent1">
                    <a:lumMod val="50000"/>
                  </a:schemeClr>
                </a:solidFill>
                <a:latin typeface="Arial"/>
                <a:ea typeface="Arial"/>
                <a:cs typeface="Arial"/>
                <a:sym typeface="Arial"/>
              </a:rPr>
              <a:t>3. Medidas de dispersión</a:t>
            </a:r>
            <a:endParaRPr dirty="0">
              <a:solidFill>
                <a:schemeClr val="accent1">
                  <a:lumMod val="50000"/>
                </a:schemeClr>
              </a:solidFill>
            </a:endParaRPr>
          </a:p>
        </p:txBody>
      </p:sp>
      <p:pic>
        <p:nvPicPr>
          <p:cNvPr id="7" name="Google Shape;56;p13">
            <a:extLst>
              <a:ext uri="{FF2B5EF4-FFF2-40B4-BE49-F238E27FC236}">
                <a16:creationId xmlns:a16="http://schemas.microsoft.com/office/drawing/2014/main" id="{81EDE6A3-D6DD-476D-82C3-2D623A851F17}"/>
              </a:ext>
            </a:extLst>
          </p:cNvPr>
          <p:cNvPicPr preferRelativeResize="0"/>
          <p:nvPr/>
        </p:nvPicPr>
        <p:blipFill rotWithShape="1">
          <a:blip r:embed="rId4">
            <a:alphaModFix/>
          </a:blip>
          <a:srcRect/>
          <a:stretch/>
        </p:blipFill>
        <p:spPr>
          <a:xfrm>
            <a:off x="249865" y="28657"/>
            <a:ext cx="1786269" cy="112005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p:nvPr/>
        </p:nvSpPr>
        <p:spPr>
          <a:xfrm>
            <a:off x="547375" y="1688499"/>
            <a:ext cx="7769700" cy="2935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 sz="1800" b="1" dirty="0">
                <a:solidFill>
                  <a:srgbClr val="002060"/>
                </a:solidFill>
              </a:rPr>
              <a:t>Desvío estándar</a:t>
            </a:r>
            <a:endParaRPr sz="1800" b="1" dirty="0">
              <a:solidFill>
                <a:srgbClr val="002060"/>
              </a:solidFill>
            </a:endParaRPr>
          </a:p>
          <a:p>
            <a:pPr marL="0" lvl="0" indent="0" algn="l" rtl="0">
              <a:lnSpc>
                <a:spcPct val="100000"/>
              </a:lnSpc>
              <a:spcBef>
                <a:spcPts val="0"/>
              </a:spcBef>
              <a:spcAft>
                <a:spcPts val="0"/>
              </a:spcAft>
              <a:buClr>
                <a:schemeClr val="dk1"/>
              </a:buClr>
              <a:buSzPts val="1100"/>
              <a:buFont typeface="Arial"/>
              <a:buNone/>
            </a:pPr>
            <a:endParaRPr sz="1800" b="1"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s" sz="1600" dirty="0">
                <a:solidFill>
                  <a:schemeClr val="tx1">
                    <a:lumMod val="75000"/>
                    <a:lumOff val="25000"/>
                  </a:schemeClr>
                </a:solidFill>
              </a:rPr>
              <a:t>El desvío estándar (</a:t>
            </a:r>
            <a:r>
              <a:rPr lang="es" sz="1600" dirty="0">
                <a:solidFill>
                  <a:srgbClr val="002060"/>
                </a:solidFill>
              </a:rPr>
              <a:t>𝑠</a:t>
            </a:r>
            <a:r>
              <a:rPr lang="es" sz="1600" dirty="0">
                <a:solidFill>
                  <a:schemeClr val="tx1">
                    <a:lumMod val="75000"/>
                    <a:lumOff val="25000"/>
                  </a:schemeClr>
                </a:solidFill>
              </a:rPr>
              <a:t>) está relacionado a la varianza de la muestra es la raíz cuadrada positiva de la varianza de la muestra. </a:t>
            </a:r>
            <a:endParaRPr sz="1600" dirty="0">
              <a:solidFill>
                <a:schemeClr val="tx1">
                  <a:lumMod val="75000"/>
                  <a:lumOff val="25000"/>
                </a:schemeClr>
              </a:solidFill>
            </a:endParaRPr>
          </a:p>
          <a:p>
            <a:pPr marL="0" lvl="0" indent="0" algn="l" rtl="0">
              <a:lnSpc>
                <a:spcPct val="100000"/>
              </a:lnSpc>
              <a:spcBef>
                <a:spcPts val="0"/>
              </a:spcBef>
              <a:spcAft>
                <a:spcPts val="0"/>
              </a:spcAft>
              <a:buClr>
                <a:schemeClr val="dk1"/>
              </a:buClr>
              <a:buSzPts val="1100"/>
              <a:buFont typeface="Arial"/>
              <a:buNone/>
            </a:pPr>
            <a:endParaRPr sz="1600" dirty="0">
              <a:solidFill>
                <a:schemeClr val="tx1">
                  <a:lumMod val="75000"/>
                  <a:lumOff val="25000"/>
                </a:schemeClr>
              </a:solidFill>
            </a:endParaRPr>
          </a:p>
          <a:p>
            <a:pPr marL="0" lvl="0" indent="0" algn="l" rtl="0">
              <a:lnSpc>
                <a:spcPct val="100000"/>
              </a:lnSpc>
              <a:spcBef>
                <a:spcPts val="0"/>
              </a:spcBef>
              <a:spcAft>
                <a:spcPts val="0"/>
              </a:spcAft>
              <a:buClr>
                <a:schemeClr val="dk1"/>
              </a:buClr>
              <a:buSzPts val="1100"/>
              <a:buFont typeface="Arial"/>
              <a:buNone/>
            </a:pPr>
            <a:r>
              <a:rPr lang="es" sz="1600" dirty="0">
                <a:solidFill>
                  <a:schemeClr val="tx1">
                    <a:lumMod val="75000"/>
                    <a:lumOff val="25000"/>
                  </a:schemeClr>
                </a:solidFill>
              </a:rPr>
              <a:t>El desvío estándar suele ser más conveniente que la varianza porque tiene la misma unidad que los puntos de datos.</a:t>
            </a:r>
            <a:endParaRPr sz="1600" dirty="0">
              <a:solidFill>
                <a:schemeClr val="tx1">
                  <a:lumMod val="75000"/>
                  <a:lumOff val="25000"/>
                </a:schemeClr>
              </a:solidFill>
            </a:endParaRPr>
          </a:p>
        </p:txBody>
      </p:sp>
      <p:pic>
        <p:nvPicPr>
          <p:cNvPr id="172" name="Google Shape;172;p27"/>
          <p:cNvPicPr preferRelativeResize="0"/>
          <p:nvPr/>
        </p:nvPicPr>
        <p:blipFill rotWithShape="1">
          <a:blip r:embed="rId3">
            <a:alphaModFix/>
          </a:blip>
          <a:srcRect/>
          <a:stretch/>
        </p:blipFill>
        <p:spPr>
          <a:xfrm>
            <a:off x="0" y="4592411"/>
            <a:ext cx="9143999" cy="551089"/>
          </a:xfrm>
          <a:prstGeom prst="rect">
            <a:avLst/>
          </a:prstGeom>
          <a:noFill/>
          <a:ln>
            <a:noFill/>
          </a:ln>
        </p:spPr>
      </p:pic>
      <p:sp>
        <p:nvSpPr>
          <p:cNvPr id="6" name="Google Shape;65;p2">
            <a:extLst>
              <a:ext uri="{FF2B5EF4-FFF2-40B4-BE49-F238E27FC236}">
                <a16:creationId xmlns:a16="http://schemas.microsoft.com/office/drawing/2014/main" id="{40A5B346-5558-499F-8FF5-81B20A752FA1}"/>
              </a:ext>
            </a:extLst>
          </p:cNvPr>
          <p:cNvSpPr txBox="1"/>
          <p:nvPr/>
        </p:nvSpPr>
        <p:spPr>
          <a:xfrm>
            <a:off x="276446" y="1172277"/>
            <a:ext cx="4501957" cy="607800"/>
          </a:xfrm>
          <a:prstGeom prst="rect">
            <a:avLst/>
          </a:prstGeom>
          <a:noFill/>
          <a:ln>
            <a:noFill/>
          </a:ln>
          <a:effectLst>
            <a:outerShdw dist="38100" dir="2700000" algn="tl" rotWithShape="0">
              <a:schemeClr val="dk1">
                <a:alpha val="11764"/>
              </a:schemeClr>
            </a:outerShdw>
          </a:effectLst>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000000"/>
              </a:buClr>
              <a:buSzPts val="2600"/>
              <a:buFont typeface="Arial"/>
              <a:buNone/>
            </a:pPr>
            <a:r>
              <a:rPr lang="es" sz="2600" b="1" i="0" u="none" strike="noStrike" cap="none" dirty="0">
                <a:solidFill>
                  <a:schemeClr val="accent1">
                    <a:lumMod val="50000"/>
                  </a:schemeClr>
                </a:solidFill>
                <a:latin typeface="Arial"/>
                <a:ea typeface="Arial"/>
                <a:cs typeface="Arial"/>
                <a:sym typeface="Arial"/>
              </a:rPr>
              <a:t>3. Medidas de dispersión</a:t>
            </a:r>
            <a:endParaRPr dirty="0">
              <a:solidFill>
                <a:schemeClr val="accent1">
                  <a:lumMod val="50000"/>
                </a:schemeClr>
              </a:solidFill>
            </a:endParaRPr>
          </a:p>
        </p:txBody>
      </p:sp>
      <p:pic>
        <p:nvPicPr>
          <p:cNvPr id="7" name="Google Shape;56;p13">
            <a:extLst>
              <a:ext uri="{FF2B5EF4-FFF2-40B4-BE49-F238E27FC236}">
                <a16:creationId xmlns:a16="http://schemas.microsoft.com/office/drawing/2014/main" id="{3485334C-EA1F-47BA-B4F2-49875361351A}"/>
              </a:ext>
            </a:extLst>
          </p:cNvPr>
          <p:cNvPicPr preferRelativeResize="0"/>
          <p:nvPr/>
        </p:nvPicPr>
        <p:blipFill rotWithShape="1">
          <a:blip r:embed="rId4">
            <a:alphaModFix/>
          </a:blip>
          <a:srcRect/>
          <a:stretch/>
        </p:blipFill>
        <p:spPr>
          <a:xfrm>
            <a:off x="249865" y="28657"/>
            <a:ext cx="1786269" cy="112005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p:nvPr/>
        </p:nvSpPr>
        <p:spPr>
          <a:xfrm>
            <a:off x="547375" y="1709765"/>
            <a:ext cx="7769700" cy="2935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 sz="1800" b="1" dirty="0">
                <a:solidFill>
                  <a:srgbClr val="002060"/>
                </a:solidFill>
              </a:rPr>
              <a:t>Asimetría (</a:t>
            </a:r>
            <a:r>
              <a:rPr lang="es" sz="1800" b="1" i="1" dirty="0">
                <a:solidFill>
                  <a:srgbClr val="002060"/>
                </a:solidFill>
              </a:rPr>
              <a:t>skewness</a:t>
            </a:r>
            <a:r>
              <a:rPr lang="es" sz="1800" b="1" dirty="0">
                <a:solidFill>
                  <a:srgbClr val="002060"/>
                </a:solidFill>
              </a:rPr>
              <a:t>)</a:t>
            </a:r>
            <a:endParaRPr sz="1800" dirty="0">
              <a:solidFill>
                <a:srgbClr val="002060"/>
              </a:solidFill>
            </a:endParaRPr>
          </a:p>
          <a:p>
            <a:pPr marL="0" lvl="0" indent="0" algn="l" rtl="0">
              <a:lnSpc>
                <a:spcPct val="100000"/>
              </a:lnSpc>
              <a:spcBef>
                <a:spcPts val="1800"/>
              </a:spcBef>
              <a:spcAft>
                <a:spcPts val="0"/>
              </a:spcAft>
              <a:buClr>
                <a:schemeClr val="dk1"/>
              </a:buClr>
              <a:buSzPts val="1100"/>
              <a:buFont typeface="Arial"/>
              <a:buNone/>
            </a:pPr>
            <a:r>
              <a:rPr lang="es" sz="1600" dirty="0">
                <a:solidFill>
                  <a:schemeClr val="tx1">
                    <a:lumMod val="75000"/>
                    <a:lumOff val="25000"/>
                  </a:schemeClr>
                </a:solidFill>
              </a:rPr>
              <a:t>Un conjunto de datos va a ser simétrico cuando sus pontos tengan distancias similares a la media. En contraste, serán asimétricos cuando esto no ocurra.</a:t>
            </a:r>
            <a:endParaRPr sz="1600" dirty="0">
              <a:solidFill>
                <a:schemeClr val="tx1">
                  <a:lumMod val="75000"/>
                  <a:lumOff val="25000"/>
                </a:schemeClr>
              </a:solidFill>
            </a:endParaRPr>
          </a:p>
          <a:p>
            <a:pPr marL="0" lvl="0" indent="0" algn="l" rtl="0">
              <a:lnSpc>
                <a:spcPct val="100000"/>
              </a:lnSpc>
              <a:spcBef>
                <a:spcPts val="1800"/>
              </a:spcBef>
              <a:spcAft>
                <a:spcPts val="0"/>
              </a:spcAft>
              <a:buClr>
                <a:schemeClr val="dk1"/>
              </a:buClr>
              <a:buSzPts val="1100"/>
              <a:buFont typeface="Arial"/>
              <a:buNone/>
            </a:pPr>
            <a:r>
              <a:rPr lang="es" sz="1600" dirty="0">
                <a:solidFill>
                  <a:schemeClr val="tx1">
                    <a:lumMod val="75000"/>
                    <a:lumOff val="25000"/>
                  </a:schemeClr>
                </a:solidFill>
              </a:rPr>
              <a:t>Para medir la asimetría vamos a utilizar una métrica llamada coeficiente ajustado del momento estandarizado de Fisher Pearson.</a:t>
            </a:r>
            <a:endParaRPr sz="1600" dirty="0">
              <a:solidFill>
                <a:schemeClr val="tx1">
                  <a:lumMod val="75000"/>
                  <a:lumOff val="25000"/>
                </a:schemeClr>
              </a:solidFill>
            </a:endParaRPr>
          </a:p>
          <a:p>
            <a:pPr marL="0" lvl="0" indent="0" algn="l" rtl="0">
              <a:lnSpc>
                <a:spcPct val="100000"/>
              </a:lnSpc>
              <a:spcBef>
                <a:spcPts val="1800"/>
              </a:spcBef>
              <a:spcAft>
                <a:spcPts val="0"/>
              </a:spcAft>
              <a:buClr>
                <a:schemeClr val="dk1"/>
              </a:buClr>
              <a:buSzPts val="1100"/>
              <a:buFont typeface="Arial"/>
              <a:buNone/>
            </a:pPr>
            <a:endParaRPr sz="1800" dirty="0"/>
          </a:p>
        </p:txBody>
      </p:sp>
      <p:pic>
        <p:nvPicPr>
          <p:cNvPr id="180" name="Google Shape;180;p28"/>
          <p:cNvPicPr preferRelativeResize="0"/>
          <p:nvPr/>
        </p:nvPicPr>
        <p:blipFill rotWithShape="1">
          <a:blip r:embed="rId3">
            <a:alphaModFix/>
          </a:blip>
          <a:srcRect/>
          <a:stretch/>
        </p:blipFill>
        <p:spPr>
          <a:xfrm>
            <a:off x="0" y="4592411"/>
            <a:ext cx="9143999" cy="551089"/>
          </a:xfrm>
          <a:prstGeom prst="rect">
            <a:avLst/>
          </a:prstGeom>
          <a:noFill/>
          <a:ln>
            <a:noFill/>
          </a:ln>
        </p:spPr>
      </p:pic>
      <p:pic>
        <p:nvPicPr>
          <p:cNvPr id="183" name="Google Shape;183;p28"/>
          <p:cNvPicPr preferRelativeResize="0"/>
          <p:nvPr/>
        </p:nvPicPr>
        <p:blipFill>
          <a:blip r:embed="rId4">
            <a:alphaModFix/>
          </a:blip>
          <a:stretch>
            <a:fillRect/>
          </a:stretch>
        </p:blipFill>
        <p:spPr>
          <a:xfrm>
            <a:off x="1870000" y="3752148"/>
            <a:ext cx="5124450" cy="438150"/>
          </a:xfrm>
          <a:prstGeom prst="rect">
            <a:avLst/>
          </a:prstGeom>
          <a:noFill/>
          <a:ln>
            <a:noFill/>
          </a:ln>
        </p:spPr>
      </p:pic>
      <p:sp>
        <p:nvSpPr>
          <p:cNvPr id="7" name="Google Shape;65;p2">
            <a:extLst>
              <a:ext uri="{FF2B5EF4-FFF2-40B4-BE49-F238E27FC236}">
                <a16:creationId xmlns:a16="http://schemas.microsoft.com/office/drawing/2014/main" id="{4D5C1118-12EB-49BA-9B4E-2BE6C4CBEC0B}"/>
              </a:ext>
            </a:extLst>
          </p:cNvPr>
          <p:cNvSpPr txBox="1"/>
          <p:nvPr/>
        </p:nvSpPr>
        <p:spPr>
          <a:xfrm>
            <a:off x="276446" y="1172277"/>
            <a:ext cx="4501957" cy="607800"/>
          </a:xfrm>
          <a:prstGeom prst="rect">
            <a:avLst/>
          </a:prstGeom>
          <a:noFill/>
          <a:ln>
            <a:noFill/>
          </a:ln>
          <a:effectLst>
            <a:outerShdw dist="38100" dir="2700000" algn="tl" rotWithShape="0">
              <a:schemeClr val="dk1">
                <a:alpha val="11764"/>
              </a:schemeClr>
            </a:outerShdw>
          </a:effectLst>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000000"/>
              </a:buClr>
              <a:buSzPts val="2600"/>
              <a:buFont typeface="Arial"/>
              <a:buNone/>
            </a:pPr>
            <a:r>
              <a:rPr lang="es" sz="2600" b="1" i="0" u="none" strike="noStrike" cap="none" dirty="0">
                <a:solidFill>
                  <a:schemeClr val="accent1">
                    <a:lumMod val="50000"/>
                  </a:schemeClr>
                </a:solidFill>
                <a:latin typeface="Arial"/>
                <a:ea typeface="Arial"/>
                <a:cs typeface="Arial"/>
                <a:sym typeface="Arial"/>
              </a:rPr>
              <a:t>3. Medidas de dispersión</a:t>
            </a:r>
            <a:endParaRPr dirty="0">
              <a:solidFill>
                <a:schemeClr val="accent1">
                  <a:lumMod val="50000"/>
                </a:schemeClr>
              </a:solidFill>
            </a:endParaRPr>
          </a:p>
        </p:txBody>
      </p:sp>
      <p:pic>
        <p:nvPicPr>
          <p:cNvPr id="8" name="Google Shape;56;p13">
            <a:extLst>
              <a:ext uri="{FF2B5EF4-FFF2-40B4-BE49-F238E27FC236}">
                <a16:creationId xmlns:a16="http://schemas.microsoft.com/office/drawing/2014/main" id="{42098148-9A05-4C24-86E4-D3EA78A59B26}"/>
              </a:ext>
            </a:extLst>
          </p:cNvPr>
          <p:cNvPicPr preferRelativeResize="0"/>
          <p:nvPr/>
        </p:nvPicPr>
        <p:blipFill rotWithShape="1">
          <a:blip r:embed="rId5">
            <a:alphaModFix/>
          </a:blip>
          <a:srcRect/>
          <a:stretch/>
        </p:blipFill>
        <p:spPr>
          <a:xfrm>
            <a:off x="249865" y="28657"/>
            <a:ext cx="1786269" cy="112005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p:nvPr/>
        </p:nvSpPr>
        <p:spPr>
          <a:xfrm>
            <a:off x="749852" y="1527685"/>
            <a:ext cx="2742900" cy="2935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800"/>
              </a:spcBef>
              <a:spcAft>
                <a:spcPts val="0"/>
              </a:spcAft>
              <a:buClr>
                <a:schemeClr val="dk1"/>
              </a:buClr>
              <a:buSzPts val="1100"/>
              <a:buFont typeface="Arial"/>
              <a:buNone/>
            </a:pPr>
            <a:endParaRPr lang="es" sz="1600" dirty="0">
              <a:solidFill>
                <a:schemeClr val="dk1"/>
              </a:solidFill>
            </a:endParaRPr>
          </a:p>
          <a:p>
            <a:pPr marL="0" lvl="0" indent="0" algn="l" rtl="0">
              <a:lnSpc>
                <a:spcPct val="100000"/>
              </a:lnSpc>
              <a:spcBef>
                <a:spcPts val="1800"/>
              </a:spcBef>
              <a:spcAft>
                <a:spcPts val="0"/>
              </a:spcAft>
              <a:buClr>
                <a:schemeClr val="dk1"/>
              </a:buClr>
              <a:buSzPts val="1100"/>
              <a:buFont typeface="Arial"/>
              <a:buNone/>
            </a:pPr>
            <a:r>
              <a:rPr lang="es" sz="1600" dirty="0">
                <a:solidFill>
                  <a:schemeClr val="dk1"/>
                </a:solidFill>
              </a:rPr>
              <a:t>Dos datasets simétricos.</a:t>
            </a:r>
            <a:endParaRPr sz="1600" dirty="0">
              <a:solidFill>
                <a:schemeClr val="dk1"/>
              </a:solidFill>
            </a:endParaRPr>
          </a:p>
          <a:p>
            <a:pPr marL="0" lvl="0" indent="0" algn="l" rtl="0">
              <a:lnSpc>
                <a:spcPct val="100000"/>
              </a:lnSpc>
              <a:spcBef>
                <a:spcPts val="1800"/>
              </a:spcBef>
              <a:spcAft>
                <a:spcPts val="0"/>
              </a:spcAft>
              <a:buClr>
                <a:schemeClr val="dk1"/>
              </a:buClr>
              <a:buSzPts val="1100"/>
              <a:buFont typeface="Arial"/>
              <a:buNone/>
            </a:pPr>
            <a:endParaRPr sz="1800" dirty="0">
              <a:solidFill>
                <a:schemeClr val="dk1"/>
              </a:solidFill>
            </a:endParaRPr>
          </a:p>
          <a:p>
            <a:pPr marL="0" lvl="0" indent="0" algn="l" rtl="0">
              <a:lnSpc>
                <a:spcPct val="100000"/>
              </a:lnSpc>
              <a:spcBef>
                <a:spcPts val="1800"/>
              </a:spcBef>
              <a:spcAft>
                <a:spcPts val="0"/>
              </a:spcAft>
              <a:buClr>
                <a:schemeClr val="dk1"/>
              </a:buClr>
              <a:buSzPts val="1100"/>
              <a:buFont typeface="Arial"/>
              <a:buNone/>
            </a:pPr>
            <a:endParaRPr sz="1800" dirty="0">
              <a:solidFill>
                <a:schemeClr val="dk1"/>
              </a:solidFill>
            </a:endParaRPr>
          </a:p>
          <a:p>
            <a:pPr marL="0" lvl="0" indent="0" algn="l" rtl="0">
              <a:lnSpc>
                <a:spcPct val="100000"/>
              </a:lnSpc>
              <a:spcBef>
                <a:spcPts val="1800"/>
              </a:spcBef>
              <a:spcAft>
                <a:spcPts val="0"/>
              </a:spcAft>
              <a:buClr>
                <a:schemeClr val="dk1"/>
              </a:buClr>
              <a:buSzPts val="1100"/>
              <a:buFont typeface="Arial"/>
              <a:buNone/>
            </a:pPr>
            <a:r>
              <a:rPr lang="es" sz="1600" dirty="0">
                <a:solidFill>
                  <a:schemeClr val="dk1"/>
                </a:solidFill>
              </a:rPr>
              <a:t>Dos datasets asimétricos.</a:t>
            </a:r>
            <a:endParaRPr sz="1600" dirty="0">
              <a:solidFill>
                <a:schemeClr val="dk1"/>
              </a:solidFill>
            </a:endParaRPr>
          </a:p>
          <a:p>
            <a:pPr marL="0" lvl="0" indent="0" algn="l" rtl="0">
              <a:lnSpc>
                <a:spcPct val="100000"/>
              </a:lnSpc>
              <a:spcBef>
                <a:spcPts val="1800"/>
              </a:spcBef>
              <a:spcAft>
                <a:spcPts val="0"/>
              </a:spcAft>
              <a:buClr>
                <a:schemeClr val="dk1"/>
              </a:buClr>
              <a:buSzPts val="1100"/>
              <a:buFont typeface="Arial"/>
              <a:buNone/>
            </a:pPr>
            <a:endParaRPr sz="1800" dirty="0"/>
          </a:p>
        </p:txBody>
      </p:sp>
      <p:pic>
        <p:nvPicPr>
          <p:cNvPr id="189" name="Google Shape;189;p29"/>
          <p:cNvPicPr preferRelativeResize="0"/>
          <p:nvPr/>
        </p:nvPicPr>
        <p:blipFill rotWithShape="1">
          <a:blip r:embed="rId3">
            <a:alphaModFix/>
          </a:blip>
          <a:srcRect/>
          <a:stretch/>
        </p:blipFill>
        <p:spPr>
          <a:xfrm>
            <a:off x="0" y="4592411"/>
            <a:ext cx="9143999" cy="551089"/>
          </a:xfrm>
          <a:prstGeom prst="rect">
            <a:avLst/>
          </a:prstGeom>
          <a:noFill/>
          <a:ln>
            <a:noFill/>
          </a:ln>
        </p:spPr>
      </p:pic>
      <p:pic>
        <p:nvPicPr>
          <p:cNvPr id="192" name="Google Shape;192;p29"/>
          <p:cNvPicPr preferRelativeResize="0"/>
          <p:nvPr/>
        </p:nvPicPr>
        <p:blipFill>
          <a:blip r:embed="rId4">
            <a:alphaModFix/>
          </a:blip>
          <a:stretch>
            <a:fillRect/>
          </a:stretch>
        </p:blipFill>
        <p:spPr>
          <a:xfrm>
            <a:off x="3966158" y="1723458"/>
            <a:ext cx="4501957" cy="1283839"/>
          </a:xfrm>
          <a:prstGeom prst="rect">
            <a:avLst/>
          </a:prstGeom>
          <a:noFill/>
          <a:ln>
            <a:noFill/>
          </a:ln>
        </p:spPr>
      </p:pic>
      <p:pic>
        <p:nvPicPr>
          <p:cNvPr id="193" name="Google Shape;193;p29"/>
          <p:cNvPicPr preferRelativeResize="0"/>
          <p:nvPr/>
        </p:nvPicPr>
        <p:blipFill>
          <a:blip r:embed="rId5">
            <a:alphaModFix/>
          </a:blip>
          <a:stretch>
            <a:fillRect/>
          </a:stretch>
        </p:blipFill>
        <p:spPr>
          <a:xfrm>
            <a:off x="3987319" y="3191361"/>
            <a:ext cx="4463659" cy="1283839"/>
          </a:xfrm>
          <a:prstGeom prst="rect">
            <a:avLst/>
          </a:prstGeom>
          <a:noFill/>
          <a:ln>
            <a:noFill/>
          </a:ln>
        </p:spPr>
      </p:pic>
      <p:sp>
        <p:nvSpPr>
          <p:cNvPr id="8" name="Google Shape;65;p2">
            <a:extLst>
              <a:ext uri="{FF2B5EF4-FFF2-40B4-BE49-F238E27FC236}">
                <a16:creationId xmlns:a16="http://schemas.microsoft.com/office/drawing/2014/main" id="{A7CDC339-C1DF-42B6-818D-D4BD62A7A8EB}"/>
              </a:ext>
            </a:extLst>
          </p:cNvPr>
          <p:cNvSpPr txBox="1"/>
          <p:nvPr/>
        </p:nvSpPr>
        <p:spPr>
          <a:xfrm>
            <a:off x="276446" y="1172277"/>
            <a:ext cx="4501957" cy="607800"/>
          </a:xfrm>
          <a:prstGeom prst="rect">
            <a:avLst/>
          </a:prstGeom>
          <a:noFill/>
          <a:ln>
            <a:noFill/>
          </a:ln>
          <a:effectLst>
            <a:outerShdw dist="38100" dir="2700000" algn="tl" rotWithShape="0">
              <a:schemeClr val="dk1">
                <a:alpha val="11764"/>
              </a:schemeClr>
            </a:outerShdw>
          </a:effectLst>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000000"/>
              </a:buClr>
              <a:buSzPts val="2600"/>
              <a:buFont typeface="Arial"/>
              <a:buNone/>
            </a:pPr>
            <a:r>
              <a:rPr lang="es" sz="2600" b="1" i="0" u="none" strike="noStrike" cap="none" dirty="0">
                <a:solidFill>
                  <a:schemeClr val="accent1">
                    <a:lumMod val="50000"/>
                  </a:schemeClr>
                </a:solidFill>
                <a:latin typeface="Arial"/>
                <a:ea typeface="Arial"/>
                <a:cs typeface="Arial"/>
                <a:sym typeface="Arial"/>
              </a:rPr>
              <a:t>3. Medidas de dispersión</a:t>
            </a:r>
            <a:endParaRPr dirty="0">
              <a:solidFill>
                <a:schemeClr val="accent1">
                  <a:lumMod val="50000"/>
                </a:schemeClr>
              </a:solidFill>
            </a:endParaRPr>
          </a:p>
        </p:txBody>
      </p:sp>
      <p:sp>
        <p:nvSpPr>
          <p:cNvPr id="2" name="CuadroTexto 1">
            <a:extLst>
              <a:ext uri="{FF2B5EF4-FFF2-40B4-BE49-F238E27FC236}">
                <a16:creationId xmlns:a16="http://schemas.microsoft.com/office/drawing/2014/main" id="{ABBCD52C-723B-4623-B9B8-37FDB21F6751}"/>
              </a:ext>
            </a:extLst>
          </p:cNvPr>
          <p:cNvSpPr txBox="1"/>
          <p:nvPr/>
        </p:nvSpPr>
        <p:spPr>
          <a:xfrm>
            <a:off x="167334" y="1973103"/>
            <a:ext cx="3562121" cy="1815882"/>
          </a:xfrm>
          <a:prstGeom prst="rect">
            <a:avLst/>
          </a:prstGeom>
          <a:noFill/>
        </p:spPr>
        <p:txBody>
          <a:bodyPr wrap="square" rtlCol="0">
            <a:spAutoFit/>
          </a:bodyPr>
          <a:lstStyle/>
          <a:p>
            <a:pPr algn="ctr"/>
            <a:r>
              <a:rPr lang="es-UY" b="1" dirty="0">
                <a:solidFill>
                  <a:srgbClr val="002060"/>
                </a:solidFill>
              </a:rPr>
              <a:t>Figura 1</a:t>
            </a:r>
          </a:p>
          <a:p>
            <a:pPr algn="ctr"/>
            <a:endParaRPr lang="es-UY" b="1" dirty="0">
              <a:solidFill>
                <a:srgbClr val="002060"/>
              </a:solidFill>
            </a:endParaRPr>
          </a:p>
          <a:p>
            <a:pPr algn="ctr"/>
            <a:endParaRPr lang="es-UY" b="1" dirty="0">
              <a:solidFill>
                <a:srgbClr val="002060"/>
              </a:solidFill>
            </a:endParaRPr>
          </a:p>
          <a:p>
            <a:pPr algn="ctr"/>
            <a:endParaRPr lang="es-UY" b="1" dirty="0">
              <a:solidFill>
                <a:srgbClr val="002060"/>
              </a:solidFill>
            </a:endParaRPr>
          </a:p>
          <a:p>
            <a:pPr algn="ctr"/>
            <a:endParaRPr lang="es-UY" b="1" dirty="0">
              <a:solidFill>
                <a:srgbClr val="002060"/>
              </a:solidFill>
            </a:endParaRPr>
          </a:p>
          <a:p>
            <a:pPr algn="ctr"/>
            <a:endParaRPr lang="es-UY" b="1" dirty="0">
              <a:solidFill>
                <a:srgbClr val="002060"/>
              </a:solidFill>
            </a:endParaRPr>
          </a:p>
          <a:p>
            <a:pPr algn="ctr"/>
            <a:endParaRPr lang="es-UY" b="1" dirty="0">
              <a:solidFill>
                <a:srgbClr val="002060"/>
              </a:solidFill>
            </a:endParaRPr>
          </a:p>
          <a:p>
            <a:pPr algn="ctr"/>
            <a:r>
              <a:rPr lang="es-UY" b="1" dirty="0">
                <a:solidFill>
                  <a:srgbClr val="002060"/>
                </a:solidFill>
              </a:rPr>
              <a:t>Figura 2</a:t>
            </a:r>
          </a:p>
        </p:txBody>
      </p:sp>
      <p:pic>
        <p:nvPicPr>
          <p:cNvPr id="10" name="Google Shape;56;p13">
            <a:extLst>
              <a:ext uri="{FF2B5EF4-FFF2-40B4-BE49-F238E27FC236}">
                <a16:creationId xmlns:a16="http://schemas.microsoft.com/office/drawing/2014/main" id="{9F3C3B83-9F36-42AA-946C-51376CD70B05}"/>
              </a:ext>
            </a:extLst>
          </p:cNvPr>
          <p:cNvPicPr preferRelativeResize="0"/>
          <p:nvPr/>
        </p:nvPicPr>
        <p:blipFill rotWithShape="1">
          <a:blip r:embed="rId6">
            <a:alphaModFix/>
          </a:blip>
          <a:srcRect/>
          <a:stretch/>
        </p:blipFill>
        <p:spPr>
          <a:xfrm>
            <a:off x="249865" y="28657"/>
            <a:ext cx="1786269" cy="112005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p:nvPr/>
        </p:nvSpPr>
        <p:spPr>
          <a:xfrm>
            <a:off x="547375" y="1656600"/>
            <a:ext cx="7769700" cy="2935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800"/>
              </a:spcBef>
              <a:spcAft>
                <a:spcPts val="0"/>
              </a:spcAft>
              <a:buClr>
                <a:schemeClr val="dk1"/>
              </a:buClr>
              <a:buSzPts val="1100"/>
              <a:buFont typeface="Arial"/>
              <a:buNone/>
            </a:pPr>
            <a:r>
              <a:rPr lang="es" sz="1600" dirty="0">
                <a:solidFill>
                  <a:schemeClr val="tx1">
                    <a:lumMod val="75000"/>
                    <a:lumOff val="25000"/>
                  </a:schemeClr>
                </a:solidFill>
              </a:rPr>
              <a:t>Por lo general, los valores de asimetría </a:t>
            </a:r>
            <a:r>
              <a:rPr lang="es" sz="1600" b="1" dirty="0">
                <a:solidFill>
                  <a:srgbClr val="002060"/>
                </a:solidFill>
              </a:rPr>
              <a:t>negativos</a:t>
            </a:r>
            <a:r>
              <a:rPr lang="es" sz="1600" dirty="0">
                <a:solidFill>
                  <a:schemeClr val="tx1">
                    <a:lumMod val="75000"/>
                    <a:lumOff val="25000"/>
                  </a:schemeClr>
                </a:solidFill>
              </a:rPr>
              <a:t> indican que hay una cola dominante en el </a:t>
            </a:r>
            <a:r>
              <a:rPr lang="es" sz="1600" b="1" dirty="0">
                <a:solidFill>
                  <a:srgbClr val="002060"/>
                </a:solidFill>
              </a:rPr>
              <a:t>lado izquierdo</a:t>
            </a:r>
            <a:r>
              <a:rPr lang="es" sz="1600" dirty="0">
                <a:solidFill>
                  <a:schemeClr val="tx1">
                    <a:lumMod val="75000"/>
                    <a:lumOff val="25000"/>
                  </a:schemeClr>
                </a:solidFill>
              </a:rPr>
              <a:t>, que se puede ver con el primer conjunto de la figura 2. </a:t>
            </a:r>
            <a:endParaRPr sz="1600" dirty="0">
              <a:solidFill>
                <a:schemeClr val="tx1">
                  <a:lumMod val="75000"/>
                  <a:lumOff val="25000"/>
                </a:schemeClr>
              </a:solidFill>
            </a:endParaRPr>
          </a:p>
          <a:p>
            <a:pPr marL="0" lvl="0" indent="0" algn="l" rtl="0">
              <a:lnSpc>
                <a:spcPct val="100000"/>
              </a:lnSpc>
              <a:spcBef>
                <a:spcPts val="1800"/>
              </a:spcBef>
              <a:spcAft>
                <a:spcPts val="0"/>
              </a:spcAft>
              <a:buClr>
                <a:schemeClr val="dk1"/>
              </a:buClr>
              <a:buSzPts val="1100"/>
              <a:buFont typeface="Arial"/>
              <a:buNone/>
            </a:pPr>
            <a:r>
              <a:rPr lang="es" sz="1600" dirty="0">
                <a:solidFill>
                  <a:schemeClr val="tx1">
                    <a:lumMod val="75000"/>
                    <a:lumOff val="25000"/>
                  </a:schemeClr>
                </a:solidFill>
              </a:rPr>
              <a:t>Los valores de sesgo </a:t>
            </a:r>
            <a:r>
              <a:rPr lang="es" sz="1600" b="1" dirty="0">
                <a:solidFill>
                  <a:srgbClr val="002060"/>
                </a:solidFill>
              </a:rPr>
              <a:t>positivo</a:t>
            </a:r>
            <a:r>
              <a:rPr lang="es" sz="1600" dirty="0">
                <a:solidFill>
                  <a:schemeClr val="tx1">
                    <a:lumMod val="75000"/>
                    <a:lumOff val="25000"/>
                  </a:schemeClr>
                </a:solidFill>
              </a:rPr>
              <a:t> corresponden a una cola más larga o más gruesa en el </a:t>
            </a:r>
            <a:r>
              <a:rPr lang="es" sz="1600" b="1" dirty="0">
                <a:solidFill>
                  <a:srgbClr val="002060"/>
                </a:solidFill>
              </a:rPr>
              <a:t>lado derecho</a:t>
            </a:r>
            <a:r>
              <a:rPr lang="es" sz="1600" dirty="0">
                <a:solidFill>
                  <a:schemeClr val="tx1">
                    <a:lumMod val="75000"/>
                    <a:lumOff val="25000"/>
                  </a:schemeClr>
                </a:solidFill>
              </a:rPr>
              <a:t>, que se puede ver en el segundo conjunto. </a:t>
            </a:r>
            <a:endParaRPr sz="1600" dirty="0">
              <a:solidFill>
                <a:schemeClr val="tx1">
                  <a:lumMod val="75000"/>
                  <a:lumOff val="25000"/>
                </a:schemeClr>
              </a:solidFill>
            </a:endParaRPr>
          </a:p>
          <a:p>
            <a:pPr marL="0" lvl="0" indent="0" algn="l" rtl="0">
              <a:lnSpc>
                <a:spcPct val="100000"/>
              </a:lnSpc>
              <a:spcBef>
                <a:spcPts val="1800"/>
              </a:spcBef>
              <a:spcAft>
                <a:spcPts val="0"/>
              </a:spcAft>
              <a:buClr>
                <a:schemeClr val="dk1"/>
              </a:buClr>
              <a:buSzPts val="1100"/>
              <a:buFont typeface="Arial"/>
              <a:buNone/>
            </a:pPr>
            <a:r>
              <a:rPr lang="es" sz="1600" dirty="0">
                <a:solidFill>
                  <a:schemeClr val="tx1">
                    <a:lumMod val="75000"/>
                    <a:lumOff val="25000"/>
                  </a:schemeClr>
                </a:solidFill>
              </a:rPr>
              <a:t>Si la asimetría es cercana a 0 (por ejemplo, entre −0,5 y 0,5), entonces el conjunto de datos se considera </a:t>
            </a:r>
            <a:r>
              <a:rPr lang="es" sz="1600" b="1" dirty="0">
                <a:solidFill>
                  <a:srgbClr val="002060"/>
                </a:solidFill>
              </a:rPr>
              <a:t>simétrico</a:t>
            </a:r>
            <a:r>
              <a:rPr lang="es" sz="1600" dirty="0">
                <a:solidFill>
                  <a:schemeClr val="tx1">
                    <a:lumMod val="75000"/>
                    <a:lumOff val="25000"/>
                  </a:schemeClr>
                </a:solidFill>
              </a:rPr>
              <a:t>.</a:t>
            </a:r>
            <a:endParaRPr sz="1600" dirty="0">
              <a:solidFill>
                <a:schemeClr val="tx1">
                  <a:lumMod val="75000"/>
                  <a:lumOff val="25000"/>
                </a:schemeClr>
              </a:solidFill>
            </a:endParaRPr>
          </a:p>
          <a:p>
            <a:pPr marL="0" lvl="0" indent="0" algn="l" rtl="0">
              <a:lnSpc>
                <a:spcPct val="100000"/>
              </a:lnSpc>
              <a:spcBef>
                <a:spcPts val="1800"/>
              </a:spcBef>
              <a:spcAft>
                <a:spcPts val="0"/>
              </a:spcAft>
              <a:buClr>
                <a:schemeClr val="dk1"/>
              </a:buClr>
              <a:buSzPts val="1100"/>
              <a:buFont typeface="Arial"/>
              <a:buNone/>
            </a:pPr>
            <a:endParaRPr sz="1800" dirty="0"/>
          </a:p>
        </p:txBody>
      </p:sp>
      <p:pic>
        <p:nvPicPr>
          <p:cNvPr id="199" name="Google Shape;199;p30"/>
          <p:cNvPicPr preferRelativeResize="0"/>
          <p:nvPr/>
        </p:nvPicPr>
        <p:blipFill rotWithShape="1">
          <a:blip r:embed="rId3">
            <a:alphaModFix/>
          </a:blip>
          <a:srcRect/>
          <a:stretch/>
        </p:blipFill>
        <p:spPr>
          <a:xfrm>
            <a:off x="0" y="4592411"/>
            <a:ext cx="9143999" cy="551089"/>
          </a:xfrm>
          <a:prstGeom prst="rect">
            <a:avLst/>
          </a:prstGeom>
          <a:noFill/>
          <a:ln>
            <a:noFill/>
          </a:ln>
        </p:spPr>
      </p:pic>
      <p:sp>
        <p:nvSpPr>
          <p:cNvPr id="6" name="Google Shape;65;p2">
            <a:extLst>
              <a:ext uri="{FF2B5EF4-FFF2-40B4-BE49-F238E27FC236}">
                <a16:creationId xmlns:a16="http://schemas.microsoft.com/office/drawing/2014/main" id="{37381E99-F5FC-41A8-AF88-4E35EB459619}"/>
              </a:ext>
            </a:extLst>
          </p:cNvPr>
          <p:cNvSpPr txBox="1"/>
          <p:nvPr/>
        </p:nvSpPr>
        <p:spPr>
          <a:xfrm>
            <a:off x="276446" y="1172277"/>
            <a:ext cx="4501957" cy="607800"/>
          </a:xfrm>
          <a:prstGeom prst="rect">
            <a:avLst/>
          </a:prstGeom>
          <a:noFill/>
          <a:ln>
            <a:noFill/>
          </a:ln>
          <a:effectLst>
            <a:outerShdw dist="38100" dir="2700000" algn="tl" rotWithShape="0">
              <a:schemeClr val="dk1">
                <a:alpha val="11764"/>
              </a:schemeClr>
            </a:outerShdw>
          </a:effectLst>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000000"/>
              </a:buClr>
              <a:buSzPts val="2600"/>
              <a:buFont typeface="Arial"/>
              <a:buNone/>
            </a:pPr>
            <a:r>
              <a:rPr lang="es" sz="2600" b="1" i="0" u="none" strike="noStrike" cap="none" dirty="0">
                <a:solidFill>
                  <a:schemeClr val="accent1">
                    <a:lumMod val="50000"/>
                  </a:schemeClr>
                </a:solidFill>
                <a:latin typeface="Arial"/>
                <a:ea typeface="Arial"/>
                <a:cs typeface="Arial"/>
                <a:sym typeface="Arial"/>
              </a:rPr>
              <a:t>3. Medidas de dispersión</a:t>
            </a:r>
            <a:endParaRPr dirty="0">
              <a:solidFill>
                <a:schemeClr val="accent1">
                  <a:lumMod val="50000"/>
                </a:schemeClr>
              </a:solidFill>
            </a:endParaRPr>
          </a:p>
        </p:txBody>
      </p:sp>
      <p:pic>
        <p:nvPicPr>
          <p:cNvPr id="7" name="Google Shape;56;p13">
            <a:extLst>
              <a:ext uri="{FF2B5EF4-FFF2-40B4-BE49-F238E27FC236}">
                <a16:creationId xmlns:a16="http://schemas.microsoft.com/office/drawing/2014/main" id="{FB43B431-E4BF-4C1E-B78E-3855F9C3747F}"/>
              </a:ext>
            </a:extLst>
          </p:cNvPr>
          <p:cNvPicPr preferRelativeResize="0"/>
          <p:nvPr/>
        </p:nvPicPr>
        <p:blipFill rotWithShape="1">
          <a:blip r:embed="rId4">
            <a:alphaModFix/>
          </a:blip>
          <a:srcRect/>
          <a:stretch/>
        </p:blipFill>
        <p:spPr>
          <a:xfrm>
            <a:off x="249865" y="28657"/>
            <a:ext cx="1786269" cy="112005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1"/>
          <p:cNvPicPr preferRelativeResize="0"/>
          <p:nvPr/>
        </p:nvPicPr>
        <p:blipFill rotWithShape="1">
          <a:blip r:embed="rId3">
            <a:alphaModFix/>
          </a:blip>
          <a:srcRect/>
          <a:stretch/>
        </p:blipFill>
        <p:spPr>
          <a:xfrm>
            <a:off x="0" y="4592411"/>
            <a:ext cx="9143999" cy="551089"/>
          </a:xfrm>
          <a:prstGeom prst="rect">
            <a:avLst/>
          </a:prstGeom>
          <a:noFill/>
          <a:ln>
            <a:noFill/>
          </a:ln>
        </p:spPr>
      </p:pic>
      <p:pic>
        <p:nvPicPr>
          <p:cNvPr id="209" name="Google Shape;209;p31"/>
          <p:cNvPicPr preferRelativeResize="0"/>
          <p:nvPr/>
        </p:nvPicPr>
        <p:blipFill>
          <a:blip r:embed="rId4">
            <a:alphaModFix/>
          </a:blip>
          <a:stretch>
            <a:fillRect/>
          </a:stretch>
        </p:blipFill>
        <p:spPr>
          <a:xfrm>
            <a:off x="1510319" y="1860560"/>
            <a:ext cx="6123361" cy="2310435"/>
          </a:xfrm>
          <a:prstGeom prst="rect">
            <a:avLst/>
          </a:prstGeom>
          <a:noFill/>
          <a:ln>
            <a:noFill/>
          </a:ln>
        </p:spPr>
      </p:pic>
      <p:sp>
        <p:nvSpPr>
          <p:cNvPr id="6" name="Google Shape;65;p2">
            <a:extLst>
              <a:ext uri="{FF2B5EF4-FFF2-40B4-BE49-F238E27FC236}">
                <a16:creationId xmlns:a16="http://schemas.microsoft.com/office/drawing/2014/main" id="{9F769522-AD1A-4958-A008-2E5BB785AE70}"/>
              </a:ext>
            </a:extLst>
          </p:cNvPr>
          <p:cNvSpPr txBox="1"/>
          <p:nvPr/>
        </p:nvSpPr>
        <p:spPr>
          <a:xfrm>
            <a:off x="276446" y="1172277"/>
            <a:ext cx="4501957" cy="607800"/>
          </a:xfrm>
          <a:prstGeom prst="rect">
            <a:avLst/>
          </a:prstGeom>
          <a:noFill/>
          <a:ln>
            <a:noFill/>
          </a:ln>
          <a:effectLst>
            <a:outerShdw dist="38100" dir="2700000" algn="tl" rotWithShape="0">
              <a:schemeClr val="dk1">
                <a:alpha val="11764"/>
              </a:schemeClr>
            </a:outerShdw>
          </a:effectLst>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000000"/>
              </a:buClr>
              <a:buSzPts val="2600"/>
              <a:buFont typeface="Arial"/>
              <a:buNone/>
            </a:pPr>
            <a:r>
              <a:rPr lang="es" sz="2600" b="1" i="0" u="none" strike="noStrike" cap="none" dirty="0">
                <a:solidFill>
                  <a:schemeClr val="accent1">
                    <a:lumMod val="50000"/>
                  </a:schemeClr>
                </a:solidFill>
                <a:latin typeface="Arial"/>
                <a:ea typeface="Arial"/>
                <a:cs typeface="Arial"/>
                <a:sym typeface="Arial"/>
              </a:rPr>
              <a:t>3. Medidas de dispersión</a:t>
            </a:r>
            <a:endParaRPr dirty="0">
              <a:solidFill>
                <a:schemeClr val="accent1">
                  <a:lumMod val="50000"/>
                </a:schemeClr>
              </a:solidFill>
            </a:endParaRPr>
          </a:p>
        </p:txBody>
      </p:sp>
      <p:pic>
        <p:nvPicPr>
          <p:cNvPr id="7" name="Google Shape;56;p13">
            <a:extLst>
              <a:ext uri="{FF2B5EF4-FFF2-40B4-BE49-F238E27FC236}">
                <a16:creationId xmlns:a16="http://schemas.microsoft.com/office/drawing/2014/main" id="{4E64AF99-CA2C-4476-986D-23DF55F74AEC}"/>
              </a:ext>
            </a:extLst>
          </p:cNvPr>
          <p:cNvPicPr preferRelativeResize="0"/>
          <p:nvPr/>
        </p:nvPicPr>
        <p:blipFill rotWithShape="1">
          <a:blip r:embed="rId5">
            <a:alphaModFix/>
          </a:blip>
          <a:srcRect/>
          <a:stretch/>
        </p:blipFill>
        <p:spPr>
          <a:xfrm>
            <a:off x="249865" y="28657"/>
            <a:ext cx="1786269" cy="11200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p:nvPr/>
        </p:nvSpPr>
        <p:spPr>
          <a:xfrm>
            <a:off x="547375" y="1656600"/>
            <a:ext cx="7769700" cy="16377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800" b="1" dirty="0">
                <a:solidFill>
                  <a:srgbClr val="0070C0"/>
                </a:solidFill>
              </a:rPr>
              <a:t>Promedio</a:t>
            </a:r>
            <a:endParaRPr sz="1800" b="1" dirty="0">
              <a:solidFill>
                <a:srgbClr val="0070C0"/>
              </a:solidFill>
            </a:endParaRPr>
          </a:p>
          <a:p>
            <a:pPr marL="0" lvl="0" indent="0" algn="l" rtl="0">
              <a:lnSpc>
                <a:spcPct val="115000"/>
              </a:lnSpc>
              <a:spcBef>
                <a:spcPts val="1200"/>
              </a:spcBef>
              <a:spcAft>
                <a:spcPts val="0"/>
              </a:spcAft>
              <a:buClr>
                <a:schemeClr val="dk1"/>
              </a:buClr>
              <a:buSzPts val="1100"/>
              <a:buFont typeface="Arial"/>
              <a:buNone/>
            </a:pPr>
            <a:r>
              <a:rPr lang="es" sz="1600" dirty="0">
                <a:solidFill>
                  <a:schemeClr val="tx1">
                    <a:lumMod val="75000"/>
                    <a:lumOff val="25000"/>
                  </a:schemeClr>
                </a:solidFill>
              </a:rPr>
              <a:t>Es una de las medidas para describir el centro de los datos.</a:t>
            </a:r>
            <a:endParaRPr sz="1600" dirty="0">
              <a:solidFill>
                <a:schemeClr val="tx1">
                  <a:lumMod val="75000"/>
                  <a:lumOff val="25000"/>
                </a:schemeClr>
              </a:solidFill>
            </a:endParaRPr>
          </a:p>
          <a:p>
            <a:pPr marL="0" lvl="0" indent="0" algn="l" rtl="0">
              <a:lnSpc>
                <a:spcPct val="115000"/>
              </a:lnSpc>
              <a:spcBef>
                <a:spcPts val="1200"/>
              </a:spcBef>
              <a:spcAft>
                <a:spcPts val="1200"/>
              </a:spcAft>
              <a:buClr>
                <a:schemeClr val="dk1"/>
              </a:buClr>
              <a:buSzPts val="1100"/>
              <a:buFont typeface="Arial"/>
              <a:buNone/>
            </a:pPr>
            <a:r>
              <a:rPr lang="es" sz="1600" dirty="0">
                <a:solidFill>
                  <a:schemeClr val="tx1">
                    <a:lumMod val="75000"/>
                    <a:lumOff val="25000"/>
                  </a:schemeClr>
                </a:solidFill>
              </a:rPr>
              <a:t>La cuenta implica sumar todos los valores de la variable y luego dividir por la cantidad de observaciones. Se usa la función </a:t>
            </a:r>
            <a:r>
              <a:rPr lang="es" sz="1600" dirty="0">
                <a:solidFill>
                  <a:srgbClr val="0070C0"/>
                </a:solidFill>
                <a:latin typeface="Courier New"/>
                <a:ea typeface="Courier New"/>
                <a:cs typeface="Courier New"/>
                <a:sym typeface="Courier New"/>
              </a:rPr>
              <a:t>mean</a:t>
            </a:r>
            <a:r>
              <a:rPr lang="es" sz="1600" dirty="0">
                <a:solidFill>
                  <a:schemeClr val="tx1">
                    <a:lumMod val="75000"/>
                    <a:lumOff val="25000"/>
                  </a:schemeClr>
                </a:solidFill>
                <a:latin typeface="Courier New"/>
                <a:ea typeface="Courier New"/>
                <a:cs typeface="Courier New"/>
                <a:sym typeface="Courier New"/>
              </a:rPr>
              <a:t>()</a:t>
            </a:r>
            <a:r>
              <a:rPr lang="es" sz="1600" dirty="0">
                <a:solidFill>
                  <a:schemeClr val="tx1">
                    <a:lumMod val="75000"/>
                    <a:lumOff val="25000"/>
                  </a:schemeClr>
                </a:solidFill>
              </a:rPr>
              <a:t>.</a:t>
            </a:r>
            <a:endParaRPr sz="1600" dirty="0">
              <a:solidFill>
                <a:schemeClr val="tx1">
                  <a:lumMod val="75000"/>
                  <a:lumOff val="25000"/>
                </a:schemeClr>
              </a:solidFill>
            </a:endParaRPr>
          </a:p>
        </p:txBody>
      </p:sp>
      <p:pic>
        <p:nvPicPr>
          <p:cNvPr id="63" name="Google Shape;63;p14"/>
          <p:cNvPicPr preferRelativeResize="0"/>
          <p:nvPr/>
        </p:nvPicPr>
        <p:blipFill rotWithShape="1">
          <a:blip r:embed="rId3">
            <a:alphaModFix/>
          </a:blip>
          <a:srcRect/>
          <a:stretch/>
        </p:blipFill>
        <p:spPr>
          <a:xfrm>
            <a:off x="0" y="4592411"/>
            <a:ext cx="9143999" cy="551089"/>
          </a:xfrm>
          <a:prstGeom prst="rect">
            <a:avLst/>
          </a:prstGeom>
          <a:noFill/>
          <a:ln>
            <a:noFill/>
          </a:ln>
        </p:spPr>
      </p:pic>
      <p:pic>
        <p:nvPicPr>
          <p:cNvPr id="66" name="Google Shape;66;p14"/>
          <p:cNvPicPr preferRelativeResize="0"/>
          <p:nvPr/>
        </p:nvPicPr>
        <p:blipFill>
          <a:blip r:embed="rId4">
            <a:alphaModFix/>
          </a:blip>
          <a:stretch>
            <a:fillRect/>
          </a:stretch>
        </p:blipFill>
        <p:spPr>
          <a:xfrm>
            <a:off x="3249784" y="3474722"/>
            <a:ext cx="2644429" cy="937266"/>
          </a:xfrm>
          <a:prstGeom prst="rect">
            <a:avLst/>
          </a:prstGeom>
          <a:noFill/>
          <a:ln>
            <a:noFill/>
          </a:ln>
        </p:spPr>
      </p:pic>
      <p:sp>
        <p:nvSpPr>
          <p:cNvPr id="7" name="Google Shape;65;p2">
            <a:extLst>
              <a:ext uri="{FF2B5EF4-FFF2-40B4-BE49-F238E27FC236}">
                <a16:creationId xmlns:a16="http://schemas.microsoft.com/office/drawing/2014/main" id="{354169C6-D80A-4326-95EE-58128932E163}"/>
              </a:ext>
            </a:extLst>
          </p:cNvPr>
          <p:cNvSpPr txBox="1"/>
          <p:nvPr/>
        </p:nvSpPr>
        <p:spPr>
          <a:xfrm>
            <a:off x="-1211650" y="1172277"/>
            <a:ext cx="8520600" cy="607800"/>
          </a:xfrm>
          <a:prstGeom prst="rect">
            <a:avLst/>
          </a:prstGeom>
          <a:noFill/>
          <a:ln>
            <a:noFill/>
          </a:ln>
          <a:effectLst>
            <a:outerShdw dist="38100" dir="2700000" algn="tl" rotWithShape="0">
              <a:schemeClr val="dk1">
                <a:alpha val="11764"/>
              </a:schemeClr>
            </a:outerShdw>
          </a:effectLst>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000000"/>
              </a:buClr>
              <a:buSzPts val="2600"/>
              <a:buFont typeface="Arial"/>
              <a:buNone/>
            </a:pPr>
            <a:r>
              <a:rPr lang="es" sz="2600" b="1" i="0" u="none" strike="noStrike" cap="none" dirty="0">
                <a:solidFill>
                  <a:srgbClr val="76A7F6"/>
                </a:solidFill>
                <a:latin typeface="Arial"/>
                <a:ea typeface="Arial"/>
                <a:cs typeface="Arial"/>
                <a:sym typeface="Arial"/>
              </a:rPr>
              <a:t>1. Medidas de tendencia central</a:t>
            </a:r>
            <a:endParaRPr dirty="0"/>
          </a:p>
        </p:txBody>
      </p:sp>
      <p:pic>
        <p:nvPicPr>
          <p:cNvPr id="8" name="Google Shape;56;p13">
            <a:extLst>
              <a:ext uri="{FF2B5EF4-FFF2-40B4-BE49-F238E27FC236}">
                <a16:creationId xmlns:a16="http://schemas.microsoft.com/office/drawing/2014/main" id="{64C3F0B0-A8C7-4702-BB7F-985CCB0A5AFD}"/>
              </a:ext>
            </a:extLst>
          </p:cNvPr>
          <p:cNvPicPr preferRelativeResize="0"/>
          <p:nvPr/>
        </p:nvPicPr>
        <p:blipFill rotWithShape="1">
          <a:blip r:embed="rId5">
            <a:alphaModFix/>
          </a:blip>
          <a:srcRect/>
          <a:stretch/>
        </p:blipFill>
        <p:spPr>
          <a:xfrm>
            <a:off x="249865" y="28657"/>
            <a:ext cx="1786269" cy="112005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txBox="1"/>
          <p:nvPr/>
        </p:nvSpPr>
        <p:spPr>
          <a:xfrm>
            <a:off x="547375" y="1709765"/>
            <a:ext cx="7769700" cy="2935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 sz="1800" b="1" dirty="0">
                <a:solidFill>
                  <a:srgbClr val="001642"/>
                </a:solidFill>
              </a:rPr>
              <a:t>Correlación</a:t>
            </a:r>
          </a:p>
          <a:p>
            <a:pPr marL="0" lvl="0" indent="0" algn="l" rtl="0">
              <a:lnSpc>
                <a:spcPct val="100000"/>
              </a:lnSpc>
              <a:spcBef>
                <a:spcPts val="0"/>
              </a:spcBef>
              <a:spcAft>
                <a:spcPts val="0"/>
              </a:spcAft>
              <a:buClr>
                <a:schemeClr val="dk1"/>
              </a:buClr>
              <a:buSzPts val="1100"/>
              <a:buFont typeface="Arial"/>
              <a:buNone/>
            </a:pPr>
            <a:endParaRPr sz="1800" b="1" dirty="0">
              <a:solidFill>
                <a:srgbClr val="001642"/>
              </a:solidFill>
            </a:endParaRPr>
          </a:p>
          <a:p>
            <a:pPr marL="0" lvl="0" indent="0" algn="l" rtl="0">
              <a:lnSpc>
                <a:spcPct val="100000"/>
              </a:lnSpc>
              <a:spcBef>
                <a:spcPts val="0"/>
              </a:spcBef>
              <a:spcAft>
                <a:spcPts val="0"/>
              </a:spcAft>
              <a:buClr>
                <a:schemeClr val="dk1"/>
              </a:buClr>
              <a:buSzPts val="1100"/>
              <a:buFont typeface="Arial"/>
              <a:buNone/>
            </a:pPr>
            <a:r>
              <a:rPr lang="es" sz="1600" dirty="0">
                <a:solidFill>
                  <a:schemeClr val="tx1">
                    <a:lumMod val="75000"/>
                    <a:lumOff val="25000"/>
                  </a:schemeClr>
                </a:solidFill>
              </a:rPr>
              <a:t>Otro punto importante a analizar es la relación entre los elementos correspondientes de dos variables en un conjunto de datos. </a:t>
            </a:r>
            <a:endParaRPr sz="1600" dirty="0">
              <a:solidFill>
                <a:schemeClr val="tx1">
                  <a:lumMod val="75000"/>
                  <a:lumOff val="25000"/>
                </a:schemeClr>
              </a:solidFill>
            </a:endParaRPr>
          </a:p>
          <a:p>
            <a:pPr marL="0" lvl="0" indent="0" algn="l" rtl="0">
              <a:lnSpc>
                <a:spcPct val="100000"/>
              </a:lnSpc>
              <a:spcBef>
                <a:spcPts val="0"/>
              </a:spcBef>
              <a:spcAft>
                <a:spcPts val="0"/>
              </a:spcAft>
              <a:buClr>
                <a:schemeClr val="dk1"/>
              </a:buClr>
              <a:buSzPts val="1100"/>
              <a:buFont typeface="Arial"/>
              <a:buNone/>
            </a:pPr>
            <a:endParaRPr sz="1600" dirty="0">
              <a:solidFill>
                <a:schemeClr val="tx1">
                  <a:lumMod val="75000"/>
                  <a:lumOff val="25000"/>
                </a:schemeClr>
              </a:solidFill>
            </a:endParaRPr>
          </a:p>
          <a:p>
            <a:pPr marL="0" lvl="0" indent="0" algn="l" rtl="0">
              <a:lnSpc>
                <a:spcPct val="100000"/>
              </a:lnSpc>
              <a:spcBef>
                <a:spcPts val="0"/>
              </a:spcBef>
              <a:spcAft>
                <a:spcPts val="0"/>
              </a:spcAft>
              <a:buClr>
                <a:schemeClr val="dk1"/>
              </a:buClr>
              <a:buSzPts val="1100"/>
              <a:buFont typeface="Arial"/>
              <a:buNone/>
            </a:pPr>
            <a:r>
              <a:rPr lang="es" sz="1600" dirty="0">
                <a:solidFill>
                  <a:schemeClr val="tx1">
                    <a:lumMod val="75000"/>
                    <a:lumOff val="25000"/>
                  </a:schemeClr>
                </a:solidFill>
              </a:rPr>
              <a:t>Imaginemos que hay dos variables, </a:t>
            </a:r>
            <a:r>
              <a:rPr lang="es" sz="1600" dirty="0">
                <a:solidFill>
                  <a:srgbClr val="002060"/>
                </a:solidFill>
              </a:rPr>
              <a:t>𝑥 </a:t>
            </a:r>
            <a:r>
              <a:rPr lang="es" sz="1600" dirty="0">
                <a:solidFill>
                  <a:schemeClr val="tx1">
                    <a:lumMod val="75000"/>
                    <a:lumOff val="25000"/>
                  </a:schemeClr>
                </a:solidFill>
              </a:rPr>
              <a:t>y </a:t>
            </a:r>
            <a:r>
              <a:rPr lang="es" sz="1600" dirty="0">
                <a:solidFill>
                  <a:srgbClr val="002060"/>
                </a:solidFill>
              </a:rPr>
              <a:t>𝑦</a:t>
            </a:r>
            <a:r>
              <a:rPr lang="es" sz="1600" dirty="0">
                <a:solidFill>
                  <a:schemeClr val="tx1">
                    <a:lumMod val="75000"/>
                    <a:lumOff val="25000"/>
                  </a:schemeClr>
                </a:solidFill>
              </a:rPr>
              <a:t>, con el mismo número de elementos, 𝑛. Sabemos que </a:t>
            </a:r>
            <a:r>
              <a:rPr lang="es" sz="1600" dirty="0">
                <a:solidFill>
                  <a:srgbClr val="002060"/>
                </a:solidFill>
              </a:rPr>
              <a:t>𝑥₁</a:t>
            </a:r>
            <a:r>
              <a:rPr lang="es" sz="1600" dirty="0">
                <a:solidFill>
                  <a:schemeClr val="tx1">
                    <a:lumMod val="75000"/>
                    <a:lumOff val="25000"/>
                  </a:schemeClr>
                </a:solidFill>
              </a:rPr>
              <a:t> de </a:t>
            </a:r>
            <a:r>
              <a:rPr lang="es" sz="1600" dirty="0">
                <a:solidFill>
                  <a:srgbClr val="002060"/>
                </a:solidFill>
              </a:rPr>
              <a:t>𝑥</a:t>
            </a:r>
            <a:r>
              <a:rPr lang="es" sz="1600" dirty="0">
                <a:solidFill>
                  <a:schemeClr val="tx1">
                    <a:lumMod val="75000"/>
                    <a:lumOff val="25000"/>
                  </a:schemeClr>
                </a:solidFill>
              </a:rPr>
              <a:t> va a corresponderse con </a:t>
            </a:r>
            <a:r>
              <a:rPr lang="es" sz="1600" dirty="0">
                <a:solidFill>
                  <a:srgbClr val="002060"/>
                </a:solidFill>
              </a:rPr>
              <a:t>𝑦₁</a:t>
            </a:r>
            <a:r>
              <a:rPr lang="es" sz="1600" dirty="0">
                <a:solidFill>
                  <a:schemeClr val="tx1">
                    <a:lumMod val="75000"/>
                    <a:lumOff val="25000"/>
                  </a:schemeClr>
                </a:solidFill>
              </a:rPr>
              <a:t> de </a:t>
            </a:r>
            <a:r>
              <a:rPr lang="es" sz="1600" dirty="0">
                <a:solidFill>
                  <a:srgbClr val="002060"/>
                </a:solidFill>
              </a:rPr>
              <a:t>𝑦</a:t>
            </a:r>
            <a:r>
              <a:rPr lang="es" sz="1600" dirty="0">
                <a:solidFill>
                  <a:schemeClr val="tx1">
                    <a:lumMod val="75000"/>
                    <a:lumOff val="25000"/>
                  </a:schemeClr>
                </a:solidFill>
              </a:rPr>
              <a:t>, </a:t>
            </a:r>
            <a:r>
              <a:rPr lang="es" sz="1600" dirty="0">
                <a:solidFill>
                  <a:srgbClr val="002060"/>
                </a:solidFill>
              </a:rPr>
              <a:t>𝑥₂ </a:t>
            </a:r>
            <a:r>
              <a:rPr lang="es" sz="1600" dirty="0">
                <a:solidFill>
                  <a:schemeClr val="tx1">
                    <a:lumMod val="75000"/>
                    <a:lumOff val="25000"/>
                  </a:schemeClr>
                </a:solidFill>
              </a:rPr>
              <a:t>de </a:t>
            </a:r>
            <a:r>
              <a:rPr lang="es" sz="1600" dirty="0">
                <a:solidFill>
                  <a:srgbClr val="002060"/>
                </a:solidFill>
              </a:rPr>
              <a:t>𝑥</a:t>
            </a:r>
            <a:r>
              <a:rPr lang="es" sz="1600" dirty="0">
                <a:solidFill>
                  <a:schemeClr val="tx1">
                    <a:lumMod val="75000"/>
                    <a:lumOff val="25000"/>
                  </a:schemeClr>
                </a:solidFill>
              </a:rPr>
              <a:t> con </a:t>
            </a:r>
            <a:r>
              <a:rPr lang="es" sz="1600" dirty="0">
                <a:solidFill>
                  <a:srgbClr val="002060"/>
                </a:solidFill>
              </a:rPr>
              <a:t>𝑦₂</a:t>
            </a:r>
            <a:r>
              <a:rPr lang="es" sz="1600" dirty="0">
                <a:solidFill>
                  <a:schemeClr val="tx1">
                    <a:lumMod val="75000"/>
                    <a:lumOff val="25000"/>
                  </a:schemeClr>
                </a:solidFill>
              </a:rPr>
              <a:t> de </a:t>
            </a:r>
            <a:r>
              <a:rPr lang="es" sz="1600" dirty="0">
                <a:solidFill>
                  <a:srgbClr val="002060"/>
                </a:solidFill>
              </a:rPr>
              <a:t>𝑦</a:t>
            </a:r>
            <a:r>
              <a:rPr lang="es" sz="1600" dirty="0">
                <a:solidFill>
                  <a:schemeClr val="tx1">
                    <a:lumMod val="75000"/>
                    <a:lumOff val="25000"/>
                  </a:schemeClr>
                </a:solidFill>
              </a:rPr>
              <a:t>, y así sucesivamente. Entonces puede decir que hay 𝑛 pares de elementos correspondientes: </a:t>
            </a:r>
            <a:r>
              <a:rPr lang="es" sz="1600" dirty="0">
                <a:solidFill>
                  <a:srgbClr val="002060"/>
                </a:solidFill>
              </a:rPr>
              <a:t>(𝑥₁, 𝑦₁), (𝑥₂, 𝑦₂)</a:t>
            </a:r>
            <a:r>
              <a:rPr lang="es" sz="1600" dirty="0">
                <a:solidFill>
                  <a:schemeClr val="tx1">
                    <a:lumMod val="75000"/>
                    <a:lumOff val="25000"/>
                  </a:schemeClr>
                </a:solidFill>
              </a:rPr>
              <a:t>, etc.</a:t>
            </a:r>
            <a:endParaRPr sz="1600" dirty="0">
              <a:solidFill>
                <a:schemeClr val="tx1">
                  <a:lumMod val="75000"/>
                  <a:lumOff val="25000"/>
                </a:schemeClr>
              </a:solidFill>
            </a:endParaRPr>
          </a:p>
          <a:p>
            <a:pPr marL="0" lvl="0" indent="0" algn="l" rtl="0">
              <a:lnSpc>
                <a:spcPct val="100000"/>
              </a:lnSpc>
              <a:spcBef>
                <a:spcPts val="0"/>
              </a:spcBef>
              <a:spcAft>
                <a:spcPts val="0"/>
              </a:spcAft>
              <a:buClr>
                <a:schemeClr val="dk1"/>
              </a:buClr>
              <a:buSzPts val="1100"/>
              <a:buFont typeface="Arial"/>
              <a:buNone/>
            </a:pPr>
            <a:endParaRPr sz="1800" dirty="0"/>
          </a:p>
        </p:txBody>
      </p:sp>
      <p:pic>
        <p:nvPicPr>
          <p:cNvPr id="215" name="Google Shape;215;p32"/>
          <p:cNvPicPr preferRelativeResize="0"/>
          <p:nvPr/>
        </p:nvPicPr>
        <p:blipFill rotWithShape="1">
          <a:blip r:embed="rId3">
            <a:alphaModFix/>
          </a:blip>
          <a:srcRect/>
          <a:stretch/>
        </p:blipFill>
        <p:spPr>
          <a:xfrm>
            <a:off x="0" y="4592411"/>
            <a:ext cx="9143999" cy="551089"/>
          </a:xfrm>
          <a:prstGeom prst="rect">
            <a:avLst/>
          </a:prstGeom>
          <a:noFill/>
          <a:ln>
            <a:noFill/>
          </a:ln>
        </p:spPr>
      </p:pic>
      <p:sp>
        <p:nvSpPr>
          <p:cNvPr id="6" name="Google Shape;65;p2">
            <a:extLst>
              <a:ext uri="{FF2B5EF4-FFF2-40B4-BE49-F238E27FC236}">
                <a16:creationId xmlns:a16="http://schemas.microsoft.com/office/drawing/2014/main" id="{407BCEE3-6ACF-4E08-ADB9-93774ABB1DB1}"/>
              </a:ext>
            </a:extLst>
          </p:cNvPr>
          <p:cNvSpPr txBox="1"/>
          <p:nvPr/>
        </p:nvSpPr>
        <p:spPr>
          <a:xfrm>
            <a:off x="308345" y="1172277"/>
            <a:ext cx="6453963" cy="607800"/>
          </a:xfrm>
          <a:prstGeom prst="rect">
            <a:avLst/>
          </a:prstGeom>
          <a:noFill/>
          <a:ln>
            <a:noFill/>
          </a:ln>
          <a:effectLst>
            <a:outerShdw dist="38100" dir="2700000" algn="tl" rotWithShape="0">
              <a:schemeClr val="dk1">
                <a:alpha val="11764"/>
              </a:schemeClr>
            </a:outerShdw>
          </a:effectLst>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000000"/>
              </a:buClr>
              <a:buSzPts val="2600"/>
              <a:buFont typeface="Arial"/>
              <a:buNone/>
            </a:pPr>
            <a:r>
              <a:rPr lang="es" sz="2600" b="1" i="0" u="none" strike="noStrike" cap="none" dirty="0">
                <a:solidFill>
                  <a:srgbClr val="002060"/>
                </a:solidFill>
                <a:latin typeface="Arial"/>
                <a:ea typeface="Arial"/>
                <a:cs typeface="Arial"/>
                <a:sym typeface="Arial"/>
              </a:rPr>
              <a:t>4. Medidas de relación entre variables</a:t>
            </a:r>
            <a:endParaRPr dirty="0">
              <a:solidFill>
                <a:srgbClr val="002060"/>
              </a:solidFill>
            </a:endParaRPr>
          </a:p>
        </p:txBody>
      </p:sp>
      <p:pic>
        <p:nvPicPr>
          <p:cNvPr id="7" name="Google Shape;56;p13">
            <a:extLst>
              <a:ext uri="{FF2B5EF4-FFF2-40B4-BE49-F238E27FC236}">
                <a16:creationId xmlns:a16="http://schemas.microsoft.com/office/drawing/2014/main" id="{57711BBE-7796-4101-84FB-FCE43BFCDDA1}"/>
              </a:ext>
            </a:extLst>
          </p:cNvPr>
          <p:cNvPicPr preferRelativeResize="0"/>
          <p:nvPr/>
        </p:nvPicPr>
        <p:blipFill rotWithShape="1">
          <a:blip r:embed="rId4">
            <a:alphaModFix/>
          </a:blip>
          <a:srcRect/>
          <a:stretch/>
        </p:blipFill>
        <p:spPr>
          <a:xfrm>
            <a:off x="249865" y="28657"/>
            <a:ext cx="1786269" cy="112005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p:cNvSpPr txBox="1"/>
          <p:nvPr/>
        </p:nvSpPr>
        <p:spPr>
          <a:xfrm>
            <a:off x="547375" y="1656600"/>
            <a:ext cx="7769700" cy="2935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 sz="1800" dirty="0">
                <a:solidFill>
                  <a:schemeClr val="tx1">
                    <a:lumMod val="75000"/>
                    <a:lumOff val="25000"/>
                  </a:schemeClr>
                </a:solidFill>
              </a:rPr>
              <a:t>Pueden darse distintos casos en lo que respecta a la correlación entre variables: </a:t>
            </a:r>
            <a:endParaRPr sz="1800" dirty="0">
              <a:solidFill>
                <a:schemeClr val="tx1">
                  <a:lumMod val="75000"/>
                  <a:lumOff val="25000"/>
                </a:schemeClr>
              </a:solidFill>
            </a:endParaRPr>
          </a:p>
          <a:p>
            <a:pPr marL="0" lvl="0" indent="0" algn="l" rtl="0">
              <a:lnSpc>
                <a:spcPct val="100000"/>
              </a:lnSpc>
              <a:spcBef>
                <a:spcPts val="0"/>
              </a:spcBef>
              <a:spcAft>
                <a:spcPts val="0"/>
              </a:spcAft>
              <a:buNone/>
            </a:pPr>
            <a:endParaRPr sz="1800" dirty="0">
              <a:solidFill>
                <a:schemeClr val="dk1"/>
              </a:solidFill>
            </a:endParaRPr>
          </a:p>
          <a:p>
            <a:pPr marL="457200" lvl="0" indent="-342900" algn="l" rtl="0">
              <a:lnSpc>
                <a:spcPct val="100000"/>
              </a:lnSpc>
              <a:spcBef>
                <a:spcPts val="0"/>
              </a:spcBef>
              <a:spcAft>
                <a:spcPts val="0"/>
              </a:spcAft>
              <a:buClr>
                <a:srgbClr val="001642"/>
              </a:buClr>
              <a:buSzPts val="1800"/>
              <a:buChar char="●"/>
            </a:pPr>
            <a:r>
              <a:rPr lang="es" sz="1600" dirty="0">
                <a:solidFill>
                  <a:schemeClr val="tx1">
                    <a:lumMod val="75000"/>
                    <a:lumOff val="25000"/>
                  </a:schemeClr>
                </a:solidFill>
              </a:rPr>
              <a:t>Existe una correlación </a:t>
            </a:r>
            <a:r>
              <a:rPr lang="es" sz="1600" b="1" dirty="0">
                <a:solidFill>
                  <a:srgbClr val="002060"/>
                </a:solidFill>
              </a:rPr>
              <a:t>positiva</a:t>
            </a:r>
            <a:r>
              <a:rPr lang="es" sz="1600" dirty="0">
                <a:solidFill>
                  <a:schemeClr val="tx1">
                    <a:lumMod val="75000"/>
                    <a:lumOff val="25000"/>
                  </a:schemeClr>
                </a:solidFill>
              </a:rPr>
              <a:t> cuando valores mayores de 𝑥 corresponden a valores mayores de 𝑦 y viceversa.</a:t>
            </a:r>
            <a:endParaRPr sz="1600" dirty="0">
              <a:solidFill>
                <a:schemeClr val="tx1">
                  <a:lumMod val="75000"/>
                  <a:lumOff val="25000"/>
                </a:schemeClr>
              </a:solidFill>
            </a:endParaRPr>
          </a:p>
          <a:p>
            <a:pPr marL="457200" lvl="0" indent="-342900" algn="l" rtl="0">
              <a:lnSpc>
                <a:spcPct val="100000"/>
              </a:lnSpc>
              <a:spcBef>
                <a:spcPts val="0"/>
              </a:spcBef>
              <a:spcAft>
                <a:spcPts val="0"/>
              </a:spcAft>
              <a:buClr>
                <a:srgbClr val="001642"/>
              </a:buClr>
              <a:buSzPts val="1800"/>
              <a:buChar char="●"/>
            </a:pPr>
            <a:r>
              <a:rPr lang="es" sz="1600" dirty="0">
                <a:solidFill>
                  <a:schemeClr val="tx1">
                    <a:lumMod val="75000"/>
                    <a:lumOff val="25000"/>
                  </a:schemeClr>
                </a:solidFill>
              </a:rPr>
              <a:t>Existe correlación </a:t>
            </a:r>
            <a:r>
              <a:rPr lang="es" sz="1600" b="1" dirty="0">
                <a:solidFill>
                  <a:srgbClr val="002060"/>
                </a:solidFill>
              </a:rPr>
              <a:t>negativa</a:t>
            </a:r>
            <a:r>
              <a:rPr lang="es" sz="1600" dirty="0">
                <a:solidFill>
                  <a:schemeClr val="tx1">
                    <a:lumMod val="75000"/>
                    <a:lumOff val="25000"/>
                  </a:schemeClr>
                </a:solidFill>
              </a:rPr>
              <a:t> cuando valores mayores de 𝑥 corresponden a valores menores de 𝑦 y viceversa.</a:t>
            </a:r>
            <a:endParaRPr sz="1600" dirty="0">
              <a:solidFill>
                <a:schemeClr val="tx1">
                  <a:lumMod val="75000"/>
                  <a:lumOff val="25000"/>
                </a:schemeClr>
              </a:solidFill>
            </a:endParaRPr>
          </a:p>
          <a:p>
            <a:pPr marL="457200" lvl="0" indent="-342900" algn="l" rtl="0">
              <a:lnSpc>
                <a:spcPct val="100000"/>
              </a:lnSpc>
              <a:spcBef>
                <a:spcPts val="0"/>
              </a:spcBef>
              <a:spcAft>
                <a:spcPts val="0"/>
              </a:spcAft>
              <a:buClr>
                <a:srgbClr val="001642"/>
              </a:buClr>
              <a:buSzPts val="1800"/>
              <a:buChar char="●"/>
            </a:pPr>
            <a:r>
              <a:rPr lang="es" sz="1600" dirty="0">
                <a:solidFill>
                  <a:schemeClr val="tx1">
                    <a:lumMod val="75000"/>
                    <a:lumOff val="25000"/>
                  </a:schemeClr>
                </a:solidFill>
              </a:rPr>
              <a:t>Existe una correlación </a:t>
            </a:r>
            <a:r>
              <a:rPr lang="es" sz="1600" b="1" dirty="0">
                <a:solidFill>
                  <a:srgbClr val="002060"/>
                </a:solidFill>
              </a:rPr>
              <a:t>débil</a:t>
            </a:r>
            <a:r>
              <a:rPr lang="es" sz="1600" b="1" dirty="0">
                <a:solidFill>
                  <a:schemeClr val="tx1">
                    <a:lumMod val="75000"/>
                    <a:lumOff val="25000"/>
                  </a:schemeClr>
                </a:solidFill>
              </a:rPr>
              <a:t> </a:t>
            </a:r>
            <a:r>
              <a:rPr lang="es" sz="1600" b="1" dirty="0">
                <a:solidFill>
                  <a:srgbClr val="002060"/>
                </a:solidFill>
              </a:rPr>
              <a:t>o</a:t>
            </a:r>
            <a:r>
              <a:rPr lang="es" sz="1600" b="1" dirty="0">
                <a:solidFill>
                  <a:schemeClr val="tx1">
                    <a:lumMod val="75000"/>
                    <a:lumOff val="25000"/>
                  </a:schemeClr>
                </a:solidFill>
              </a:rPr>
              <a:t> </a:t>
            </a:r>
            <a:r>
              <a:rPr lang="es" sz="1600" b="1" dirty="0">
                <a:solidFill>
                  <a:srgbClr val="002060"/>
                </a:solidFill>
              </a:rPr>
              <a:t>nula</a:t>
            </a:r>
            <a:r>
              <a:rPr lang="es" sz="1600" dirty="0">
                <a:solidFill>
                  <a:schemeClr val="tx1">
                    <a:lumMod val="75000"/>
                    <a:lumOff val="25000"/>
                  </a:schemeClr>
                </a:solidFill>
              </a:rPr>
              <a:t> si no existe tal relación aparente</a:t>
            </a:r>
            <a:r>
              <a:rPr lang="es" sz="1800" dirty="0">
                <a:solidFill>
                  <a:schemeClr val="tx1">
                    <a:lumMod val="75000"/>
                    <a:lumOff val="25000"/>
                  </a:schemeClr>
                </a:solidFill>
              </a:rPr>
              <a:t>.</a:t>
            </a:r>
            <a:endParaRPr sz="1800" dirty="0">
              <a:solidFill>
                <a:schemeClr val="tx1">
                  <a:lumMod val="75000"/>
                  <a:lumOff val="25000"/>
                </a:schemeClr>
              </a:solidFill>
            </a:endParaRPr>
          </a:p>
          <a:p>
            <a:pPr marL="0" lvl="0" indent="0" algn="l" rtl="0">
              <a:lnSpc>
                <a:spcPct val="100000"/>
              </a:lnSpc>
              <a:spcBef>
                <a:spcPts val="0"/>
              </a:spcBef>
              <a:spcAft>
                <a:spcPts val="0"/>
              </a:spcAft>
              <a:buClr>
                <a:schemeClr val="dk1"/>
              </a:buClr>
              <a:buSzPts val="1100"/>
              <a:buFont typeface="Arial"/>
              <a:buNone/>
            </a:pPr>
            <a:endParaRPr sz="1800" dirty="0">
              <a:solidFill>
                <a:schemeClr val="dk1"/>
              </a:solidFill>
            </a:endParaRPr>
          </a:p>
          <a:p>
            <a:pPr marL="0" lvl="0" indent="0" algn="l" rtl="0">
              <a:lnSpc>
                <a:spcPct val="100000"/>
              </a:lnSpc>
              <a:spcBef>
                <a:spcPts val="1800"/>
              </a:spcBef>
              <a:spcAft>
                <a:spcPts val="0"/>
              </a:spcAft>
              <a:buClr>
                <a:schemeClr val="dk1"/>
              </a:buClr>
              <a:buSzPts val="1100"/>
              <a:buFont typeface="Arial"/>
              <a:buNone/>
            </a:pPr>
            <a:endParaRPr sz="1800" dirty="0">
              <a:solidFill>
                <a:schemeClr val="dk1"/>
              </a:solidFill>
            </a:endParaRPr>
          </a:p>
          <a:p>
            <a:pPr marL="0" lvl="0" indent="0" algn="l" rtl="0">
              <a:lnSpc>
                <a:spcPct val="100000"/>
              </a:lnSpc>
              <a:spcBef>
                <a:spcPts val="1800"/>
              </a:spcBef>
              <a:spcAft>
                <a:spcPts val="0"/>
              </a:spcAft>
              <a:buClr>
                <a:schemeClr val="dk1"/>
              </a:buClr>
              <a:buSzPts val="1100"/>
              <a:buFont typeface="Arial"/>
              <a:buNone/>
            </a:pPr>
            <a:endParaRPr sz="1800" dirty="0"/>
          </a:p>
        </p:txBody>
      </p:sp>
      <p:pic>
        <p:nvPicPr>
          <p:cNvPr id="223" name="Google Shape;223;p33"/>
          <p:cNvPicPr preferRelativeResize="0"/>
          <p:nvPr/>
        </p:nvPicPr>
        <p:blipFill rotWithShape="1">
          <a:blip r:embed="rId3">
            <a:alphaModFix/>
          </a:blip>
          <a:srcRect/>
          <a:stretch/>
        </p:blipFill>
        <p:spPr>
          <a:xfrm>
            <a:off x="0" y="4592411"/>
            <a:ext cx="9143999" cy="551089"/>
          </a:xfrm>
          <a:prstGeom prst="rect">
            <a:avLst/>
          </a:prstGeom>
          <a:noFill/>
          <a:ln>
            <a:noFill/>
          </a:ln>
        </p:spPr>
      </p:pic>
      <p:sp>
        <p:nvSpPr>
          <p:cNvPr id="6" name="Google Shape;65;p2">
            <a:extLst>
              <a:ext uri="{FF2B5EF4-FFF2-40B4-BE49-F238E27FC236}">
                <a16:creationId xmlns:a16="http://schemas.microsoft.com/office/drawing/2014/main" id="{E9428C48-87DB-42F5-9BF7-8A9981924363}"/>
              </a:ext>
            </a:extLst>
          </p:cNvPr>
          <p:cNvSpPr txBox="1"/>
          <p:nvPr/>
        </p:nvSpPr>
        <p:spPr>
          <a:xfrm>
            <a:off x="308345" y="1172277"/>
            <a:ext cx="6453963" cy="607800"/>
          </a:xfrm>
          <a:prstGeom prst="rect">
            <a:avLst/>
          </a:prstGeom>
          <a:noFill/>
          <a:ln>
            <a:noFill/>
          </a:ln>
          <a:effectLst>
            <a:outerShdw dist="38100" dir="2700000" algn="tl" rotWithShape="0">
              <a:schemeClr val="dk1">
                <a:alpha val="11764"/>
              </a:schemeClr>
            </a:outerShdw>
          </a:effectLst>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000000"/>
              </a:buClr>
              <a:buSzPts val="2600"/>
              <a:buFont typeface="Arial"/>
              <a:buNone/>
            </a:pPr>
            <a:r>
              <a:rPr lang="es" sz="2600" b="1" i="0" u="none" strike="noStrike" cap="none" dirty="0">
                <a:solidFill>
                  <a:srgbClr val="002060"/>
                </a:solidFill>
                <a:latin typeface="Arial"/>
                <a:ea typeface="Arial"/>
                <a:cs typeface="Arial"/>
                <a:sym typeface="Arial"/>
              </a:rPr>
              <a:t>4. Medidas de relación entre variables</a:t>
            </a:r>
            <a:endParaRPr dirty="0">
              <a:solidFill>
                <a:srgbClr val="002060"/>
              </a:solidFill>
            </a:endParaRPr>
          </a:p>
        </p:txBody>
      </p:sp>
      <p:pic>
        <p:nvPicPr>
          <p:cNvPr id="7" name="Google Shape;56;p13">
            <a:extLst>
              <a:ext uri="{FF2B5EF4-FFF2-40B4-BE49-F238E27FC236}">
                <a16:creationId xmlns:a16="http://schemas.microsoft.com/office/drawing/2014/main" id="{121D7D30-CE3B-4792-BB0F-3D023BEEF63E}"/>
              </a:ext>
            </a:extLst>
          </p:cNvPr>
          <p:cNvPicPr preferRelativeResize="0"/>
          <p:nvPr/>
        </p:nvPicPr>
        <p:blipFill rotWithShape="1">
          <a:blip r:embed="rId4">
            <a:alphaModFix/>
          </a:blip>
          <a:srcRect/>
          <a:stretch/>
        </p:blipFill>
        <p:spPr>
          <a:xfrm>
            <a:off x="249865" y="28657"/>
            <a:ext cx="1786269" cy="112005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34"/>
          <p:cNvPicPr preferRelativeResize="0"/>
          <p:nvPr/>
        </p:nvPicPr>
        <p:blipFill rotWithShape="1">
          <a:blip r:embed="rId3">
            <a:alphaModFix/>
          </a:blip>
          <a:srcRect/>
          <a:stretch/>
        </p:blipFill>
        <p:spPr>
          <a:xfrm>
            <a:off x="0" y="4592411"/>
            <a:ext cx="9143999" cy="551089"/>
          </a:xfrm>
          <a:prstGeom prst="rect">
            <a:avLst/>
          </a:prstGeom>
          <a:noFill/>
          <a:ln>
            <a:noFill/>
          </a:ln>
        </p:spPr>
      </p:pic>
      <p:pic>
        <p:nvPicPr>
          <p:cNvPr id="233" name="Google Shape;233;p34"/>
          <p:cNvPicPr preferRelativeResize="0"/>
          <p:nvPr/>
        </p:nvPicPr>
        <p:blipFill>
          <a:blip r:embed="rId4">
            <a:alphaModFix/>
          </a:blip>
          <a:stretch>
            <a:fillRect/>
          </a:stretch>
        </p:blipFill>
        <p:spPr>
          <a:xfrm>
            <a:off x="395665" y="1780077"/>
            <a:ext cx="8352668" cy="2631011"/>
          </a:xfrm>
          <a:prstGeom prst="rect">
            <a:avLst/>
          </a:prstGeom>
          <a:noFill/>
          <a:ln>
            <a:noFill/>
          </a:ln>
        </p:spPr>
      </p:pic>
      <p:sp>
        <p:nvSpPr>
          <p:cNvPr id="6" name="Google Shape;65;p2">
            <a:extLst>
              <a:ext uri="{FF2B5EF4-FFF2-40B4-BE49-F238E27FC236}">
                <a16:creationId xmlns:a16="http://schemas.microsoft.com/office/drawing/2014/main" id="{66C125CB-C058-4B57-BE21-D4972D5F839B}"/>
              </a:ext>
            </a:extLst>
          </p:cNvPr>
          <p:cNvSpPr txBox="1"/>
          <p:nvPr/>
        </p:nvSpPr>
        <p:spPr>
          <a:xfrm>
            <a:off x="308345" y="1172277"/>
            <a:ext cx="6453963" cy="607800"/>
          </a:xfrm>
          <a:prstGeom prst="rect">
            <a:avLst/>
          </a:prstGeom>
          <a:noFill/>
          <a:ln>
            <a:noFill/>
          </a:ln>
          <a:effectLst>
            <a:outerShdw dist="38100" dir="2700000" algn="tl" rotWithShape="0">
              <a:schemeClr val="dk1">
                <a:alpha val="11764"/>
              </a:schemeClr>
            </a:outerShdw>
          </a:effectLst>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000000"/>
              </a:buClr>
              <a:buSzPts val="2600"/>
              <a:buFont typeface="Arial"/>
              <a:buNone/>
            </a:pPr>
            <a:r>
              <a:rPr lang="es" sz="2600" b="1" i="0" u="none" strike="noStrike" cap="none" dirty="0">
                <a:solidFill>
                  <a:srgbClr val="002060"/>
                </a:solidFill>
                <a:latin typeface="Arial"/>
                <a:ea typeface="Arial"/>
                <a:cs typeface="Arial"/>
                <a:sym typeface="Arial"/>
              </a:rPr>
              <a:t>4. Medidas de relación entre variables</a:t>
            </a:r>
            <a:endParaRPr dirty="0">
              <a:solidFill>
                <a:srgbClr val="002060"/>
              </a:solidFill>
            </a:endParaRPr>
          </a:p>
        </p:txBody>
      </p:sp>
      <p:pic>
        <p:nvPicPr>
          <p:cNvPr id="7" name="Google Shape;56;p13">
            <a:extLst>
              <a:ext uri="{FF2B5EF4-FFF2-40B4-BE49-F238E27FC236}">
                <a16:creationId xmlns:a16="http://schemas.microsoft.com/office/drawing/2014/main" id="{618CD33A-2B20-42F6-AF2F-A442F31DF375}"/>
              </a:ext>
            </a:extLst>
          </p:cNvPr>
          <p:cNvPicPr preferRelativeResize="0"/>
          <p:nvPr/>
        </p:nvPicPr>
        <p:blipFill rotWithShape="1">
          <a:blip r:embed="rId5">
            <a:alphaModFix/>
          </a:blip>
          <a:srcRect/>
          <a:stretch/>
        </p:blipFill>
        <p:spPr>
          <a:xfrm>
            <a:off x="249865" y="28657"/>
            <a:ext cx="1786269" cy="112005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p:nvPr/>
        </p:nvSpPr>
        <p:spPr>
          <a:xfrm>
            <a:off x="547375" y="1656600"/>
            <a:ext cx="8203220" cy="2935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endParaRPr sz="1800" dirty="0">
              <a:solidFill>
                <a:schemeClr val="dk1"/>
              </a:solidFill>
            </a:endParaRPr>
          </a:p>
          <a:p>
            <a:pPr marL="0" lvl="0" indent="0" algn="l" rtl="0">
              <a:lnSpc>
                <a:spcPct val="100000"/>
              </a:lnSpc>
              <a:spcBef>
                <a:spcPts val="0"/>
              </a:spcBef>
              <a:spcAft>
                <a:spcPts val="0"/>
              </a:spcAft>
              <a:buNone/>
            </a:pPr>
            <a:r>
              <a:rPr lang="es" sz="1600" dirty="0">
                <a:solidFill>
                  <a:schemeClr val="tx1">
                    <a:lumMod val="75000"/>
                    <a:lumOff val="25000"/>
                  </a:schemeClr>
                </a:solidFill>
              </a:rPr>
              <a:t>Es importante recordar que la correlación entre dos variables</a:t>
            </a:r>
            <a:r>
              <a:rPr lang="es" sz="1600" b="1" dirty="0">
                <a:solidFill>
                  <a:schemeClr val="tx1">
                    <a:lumMod val="75000"/>
                    <a:lumOff val="25000"/>
                  </a:schemeClr>
                </a:solidFill>
              </a:rPr>
              <a:t> </a:t>
            </a:r>
            <a:r>
              <a:rPr lang="es" sz="1600" b="1" dirty="0">
                <a:solidFill>
                  <a:srgbClr val="002060"/>
                </a:solidFill>
              </a:rPr>
              <a:t>no implica causalidad</a:t>
            </a:r>
            <a:r>
              <a:rPr lang="es" sz="1600" b="1" dirty="0">
                <a:solidFill>
                  <a:schemeClr val="tx1">
                    <a:lumMod val="75000"/>
                    <a:lumOff val="25000"/>
                  </a:schemeClr>
                </a:solidFill>
              </a:rPr>
              <a:t>. </a:t>
            </a:r>
            <a:r>
              <a:rPr lang="es" sz="1600" dirty="0">
                <a:solidFill>
                  <a:schemeClr val="tx1">
                    <a:lumMod val="75000"/>
                    <a:lumOff val="25000"/>
                  </a:schemeClr>
                </a:solidFill>
              </a:rPr>
              <a:t>Veamos algunos </a:t>
            </a:r>
            <a:r>
              <a:rPr lang="es" sz="1600" u="sng" dirty="0">
                <a:solidFill>
                  <a:srgbClr val="002060"/>
                </a:solidFill>
                <a:hlinkClick r:id="rId3">
                  <a:extLst>
                    <a:ext uri="{A12FA001-AC4F-418D-AE19-62706E023703}">
                      <ahyp:hlinkClr xmlns:ahyp="http://schemas.microsoft.com/office/drawing/2018/hyperlinkcolor" val="tx"/>
                    </a:ext>
                  </a:extLst>
                </a:hlinkClick>
              </a:rPr>
              <a:t>ejemplos</a:t>
            </a:r>
            <a:r>
              <a:rPr lang="es" sz="1600" dirty="0">
                <a:solidFill>
                  <a:schemeClr val="tx1">
                    <a:lumMod val="75000"/>
                    <a:lumOff val="25000"/>
                  </a:schemeClr>
                </a:solidFill>
              </a:rPr>
              <a:t>.</a:t>
            </a:r>
            <a:endParaRPr sz="1600" dirty="0">
              <a:solidFill>
                <a:schemeClr val="tx1">
                  <a:lumMod val="75000"/>
                  <a:lumOff val="25000"/>
                </a:schemeClr>
              </a:solidFill>
            </a:endParaRPr>
          </a:p>
          <a:p>
            <a:pPr marL="0" lvl="0" indent="0" algn="l" rtl="0">
              <a:lnSpc>
                <a:spcPct val="100000"/>
              </a:lnSpc>
              <a:spcBef>
                <a:spcPts val="0"/>
              </a:spcBef>
              <a:spcAft>
                <a:spcPts val="0"/>
              </a:spcAft>
              <a:buNone/>
            </a:pPr>
            <a:endParaRPr sz="1600" dirty="0">
              <a:solidFill>
                <a:schemeClr val="tx1">
                  <a:lumMod val="75000"/>
                  <a:lumOff val="25000"/>
                </a:schemeClr>
              </a:solidFill>
            </a:endParaRPr>
          </a:p>
          <a:p>
            <a:pPr marL="0" lvl="0" indent="0" algn="l" rtl="0">
              <a:lnSpc>
                <a:spcPct val="100000"/>
              </a:lnSpc>
              <a:spcBef>
                <a:spcPts val="0"/>
              </a:spcBef>
              <a:spcAft>
                <a:spcPts val="0"/>
              </a:spcAft>
              <a:buNone/>
            </a:pPr>
            <a:r>
              <a:rPr lang="es" sz="1600" dirty="0">
                <a:solidFill>
                  <a:schemeClr val="tx1">
                    <a:lumMod val="75000"/>
                    <a:lumOff val="25000"/>
                  </a:schemeClr>
                </a:solidFill>
              </a:rPr>
              <a:t>Para medir la correlación entre variables vamos a usar dos medidas:</a:t>
            </a:r>
            <a:endParaRPr sz="1600" dirty="0">
              <a:solidFill>
                <a:schemeClr val="tx1">
                  <a:lumMod val="75000"/>
                  <a:lumOff val="25000"/>
                </a:schemeClr>
              </a:solidFill>
            </a:endParaRPr>
          </a:p>
          <a:p>
            <a:pPr marL="0" lvl="0" indent="0" algn="l" rtl="0">
              <a:lnSpc>
                <a:spcPct val="100000"/>
              </a:lnSpc>
              <a:spcBef>
                <a:spcPts val="0"/>
              </a:spcBef>
              <a:spcAft>
                <a:spcPts val="0"/>
              </a:spcAft>
              <a:buNone/>
            </a:pPr>
            <a:endParaRPr sz="1600" dirty="0">
              <a:solidFill>
                <a:schemeClr val="tx1">
                  <a:lumMod val="75000"/>
                  <a:lumOff val="25000"/>
                </a:schemeClr>
              </a:solidFill>
            </a:endParaRPr>
          </a:p>
          <a:p>
            <a:pPr marL="457200" lvl="0" indent="-342900" algn="l" rtl="0">
              <a:lnSpc>
                <a:spcPct val="100000"/>
              </a:lnSpc>
              <a:spcBef>
                <a:spcPts val="0"/>
              </a:spcBef>
              <a:spcAft>
                <a:spcPts val="0"/>
              </a:spcAft>
              <a:buClr>
                <a:srgbClr val="001642"/>
              </a:buClr>
              <a:buSzPct val="96000"/>
              <a:buAutoNum type="arabicPeriod"/>
            </a:pPr>
            <a:r>
              <a:rPr lang="es" sz="1600" dirty="0">
                <a:solidFill>
                  <a:schemeClr val="tx1">
                    <a:lumMod val="75000"/>
                    <a:lumOff val="25000"/>
                  </a:schemeClr>
                </a:solidFill>
              </a:rPr>
              <a:t>Covarianza</a:t>
            </a:r>
            <a:endParaRPr sz="1600" dirty="0">
              <a:solidFill>
                <a:schemeClr val="tx1">
                  <a:lumMod val="75000"/>
                  <a:lumOff val="25000"/>
                </a:schemeClr>
              </a:solidFill>
            </a:endParaRPr>
          </a:p>
          <a:p>
            <a:pPr marL="457200" lvl="0" indent="-342900" algn="l" rtl="0">
              <a:lnSpc>
                <a:spcPct val="100000"/>
              </a:lnSpc>
              <a:spcBef>
                <a:spcPts val="0"/>
              </a:spcBef>
              <a:spcAft>
                <a:spcPts val="0"/>
              </a:spcAft>
              <a:buClr>
                <a:srgbClr val="001642"/>
              </a:buClr>
              <a:buSzPct val="96000"/>
              <a:buAutoNum type="arabicPeriod"/>
            </a:pPr>
            <a:r>
              <a:rPr lang="es" sz="1600" dirty="0">
                <a:solidFill>
                  <a:schemeClr val="tx1">
                    <a:lumMod val="75000"/>
                    <a:lumOff val="25000"/>
                  </a:schemeClr>
                </a:solidFill>
              </a:rPr>
              <a:t>Coeficiente de correlación de Pearson</a:t>
            </a:r>
            <a:endParaRPr sz="1600" dirty="0">
              <a:solidFill>
                <a:schemeClr val="tx1">
                  <a:lumMod val="75000"/>
                  <a:lumOff val="25000"/>
                </a:schemeClr>
              </a:solidFill>
            </a:endParaRPr>
          </a:p>
          <a:p>
            <a:pPr marL="0" lvl="0" indent="0" algn="l" rtl="0">
              <a:lnSpc>
                <a:spcPct val="100000"/>
              </a:lnSpc>
              <a:spcBef>
                <a:spcPts val="0"/>
              </a:spcBef>
              <a:spcAft>
                <a:spcPts val="0"/>
              </a:spcAft>
              <a:buClr>
                <a:schemeClr val="dk1"/>
              </a:buClr>
              <a:buSzPts val="1100"/>
              <a:buFont typeface="Arial"/>
              <a:buNone/>
            </a:pPr>
            <a:endParaRPr sz="1800" dirty="0">
              <a:solidFill>
                <a:schemeClr val="dk1"/>
              </a:solidFill>
            </a:endParaRPr>
          </a:p>
          <a:p>
            <a:pPr marL="0" lvl="0" indent="0" algn="l" rtl="0">
              <a:lnSpc>
                <a:spcPct val="100000"/>
              </a:lnSpc>
              <a:spcBef>
                <a:spcPts val="1800"/>
              </a:spcBef>
              <a:spcAft>
                <a:spcPts val="0"/>
              </a:spcAft>
              <a:buClr>
                <a:schemeClr val="dk1"/>
              </a:buClr>
              <a:buSzPts val="1100"/>
              <a:buFont typeface="Arial"/>
              <a:buNone/>
            </a:pPr>
            <a:endParaRPr sz="1800" dirty="0">
              <a:solidFill>
                <a:schemeClr val="dk1"/>
              </a:solidFill>
            </a:endParaRPr>
          </a:p>
          <a:p>
            <a:pPr marL="0" lvl="0" indent="0" algn="l" rtl="0">
              <a:lnSpc>
                <a:spcPct val="100000"/>
              </a:lnSpc>
              <a:spcBef>
                <a:spcPts val="1800"/>
              </a:spcBef>
              <a:spcAft>
                <a:spcPts val="0"/>
              </a:spcAft>
              <a:buClr>
                <a:schemeClr val="dk1"/>
              </a:buClr>
              <a:buSzPts val="1100"/>
              <a:buFont typeface="Arial"/>
              <a:buNone/>
            </a:pPr>
            <a:endParaRPr sz="1800" dirty="0"/>
          </a:p>
        </p:txBody>
      </p:sp>
      <p:pic>
        <p:nvPicPr>
          <p:cNvPr id="239" name="Google Shape;239;p35"/>
          <p:cNvPicPr preferRelativeResize="0"/>
          <p:nvPr/>
        </p:nvPicPr>
        <p:blipFill rotWithShape="1">
          <a:blip r:embed="rId4">
            <a:alphaModFix/>
          </a:blip>
          <a:srcRect/>
          <a:stretch/>
        </p:blipFill>
        <p:spPr>
          <a:xfrm>
            <a:off x="0" y="4592411"/>
            <a:ext cx="9143999" cy="551089"/>
          </a:xfrm>
          <a:prstGeom prst="rect">
            <a:avLst/>
          </a:prstGeom>
          <a:noFill/>
          <a:ln>
            <a:noFill/>
          </a:ln>
        </p:spPr>
      </p:pic>
      <p:sp>
        <p:nvSpPr>
          <p:cNvPr id="6" name="Google Shape;65;p2">
            <a:extLst>
              <a:ext uri="{FF2B5EF4-FFF2-40B4-BE49-F238E27FC236}">
                <a16:creationId xmlns:a16="http://schemas.microsoft.com/office/drawing/2014/main" id="{A18B6CFC-0D8A-47FB-81D4-492E4E51751D}"/>
              </a:ext>
            </a:extLst>
          </p:cNvPr>
          <p:cNvSpPr txBox="1"/>
          <p:nvPr/>
        </p:nvSpPr>
        <p:spPr>
          <a:xfrm>
            <a:off x="308345" y="1172277"/>
            <a:ext cx="6453963" cy="607800"/>
          </a:xfrm>
          <a:prstGeom prst="rect">
            <a:avLst/>
          </a:prstGeom>
          <a:noFill/>
          <a:ln>
            <a:noFill/>
          </a:ln>
          <a:effectLst>
            <a:outerShdw dist="38100" dir="2700000" algn="tl" rotWithShape="0">
              <a:schemeClr val="dk1">
                <a:alpha val="11764"/>
              </a:schemeClr>
            </a:outerShdw>
          </a:effectLst>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000000"/>
              </a:buClr>
              <a:buSzPts val="2600"/>
              <a:buFont typeface="Arial"/>
              <a:buNone/>
            </a:pPr>
            <a:r>
              <a:rPr lang="es" sz="2600" b="1" i="0" u="none" strike="noStrike" cap="none" dirty="0">
                <a:solidFill>
                  <a:srgbClr val="002060"/>
                </a:solidFill>
                <a:latin typeface="Arial"/>
                <a:ea typeface="Arial"/>
                <a:cs typeface="Arial"/>
                <a:sym typeface="Arial"/>
              </a:rPr>
              <a:t>4. Medidas de relación entre variables</a:t>
            </a:r>
            <a:endParaRPr dirty="0">
              <a:solidFill>
                <a:srgbClr val="002060"/>
              </a:solidFill>
            </a:endParaRPr>
          </a:p>
        </p:txBody>
      </p:sp>
      <p:pic>
        <p:nvPicPr>
          <p:cNvPr id="7" name="Google Shape;56;p13">
            <a:extLst>
              <a:ext uri="{FF2B5EF4-FFF2-40B4-BE49-F238E27FC236}">
                <a16:creationId xmlns:a16="http://schemas.microsoft.com/office/drawing/2014/main" id="{9E6FADEF-247F-410D-AF7E-CD2DD0515768}"/>
              </a:ext>
            </a:extLst>
          </p:cNvPr>
          <p:cNvPicPr preferRelativeResize="0"/>
          <p:nvPr/>
        </p:nvPicPr>
        <p:blipFill rotWithShape="1">
          <a:blip r:embed="rId5">
            <a:alphaModFix/>
          </a:blip>
          <a:srcRect/>
          <a:stretch/>
        </p:blipFill>
        <p:spPr>
          <a:xfrm>
            <a:off x="249865" y="28657"/>
            <a:ext cx="1786269" cy="112005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p:nvPr/>
        </p:nvSpPr>
        <p:spPr>
          <a:xfrm>
            <a:off x="547375" y="1656600"/>
            <a:ext cx="7769700" cy="2935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 sz="1800" b="1" dirty="0">
                <a:solidFill>
                  <a:srgbClr val="001642"/>
                </a:solidFill>
              </a:rPr>
              <a:t>Covarianza</a:t>
            </a:r>
            <a:endParaRPr sz="1800" b="1" dirty="0">
              <a:solidFill>
                <a:srgbClr val="001642"/>
              </a:solidFill>
            </a:endParaRPr>
          </a:p>
          <a:p>
            <a:pPr marL="0" lvl="0" indent="0" algn="l" rtl="0">
              <a:lnSpc>
                <a:spcPct val="100000"/>
              </a:lnSpc>
              <a:spcBef>
                <a:spcPts val="0"/>
              </a:spcBef>
              <a:spcAft>
                <a:spcPts val="0"/>
              </a:spcAft>
              <a:buClr>
                <a:schemeClr val="dk1"/>
              </a:buClr>
              <a:buSzPts val="1100"/>
              <a:buFont typeface="Arial"/>
              <a:buNone/>
            </a:pPr>
            <a:endParaRPr sz="1800" b="1"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s" sz="1600" dirty="0">
                <a:solidFill>
                  <a:schemeClr val="tx1">
                    <a:lumMod val="75000"/>
                    <a:lumOff val="25000"/>
                  </a:schemeClr>
                </a:solidFill>
              </a:rPr>
              <a:t>La covarianza muestral es una medida que cuantifica la fuerza y ​​la dirección de una relación entre un par de variables. </a:t>
            </a:r>
            <a:endParaRPr sz="1600" dirty="0">
              <a:solidFill>
                <a:schemeClr val="tx1">
                  <a:lumMod val="75000"/>
                  <a:lumOff val="25000"/>
                </a:schemeClr>
              </a:solidFill>
            </a:endParaRPr>
          </a:p>
          <a:p>
            <a:pPr marL="0" lvl="0" indent="0" algn="l" rtl="0">
              <a:lnSpc>
                <a:spcPct val="100000"/>
              </a:lnSpc>
              <a:spcBef>
                <a:spcPts val="0"/>
              </a:spcBef>
              <a:spcAft>
                <a:spcPts val="0"/>
              </a:spcAft>
              <a:buClr>
                <a:schemeClr val="dk1"/>
              </a:buClr>
              <a:buSzPts val="1100"/>
              <a:buFont typeface="Arial"/>
              <a:buNone/>
            </a:pPr>
            <a:endParaRPr sz="1600" dirty="0">
              <a:solidFill>
                <a:schemeClr val="tx1">
                  <a:lumMod val="75000"/>
                  <a:lumOff val="25000"/>
                </a:schemeClr>
              </a:solidFill>
            </a:endParaRPr>
          </a:p>
          <a:p>
            <a:pPr marL="0" lvl="0" indent="0" algn="l" rtl="0">
              <a:lnSpc>
                <a:spcPct val="100000"/>
              </a:lnSpc>
              <a:spcBef>
                <a:spcPts val="0"/>
              </a:spcBef>
              <a:spcAft>
                <a:spcPts val="0"/>
              </a:spcAft>
              <a:buClr>
                <a:schemeClr val="dk1"/>
              </a:buClr>
              <a:buSzPts val="1100"/>
              <a:buFont typeface="Arial"/>
              <a:buNone/>
            </a:pPr>
            <a:r>
              <a:rPr lang="es" sz="1600" dirty="0">
                <a:solidFill>
                  <a:srgbClr val="001642"/>
                </a:solidFill>
              </a:rPr>
              <a:t>Se calcula mediante:</a:t>
            </a:r>
            <a:endParaRPr sz="1600" dirty="0">
              <a:solidFill>
                <a:srgbClr val="001642"/>
              </a:solidFill>
            </a:endParaRPr>
          </a:p>
          <a:p>
            <a:pPr marL="0" lvl="0" indent="0" algn="l" rtl="0">
              <a:lnSpc>
                <a:spcPct val="100000"/>
              </a:lnSpc>
              <a:spcBef>
                <a:spcPts val="0"/>
              </a:spcBef>
              <a:spcAft>
                <a:spcPts val="0"/>
              </a:spcAft>
              <a:buClr>
                <a:schemeClr val="dk1"/>
              </a:buClr>
              <a:buSzPts val="1100"/>
              <a:buFont typeface="Arial"/>
              <a:buNone/>
            </a:pPr>
            <a:endParaRPr sz="1800" dirty="0">
              <a:solidFill>
                <a:schemeClr val="dk1"/>
              </a:solidFill>
            </a:endParaRPr>
          </a:p>
          <a:p>
            <a:pPr marL="0" lvl="0" indent="0" algn="l" rtl="0">
              <a:lnSpc>
                <a:spcPct val="100000"/>
              </a:lnSpc>
              <a:spcBef>
                <a:spcPts val="1800"/>
              </a:spcBef>
              <a:spcAft>
                <a:spcPts val="0"/>
              </a:spcAft>
              <a:buClr>
                <a:schemeClr val="dk1"/>
              </a:buClr>
              <a:buSzPts val="1100"/>
              <a:buFont typeface="Arial"/>
              <a:buNone/>
            </a:pPr>
            <a:endParaRPr sz="1800" dirty="0">
              <a:solidFill>
                <a:schemeClr val="dk1"/>
              </a:solidFill>
            </a:endParaRPr>
          </a:p>
          <a:p>
            <a:pPr marL="0" lvl="0" indent="0" algn="l" rtl="0">
              <a:lnSpc>
                <a:spcPct val="100000"/>
              </a:lnSpc>
              <a:spcBef>
                <a:spcPts val="1800"/>
              </a:spcBef>
              <a:spcAft>
                <a:spcPts val="0"/>
              </a:spcAft>
              <a:buClr>
                <a:schemeClr val="dk1"/>
              </a:buClr>
              <a:buSzPts val="1100"/>
              <a:buFont typeface="Arial"/>
              <a:buNone/>
            </a:pPr>
            <a:endParaRPr sz="1800" dirty="0"/>
          </a:p>
        </p:txBody>
      </p:sp>
      <p:pic>
        <p:nvPicPr>
          <p:cNvPr id="247" name="Google Shape;247;p36"/>
          <p:cNvPicPr preferRelativeResize="0"/>
          <p:nvPr/>
        </p:nvPicPr>
        <p:blipFill rotWithShape="1">
          <a:blip r:embed="rId3">
            <a:alphaModFix/>
          </a:blip>
          <a:srcRect/>
          <a:stretch/>
        </p:blipFill>
        <p:spPr>
          <a:xfrm>
            <a:off x="0" y="4592411"/>
            <a:ext cx="9143999" cy="551089"/>
          </a:xfrm>
          <a:prstGeom prst="rect">
            <a:avLst/>
          </a:prstGeom>
          <a:noFill/>
          <a:ln>
            <a:noFill/>
          </a:ln>
        </p:spPr>
      </p:pic>
      <p:pic>
        <p:nvPicPr>
          <p:cNvPr id="250" name="Google Shape;250;p36"/>
          <p:cNvPicPr preferRelativeResize="0"/>
          <p:nvPr/>
        </p:nvPicPr>
        <p:blipFill>
          <a:blip r:embed="rId4">
            <a:alphaModFix/>
          </a:blip>
          <a:stretch>
            <a:fillRect/>
          </a:stretch>
        </p:blipFill>
        <p:spPr>
          <a:xfrm>
            <a:off x="1576827" y="3551123"/>
            <a:ext cx="5990346" cy="499196"/>
          </a:xfrm>
          <a:prstGeom prst="rect">
            <a:avLst/>
          </a:prstGeom>
          <a:noFill/>
          <a:ln>
            <a:noFill/>
          </a:ln>
        </p:spPr>
      </p:pic>
      <p:sp>
        <p:nvSpPr>
          <p:cNvPr id="7" name="Google Shape;65;p2">
            <a:extLst>
              <a:ext uri="{FF2B5EF4-FFF2-40B4-BE49-F238E27FC236}">
                <a16:creationId xmlns:a16="http://schemas.microsoft.com/office/drawing/2014/main" id="{48CD06F4-68E4-4813-8D84-010E711D9D7B}"/>
              </a:ext>
            </a:extLst>
          </p:cNvPr>
          <p:cNvSpPr txBox="1"/>
          <p:nvPr/>
        </p:nvSpPr>
        <p:spPr>
          <a:xfrm>
            <a:off x="308345" y="1172277"/>
            <a:ext cx="6453963" cy="607800"/>
          </a:xfrm>
          <a:prstGeom prst="rect">
            <a:avLst/>
          </a:prstGeom>
          <a:noFill/>
          <a:ln>
            <a:noFill/>
          </a:ln>
          <a:effectLst>
            <a:outerShdw dist="38100" dir="2700000" algn="tl" rotWithShape="0">
              <a:schemeClr val="dk1">
                <a:alpha val="11764"/>
              </a:schemeClr>
            </a:outerShdw>
          </a:effectLst>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000000"/>
              </a:buClr>
              <a:buSzPts val="2600"/>
              <a:buFont typeface="Arial"/>
              <a:buNone/>
            </a:pPr>
            <a:r>
              <a:rPr lang="es" sz="2600" b="1" i="0" u="none" strike="noStrike" cap="none" dirty="0">
                <a:solidFill>
                  <a:srgbClr val="002060"/>
                </a:solidFill>
                <a:latin typeface="Arial"/>
                <a:ea typeface="Arial"/>
                <a:cs typeface="Arial"/>
                <a:sym typeface="Arial"/>
              </a:rPr>
              <a:t>4. Medidas de relación entre variables</a:t>
            </a:r>
            <a:endParaRPr dirty="0">
              <a:solidFill>
                <a:srgbClr val="002060"/>
              </a:solidFill>
            </a:endParaRPr>
          </a:p>
        </p:txBody>
      </p:sp>
      <p:pic>
        <p:nvPicPr>
          <p:cNvPr id="8" name="Google Shape;56;p13">
            <a:extLst>
              <a:ext uri="{FF2B5EF4-FFF2-40B4-BE49-F238E27FC236}">
                <a16:creationId xmlns:a16="http://schemas.microsoft.com/office/drawing/2014/main" id="{C0099A3E-8FFF-4C85-A50F-BC6704DDA555}"/>
              </a:ext>
            </a:extLst>
          </p:cNvPr>
          <p:cNvPicPr preferRelativeResize="0"/>
          <p:nvPr/>
        </p:nvPicPr>
        <p:blipFill rotWithShape="1">
          <a:blip r:embed="rId5">
            <a:alphaModFix/>
          </a:blip>
          <a:srcRect/>
          <a:stretch/>
        </p:blipFill>
        <p:spPr>
          <a:xfrm>
            <a:off x="249865" y="28657"/>
            <a:ext cx="1786269" cy="112005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7"/>
          <p:cNvSpPr txBox="1"/>
          <p:nvPr/>
        </p:nvSpPr>
        <p:spPr>
          <a:xfrm>
            <a:off x="547375" y="1656600"/>
            <a:ext cx="7769700" cy="2935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 sz="1800" dirty="0">
                <a:solidFill>
                  <a:schemeClr val="tx1">
                    <a:lumMod val="75000"/>
                    <a:lumOff val="25000"/>
                  </a:schemeClr>
                </a:solidFill>
              </a:rPr>
              <a:t>La covarianza puede tomar </a:t>
            </a:r>
            <a:r>
              <a:rPr lang="es" sz="1800" dirty="0">
                <a:solidFill>
                  <a:srgbClr val="001642"/>
                </a:solidFill>
              </a:rPr>
              <a:t>valores</a:t>
            </a:r>
            <a:r>
              <a:rPr lang="es" sz="1800" dirty="0">
                <a:solidFill>
                  <a:schemeClr val="tx1">
                    <a:lumMod val="75000"/>
                    <a:lumOff val="25000"/>
                  </a:schemeClr>
                </a:solidFill>
              </a:rPr>
              <a:t>:</a:t>
            </a:r>
            <a:endParaRPr sz="1800" dirty="0">
              <a:solidFill>
                <a:schemeClr val="tx1">
                  <a:lumMod val="75000"/>
                  <a:lumOff val="25000"/>
                </a:schemeClr>
              </a:solidFill>
            </a:endParaRPr>
          </a:p>
          <a:p>
            <a:pPr marL="0" lvl="0" indent="0" algn="l" rtl="0">
              <a:lnSpc>
                <a:spcPct val="100000"/>
              </a:lnSpc>
              <a:spcBef>
                <a:spcPts val="0"/>
              </a:spcBef>
              <a:spcAft>
                <a:spcPts val="0"/>
              </a:spcAft>
              <a:buClr>
                <a:schemeClr val="dk1"/>
              </a:buClr>
              <a:buSzPts val="1100"/>
              <a:buFont typeface="Arial"/>
              <a:buNone/>
            </a:pPr>
            <a:endParaRPr sz="1800" b="1" dirty="0">
              <a:solidFill>
                <a:schemeClr val="dk1"/>
              </a:solidFill>
            </a:endParaRPr>
          </a:p>
          <a:p>
            <a:pPr marL="457200" lvl="0" indent="-342900" algn="l" rtl="0">
              <a:lnSpc>
                <a:spcPct val="100000"/>
              </a:lnSpc>
              <a:spcBef>
                <a:spcPts val="0"/>
              </a:spcBef>
              <a:spcAft>
                <a:spcPts val="0"/>
              </a:spcAft>
              <a:buClr>
                <a:srgbClr val="001642"/>
              </a:buClr>
              <a:buSzPts val="1800"/>
              <a:buChar char="●"/>
            </a:pPr>
            <a:r>
              <a:rPr lang="es" sz="1600" dirty="0">
                <a:solidFill>
                  <a:schemeClr val="tx1">
                    <a:lumMod val="75000"/>
                    <a:lumOff val="25000"/>
                  </a:schemeClr>
                </a:solidFill>
              </a:rPr>
              <a:t>Si la correlación es </a:t>
            </a:r>
            <a:r>
              <a:rPr lang="es" sz="1600" b="1" dirty="0">
                <a:solidFill>
                  <a:srgbClr val="001642"/>
                </a:solidFill>
              </a:rPr>
              <a:t>positiva</a:t>
            </a:r>
            <a:r>
              <a:rPr lang="es" sz="1600" dirty="0">
                <a:solidFill>
                  <a:schemeClr val="tx1">
                    <a:lumMod val="75000"/>
                    <a:lumOff val="25000"/>
                  </a:schemeClr>
                </a:solidFill>
              </a:rPr>
              <a:t>, entonces la covarianza también es positiva. Una relación más fuerte corresponde a un valor más alto de la covarianza.</a:t>
            </a:r>
          </a:p>
          <a:p>
            <a:pPr marL="114300" lvl="0" algn="l" rtl="0">
              <a:lnSpc>
                <a:spcPct val="100000"/>
              </a:lnSpc>
              <a:spcBef>
                <a:spcPts val="0"/>
              </a:spcBef>
              <a:spcAft>
                <a:spcPts val="0"/>
              </a:spcAft>
              <a:buClr>
                <a:srgbClr val="001642"/>
              </a:buClr>
              <a:buSzPts val="1800"/>
            </a:pPr>
            <a:endParaRPr sz="1600" dirty="0">
              <a:solidFill>
                <a:schemeClr val="tx1">
                  <a:lumMod val="75000"/>
                  <a:lumOff val="25000"/>
                </a:schemeClr>
              </a:solidFill>
            </a:endParaRPr>
          </a:p>
          <a:p>
            <a:pPr marL="457200" lvl="0" indent="-342900" algn="l" rtl="0">
              <a:lnSpc>
                <a:spcPct val="100000"/>
              </a:lnSpc>
              <a:spcBef>
                <a:spcPts val="0"/>
              </a:spcBef>
              <a:spcAft>
                <a:spcPts val="0"/>
              </a:spcAft>
              <a:buClr>
                <a:srgbClr val="001642"/>
              </a:buClr>
              <a:buSzPts val="1800"/>
              <a:buChar char="●"/>
            </a:pPr>
            <a:r>
              <a:rPr lang="es" sz="1600" dirty="0">
                <a:solidFill>
                  <a:schemeClr val="tx1">
                    <a:lumMod val="75000"/>
                    <a:lumOff val="25000"/>
                  </a:schemeClr>
                </a:solidFill>
              </a:rPr>
              <a:t>Si la correlación es </a:t>
            </a:r>
            <a:r>
              <a:rPr lang="es" sz="1600" b="1" dirty="0">
                <a:solidFill>
                  <a:srgbClr val="001642"/>
                </a:solidFill>
              </a:rPr>
              <a:t>negativa</a:t>
            </a:r>
            <a:r>
              <a:rPr lang="es" sz="1600" dirty="0">
                <a:solidFill>
                  <a:schemeClr val="tx1">
                    <a:lumMod val="75000"/>
                    <a:lumOff val="25000"/>
                  </a:schemeClr>
                </a:solidFill>
              </a:rPr>
              <a:t>, entonces la covarianza también es negativa. Una relación más fuerte corresponde a un valor absoluto más bajo (o más alto) de la covarianza.</a:t>
            </a:r>
          </a:p>
          <a:p>
            <a:pPr marL="114300" lvl="0" algn="l" rtl="0">
              <a:lnSpc>
                <a:spcPct val="100000"/>
              </a:lnSpc>
              <a:spcBef>
                <a:spcPts val="0"/>
              </a:spcBef>
              <a:spcAft>
                <a:spcPts val="0"/>
              </a:spcAft>
              <a:buClr>
                <a:srgbClr val="001642"/>
              </a:buClr>
              <a:buSzPts val="1800"/>
            </a:pPr>
            <a:endParaRPr sz="1600" dirty="0">
              <a:solidFill>
                <a:schemeClr val="tx1">
                  <a:lumMod val="75000"/>
                  <a:lumOff val="25000"/>
                </a:schemeClr>
              </a:solidFill>
            </a:endParaRPr>
          </a:p>
          <a:p>
            <a:pPr marL="457200" lvl="0" indent="-342900" algn="l" rtl="0">
              <a:lnSpc>
                <a:spcPct val="100000"/>
              </a:lnSpc>
              <a:spcBef>
                <a:spcPts val="0"/>
              </a:spcBef>
              <a:spcAft>
                <a:spcPts val="0"/>
              </a:spcAft>
              <a:buClr>
                <a:srgbClr val="001642"/>
              </a:buClr>
              <a:buSzPts val="1800"/>
              <a:buChar char="●"/>
            </a:pPr>
            <a:r>
              <a:rPr lang="es" sz="1600" dirty="0">
                <a:solidFill>
                  <a:schemeClr val="tx1">
                    <a:lumMod val="75000"/>
                    <a:lumOff val="25000"/>
                  </a:schemeClr>
                </a:solidFill>
              </a:rPr>
              <a:t>Si la correlación es débil, entonces la covarianza es cercana a </a:t>
            </a:r>
            <a:r>
              <a:rPr lang="es" sz="1600" b="1" dirty="0">
                <a:solidFill>
                  <a:srgbClr val="001642"/>
                </a:solidFill>
              </a:rPr>
              <a:t>cero</a:t>
            </a:r>
            <a:r>
              <a:rPr lang="es" sz="1600" dirty="0">
                <a:solidFill>
                  <a:schemeClr val="tx1">
                    <a:lumMod val="75000"/>
                    <a:lumOff val="25000"/>
                  </a:schemeClr>
                </a:solidFill>
              </a:rPr>
              <a:t>.</a:t>
            </a:r>
            <a:endParaRPr sz="1600" dirty="0">
              <a:solidFill>
                <a:schemeClr val="tx1">
                  <a:lumMod val="75000"/>
                  <a:lumOff val="25000"/>
                </a:schemeClr>
              </a:solidFill>
            </a:endParaRPr>
          </a:p>
          <a:p>
            <a:pPr marL="0" lvl="0" indent="0" algn="l" rtl="0">
              <a:lnSpc>
                <a:spcPct val="100000"/>
              </a:lnSpc>
              <a:spcBef>
                <a:spcPts val="0"/>
              </a:spcBef>
              <a:spcAft>
                <a:spcPts val="0"/>
              </a:spcAft>
              <a:buClr>
                <a:schemeClr val="dk1"/>
              </a:buClr>
              <a:buSzPts val="1100"/>
              <a:buFont typeface="Arial"/>
              <a:buNone/>
            </a:pPr>
            <a:endParaRPr sz="1800" dirty="0">
              <a:solidFill>
                <a:schemeClr val="dk1"/>
              </a:solidFill>
            </a:endParaRPr>
          </a:p>
          <a:p>
            <a:pPr marL="0" lvl="0" indent="0" algn="l" rtl="0">
              <a:lnSpc>
                <a:spcPct val="100000"/>
              </a:lnSpc>
              <a:spcBef>
                <a:spcPts val="1800"/>
              </a:spcBef>
              <a:spcAft>
                <a:spcPts val="0"/>
              </a:spcAft>
              <a:buClr>
                <a:schemeClr val="dk1"/>
              </a:buClr>
              <a:buSzPts val="1100"/>
              <a:buFont typeface="Arial"/>
              <a:buNone/>
            </a:pPr>
            <a:endParaRPr sz="1800" dirty="0">
              <a:solidFill>
                <a:schemeClr val="dk1"/>
              </a:solidFill>
            </a:endParaRPr>
          </a:p>
          <a:p>
            <a:pPr marL="0" lvl="0" indent="0" algn="l" rtl="0">
              <a:lnSpc>
                <a:spcPct val="100000"/>
              </a:lnSpc>
              <a:spcBef>
                <a:spcPts val="1800"/>
              </a:spcBef>
              <a:spcAft>
                <a:spcPts val="0"/>
              </a:spcAft>
              <a:buClr>
                <a:schemeClr val="dk1"/>
              </a:buClr>
              <a:buSzPts val="1100"/>
              <a:buFont typeface="Arial"/>
              <a:buNone/>
            </a:pPr>
            <a:endParaRPr sz="1800" dirty="0"/>
          </a:p>
        </p:txBody>
      </p:sp>
      <p:pic>
        <p:nvPicPr>
          <p:cNvPr id="256" name="Google Shape;256;p37"/>
          <p:cNvPicPr preferRelativeResize="0"/>
          <p:nvPr/>
        </p:nvPicPr>
        <p:blipFill rotWithShape="1">
          <a:blip r:embed="rId3">
            <a:alphaModFix/>
          </a:blip>
          <a:srcRect/>
          <a:stretch/>
        </p:blipFill>
        <p:spPr>
          <a:xfrm>
            <a:off x="0" y="4592411"/>
            <a:ext cx="9143999" cy="551089"/>
          </a:xfrm>
          <a:prstGeom prst="rect">
            <a:avLst/>
          </a:prstGeom>
          <a:noFill/>
          <a:ln>
            <a:noFill/>
          </a:ln>
        </p:spPr>
      </p:pic>
      <p:sp>
        <p:nvSpPr>
          <p:cNvPr id="6" name="Google Shape;65;p2">
            <a:extLst>
              <a:ext uri="{FF2B5EF4-FFF2-40B4-BE49-F238E27FC236}">
                <a16:creationId xmlns:a16="http://schemas.microsoft.com/office/drawing/2014/main" id="{EB230D68-5C3B-4045-A06E-97B0B89BD5A7}"/>
              </a:ext>
            </a:extLst>
          </p:cNvPr>
          <p:cNvSpPr txBox="1"/>
          <p:nvPr/>
        </p:nvSpPr>
        <p:spPr>
          <a:xfrm>
            <a:off x="308345" y="1172277"/>
            <a:ext cx="6453963" cy="607800"/>
          </a:xfrm>
          <a:prstGeom prst="rect">
            <a:avLst/>
          </a:prstGeom>
          <a:noFill/>
          <a:ln>
            <a:noFill/>
          </a:ln>
          <a:effectLst>
            <a:outerShdw dist="38100" dir="2700000" algn="tl" rotWithShape="0">
              <a:schemeClr val="dk1">
                <a:alpha val="11764"/>
              </a:schemeClr>
            </a:outerShdw>
          </a:effectLst>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000000"/>
              </a:buClr>
              <a:buSzPts val="2600"/>
              <a:buFont typeface="Arial"/>
              <a:buNone/>
            </a:pPr>
            <a:r>
              <a:rPr lang="es" sz="2600" b="1" i="0" u="none" strike="noStrike" cap="none" dirty="0">
                <a:solidFill>
                  <a:srgbClr val="002060"/>
                </a:solidFill>
                <a:latin typeface="Arial"/>
                <a:ea typeface="Arial"/>
                <a:cs typeface="Arial"/>
                <a:sym typeface="Arial"/>
              </a:rPr>
              <a:t>4. Medidas de relación entre variables</a:t>
            </a:r>
            <a:endParaRPr dirty="0">
              <a:solidFill>
                <a:srgbClr val="002060"/>
              </a:solidFill>
            </a:endParaRPr>
          </a:p>
        </p:txBody>
      </p:sp>
      <p:pic>
        <p:nvPicPr>
          <p:cNvPr id="7" name="Google Shape;56;p13">
            <a:extLst>
              <a:ext uri="{FF2B5EF4-FFF2-40B4-BE49-F238E27FC236}">
                <a16:creationId xmlns:a16="http://schemas.microsoft.com/office/drawing/2014/main" id="{FBE61A95-5E11-47D9-9936-4952EB867006}"/>
              </a:ext>
            </a:extLst>
          </p:cNvPr>
          <p:cNvPicPr preferRelativeResize="0"/>
          <p:nvPr/>
        </p:nvPicPr>
        <p:blipFill rotWithShape="1">
          <a:blip r:embed="rId4">
            <a:alphaModFix/>
          </a:blip>
          <a:srcRect/>
          <a:stretch/>
        </p:blipFill>
        <p:spPr>
          <a:xfrm>
            <a:off x="249865" y="28657"/>
            <a:ext cx="1786269" cy="112005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8"/>
          <p:cNvSpPr txBox="1"/>
          <p:nvPr/>
        </p:nvSpPr>
        <p:spPr>
          <a:xfrm>
            <a:off x="547375" y="1656600"/>
            <a:ext cx="7769700" cy="2935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 sz="1800" b="1" dirty="0">
                <a:solidFill>
                  <a:srgbClr val="001642"/>
                </a:solidFill>
              </a:rPr>
              <a:t>Coeficiente de correlación de Pearson</a:t>
            </a:r>
            <a:endParaRPr sz="1800" b="1" dirty="0">
              <a:solidFill>
                <a:srgbClr val="001642"/>
              </a:solidFill>
            </a:endParaRPr>
          </a:p>
          <a:p>
            <a:pPr marL="0" lvl="0" indent="0" algn="l" rtl="0">
              <a:lnSpc>
                <a:spcPct val="100000"/>
              </a:lnSpc>
              <a:spcBef>
                <a:spcPts val="0"/>
              </a:spcBef>
              <a:spcAft>
                <a:spcPts val="0"/>
              </a:spcAft>
              <a:buNone/>
            </a:pPr>
            <a:endParaRPr sz="1800" b="1"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s" sz="1600" dirty="0">
                <a:solidFill>
                  <a:schemeClr val="tx1">
                    <a:lumMod val="75000"/>
                    <a:lumOff val="25000"/>
                  </a:schemeClr>
                </a:solidFill>
              </a:rPr>
              <a:t>El coeficiente de correlación, o coeficiente de correlación producto-momento de Pearson, se denota con el símbolo 𝑟. Es otra medida de la correlación entre los datos y puede ser pensada como covarianza estandarizada (toma valores entre -1 y 1). </a:t>
            </a:r>
            <a:endParaRPr sz="1600" dirty="0">
              <a:solidFill>
                <a:schemeClr val="tx1">
                  <a:lumMod val="75000"/>
                  <a:lumOff val="25000"/>
                </a:schemeClr>
              </a:solidFill>
            </a:endParaRPr>
          </a:p>
          <a:p>
            <a:pPr marL="0" lvl="0" indent="0" algn="l" rtl="0">
              <a:lnSpc>
                <a:spcPct val="100000"/>
              </a:lnSpc>
              <a:spcBef>
                <a:spcPts val="0"/>
              </a:spcBef>
              <a:spcAft>
                <a:spcPts val="0"/>
              </a:spcAft>
              <a:buClr>
                <a:schemeClr val="dk1"/>
              </a:buClr>
              <a:buSzPts val="1100"/>
              <a:buFont typeface="Arial"/>
              <a:buNone/>
            </a:pPr>
            <a:r>
              <a:rPr lang="es" sz="1600" dirty="0">
                <a:solidFill>
                  <a:schemeClr val="tx1">
                    <a:lumMod val="75000"/>
                    <a:lumOff val="25000"/>
                  </a:schemeClr>
                </a:solidFill>
              </a:rPr>
              <a:t>Se calcula:</a:t>
            </a:r>
            <a:endParaRPr sz="1600" dirty="0">
              <a:solidFill>
                <a:schemeClr val="tx1">
                  <a:lumMod val="75000"/>
                  <a:lumOff val="25000"/>
                </a:schemeClr>
              </a:solidFill>
            </a:endParaRPr>
          </a:p>
          <a:p>
            <a:pPr marL="0" lvl="0" indent="0" algn="l" rtl="0">
              <a:lnSpc>
                <a:spcPct val="100000"/>
              </a:lnSpc>
              <a:spcBef>
                <a:spcPts val="0"/>
              </a:spcBef>
              <a:spcAft>
                <a:spcPts val="0"/>
              </a:spcAft>
              <a:buClr>
                <a:schemeClr val="dk1"/>
              </a:buClr>
              <a:buSzPts val="1100"/>
              <a:buFont typeface="Arial"/>
              <a:buNone/>
            </a:pPr>
            <a:endParaRPr sz="1600"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s" sz="1600" dirty="0">
                <a:solidFill>
                  <a:schemeClr val="tx1">
                    <a:lumMod val="75000"/>
                    <a:lumOff val="25000"/>
                  </a:schemeClr>
                </a:solidFill>
              </a:rPr>
              <a:t>Siendo</a:t>
            </a:r>
            <a:r>
              <a:rPr lang="es" sz="1600" dirty="0">
                <a:solidFill>
                  <a:schemeClr val="dk1"/>
                </a:solidFill>
              </a:rPr>
              <a:t> </a:t>
            </a:r>
            <a:r>
              <a:rPr lang="es" sz="1600" dirty="0">
                <a:solidFill>
                  <a:srgbClr val="001642"/>
                </a:solidFill>
              </a:rPr>
              <a:t>s^x y s^y </a:t>
            </a:r>
            <a:r>
              <a:rPr lang="es" sz="1600" dirty="0">
                <a:solidFill>
                  <a:schemeClr val="tx1">
                    <a:lumMod val="75000"/>
                    <a:lumOff val="25000"/>
                  </a:schemeClr>
                </a:solidFill>
              </a:rPr>
              <a:t>los desvíos estándar correspondientes a las variables </a:t>
            </a:r>
            <a:r>
              <a:rPr lang="es" sz="1600" dirty="0">
                <a:solidFill>
                  <a:srgbClr val="001642"/>
                </a:solidFill>
              </a:rPr>
              <a:t>x</a:t>
            </a:r>
            <a:r>
              <a:rPr lang="es" sz="1600" dirty="0">
                <a:solidFill>
                  <a:schemeClr val="dk1"/>
                </a:solidFill>
              </a:rPr>
              <a:t> </a:t>
            </a:r>
            <a:r>
              <a:rPr lang="es" sz="1600" dirty="0">
                <a:solidFill>
                  <a:schemeClr val="tx1">
                    <a:lumMod val="75000"/>
                    <a:lumOff val="25000"/>
                  </a:schemeClr>
                </a:solidFill>
              </a:rPr>
              <a:t>e</a:t>
            </a:r>
            <a:r>
              <a:rPr lang="es" sz="1600" dirty="0">
                <a:solidFill>
                  <a:schemeClr val="dk1"/>
                </a:solidFill>
              </a:rPr>
              <a:t> </a:t>
            </a:r>
            <a:r>
              <a:rPr lang="es" sz="1600" dirty="0">
                <a:solidFill>
                  <a:srgbClr val="001642"/>
                </a:solidFill>
              </a:rPr>
              <a:t>y</a:t>
            </a:r>
            <a:r>
              <a:rPr lang="es" sz="1600" dirty="0">
                <a:solidFill>
                  <a:schemeClr val="dk1"/>
                </a:solidFill>
              </a:rPr>
              <a:t>. </a:t>
            </a:r>
            <a:endParaRPr sz="1600" dirty="0">
              <a:solidFill>
                <a:schemeClr val="dk1"/>
              </a:solidFill>
            </a:endParaRPr>
          </a:p>
        </p:txBody>
      </p:sp>
      <p:pic>
        <p:nvPicPr>
          <p:cNvPr id="264" name="Google Shape;264;p38"/>
          <p:cNvPicPr preferRelativeResize="0"/>
          <p:nvPr/>
        </p:nvPicPr>
        <p:blipFill rotWithShape="1">
          <a:blip r:embed="rId3">
            <a:alphaModFix/>
          </a:blip>
          <a:srcRect/>
          <a:stretch/>
        </p:blipFill>
        <p:spPr>
          <a:xfrm>
            <a:off x="0" y="4592411"/>
            <a:ext cx="9143999" cy="551089"/>
          </a:xfrm>
          <a:prstGeom prst="rect">
            <a:avLst/>
          </a:prstGeom>
          <a:noFill/>
          <a:ln>
            <a:noFill/>
          </a:ln>
        </p:spPr>
      </p:pic>
      <p:pic>
        <p:nvPicPr>
          <p:cNvPr id="267" name="Google Shape;267;p38"/>
          <p:cNvPicPr preferRelativeResize="0"/>
          <p:nvPr/>
        </p:nvPicPr>
        <p:blipFill rotWithShape="1">
          <a:blip r:embed="rId4">
            <a:alphaModFix/>
          </a:blip>
          <a:srcRect l="3334"/>
          <a:stretch/>
        </p:blipFill>
        <p:spPr>
          <a:xfrm>
            <a:off x="1826136" y="3172924"/>
            <a:ext cx="1786275" cy="381000"/>
          </a:xfrm>
          <a:prstGeom prst="rect">
            <a:avLst/>
          </a:prstGeom>
          <a:noFill/>
          <a:ln>
            <a:noFill/>
          </a:ln>
        </p:spPr>
      </p:pic>
      <p:sp>
        <p:nvSpPr>
          <p:cNvPr id="7" name="Google Shape;65;p2">
            <a:extLst>
              <a:ext uri="{FF2B5EF4-FFF2-40B4-BE49-F238E27FC236}">
                <a16:creationId xmlns:a16="http://schemas.microsoft.com/office/drawing/2014/main" id="{C85C9B23-BF2B-4E01-B892-338755AACFFB}"/>
              </a:ext>
            </a:extLst>
          </p:cNvPr>
          <p:cNvSpPr txBox="1"/>
          <p:nvPr/>
        </p:nvSpPr>
        <p:spPr>
          <a:xfrm>
            <a:off x="308345" y="1172277"/>
            <a:ext cx="6453963" cy="607800"/>
          </a:xfrm>
          <a:prstGeom prst="rect">
            <a:avLst/>
          </a:prstGeom>
          <a:noFill/>
          <a:ln>
            <a:noFill/>
          </a:ln>
          <a:effectLst>
            <a:outerShdw dist="38100" dir="2700000" algn="tl" rotWithShape="0">
              <a:schemeClr val="dk1">
                <a:alpha val="11764"/>
              </a:schemeClr>
            </a:outerShdw>
          </a:effectLst>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000000"/>
              </a:buClr>
              <a:buSzPts val="2600"/>
              <a:buFont typeface="Arial"/>
              <a:buNone/>
            </a:pPr>
            <a:r>
              <a:rPr lang="es" sz="2600" b="1" i="0" u="none" strike="noStrike" cap="none" dirty="0">
                <a:solidFill>
                  <a:srgbClr val="002060"/>
                </a:solidFill>
                <a:latin typeface="Arial"/>
                <a:ea typeface="Arial"/>
                <a:cs typeface="Arial"/>
                <a:sym typeface="Arial"/>
              </a:rPr>
              <a:t>4. Medidas de relación entre variables</a:t>
            </a:r>
            <a:endParaRPr dirty="0">
              <a:solidFill>
                <a:srgbClr val="002060"/>
              </a:solidFill>
            </a:endParaRPr>
          </a:p>
        </p:txBody>
      </p:sp>
      <p:pic>
        <p:nvPicPr>
          <p:cNvPr id="8" name="Google Shape;56;p13">
            <a:extLst>
              <a:ext uri="{FF2B5EF4-FFF2-40B4-BE49-F238E27FC236}">
                <a16:creationId xmlns:a16="http://schemas.microsoft.com/office/drawing/2014/main" id="{7102417B-F545-4116-BF36-2FA5F5B8D406}"/>
              </a:ext>
            </a:extLst>
          </p:cNvPr>
          <p:cNvPicPr preferRelativeResize="0"/>
          <p:nvPr/>
        </p:nvPicPr>
        <p:blipFill rotWithShape="1">
          <a:blip r:embed="rId5">
            <a:alphaModFix/>
          </a:blip>
          <a:srcRect/>
          <a:stretch/>
        </p:blipFill>
        <p:spPr>
          <a:xfrm>
            <a:off x="249865" y="28657"/>
            <a:ext cx="1786269" cy="112005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9"/>
          <p:cNvSpPr txBox="1"/>
          <p:nvPr/>
        </p:nvSpPr>
        <p:spPr>
          <a:xfrm>
            <a:off x="547375" y="1656600"/>
            <a:ext cx="7769700" cy="2935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 sz="1800" dirty="0">
                <a:solidFill>
                  <a:schemeClr val="tx1">
                    <a:lumMod val="75000"/>
                    <a:lumOff val="25000"/>
                  </a:schemeClr>
                </a:solidFill>
              </a:rPr>
              <a:t>Los distintos valores de 𝑟 indicarán distintas correlaciones:</a:t>
            </a:r>
            <a:endParaRPr sz="1800" dirty="0">
              <a:solidFill>
                <a:schemeClr val="tx1">
                  <a:lumMod val="75000"/>
                  <a:lumOff val="25000"/>
                </a:schemeClr>
              </a:solidFill>
            </a:endParaRPr>
          </a:p>
          <a:p>
            <a:pPr marL="0" lvl="0" indent="0" algn="l" rtl="0">
              <a:lnSpc>
                <a:spcPct val="100000"/>
              </a:lnSpc>
              <a:spcBef>
                <a:spcPts val="0"/>
              </a:spcBef>
              <a:spcAft>
                <a:spcPts val="0"/>
              </a:spcAft>
              <a:buClr>
                <a:schemeClr val="dk1"/>
              </a:buClr>
              <a:buSzPts val="1100"/>
              <a:buFont typeface="Arial"/>
              <a:buNone/>
            </a:pPr>
            <a:endParaRPr sz="1800" dirty="0">
              <a:solidFill>
                <a:schemeClr val="dk1"/>
              </a:solidFill>
            </a:endParaRPr>
          </a:p>
          <a:p>
            <a:pPr marL="457200" lvl="0" indent="-342900" algn="l" rtl="0">
              <a:lnSpc>
                <a:spcPct val="100000"/>
              </a:lnSpc>
              <a:spcBef>
                <a:spcPts val="0"/>
              </a:spcBef>
              <a:spcAft>
                <a:spcPts val="0"/>
              </a:spcAft>
              <a:buClr>
                <a:srgbClr val="001642"/>
              </a:buClr>
              <a:buSzPts val="1800"/>
              <a:buChar char="●"/>
            </a:pPr>
            <a:r>
              <a:rPr lang="es" sz="1600" dirty="0">
                <a:solidFill>
                  <a:schemeClr val="tx1">
                    <a:lumMod val="75000"/>
                    <a:lumOff val="25000"/>
                  </a:schemeClr>
                </a:solidFill>
              </a:rPr>
              <a:t>El valor </a:t>
            </a:r>
            <a:r>
              <a:rPr lang="es" sz="1600" dirty="0">
                <a:solidFill>
                  <a:srgbClr val="001642"/>
                </a:solidFill>
              </a:rPr>
              <a:t>𝑟&gt; 0 </a:t>
            </a:r>
            <a:r>
              <a:rPr lang="es" sz="1600" dirty="0">
                <a:solidFill>
                  <a:schemeClr val="tx1">
                    <a:lumMod val="75000"/>
                    <a:lumOff val="25000"/>
                  </a:schemeClr>
                </a:solidFill>
              </a:rPr>
              <a:t>indica una correlación positiva.</a:t>
            </a:r>
            <a:endParaRPr sz="1600" dirty="0">
              <a:solidFill>
                <a:schemeClr val="tx1">
                  <a:lumMod val="75000"/>
                  <a:lumOff val="25000"/>
                </a:schemeClr>
              </a:solidFill>
            </a:endParaRPr>
          </a:p>
          <a:p>
            <a:pPr marL="457200" lvl="0" indent="-342900" algn="l" rtl="0">
              <a:lnSpc>
                <a:spcPct val="100000"/>
              </a:lnSpc>
              <a:spcBef>
                <a:spcPts val="0"/>
              </a:spcBef>
              <a:spcAft>
                <a:spcPts val="0"/>
              </a:spcAft>
              <a:buClr>
                <a:srgbClr val="001642"/>
              </a:buClr>
              <a:buSzPts val="1800"/>
              <a:buChar char="●"/>
            </a:pPr>
            <a:r>
              <a:rPr lang="es" sz="1600" dirty="0">
                <a:solidFill>
                  <a:schemeClr val="tx1">
                    <a:lumMod val="75000"/>
                    <a:lumOff val="25000"/>
                  </a:schemeClr>
                </a:solidFill>
              </a:rPr>
              <a:t>El valor </a:t>
            </a:r>
            <a:r>
              <a:rPr lang="es" sz="1600" dirty="0">
                <a:solidFill>
                  <a:srgbClr val="001642"/>
                </a:solidFill>
              </a:rPr>
              <a:t>𝑟 &lt;0</a:t>
            </a:r>
            <a:r>
              <a:rPr lang="es" sz="1600" dirty="0">
                <a:solidFill>
                  <a:schemeClr val="tx1">
                    <a:lumMod val="75000"/>
                    <a:lumOff val="25000"/>
                  </a:schemeClr>
                </a:solidFill>
              </a:rPr>
              <a:t> indica correlación negativa.</a:t>
            </a:r>
            <a:endParaRPr sz="1600" dirty="0">
              <a:solidFill>
                <a:schemeClr val="tx1">
                  <a:lumMod val="75000"/>
                  <a:lumOff val="25000"/>
                </a:schemeClr>
              </a:solidFill>
            </a:endParaRPr>
          </a:p>
          <a:p>
            <a:pPr marL="457200" lvl="0" indent="-342900" algn="l" rtl="0">
              <a:lnSpc>
                <a:spcPct val="100000"/>
              </a:lnSpc>
              <a:spcBef>
                <a:spcPts val="0"/>
              </a:spcBef>
              <a:spcAft>
                <a:spcPts val="0"/>
              </a:spcAft>
              <a:buClr>
                <a:srgbClr val="001642"/>
              </a:buClr>
              <a:buSzPts val="1800"/>
              <a:buChar char="●"/>
            </a:pPr>
            <a:r>
              <a:rPr lang="es" sz="1600" dirty="0">
                <a:solidFill>
                  <a:schemeClr val="tx1">
                    <a:lumMod val="75000"/>
                    <a:lumOff val="25000"/>
                  </a:schemeClr>
                </a:solidFill>
              </a:rPr>
              <a:t>El valor </a:t>
            </a:r>
            <a:r>
              <a:rPr lang="es" sz="1600" dirty="0">
                <a:solidFill>
                  <a:srgbClr val="001642"/>
                </a:solidFill>
              </a:rPr>
              <a:t>r = 1 </a:t>
            </a:r>
            <a:r>
              <a:rPr lang="es" sz="1600" dirty="0">
                <a:solidFill>
                  <a:schemeClr val="tx1">
                    <a:lumMod val="75000"/>
                    <a:lumOff val="25000"/>
                  </a:schemeClr>
                </a:solidFill>
              </a:rPr>
              <a:t>es el valor máximo posible de </a:t>
            </a:r>
            <a:r>
              <a:rPr lang="es" sz="1600" dirty="0">
                <a:solidFill>
                  <a:srgbClr val="001642"/>
                </a:solidFill>
              </a:rPr>
              <a:t>𝑟</a:t>
            </a:r>
            <a:r>
              <a:rPr lang="es" sz="1600" dirty="0">
                <a:solidFill>
                  <a:schemeClr val="tx1">
                    <a:lumMod val="75000"/>
                    <a:lumOff val="25000"/>
                  </a:schemeClr>
                </a:solidFill>
              </a:rPr>
              <a:t>. Corresponde a una perfecta relación lineal positiva entre variables.</a:t>
            </a:r>
            <a:endParaRPr sz="1600" dirty="0">
              <a:solidFill>
                <a:schemeClr val="tx1">
                  <a:lumMod val="75000"/>
                  <a:lumOff val="25000"/>
                </a:schemeClr>
              </a:solidFill>
            </a:endParaRPr>
          </a:p>
          <a:p>
            <a:pPr marL="457200" lvl="0" indent="-342900" algn="l" rtl="0">
              <a:lnSpc>
                <a:spcPct val="100000"/>
              </a:lnSpc>
              <a:spcBef>
                <a:spcPts val="0"/>
              </a:spcBef>
              <a:spcAft>
                <a:spcPts val="0"/>
              </a:spcAft>
              <a:buClr>
                <a:srgbClr val="001642"/>
              </a:buClr>
              <a:buSzPts val="1800"/>
              <a:buChar char="●"/>
            </a:pPr>
            <a:r>
              <a:rPr lang="es" sz="1600" dirty="0">
                <a:solidFill>
                  <a:schemeClr val="tx1">
                    <a:lumMod val="75000"/>
                    <a:lumOff val="25000"/>
                  </a:schemeClr>
                </a:solidFill>
              </a:rPr>
              <a:t>El valor </a:t>
            </a:r>
            <a:r>
              <a:rPr lang="es" sz="1600" dirty="0">
                <a:solidFill>
                  <a:srgbClr val="001642"/>
                </a:solidFill>
              </a:rPr>
              <a:t>r = −1 </a:t>
            </a:r>
            <a:r>
              <a:rPr lang="es" sz="1600" dirty="0">
                <a:solidFill>
                  <a:schemeClr val="tx1">
                    <a:lumMod val="75000"/>
                    <a:lumOff val="25000"/>
                  </a:schemeClr>
                </a:solidFill>
              </a:rPr>
              <a:t>es el valor mínimo posible de</a:t>
            </a:r>
            <a:r>
              <a:rPr lang="es" sz="1600" dirty="0">
                <a:solidFill>
                  <a:srgbClr val="001642"/>
                </a:solidFill>
              </a:rPr>
              <a:t> 𝑟</a:t>
            </a:r>
            <a:r>
              <a:rPr lang="es" sz="1600" dirty="0">
                <a:solidFill>
                  <a:schemeClr val="tx1">
                    <a:lumMod val="75000"/>
                    <a:lumOff val="25000"/>
                  </a:schemeClr>
                </a:solidFill>
              </a:rPr>
              <a:t>. Corresponde a una relación lineal negativa perfecta entre variables.</a:t>
            </a:r>
            <a:endParaRPr sz="1600" dirty="0">
              <a:solidFill>
                <a:schemeClr val="tx1">
                  <a:lumMod val="75000"/>
                  <a:lumOff val="25000"/>
                </a:schemeClr>
              </a:solidFill>
            </a:endParaRPr>
          </a:p>
          <a:p>
            <a:pPr marL="457200" lvl="0" indent="-342900" algn="l" rtl="0">
              <a:lnSpc>
                <a:spcPct val="100000"/>
              </a:lnSpc>
              <a:spcBef>
                <a:spcPts val="0"/>
              </a:spcBef>
              <a:spcAft>
                <a:spcPts val="0"/>
              </a:spcAft>
              <a:buClr>
                <a:srgbClr val="001642"/>
              </a:buClr>
              <a:buSzPts val="1800"/>
              <a:buChar char="●"/>
            </a:pPr>
            <a:r>
              <a:rPr lang="es" sz="1600" dirty="0">
                <a:solidFill>
                  <a:schemeClr val="tx1">
                    <a:lumMod val="75000"/>
                    <a:lumOff val="25000"/>
                  </a:schemeClr>
                </a:solidFill>
              </a:rPr>
              <a:t>El valor </a:t>
            </a:r>
            <a:r>
              <a:rPr lang="es" sz="1600" dirty="0">
                <a:solidFill>
                  <a:srgbClr val="001642"/>
                </a:solidFill>
              </a:rPr>
              <a:t>r ≈ 0</a:t>
            </a:r>
            <a:r>
              <a:rPr lang="es" sz="1600" dirty="0">
                <a:solidFill>
                  <a:schemeClr val="tx1">
                    <a:lumMod val="75000"/>
                    <a:lumOff val="25000"/>
                  </a:schemeClr>
                </a:solidFill>
              </a:rPr>
              <a:t>, o cuando </a:t>
            </a:r>
            <a:r>
              <a:rPr lang="es" sz="1600" dirty="0">
                <a:solidFill>
                  <a:srgbClr val="001642"/>
                </a:solidFill>
              </a:rPr>
              <a:t>𝑟</a:t>
            </a:r>
            <a:r>
              <a:rPr lang="es" sz="1600" dirty="0">
                <a:solidFill>
                  <a:schemeClr val="tx1">
                    <a:lumMod val="75000"/>
                    <a:lumOff val="25000"/>
                  </a:schemeClr>
                </a:solidFill>
              </a:rPr>
              <a:t> es alrededor de cero, significa que la correlación entre variables es débil.</a:t>
            </a:r>
            <a:endParaRPr sz="1600" dirty="0">
              <a:solidFill>
                <a:schemeClr val="tx1">
                  <a:lumMod val="75000"/>
                  <a:lumOff val="25000"/>
                </a:schemeClr>
              </a:solidFill>
            </a:endParaRPr>
          </a:p>
          <a:p>
            <a:pPr marL="0" lvl="0" indent="0" algn="l" rtl="0">
              <a:lnSpc>
                <a:spcPct val="100000"/>
              </a:lnSpc>
              <a:spcBef>
                <a:spcPts val="0"/>
              </a:spcBef>
              <a:spcAft>
                <a:spcPts val="0"/>
              </a:spcAft>
              <a:buClr>
                <a:schemeClr val="dk1"/>
              </a:buClr>
              <a:buSzPts val="1100"/>
              <a:buFont typeface="Arial"/>
              <a:buNone/>
            </a:pPr>
            <a:endParaRPr sz="1800" dirty="0"/>
          </a:p>
        </p:txBody>
      </p:sp>
      <p:pic>
        <p:nvPicPr>
          <p:cNvPr id="273" name="Google Shape;273;p39"/>
          <p:cNvPicPr preferRelativeResize="0"/>
          <p:nvPr/>
        </p:nvPicPr>
        <p:blipFill rotWithShape="1">
          <a:blip r:embed="rId3">
            <a:alphaModFix/>
          </a:blip>
          <a:srcRect/>
          <a:stretch/>
        </p:blipFill>
        <p:spPr>
          <a:xfrm>
            <a:off x="0" y="4592411"/>
            <a:ext cx="9143999" cy="551089"/>
          </a:xfrm>
          <a:prstGeom prst="rect">
            <a:avLst/>
          </a:prstGeom>
          <a:noFill/>
          <a:ln>
            <a:noFill/>
          </a:ln>
        </p:spPr>
      </p:pic>
      <p:sp>
        <p:nvSpPr>
          <p:cNvPr id="6" name="Google Shape;65;p2">
            <a:extLst>
              <a:ext uri="{FF2B5EF4-FFF2-40B4-BE49-F238E27FC236}">
                <a16:creationId xmlns:a16="http://schemas.microsoft.com/office/drawing/2014/main" id="{65417E71-36D7-49B2-B452-1E9F8E61327E}"/>
              </a:ext>
            </a:extLst>
          </p:cNvPr>
          <p:cNvSpPr txBox="1"/>
          <p:nvPr/>
        </p:nvSpPr>
        <p:spPr>
          <a:xfrm>
            <a:off x="308345" y="1172277"/>
            <a:ext cx="6453963" cy="607800"/>
          </a:xfrm>
          <a:prstGeom prst="rect">
            <a:avLst/>
          </a:prstGeom>
          <a:noFill/>
          <a:ln>
            <a:noFill/>
          </a:ln>
          <a:effectLst>
            <a:outerShdw dist="38100" dir="2700000" algn="tl" rotWithShape="0">
              <a:schemeClr val="dk1">
                <a:alpha val="11764"/>
              </a:schemeClr>
            </a:outerShdw>
          </a:effectLst>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000000"/>
              </a:buClr>
              <a:buSzPts val="2600"/>
              <a:buFont typeface="Arial"/>
              <a:buNone/>
            </a:pPr>
            <a:r>
              <a:rPr lang="es" sz="2600" b="1" i="0" u="none" strike="noStrike" cap="none" dirty="0">
                <a:solidFill>
                  <a:srgbClr val="002060"/>
                </a:solidFill>
                <a:latin typeface="Arial"/>
                <a:ea typeface="Arial"/>
                <a:cs typeface="Arial"/>
                <a:sym typeface="Arial"/>
              </a:rPr>
              <a:t>4. Medidas de relación entre variables</a:t>
            </a:r>
            <a:endParaRPr dirty="0">
              <a:solidFill>
                <a:srgbClr val="002060"/>
              </a:solidFill>
            </a:endParaRPr>
          </a:p>
        </p:txBody>
      </p:sp>
      <p:pic>
        <p:nvPicPr>
          <p:cNvPr id="7" name="Google Shape;56;p13">
            <a:extLst>
              <a:ext uri="{FF2B5EF4-FFF2-40B4-BE49-F238E27FC236}">
                <a16:creationId xmlns:a16="http://schemas.microsoft.com/office/drawing/2014/main" id="{D44698C9-DB54-455A-9607-F92521DBCD03}"/>
              </a:ext>
            </a:extLst>
          </p:cNvPr>
          <p:cNvPicPr preferRelativeResize="0"/>
          <p:nvPr/>
        </p:nvPicPr>
        <p:blipFill rotWithShape="1">
          <a:blip r:embed="rId4">
            <a:alphaModFix/>
          </a:blip>
          <a:srcRect/>
          <a:stretch/>
        </p:blipFill>
        <p:spPr>
          <a:xfrm>
            <a:off x="249865" y="28657"/>
            <a:ext cx="1786269" cy="11200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p:nvPr/>
        </p:nvSpPr>
        <p:spPr>
          <a:xfrm>
            <a:off x="547375" y="1656600"/>
            <a:ext cx="7769700" cy="27579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800" b="1" dirty="0">
                <a:solidFill>
                  <a:srgbClr val="0070C0"/>
                </a:solidFill>
              </a:rPr>
              <a:t>Promedio</a:t>
            </a:r>
            <a:endParaRPr sz="1800" b="1" dirty="0">
              <a:solidFill>
                <a:srgbClr val="0070C0"/>
              </a:solidFill>
            </a:endParaRPr>
          </a:p>
          <a:p>
            <a:pPr marL="0" lvl="0" indent="0" algn="l" rtl="0">
              <a:spcBef>
                <a:spcPts val="1200"/>
              </a:spcBef>
              <a:spcAft>
                <a:spcPts val="0"/>
              </a:spcAft>
              <a:buClr>
                <a:schemeClr val="dk1"/>
              </a:buClr>
              <a:buSzPts val="1100"/>
              <a:buFont typeface="Arial"/>
              <a:buNone/>
            </a:pPr>
            <a:r>
              <a:rPr lang="es" sz="1600" dirty="0">
                <a:solidFill>
                  <a:schemeClr val="tx1">
                    <a:lumMod val="75000"/>
                    <a:lumOff val="25000"/>
                  </a:schemeClr>
                </a:solidFill>
              </a:rPr>
              <a:t>El promedio es una medida sensible a </a:t>
            </a:r>
            <a:r>
              <a:rPr lang="es" sz="1600" b="1" dirty="0">
                <a:solidFill>
                  <a:srgbClr val="0070C0"/>
                </a:solidFill>
              </a:rPr>
              <a:t>outliers</a:t>
            </a:r>
            <a:r>
              <a:rPr lang="es" sz="1600" dirty="0">
                <a:solidFill>
                  <a:schemeClr val="tx1">
                    <a:lumMod val="75000"/>
                    <a:lumOff val="25000"/>
                  </a:schemeClr>
                </a:solidFill>
              </a:rPr>
              <a:t>. Un outlier es una observación con un valor atípico de la variable. Estos valores, por la forma de cálculo del promedio, hacen que el promedio cambie bastante su valor cuando hay outliers. Por eso hay que tener cuidado cuando lo calculamos y detectar si es que existen outliers.</a:t>
            </a:r>
            <a:endParaRPr sz="1600" dirty="0">
              <a:solidFill>
                <a:schemeClr val="tx1">
                  <a:lumMod val="75000"/>
                  <a:lumOff val="25000"/>
                </a:schemeClr>
              </a:solidFill>
            </a:endParaRPr>
          </a:p>
          <a:p>
            <a:pPr marL="0" lvl="0" indent="0" algn="l" rtl="0">
              <a:spcBef>
                <a:spcPts val="0"/>
              </a:spcBef>
              <a:spcAft>
                <a:spcPts val="0"/>
              </a:spcAft>
              <a:buClr>
                <a:schemeClr val="dk1"/>
              </a:buClr>
              <a:buSzPts val="1100"/>
              <a:buFont typeface="Arial"/>
              <a:buNone/>
            </a:pPr>
            <a:endParaRPr sz="1600" dirty="0">
              <a:solidFill>
                <a:schemeClr val="tx1">
                  <a:lumMod val="75000"/>
                  <a:lumOff val="25000"/>
                </a:schemeClr>
              </a:solidFill>
            </a:endParaRPr>
          </a:p>
          <a:p>
            <a:pPr marL="0" lvl="0" indent="0" algn="l" rtl="0">
              <a:spcBef>
                <a:spcPts val="0"/>
              </a:spcBef>
              <a:spcAft>
                <a:spcPts val="0"/>
              </a:spcAft>
              <a:buClr>
                <a:schemeClr val="dk1"/>
              </a:buClr>
              <a:buSzPts val="1100"/>
              <a:buFont typeface="Arial"/>
              <a:buNone/>
            </a:pPr>
            <a:r>
              <a:rPr lang="es" sz="1600" dirty="0">
                <a:solidFill>
                  <a:schemeClr val="tx1">
                    <a:lumMod val="75000"/>
                    <a:lumOff val="25000"/>
                  </a:schemeClr>
                </a:solidFill>
              </a:rPr>
              <a:t>También hay que tener en cuenta que función </a:t>
            </a:r>
            <a:r>
              <a:rPr lang="es" sz="1600" dirty="0">
                <a:solidFill>
                  <a:srgbClr val="0070C0"/>
                </a:solidFill>
                <a:latin typeface="Courier New"/>
                <a:ea typeface="Courier New"/>
                <a:cs typeface="Courier New"/>
                <a:sym typeface="Courier New"/>
              </a:rPr>
              <a:t>mean</a:t>
            </a:r>
            <a:r>
              <a:rPr lang="es" sz="1600" dirty="0">
                <a:solidFill>
                  <a:schemeClr val="tx1">
                    <a:lumMod val="75000"/>
                    <a:lumOff val="25000"/>
                  </a:schemeClr>
                </a:solidFill>
                <a:latin typeface="Courier New"/>
                <a:ea typeface="Courier New"/>
                <a:cs typeface="Courier New"/>
                <a:sym typeface="Courier New"/>
              </a:rPr>
              <a:t>()</a:t>
            </a:r>
            <a:r>
              <a:rPr lang="es" sz="1600" dirty="0">
                <a:solidFill>
                  <a:schemeClr val="tx1">
                    <a:lumMod val="75000"/>
                    <a:lumOff val="25000"/>
                  </a:schemeClr>
                </a:solidFill>
              </a:rPr>
              <a:t> no funciona cuando hay datos faltantes. Vamos a tener que usar la función </a:t>
            </a:r>
            <a:r>
              <a:rPr lang="es" sz="1600" dirty="0">
                <a:solidFill>
                  <a:srgbClr val="0070C0"/>
                </a:solidFill>
                <a:latin typeface="Courier New"/>
                <a:ea typeface="Courier New"/>
                <a:cs typeface="Courier New"/>
                <a:sym typeface="Courier New"/>
              </a:rPr>
              <a:t>nanmean</a:t>
            </a:r>
            <a:r>
              <a:rPr lang="es" sz="1600" dirty="0">
                <a:solidFill>
                  <a:schemeClr val="tx1">
                    <a:lumMod val="75000"/>
                    <a:lumOff val="25000"/>
                  </a:schemeClr>
                </a:solidFill>
                <a:latin typeface="Courier New"/>
                <a:ea typeface="Courier New"/>
                <a:cs typeface="Courier New"/>
                <a:sym typeface="Courier New"/>
              </a:rPr>
              <a:t>()</a:t>
            </a:r>
            <a:r>
              <a:rPr lang="es" sz="1600" dirty="0">
                <a:solidFill>
                  <a:schemeClr val="tx1">
                    <a:lumMod val="75000"/>
                    <a:lumOff val="25000"/>
                  </a:schemeClr>
                </a:solidFill>
              </a:rPr>
              <a:t>.</a:t>
            </a:r>
            <a:endParaRPr sz="1600" dirty="0">
              <a:solidFill>
                <a:schemeClr val="tx1">
                  <a:lumMod val="75000"/>
                  <a:lumOff val="25000"/>
                </a:schemeClr>
              </a:solidFill>
            </a:endParaRPr>
          </a:p>
          <a:p>
            <a:pPr marL="0" lvl="0" indent="0" algn="l" rtl="0">
              <a:lnSpc>
                <a:spcPct val="115000"/>
              </a:lnSpc>
              <a:spcBef>
                <a:spcPts val="0"/>
              </a:spcBef>
              <a:spcAft>
                <a:spcPts val="1200"/>
              </a:spcAft>
              <a:buClr>
                <a:schemeClr val="dk1"/>
              </a:buClr>
              <a:buSzPts val="1100"/>
              <a:buFont typeface="Arial"/>
              <a:buNone/>
            </a:pPr>
            <a:endParaRPr sz="1800" dirty="0">
              <a:solidFill>
                <a:schemeClr val="dk2"/>
              </a:solidFill>
            </a:endParaRPr>
          </a:p>
        </p:txBody>
      </p:sp>
      <p:pic>
        <p:nvPicPr>
          <p:cNvPr id="72" name="Google Shape;72;p15"/>
          <p:cNvPicPr preferRelativeResize="0"/>
          <p:nvPr/>
        </p:nvPicPr>
        <p:blipFill rotWithShape="1">
          <a:blip r:embed="rId3">
            <a:alphaModFix/>
          </a:blip>
          <a:srcRect/>
          <a:stretch/>
        </p:blipFill>
        <p:spPr>
          <a:xfrm>
            <a:off x="0" y="4592411"/>
            <a:ext cx="9143999" cy="551089"/>
          </a:xfrm>
          <a:prstGeom prst="rect">
            <a:avLst/>
          </a:prstGeom>
          <a:noFill/>
          <a:ln>
            <a:noFill/>
          </a:ln>
        </p:spPr>
      </p:pic>
      <p:sp>
        <p:nvSpPr>
          <p:cNvPr id="6" name="Google Shape;65;p2">
            <a:extLst>
              <a:ext uri="{FF2B5EF4-FFF2-40B4-BE49-F238E27FC236}">
                <a16:creationId xmlns:a16="http://schemas.microsoft.com/office/drawing/2014/main" id="{DF71587D-11BE-48FE-A46E-A1C82E6AED29}"/>
              </a:ext>
            </a:extLst>
          </p:cNvPr>
          <p:cNvSpPr txBox="1"/>
          <p:nvPr/>
        </p:nvSpPr>
        <p:spPr>
          <a:xfrm>
            <a:off x="-1211650" y="1172277"/>
            <a:ext cx="8520600" cy="607800"/>
          </a:xfrm>
          <a:prstGeom prst="rect">
            <a:avLst/>
          </a:prstGeom>
          <a:noFill/>
          <a:ln>
            <a:noFill/>
          </a:ln>
          <a:effectLst>
            <a:outerShdw dist="38100" dir="2700000" algn="tl" rotWithShape="0">
              <a:schemeClr val="dk1">
                <a:alpha val="11764"/>
              </a:schemeClr>
            </a:outerShdw>
          </a:effectLst>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000000"/>
              </a:buClr>
              <a:buSzPts val="2600"/>
              <a:buFont typeface="Arial"/>
              <a:buNone/>
            </a:pPr>
            <a:r>
              <a:rPr lang="es" sz="2600" b="1" i="0" u="none" strike="noStrike" cap="none" dirty="0">
                <a:solidFill>
                  <a:srgbClr val="76A7F6"/>
                </a:solidFill>
                <a:latin typeface="Arial"/>
                <a:ea typeface="Arial"/>
                <a:cs typeface="Arial"/>
                <a:sym typeface="Arial"/>
              </a:rPr>
              <a:t>1. Medidas de tendencia central</a:t>
            </a:r>
            <a:endParaRPr dirty="0"/>
          </a:p>
        </p:txBody>
      </p:sp>
      <p:pic>
        <p:nvPicPr>
          <p:cNvPr id="7" name="Google Shape;56;p13">
            <a:extLst>
              <a:ext uri="{FF2B5EF4-FFF2-40B4-BE49-F238E27FC236}">
                <a16:creationId xmlns:a16="http://schemas.microsoft.com/office/drawing/2014/main" id="{23F96713-7BCB-4644-A943-A3D814963BC5}"/>
              </a:ext>
            </a:extLst>
          </p:cNvPr>
          <p:cNvPicPr preferRelativeResize="0"/>
          <p:nvPr/>
        </p:nvPicPr>
        <p:blipFill rotWithShape="1">
          <a:blip r:embed="rId4">
            <a:alphaModFix/>
          </a:blip>
          <a:srcRect/>
          <a:stretch/>
        </p:blipFill>
        <p:spPr>
          <a:xfrm>
            <a:off x="249865" y="28657"/>
            <a:ext cx="1786269" cy="112005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p:nvPr/>
        </p:nvSpPr>
        <p:spPr>
          <a:xfrm>
            <a:off x="547375" y="1656600"/>
            <a:ext cx="7769700" cy="27579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800" b="1" dirty="0">
                <a:solidFill>
                  <a:srgbClr val="0070C0"/>
                </a:solidFill>
              </a:rPr>
              <a:t>Promedio</a:t>
            </a:r>
            <a:endParaRPr sz="1800" b="1" dirty="0">
              <a:solidFill>
                <a:srgbClr val="0070C0"/>
              </a:solidFill>
            </a:endParaRPr>
          </a:p>
          <a:p>
            <a:pPr marL="457200" lvl="0" indent="-342900" algn="l" rtl="0">
              <a:lnSpc>
                <a:spcPct val="115000"/>
              </a:lnSpc>
              <a:spcBef>
                <a:spcPts val="1400"/>
              </a:spcBef>
              <a:spcAft>
                <a:spcPts val="0"/>
              </a:spcAft>
              <a:buClr>
                <a:srgbClr val="76A7F6"/>
              </a:buClr>
              <a:buSzPts val="1800"/>
              <a:buChar char="●"/>
            </a:pPr>
            <a:r>
              <a:rPr lang="es" sz="1800" b="1" dirty="0">
                <a:solidFill>
                  <a:srgbClr val="76A7F6"/>
                </a:solidFill>
              </a:rPr>
              <a:t>VENTAJA: </a:t>
            </a:r>
            <a:r>
              <a:rPr lang="es" sz="1600" dirty="0">
                <a:solidFill>
                  <a:schemeClr val="tx1">
                    <a:lumMod val="75000"/>
                    <a:lumOff val="25000"/>
                  </a:schemeClr>
                </a:solidFill>
              </a:rPr>
              <a:t>El </a:t>
            </a:r>
            <a:r>
              <a:rPr lang="es" sz="1600" b="1" dirty="0">
                <a:solidFill>
                  <a:srgbClr val="0070C0"/>
                </a:solidFill>
              </a:rPr>
              <a:t>promedio</a:t>
            </a:r>
            <a:r>
              <a:rPr lang="es" sz="1600" dirty="0">
                <a:solidFill>
                  <a:schemeClr val="tx1">
                    <a:lumMod val="75000"/>
                    <a:lumOff val="25000"/>
                  </a:schemeClr>
                </a:solidFill>
              </a:rPr>
              <a:t> es una medida bastante conocida y sencilla de interpretar.</a:t>
            </a:r>
          </a:p>
          <a:p>
            <a:pPr marL="457200" lvl="0" indent="-342900" algn="l" rtl="0">
              <a:lnSpc>
                <a:spcPct val="115000"/>
              </a:lnSpc>
              <a:spcBef>
                <a:spcPts val="1400"/>
              </a:spcBef>
              <a:spcAft>
                <a:spcPts val="0"/>
              </a:spcAft>
              <a:buClr>
                <a:srgbClr val="76A7F6"/>
              </a:buClr>
              <a:buSzPts val="1800"/>
              <a:buChar char="●"/>
            </a:pPr>
            <a:endParaRPr sz="1600" dirty="0">
              <a:solidFill>
                <a:schemeClr val="tx1">
                  <a:lumMod val="75000"/>
                  <a:lumOff val="25000"/>
                </a:schemeClr>
              </a:solidFill>
            </a:endParaRPr>
          </a:p>
          <a:p>
            <a:pPr marL="457200" lvl="0" indent="-342900" algn="l" rtl="0">
              <a:lnSpc>
                <a:spcPct val="115000"/>
              </a:lnSpc>
              <a:spcBef>
                <a:spcPts val="0"/>
              </a:spcBef>
              <a:spcAft>
                <a:spcPts val="0"/>
              </a:spcAft>
              <a:buClr>
                <a:srgbClr val="76A7F6"/>
              </a:buClr>
              <a:buSzPts val="1800"/>
              <a:buChar char="●"/>
            </a:pPr>
            <a:r>
              <a:rPr lang="es" sz="1800" b="1" dirty="0">
                <a:solidFill>
                  <a:srgbClr val="76A7F6"/>
                </a:solidFill>
              </a:rPr>
              <a:t>DESVENTAJA:</a:t>
            </a:r>
            <a:r>
              <a:rPr lang="es" sz="1800" b="1" dirty="0">
                <a:solidFill>
                  <a:schemeClr val="dk1"/>
                </a:solidFill>
              </a:rPr>
              <a:t> </a:t>
            </a:r>
            <a:r>
              <a:rPr lang="es" sz="1600" dirty="0">
                <a:solidFill>
                  <a:schemeClr val="tx1">
                    <a:lumMod val="75000"/>
                    <a:lumOff val="25000"/>
                  </a:schemeClr>
                </a:solidFill>
              </a:rPr>
              <a:t>El </a:t>
            </a:r>
            <a:r>
              <a:rPr lang="es" sz="1600" b="1" dirty="0">
                <a:solidFill>
                  <a:srgbClr val="0070C0"/>
                </a:solidFill>
              </a:rPr>
              <a:t>promedio</a:t>
            </a:r>
            <a:r>
              <a:rPr lang="es" sz="1600" dirty="0">
                <a:solidFill>
                  <a:schemeClr val="tx1">
                    <a:lumMod val="75000"/>
                    <a:lumOff val="25000"/>
                  </a:schemeClr>
                </a:solidFill>
              </a:rPr>
              <a:t> es una medida sensible a outliers.</a:t>
            </a:r>
            <a:endParaRPr sz="1600" dirty="0">
              <a:solidFill>
                <a:schemeClr val="tx1">
                  <a:lumMod val="75000"/>
                  <a:lumOff val="25000"/>
                </a:schemeClr>
              </a:solidFill>
            </a:endParaRPr>
          </a:p>
          <a:p>
            <a:pPr marL="0" lvl="0" indent="0" algn="l" rtl="0">
              <a:lnSpc>
                <a:spcPct val="115000"/>
              </a:lnSpc>
              <a:spcBef>
                <a:spcPts val="1400"/>
              </a:spcBef>
              <a:spcAft>
                <a:spcPts val="1200"/>
              </a:spcAft>
              <a:buClr>
                <a:schemeClr val="dk1"/>
              </a:buClr>
              <a:buSzPts val="1100"/>
              <a:buFont typeface="Arial"/>
              <a:buNone/>
            </a:pPr>
            <a:endParaRPr sz="1800" dirty="0">
              <a:solidFill>
                <a:schemeClr val="dk2"/>
              </a:solidFill>
            </a:endParaRPr>
          </a:p>
        </p:txBody>
      </p:sp>
      <p:pic>
        <p:nvPicPr>
          <p:cNvPr id="80" name="Google Shape;80;p16"/>
          <p:cNvPicPr preferRelativeResize="0"/>
          <p:nvPr/>
        </p:nvPicPr>
        <p:blipFill rotWithShape="1">
          <a:blip r:embed="rId3">
            <a:alphaModFix/>
          </a:blip>
          <a:srcRect/>
          <a:stretch/>
        </p:blipFill>
        <p:spPr>
          <a:xfrm>
            <a:off x="0" y="4592411"/>
            <a:ext cx="9143999" cy="551089"/>
          </a:xfrm>
          <a:prstGeom prst="rect">
            <a:avLst/>
          </a:prstGeom>
          <a:noFill/>
          <a:ln>
            <a:noFill/>
          </a:ln>
        </p:spPr>
      </p:pic>
      <p:sp>
        <p:nvSpPr>
          <p:cNvPr id="6" name="Google Shape;65;p2">
            <a:extLst>
              <a:ext uri="{FF2B5EF4-FFF2-40B4-BE49-F238E27FC236}">
                <a16:creationId xmlns:a16="http://schemas.microsoft.com/office/drawing/2014/main" id="{923BF237-1948-4A81-9768-A610CD23C467}"/>
              </a:ext>
            </a:extLst>
          </p:cNvPr>
          <p:cNvSpPr txBox="1"/>
          <p:nvPr/>
        </p:nvSpPr>
        <p:spPr>
          <a:xfrm>
            <a:off x="-1211650" y="1172277"/>
            <a:ext cx="8520600" cy="607800"/>
          </a:xfrm>
          <a:prstGeom prst="rect">
            <a:avLst/>
          </a:prstGeom>
          <a:noFill/>
          <a:ln>
            <a:noFill/>
          </a:ln>
          <a:effectLst>
            <a:outerShdw dist="38100" dir="2700000" algn="tl" rotWithShape="0">
              <a:schemeClr val="dk1">
                <a:alpha val="11764"/>
              </a:schemeClr>
            </a:outerShdw>
          </a:effectLst>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000000"/>
              </a:buClr>
              <a:buSzPts val="2600"/>
              <a:buFont typeface="Arial"/>
              <a:buNone/>
            </a:pPr>
            <a:r>
              <a:rPr lang="es" sz="2600" b="1" i="0" u="none" strike="noStrike" cap="none" dirty="0">
                <a:solidFill>
                  <a:srgbClr val="76A7F6"/>
                </a:solidFill>
                <a:latin typeface="Arial"/>
                <a:ea typeface="Arial"/>
                <a:cs typeface="Arial"/>
                <a:sym typeface="Arial"/>
              </a:rPr>
              <a:t>1. Medidas de tendencia central</a:t>
            </a:r>
            <a:endParaRPr dirty="0"/>
          </a:p>
        </p:txBody>
      </p:sp>
      <p:pic>
        <p:nvPicPr>
          <p:cNvPr id="7" name="Google Shape;56;p13">
            <a:extLst>
              <a:ext uri="{FF2B5EF4-FFF2-40B4-BE49-F238E27FC236}">
                <a16:creationId xmlns:a16="http://schemas.microsoft.com/office/drawing/2014/main" id="{DAB5D0DF-77A3-4132-871C-A43AA08B21A9}"/>
              </a:ext>
            </a:extLst>
          </p:cNvPr>
          <p:cNvPicPr preferRelativeResize="0"/>
          <p:nvPr/>
        </p:nvPicPr>
        <p:blipFill rotWithShape="1">
          <a:blip r:embed="rId4">
            <a:alphaModFix/>
          </a:blip>
          <a:srcRect/>
          <a:stretch/>
        </p:blipFill>
        <p:spPr>
          <a:xfrm>
            <a:off x="249865" y="28657"/>
            <a:ext cx="1786269" cy="112005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p:nvPr/>
        </p:nvSpPr>
        <p:spPr>
          <a:xfrm>
            <a:off x="547375" y="1656600"/>
            <a:ext cx="7769700" cy="2757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s" sz="1800" b="1" dirty="0">
                <a:solidFill>
                  <a:srgbClr val="0070C0"/>
                </a:solidFill>
              </a:rPr>
              <a:t>Mediana</a:t>
            </a:r>
            <a:endParaRPr sz="1800" dirty="0">
              <a:solidFill>
                <a:srgbClr val="0070C0"/>
              </a:solidFill>
            </a:endParaRPr>
          </a:p>
          <a:p>
            <a:pPr marL="0" lvl="0" indent="0" algn="l" rtl="0">
              <a:spcBef>
                <a:spcPts val="0"/>
              </a:spcBef>
              <a:spcAft>
                <a:spcPts val="0"/>
              </a:spcAft>
              <a:buNone/>
            </a:pPr>
            <a:r>
              <a:rPr lang="es" sz="1600" dirty="0">
                <a:solidFill>
                  <a:schemeClr val="tx1">
                    <a:lumMod val="75000"/>
                    <a:lumOff val="25000"/>
                  </a:schemeClr>
                </a:solidFill>
              </a:rPr>
              <a:t>Si ordenamos los datos de menor a mayor, la mediana es aquel valor que separa a los datos en dos partes iguales: cada una contiene al 50% de los datos.</a:t>
            </a:r>
          </a:p>
          <a:p>
            <a:pPr marL="0" lvl="0" indent="0" algn="l" rtl="0">
              <a:spcBef>
                <a:spcPts val="0"/>
              </a:spcBef>
              <a:spcAft>
                <a:spcPts val="0"/>
              </a:spcAft>
              <a:buNone/>
            </a:pPr>
            <a:endParaRPr sz="1600" dirty="0">
              <a:solidFill>
                <a:schemeClr val="tx1">
                  <a:lumMod val="75000"/>
                  <a:lumOff val="25000"/>
                </a:schemeClr>
              </a:solidFill>
            </a:endParaRPr>
          </a:p>
          <a:p>
            <a:pPr marL="457200" lvl="0" indent="-342900" algn="l" rtl="0">
              <a:spcBef>
                <a:spcPts val="0"/>
              </a:spcBef>
              <a:spcAft>
                <a:spcPts val="0"/>
              </a:spcAft>
              <a:buClr>
                <a:srgbClr val="76A7F6"/>
              </a:buClr>
              <a:buSzPts val="1800"/>
              <a:buChar char="●"/>
            </a:pPr>
            <a:r>
              <a:rPr lang="es" sz="1600" dirty="0">
                <a:solidFill>
                  <a:schemeClr val="tx1">
                    <a:lumMod val="75000"/>
                    <a:lumOff val="25000"/>
                  </a:schemeClr>
                </a:solidFill>
              </a:rPr>
              <a:t>Si la cantidad de datos es impar, la mediana está en la posición. </a:t>
            </a:r>
            <a:endParaRPr sz="1600" dirty="0">
              <a:solidFill>
                <a:schemeClr val="tx1">
                  <a:lumMod val="75000"/>
                  <a:lumOff val="25000"/>
                </a:schemeClr>
              </a:solidFill>
            </a:endParaRPr>
          </a:p>
          <a:p>
            <a:pPr marL="0" lvl="0" indent="0" algn="l" rtl="0">
              <a:spcBef>
                <a:spcPts val="0"/>
              </a:spcBef>
              <a:spcAft>
                <a:spcPts val="0"/>
              </a:spcAft>
              <a:buNone/>
            </a:pPr>
            <a:endParaRPr sz="1600" dirty="0">
              <a:solidFill>
                <a:schemeClr val="tx1">
                  <a:lumMod val="75000"/>
                  <a:lumOff val="25000"/>
                </a:schemeClr>
              </a:solidFill>
            </a:endParaRPr>
          </a:p>
          <a:p>
            <a:pPr marL="457200" lvl="0" indent="-342900" algn="l" rtl="0">
              <a:spcBef>
                <a:spcPts val="0"/>
              </a:spcBef>
              <a:spcAft>
                <a:spcPts val="0"/>
              </a:spcAft>
              <a:buClr>
                <a:srgbClr val="76A7F6"/>
              </a:buClr>
              <a:buSzPts val="1800"/>
              <a:buChar char="●"/>
            </a:pPr>
            <a:r>
              <a:rPr lang="es" sz="1600" dirty="0">
                <a:solidFill>
                  <a:schemeClr val="tx1">
                    <a:lumMod val="75000"/>
                    <a:lumOff val="25000"/>
                  </a:schemeClr>
                </a:solidFill>
              </a:rPr>
              <a:t>Si la cantidad de datos es par, la mediana es igual al promedio de los datos en las posiciones.</a:t>
            </a:r>
            <a:endParaRPr sz="1600" dirty="0">
              <a:solidFill>
                <a:schemeClr val="tx1">
                  <a:lumMod val="75000"/>
                  <a:lumOff val="25000"/>
                </a:schemeClr>
              </a:solidFill>
            </a:endParaRPr>
          </a:p>
          <a:p>
            <a:pPr marL="0" lvl="0" indent="0" algn="l" rtl="0">
              <a:spcBef>
                <a:spcPts val="0"/>
              </a:spcBef>
              <a:spcAft>
                <a:spcPts val="0"/>
              </a:spcAft>
              <a:buNone/>
            </a:pPr>
            <a:endParaRPr sz="1800" dirty="0"/>
          </a:p>
        </p:txBody>
      </p:sp>
      <p:pic>
        <p:nvPicPr>
          <p:cNvPr id="88" name="Google Shape;88;p17"/>
          <p:cNvPicPr preferRelativeResize="0"/>
          <p:nvPr/>
        </p:nvPicPr>
        <p:blipFill rotWithShape="1">
          <a:blip r:embed="rId3">
            <a:alphaModFix/>
          </a:blip>
          <a:srcRect/>
          <a:stretch/>
        </p:blipFill>
        <p:spPr>
          <a:xfrm>
            <a:off x="0" y="4592411"/>
            <a:ext cx="9143999" cy="551089"/>
          </a:xfrm>
          <a:prstGeom prst="rect">
            <a:avLst/>
          </a:prstGeom>
          <a:noFill/>
          <a:ln>
            <a:noFill/>
          </a:ln>
        </p:spPr>
      </p:pic>
      <p:pic>
        <p:nvPicPr>
          <p:cNvPr id="91" name="Google Shape;91;p17"/>
          <p:cNvPicPr preferRelativeResize="0"/>
          <p:nvPr/>
        </p:nvPicPr>
        <p:blipFill>
          <a:blip r:embed="rId4">
            <a:alphaModFix/>
          </a:blip>
          <a:stretch>
            <a:fillRect/>
          </a:stretch>
        </p:blipFill>
        <p:spPr>
          <a:xfrm>
            <a:off x="7113120" y="2656525"/>
            <a:ext cx="391659" cy="379025"/>
          </a:xfrm>
          <a:prstGeom prst="rect">
            <a:avLst/>
          </a:prstGeom>
          <a:noFill/>
          <a:ln>
            <a:noFill/>
          </a:ln>
        </p:spPr>
      </p:pic>
      <p:pic>
        <p:nvPicPr>
          <p:cNvPr id="92" name="Google Shape;92;p17"/>
          <p:cNvPicPr preferRelativeResize="0"/>
          <p:nvPr/>
        </p:nvPicPr>
        <p:blipFill>
          <a:blip r:embed="rId5">
            <a:alphaModFix/>
          </a:blip>
          <a:stretch>
            <a:fillRect/>
          </a:stretch>
        </p:blipFill>
        <p:spPr>
          <a:xfrm>
            <a:off x="4046457" y="3781723"/>
            <a:ext cx="771536" cy="379000"/>
          </a:xfrm>
          <a:prstGeom prst="rect">
            <a:avLst/>
          </a:prstGeom>
          <a:noFill/>
          <a:ln>
            <a:noFill/>
          </a:ln>
        </p:spPr>
      </p:pic>
      <p:sp>
        <p:nvSpPr>
          <p:cNvPr id="8" name="Google Shape;65;p2">
            <a:extLst>
              <a:ext uri="{FF2B5EF4-FFF2-40B4-BE49-F238E27FC236}">
                <a16:creationId xmlns:a16="http://schemas.microsoft.com/office/drawing/2014/main" id="{6A78D565-615A-41F4-A1FE-B7ADEF6160AC}"/>
              </a:ext>
            </a:extLst>
          </p:cNvPr>
          <p:cNvSpPr txBox="1"/>
          <p:nvPr/>
        </p:nvSpPr>
        <p:spPr>
          <a:xfrm>
            <a:off x="-1211650" y="1172277"/>
            <a:ext cx="8520600" cy="607800"/>
          </a:xfrm>
          <a:prstGeom prst="rect">
            <a:avLst/>
          </a:prstGeom>
          <a:noFill/>
          <a:ln>
            <a:noFill/>
          </a:ln>
          <a:effectLst>
            <a:outerShdw dist="38100" dir="2700000" algn="tl" rotWithShape="0">
              <a:schemeClr val="dk1">
                <a:alpha val="11764"/>
              </a:schemeClr>
            </a:outerShdw>
          </a:effectLst>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000000"/>
              </a:buClr>
              <a:buSzPts val="2600"/>
              <a:buFont typeface="Arial"/>
              <a:buNone/>
            </a:pPr>
            <a:r>
              <a:rPr lang="es" sz="2600" b="1" i="0" u="none" strike="noStrike" cap="none" dirty="0">
                <a:solidFill>
                  <a:srgbClr val="76A7F6"/>
                </a:solidFill>
                <a:latin typeface="Arial"/>
                <a:ea typeface="Arial"/>
                <a:cs typeface="Arial"/>
                <a:sym typeface="Arial"/>
              </a:rPr>
              <a:t>1. Medidas de tendencia central</a:t>
            </a:r>
            <a:endParaRPr dirty="0"/>
          </a:p>
        </p:txBody>
      </p:sp>
      <p:pic>
        <p:nvPicPr>
          <p:cNvPr id="9" name="Google Shape;56;p13">
            <a:extLst>
              <a:ext uri="{FF2B5EF4-FFF2-40B4-BE49-F238E27FC236}">
                <a16:creationId xmlns:a16="http://schemas.microsoft.com/office/drawing/2014/main" id="{4FEC3118-E614-437F-89BC-C09355851D5E}"/>
              </a:ext>
            </a:extLst>
          </p:cNvPr>
          <p:cNvPicPr preferRelativeResize="0"/>
          <p:nvPr/>
        </p:nvPicPr>
        <p:blipFill rotWithShape="1">
          <a:blip r:embed="rId6">
            <a:alphaModFix/>
          </a:blip>
          <a:srcRect/>
          <a:stretch/>
        </p:blipFill>
        <p:spPr>
          <a:xfrm>
            <a:off x="249865" y="28657"/>
            <a:ext cx="1786269" cy="11200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p:nvPr/>
        </p:nvSpPr>
        <p:spPr>
          <a:xfrm>
            <a:off x="547375" y="1677866"/>
            <a:ext cx="7769700" cy="2757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 sz="1600" dirty="0">
                <a:solidFill>
                  <a:schemeClr val="tx1">
                    <a:lumMod val="75000"/>
                    <a:lumOff val="25000"/>
                  </a:schemeClr>
                </a:solidFill>
              </a:rPr>
              <a:t>La mediana es una medida resistente a outliers. Esto sucede porque la mediana depende de la posición de los observaciones y no de los valores de las mismas.</a:t>
            </a:r>
            <a:endParaRPr sz="1600" dirty="0">
              <a:solidFill>
                <a:schemeClr val="tx1">
                  <a:lumMod val="75000"/>
                  <a:lumOff val="25000"/>
                </a:schemeClr>
              </a:solidFill>
            </a:endParaRPr>
          </a:p>
          <a:p>
            <a:pPr marL="0" lvl="0" indent="0" algn="l" rtl="0">
              <a:spcBef>
                <a:spcPts val="0"/>
              </a:spcBef>
              <a:spcAft>
                <a:spcPts val="0"/>
              </a:spcAft>
              <a:buNone/>
            </a:pPr>
            <a:endParaRPr sz="1600" dirty="0">
              <a:solidFill>
                <a:schemeClr val="tx1">
                  <a:lumMod val="75000"/>
                  <a:lumOff val="25000"/>
                </a:schemeClr>
              </a:solidFill>
            </a:endParaRPr>
          </a:p>
          <a:p>
            <a:pPr marL="457200" lvl="0" indent="-342900" algn="l" rtl="0">
              <a:lnSpc>
                <a:spcPct val="115000"/>
              </a:lnSpc>
              <a:spcBef>
                <a:spcPts val="1800"/>
              </a:spcBef>
              <a:spcAft>
                <a:spcPts val="0"/>
              </a:spcAft>
              <a:buClr>
                <a:srgbClr val="76A7F6"/>
              </a:buClr>
              <a:buSzPts val="1800"/>
              <a:buChar char="●"/>
            </a:pPr>
            <a:r>
              <a:rPr lang="es" sz="1600" b="1" dirty="0">
                <a:solidFill>
                  <a:srgbClr val="76A7F6"/>
                </a:solidFill>
              </a:rPr>
              <a:t>VENTAJA: </a:t>
            </a:r>
            <a:r>
              <a:rPr lang="es" sz="1600" dirty="0">
                <a:solidFill>
                  <a:schemeClr val="tx1">
                    <a:lumMod val="75000"/>
                    <a:lumOff val="25000"/>
                  </a:schemeClr>
                </a:solidFill>
              </a:rPr>
              <a:t>La </a:t>
            </a:r>
            <a:r>
              <a:rPr lang="es" sz="1600" b="1" dirty="0">
                <a:solidFill>
                  <a:srgbClr val="0070C0"/>
                </a:solidFill>
              </a:rPr>
              <a:t>mediana</a:t>
            </a:r>
            <a:r>
              <a:rPr lang="es" sz="1600" dirty="0">
                <a:solidFill>
                  <a:schemeClr val="tx1">
                    <a:lumMod val="75000"/>
                    <a:lumOff val="25000"/>
                  </a:schemeClr>
                </a:solidFill>
              </a:rPr>
              <a:t> es una medida no sensible a outliers.</a:t>
            </a:r>
          </a:p>
          <a:p>
            <a:pPr marL="114300" lvl="0" algn="l" rtl="0">
              <a:lnSpc>
                <a:spcPct val="115000"/>
              </a:lnSpc>
              <a:spcBef>
                <a:spcPts val="1800"/>
              </a:spcBef>
              <a:spcAft>
                <a:spcPts val="0"/>
              </a:spcAft>
              <a:buClr>
                <a:srgbClr val="76A7F6"/>
              </a:buClr>
              <a:buSzPts val="1800"/>
            </a:pPr>
            <a:endParaRPr sz="1600" dirty="0">
              <a:solidFill>
                <a:schemeClr val="tx1">
                  <a:lumMod val="75000"/>
                  <a:lumOff val="25000"/>
                </a:schemeClr>
              </a:solidFill>
            </a:endParaRPr>
          </a:p>
          <a:p>
            <a:pPr marL="457200" lvl="0" indent="-342900" algn="l" rtl="0">
              <a:lnSpc>
                <a:spcPct val="115000"/>
              </a:lnSpc>
              <a:spcBef>
                <a:spcPts val="0"/>
              </a:spcBef>
              <a:spcAft>
                <a:spcPts val="0"/>
              </a:spcAft>
              <a:buClr>
                <a:srgbClr val="76A7F6"/>
              </a:buClr>
              <a:buSzPts val="1800"/>
              <a:buChar char="●"/>
            </a:pPr>
            <a:r>
              <a:rPr lang="es" sz="1600" b="1" dirty="0">
                <a:solidFill>
                  <a:srgbClr val="76A7F6"/>
                </a:solidFill>
              </a:rPr>
              <a:t>DESVENTAJA: </a:t>
            </a:r>
            <a:r>
              <a:rPr lang="es" sz="1600" dirty="0">
                <a:solidFill>
                  <a:schemeClr val="tx1">
                    <a:lumMod val="75000"/>
                    <a:lumOff val="25000"/>
                  </a:schemeClr>
                </a:solidFill>
              </a:rPr>
              <a:t>La </a:t>
            </a:r>
            <a:r>
              <a:rPr lang="es" sz="1600" b="1" dirty="0">
                <a:solidFill>
                  <a:srgbClr val="0070C0"/>
                </a:solidFill>
              </a:rPr>
              <a:t>mediana</a:t>
            </a:r>
            <a:r>
              <a:rPr lang="es" sz="1600" dirty="0">
                <a:solidFill>
                  <a:schemeClr val="tx1">
                    <a:lumMod val="75000"/>
                    <a:lumOff val="25000"/>
                  </a:schemeClr>
                </a:solidFill>
              </a:rPr>
              <a:t> es una medida menos conocida.</a:t>
            </a:r>
            <a:endParaRPr sz="1600" dirty="0">
              <a:solidFill>
                <a:schemeClr val="tx1">
                  <a:lumMod val="75000"/>
                  <a:lumOff val="25000"/>
                </a:schemeClr>
              </a:solidFill>
            </a:endParaRPr>
          </a:p>
          <a:p>
            <a:pPr marL="0" lvl="0" indent="0" algn="l" rtl="0">
              <a:spcBef>
                <a:spcPts val="1800"/>
              </a:spcBef>
              <a:spcAft>
                <a:spcPts val="0"/>
              </a:spcAft>
              <a:buNone/>
            </a:pPr>
            <a:endParaRPr sz="1800" dirty="0"/>
          </a:p>
        </p:txBody>
      </p:sp>
      <p:pic>
        <p:nvPicPr>
          <p:cNvPr id="98" name="Google Shape;98;p18"/>
          <p:cNvPicPr preferRelativeResize="0"/>
          <p:nvPr/>
        </p:nvPicPr>
        <p:blipFill rotWithShape="1">
          <a:blip r:embed="rId3">
            <a:alphaModFix/>
          </a:blip>
          <a:srcRect/>
          <a:stretch/>
        </p:blipFill>
        <p:spPr>
          <a:xfrm>
            <a:off x="0" y="4592411"/>
            <a:ext cx="9143999" cy="551089"/>
          </a:xfrm>
          <a:prstGeom prst="rect">
            <a:avLst/>
          </a:prstGeom>
          <a:noFill/>
          <a:ln>
            <a:noFill/>
          </a:ln>
        </p:spPr>
      </p:pic>
      <p:sp>
        <p:nvSpPr>
          <p:cNvPr id="6" name="Google Shape;65;p2">
            <a:extLst>
              <a:ext uri="{FF2B5EF4-FFF2-40B4-BE49-F238E27FC236}">
                <a16:creationId xmlns:a16="http://schemas.microsoft.com/office/drawing/2014/main" id="{FD83AB8A-F72D-4BF3-AFAB-A11B70B7D443}"/>
              </a:ext>
            </a:extLst>
          </p:cNvPr>
          <p:cNvSpPr txBox="1"/>
          <p:nvPr/>
        </p:nvSpPr>
        <p:spPr>
          <a:xfrm>
            <a:off x="-1211650" y="1172277"/>
            <a:ext cx="8520600" cy="607800"/>
          </a:xfrm>
          <a:prstGeom prst="rect">
            <a:avLst/>
          </a:prstGeom>
          <a:noFill/>
          <a:ln>
            <a:noFill/>
          </a:ln>
          <a:effectLst>
            <a:outerShdw dist="38100" dir="2700000" algn="tl" rotWithShape="0">
              <a:schemeClr val="dk1">
                <a:alpha val="11764"/>
              </a:schemeClr>
            </a:outerShdw>
          </a:effectLst>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000000"/>
              </a:buClr>
              <a:buSzPts val="2600"/>
              <a:buFont typeface="Arial"/>
              <a:buNone/>
            </a:pPr>
            <a:r>
              <a:rPr lang="es" sz="2600" b="1" i="0" u="none" strike="noStrike" cap="none" dirty="0">
                <a:solidFill>
                  <a:srgbClr val="76A7F6"/>
                </a:solidFill>
                <a:latin typeface="Arial"/>
                <a:ea typeface="Arial"/>
                <a:cs typeface="Arial"/>
                <a:sym typeface="Arial"/>
              </a:rPr>
              <a:t>1. Medidas de tendencia central</a:t>
            </a:r>
            <a:endParaRPr dirty="0"/>
          </a:p>
        </p:txBody>
      </p:sp>
      <p:pic>
        <p:nvPicPr>
          <p:cNvPr id="7" name="Google Shape;56;p13">
            <a:extLst>
              <a:ext uri="{FF2B5EF4-FFF2-40B4-BE49-F238E27FC236}">
                <a16:creationId xmlns:a16="http://schemas.microsoft.com/office/drawing/2014/main" id="{70FECFAD-92B5-4494-B724-90A4E6B6A467}"/>
              </a:ext>
            </a:extLst>
          </p:cNvPr>
          <p:cNvPicPr preferRelativeResize="0"/>
          <p:nvPr/>
        </p:nvPicPr>
        <p:blipFill rotWithShape="1">
          <a:blip r:embed="rId4">
            <a:alphaModFix/>
          </a:blip>
          <a:srcRect/>
          <a:stretch/>
        </p:blipFill>
        <p:spPr>
          <a:xfrm>
            <a:off x="249865" y="28657"/>
            <a:ext cx="1786269" cy="11200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p:nvPr/>
        </p:nvSpPr>
        <p:spPr>
          <a:xfrm>
            <a:off x="547375" y="1656600"/>
            <a:ext cx="7769700" cy="27579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None/>
            </a:pPr>
            <a:r>
              <a:rPr lang="es" sz="1800" b="1" dirty="0">
                <a:solidFill>
                  <a:srgbClr val="0070C0"/>
                </a:solidFill>
              </a:rPr>
              <a:t>Moda</a:t>
            </a:r>
            <a:endParaRPr sz="1800" b="1" dirty="0">
              <a:solidFill>
                <a:srgbClr val="0070C0"/>
              </a:solidFill>
            </a:endParaRPr>
          </a:p>
          <a:p>
            <a:pPr marL="0" lvl="0" indent="0" algn="l" rtl="0">
              <a:lnSpc>
                <a:spcPct val="115000"/>
              </a:lnSpc>
              <a:spcBef>
                <a:spcPts val="1800"/>
              </a:spcBef>
              <a:spcAft>
                <a:spcPts val="0"/>
              </a:spcAft>
              <a:buNone/>
            </a:pPr>
            <a:r>
              <a:rPr lang="es" sz="1600" dirty="0">
                <a:solidFill>
                  <a:schemeClr val="tx1">
                    <a:lumMod val="75000"/>
                    <a:lumOff val="25000"/>
                  </a:schemeClr>
                </a:solidFill>
              </a:rPr>
              <a:t>La moda de muestra es el valor del conjunto de datos que ocurre con mayor frecuencia. Si no hay un solo valor de este tipo, entonces el conjunto es multimodal ya que tiene múltiples valores modales.</a:t>
            </a:r>
            <a:endParaRPr sz="1600" dirty="0">
              <a:solidFill>
                <a:schemeClr val="tx1">
                  <a:lumMod val="75000"/>
                  <a:lumOff val="25000"/>
                </a:schemeClr>
              </a:solidFill>
            </a:endParaRPr>
          </a:p>
          <a:p>
            <a:pPr marL="0" lvl="0" indent="0" algn="l" rtl="0">
              <a:lnSpc>
                <a:spcPct val="115000"/>
              </a:lnSpc>
              <a:spcBef>
                <a:spcPts val="1800"/>
              </a:spcBef>
              <a:spcAft>
                <a:spcPts val="0"/>
              </a:spcAft>
              <a:buNone/>
            </a:pPr>
            <a:endParaRPr sz="1800" dirty="0"/>
          </a:p>
          <a:p>
            <a:pPr marL="0" lvl="0" indent="0" algn="l" rtl="0">
              <a:spcBef>
                <a:spcPts val="1800"/>
              </a:spcBef>
              <a:spcAft>
                <a:spcPts val="0"/>
              </a:spcAft>
              <a:buNone/>
            </a:pPr>
            <a:endParaRPr sz="1800" dirty="0"/>
          </a:p>
        </p:txBody>
      </p:sp>
      <p:pic>
        <p:nvPicPr>
          <p:cNvPr id="106" name="Google Shape;106;p19"/>
          <p:cNvPicPr preferRelativeResize="0"/>
          <p:nvPr/>
        </p:nvPicPr>
        <p:blipFill rotWithShape="1">
          <a:blip r:embed="rId3">
            <a:alphaModFix/>
          </a:blip>
          <a:srcRect/>
          <a:stretch/>
        </p:blipFill>
        <p:spPr>
          <a:xfrm>
            <a:off x="0" y="4592411"/>
            <a:ext cx="9143999" cy="551089"/>
          </a:xfrm>
          <a:prstGeom prst="rect">
            <a:avLst/>
          </a:prstGeom>
          <a:noFill/>
          <a:ln>
            <a:noFill/>
          </a:ln>
        </p:spPr>
      </p:pic>
      <p:sp>
        <p:nvSpPr>
          <p:cNvPr id="6" name="Google Shape;65;p2">
            <a:extLst>
              <a:ext uri="{FF2B5EF4-FFF2-40B4-BE49-F238E27FC236}">
                <a16:creationId xmlns:a16="http://schemas.microsoft.com/office/drawing/2014/main" id="{FC81E5BB-6B04-4406-ACD9-A7CBF0887C51}"/>
              </a:ext>
            </a:extLst>
          </p:cNvPr>
          <p:cNvSpPr txBox="1"/>
          <p:nvPr/>
        </p:nvSpPr>
        <p:spPr>
          <a:xfrm>
            <a:off x="-1211650" y="1172277"/>
            <a:ext cx="8520600" cy="607800"/>
          </a:xfrm>
          <a:prstGeom prst="rect">
            <a:avLst/>
          </a:prstGeom>
          <a:noFill/>
          <a:ln>
            <a:noFill/>
          </a:ln>
          <a:effectLst>
            <a:outerShdw dist="38100" dir="2700000" algn="tl" rotWithShape="0">
              <a:schemeClr val="dk1">
                <a:alpha val="11764"/>
              </a:schemeClr>
            </a:outerShdw>
          </a:effectLst>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000000"/>
              </a:buClr>
              <a:buSzPts val="2600"/>
              <a:buFont typeface="Arial"/>
              <a:buNone/>
            </a:pPr>
            <a:r>
              <a:rPr lang="es" sz="2600" b="1" i="0" u="none" strike="noStrike" cap="none" dirty="0">
                <a:solidFill>
                  <a:srgbClr val="76A7F6"/>
                </a:solidFill>
                <a:latin typeface="Arial"/>
                <a:ea typeface="Arial"/>
                <a:cs typeface="Arial"/>
                <a:sym typeface="Arial"/>
              </a:rPr>
              <a:t>1. Medidas de tendencia central</a:t>
            </a:r>
            <a:endParaRPr dirty="0"/>
          </a:p>
        </p:txBody>
      </p:sp>
      <p:pic>
        <p:nvPicPr>
          <p:cNvPr id="7" name="Google Shape;56;p13">
            <a:extLst>
              <a:ext uri="{FF2B5EF4-FFF2-40B4-BE49-F238E27FC236}">
                <a16:creationId xmlns:a16="http://schemas.microsoft.com/office/drawing/2014/main" id="{0B9D6356-951A-42D0-B589-FDA6BA9B39F7}"/>
              </a:ext>
            </a:extLst>
          </p:cNvPr>
          <p:cNvPicPr preferRelativeResize="0"/>
          <p:nvPr/>
        </p:nvPicPr>
        <p:blipFill rotWithShape="1">
          <a:blip r:embed="rId4">
            <a:alphaModFix/>
          </a:blip>
          <a:srcRect/>
          <a:stretch/>
        </p:blipFill>
        <p:spPr>
          <a:xfrm>
            <a:off x="249865" y="28657"/>
            <a:ext cx="1786269" cy="112005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p:nvPr/>
        </p:nvSpPr>
        <p:spPr>
          <a:xfrm>
            <a:off x="547375" y="1656600"/>
            <a:ext cx="7769700" cy="2935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s" sz="1600" dirty="0">
                <a:solidFill>
                  <a:schemeClr val="tx1">
                    <a:lumMod val="75000"/>
                    <a:lumOff val="25000"/>
                  </a:schemeClr>
                </a:solidFill>
              </a:rPr>
              <a:t>Las </a:t>
            </a:r>
            <a:r>
              <a:rPr lang="es" sz="1600" b="1" dirty="0">
                <a:solidFill>
                  <a:schemeClr val="accent1">
                    <a:lumMod val="50000"/>
                  </a:schemeClr>
                </a:solidFill>
              </a:rPr>
              <a:t>medidas de posición </a:t>
            </a:r>
            <a:r>
              <a:rPr lang="es" sz="1600" dirty="0">
                <a:solidFill>
                  <a:schemeClr val="tx1">
                    <a:lumMod val="75000"/>
                    <a:lumOff val="25000"/>
                  </a:schemeClr>
                </a:solidFill>
              </a:rPr>
              <a:t>son aquellas que nos permiten conocer ciertos puntos (posiciones) de la variable ordenada de mayor a menor. Ya hemos visto una medida de posición: la mediana es una medida de posición ya que se encuentra en la mitad de los datos.</a:t>
            </a:r>
            <a:endParaRPr sz="1600" dirty="0">
              <a:solidFill>
                <a:schemeClr val="tx1">
                  <a:lumMod val="75000"/>
                  <a:lumOff val="25000"/>
                </a:schemeClr>
              </a:solidFill>
            </a:endParaRPr>
          </a:p>
          <a:p>
            <a:pPr marL="0" lvl="0" indent="0" algn="l" rtl="0">
              <a:spcBef>
                <a:spcPts val="0"/>
              </a:spcBef>
              <a:spcAft>
                <a:spcPts val="0"/>
              </a:spcAft>
              <a:buClr>
                <a:schemeClr val="dk1"/>
              </a:buClr>
              <a:buSzPts val="1100"/>
              <a:buFont typeface="Arial"/>
              <a:buNone/>
            </a:pPr>
            <a:endParaRPr sz="1600" dirty="0">
              <a:solidFill>
                <a:schemeClr val="tx1">
                  <a:lumMod val="75000"/>
                  <a:lumOff val="25000"/>
                </a:schemeClr>
              </a:solidFill>
            </a:endParaRPr>
          </a:p>
          <a:p>
            <a:pPr marL="0" lvl="0" indent="0" algn="l" rtl="0">
              <a:spcBef>
                <a:spcPts val="0"/>
              </a:spcBef>
              <a:spcAft>
                <a:spcPts val="0"/>
              </a:spcAft>
              <a:buClr>
                <a:schemeClr val="dk1"/>
              </a:buClr>
              <a:buSzPts val="1100"/>
              <a:buFont typeface="Arial"/>
              <a:buNone/>
            </a:pPr>
            <a:r>
              <a:rPr lang="es" sz="1600" b="1" dirty="0">
                <a:solidFill>
                  <a:schemeClr val="accent1">
                    <a:lumMod val="50000"/>
                  </a:schemeClr>
                </a:solidFill>
              </a:rPr>
              <a:t>Máximo y mínimo</a:t>
            </a:r>
            <a:endParaRPr sz="1600" b="1" dirty="0">
              <a:solidFill>
                <a:schemeClr val="accent1">
                  <a:lumMod val="50000"/>
                </a:schemeClr>
              </a:solidFill>
            </a:endParaRPr>
          </a:p>
          <a:p>
            <a:pPr marL="0" lvl="0" indent="0" algn="l" rtl="0">
              <a:spcBef>
                <a:spcPts val="0"/>
              </a:spcBef>
              <a:spcAft>
                <a:spcPts val="0"/>
              </a:spcAft>
              <a:buClr>
                <a:schemeClr val="dk1"/>
              </a:buClr>
              <a:buSzPts val="1100"/>
              <a:buFont typeface="Arial"/>
              <a:buNone/>
            </a:pPr>
            <a:r>
              <a:rPr lang="es" sz="1600" dirty="0">
                <a:solidFill>
                  <a:schemeClr val="tx1">
                    <a:lumMod val="75000"/>
                    <a:lumOff val="25000"/>
                  </a:schemeClr>
                </a:solidFill>
              </a:rPr>
              <a:t>El máximo es el mayor valor que toma la variable. El comando de esta medida estadística es </a:t>
            </a:r>
            <a:r>
              <a:rPr lang="es" sz="1600" dirty="0">
                <a:solidFill>
                  <a:schemeClr val="accent1">
                    <a:lumMod val="50000"/>
                  </a:schemeClr>
                </a:solidFill>
                <a:latin typeface="Courier New"/>
                <a:ea typeface="Courier New"/>
                <a:cs typeface="Courier New"/>
                <a:sym typeface="Courier New"/>
              </a:rPr>
              <a:t>max</a:t>
            </a:r>
            <a:r>
              <a:rPr lang="es" sz="1600" dirty="0">
                <a:solidFill>
                  <a:schemeClr val="tx1">
                    <a:lumMod val="75000"/>
                    <a:lumOff val="25000"/>
                  </a:schemeClr>
                </a:solidFill>
                <a:latin typeface="Courier New"/>
                <a:ea typeface="Courier New"/>
                <a:cs typeface="Courier New"/>
                <a:sym typeface="Courier New"/>
              </a:rPr>
              <a:t>()</a:t>
            </a:r>
            <a:r>
              <a:rPr lang="es" sz="1600" dirty="0">
                <a:solidFill>
                  <a:schemeClr val="tx1">
                    <a:lumMod val="75000"/>
                    <a:lumOff val="25000"/>
                  </a:schemeClr>
                </a:solidFill>
              </a:rPr>
              <a:t>. </a:t>
            </a:r>
            <a:endParaRPr sz="1600" dirty="0">
              <a:solidFill>
                <a:schemeClr val="tx1">
                  <a:lumMod val="75000"/>
                  <a:lumOff val="25000"/>
                </a:schemeClr>
              </a:solidFill>
            </a:endParaRPr>
          </a:p>
          <a:p>
            <a:pPr marL="0" lvl="0" indent="0" algn="l" rtl="0">
              <a:spcBef>
                <a:spcPts val="0"/>
              </a:spcBef>
              <a:spcAft>
                <a:spcPts val="0"/>
              </a:spcAft>
              <a:buClr>
                <a:schemeClr val="dk1"/>
              </a:buClr>
              <a:buSzPts val="1100"/>
              <a:buFont typeface="Arial"/>
              <a:buNone/>
            </a:pPr>
            <a:r>
              <a:rPr lang="es" sz="1600" dirty="0">
                <a:solidFill>
                  <a:schemeClr val="tx1">
                    <a:lumMod val="75000"/>
                    <a:lumOff val="25000"/>
                  </a:schemeClr>
                </a:solidFill>
              </a:rPr>
              <a:t>El mínimo es el menor valor que toma la variable. El comando de esta medida estadística es </a:t>
            </a:r>
            <a:r>
              <a:rPr lang="es" sz="1600" dirty="0">
                <a:solidFill>
                  <a:schemeClr val="accent1">
                    <a:lumMod val="50000"/>
                  </a:schemeClr>
                </a:solidFill>
                <a:latin typeface="Courier New"/>
                <a:ea typeface="Courier New"/>
                <a:cs typeface="Courier New"/>
                <a:sym typeface="Courier New"/>
              </a:rPr>
              <a:t>min</a:t>
            </a:r>
            <a:r>
              <a:rPr lang="es" sz="1600" dirty="0">
                <a:solidFill>
                  <a:schemeClr val="tx1">
                    <a:lumMod val="75000"/>
                    <a:lumOff val="25000"/>
                  </a:schemeClr>
                </a:solidFill>
                <a:latin typeface="Courier New"/>
                <a:ea typeface="Courier New"/>
                <a:cs typeface="Courier New"/>
                <a:sym typeface="Courier New"/>
              </a:rPr>
              <a:t>()</a:t>
            </a:r>
            <a:endParaRPr sz="1600" dirty="0">
              <a:solidFill>
                <a:schemeClr val="tx1">
                  <a:lumMod val="75000"/>
                  <a:lumOff val="25000"/>
                </a:schemeClr>
              </a:solidFill>
              <a:latin typeface="Courier New"/>
              <a:ea typeface="Courier New"/>
              <a:cs typeface="Courier New"/>
              <a:sym typeface="Courier New"/>
            </a:endParaRPr>
          </a:p>
        </p:txBody>
      </p:sp>
      <p:pic>
        <p:nvPicPr>
          <p:cNvPr id="114" name="Google Shape;114;p20"/>
          <p:cNvPicPr preferRelativeResize="0"/>
          <p:nvPr/>
        </p:nvPicPr>
        <p:blipFill rotWithShape="1">
          <a:blip r:embed="rId3">
            <a:alphaModFix/>
          </a:blip>
          <a:srcRect/>
          <a:stretch/>
        </p:blipFill>
        <p:spPr>
          <a:xfrm>
            <a:off x="0" y="4592411"/>
            <a:ext cx="9143999" cy="551089"/>
          </a:xfrm>
          <a:prstGeom prst="rect">
            <a:avLst/>
          </a:prstGeom>
          <a:noFill/>
          <a:ln>
            <a:noFill/>
          </a:ln>
        </p:spPr>
      </p:pic>
      <p:sp>
        <p:nvSpPr>
          <p:cNvPr id="6" name="Google Shape;65;p2">
            <a:extLst>
              <a:ext uri="{FF2B5EF4-FFF2-40B4-BE49-F238E27FC236}">
                <a16:creationId xmlns:a16="http://schemas.microsoft.com/office/drawing/2014/main" id="{4F85C35C-D2FA-4615-BF6A-A5854D973A3B}"/>
              </a:ext>
            </a:extLst>
          </p:cNvPr>
          <p:cNvSpPr txBox="1"/>
          <p:nvPr/>
        </p:nvSpPr>
        <p:spPr>
          <a:xfrm>
            <a:off x="116951" y="1172277"/>
            <a:ext cx="4501957" cy="607800"/>
          </a:xfrm>
          <a:prstGeom prst="rect">
            <a:avLst/>
          </a:prstGeom>
          <a:noFill/>
          <a:ln>
            <a:noFill/>
          </a:ln>
          <a:effectLst>
            <a:outerShdw dist="38100" dir="2700000" algn="tl" rotWithShape="0">
              <a:schemeClr val="dk1">
                <a:alpha val="11764"/>
              </a:schemeClr>
            </a:outerShdw>
          </a:effectLst>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000000"/>
              </a:buClr>
              <a:buSzPts val="2600"/>
              <a:buFont typeface="Arial"/>
              <a:buNone/>
            </a:pPr>
            <a:r>
              <a:rPr lang="es" sz="2600" b="1" i="0" u="none" strike="noStrike" cap="none" dirty="0">
                <a:solidFill>
                  <a:srgbClr val="0070C0"/>
                </a:solidFill>
                <a:latin typeface="Arial"/>
                <a:ea typeface="Arial"/>
                <a:cs typeface="Arial"/>
                <a:sym typeface="Arial"/>
              </a:rPr>
              <a:t>2. Medidas de posición</a:t>
            </a:r>
            <a:endParaRPr dirty="0">
              <a:solidFill>
                <a:srgbClr val="0070C0"/>
              </a:solidFill>
            </a:endParaRPr>
          </a:p>
        </p:txBody>
      </p:sp>
      <p:pic>
        <p:nvPicPr>
          <p:cNvPr id="7" name="Google Shape;56;p13">
            <a:extLst>
              <a:ext uri="{FF2B5EF4-FFF2-40B4-BE49-F238E27FC236}">
                <a16:creationId xmlns:a16="http://schemas.microsoft.com/office/drawing/2014/main" id="{ECA87296-87AB-409B-A680-23D47896FE6E}"/>
              </a:ext>
            </a:extLst>
          </p:cNvPr>
          <p:cNvPicPr preferRelativeResize="0"/>
          <p:nvPr/>
        </p:nvPicPr>
        <p:blipFill rotWithShape="1">
          <a:blip r:embed="rId4">
            <a:alphaModFix/>
          </a:blip>
          <a:srcRect/>
          <a:stretch/>
        </p:blipFill>
        <p:spPr>
          <a:xfrm>
            <a:off x="249865" y="28657"/>
            <a:ext cx="1786269" cy="11200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p:nvPr/>
        </p:nvSpPr>
        <p:spPr>
          <a:xfrm>
            <a:off x="547375" y="1656600"/>
            <a:ext cx="7769700" cy="2935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 sz="1800" b="1" dirty="0">
                <a:solidFill>
                  <a:schemeClr val="accent1">
                    <a:lumMod val="50000"/>
                  </a:schemeClr>
                </a:solidFill>
              </a:rPr>
              <a:t>Cuantiles</a:t>
            </a:r>
            <a:endParaRPr sz="1800" b="1" dirty="0">
              <a:solidFill>
                <a:schemeClr val="accent1">
                  <a:lumMod val="50000"/>
                </a:schemeClr>
              </a:solidFill>
            </a:endParaRPr>
          </a:p>
          <a:p>
            <a:pPr marL="0" lvl="0" indent="0" algn="l" rtl="0">
              <a:lnSpc>
                <a:spcPct val="100000"/>
              </a:lnSpc>
              <a:spcBef>
                <a:spcPts val="0"/>
              </a:spcBef>
              <a:spcAft>
                <a:spcPts val="0"/>
              </a:spcAft>
              <a:buClr>
                <a:schemeClr val="dk1"/>
              </a:buClr>
              <a:buSzPts val="1100"/>
              <a:buFont typeface="Arial"/>
              <a:buNone/>
            </a:pPr>
            <a:r>
              <a:rPr lang="es" sz="1600" dirty="0">
                <a:solidFill>
                  <a:schemeClr val="tx1">
                    <a:lumMod val="75000"/>
                    <a:lumOff val="25000"/>
                  </a:schemeClr>
                </a:solidFill>
              </a:rPr>
              <a:t>Son ciertos valores del conjunto de observaciones de la variable ordenada que permiten sub-dividirlas en partes iguales. Los cuantiles mas conocidos son:</a:t>
            </a:r>
            <a:endParaRPr sz="1600" dirty="0">
              <a:solidFill>
                <a:schemeClr val="tx1">
                  <a:lumMod val="75000"/>
                  <a:lumOff val="25000"/>
                </a:schemeClr>
              </a:solidFill>
            </a:endParaRPr>
          </a:p>
          <a:p>
            <a:pPr marL="457200" lvl="0" indent="-330200" algn="l" rtl="0">
              <a:lnSpc>
                <a:spcPct val="100000"/>
              </a:lnSpc>
              <a:spcBef>
                <a:spcPts val="1800"/>
              </a:spcBef>
              <a:spcAft>
                <a:spcPts val="0"/>
              </a:spcAft>
              <a:buClr>
                <a:srgbClr val="0070C0"/>
              </a:buClr>
              <a:buSzPts val="1600"/>
              <a:buChar char="●"/>
            </a:pPr>
            <a:r>
              <a:rPr lang="es" sz="1600" b="1" dirty="0">
                <a:solidFill>
                  <a:srgbClr val="0070C0"/>
                </a:solidFill>
              </a:rPr>
              <a:t>Mediana</a:t>
            </a:r>
            <a:r>
              <a:rPr lang="es" sz="1600" dirty="0">
                <a:solidFill>
                  <a:srgbClr val="0070C0"/>
                </a:solidFill>
              </a:rPr>
              <a:t>: </a:t>
            </a:r>
            <a:r>
              <a:rPr lang="es" sz="1600" dirty="0">
                <a:solidFill>
                  <a:schemeClr val="tx1">
                    <a:lumMod val="75000"/>
                    <a:lumOff val="25000"/>
                  </a:schemeClr>
                </a:solidFill>
              </a:rPr>
              <a:t>Divide a las observaciones de la variable en 2 partes iguales (50% a izquierda y 50% a derecha de la mediana).</a:t>
            </a:r>
            <a:endParaRPr sz="1600" dirty="0">
              <a:solidFill>
                <a:schemeClr val="tx1">
                  <a:lumMod val="75000"/>
                  <a:lumOff val="25000"/>
                </a:schemeClr>
              </a:solidFill>
            </a:endParaRPr>
          </a:p>
          <a:p>
            <a:pPr marL="457200" lvl="0" indent="-330200" algn="l" rtl="0">
              <a:lnSpc>
                <a:spcPct val="100000"/>
              </a:lnSpc>
              <a:spcBef>
                <a:spcPts val="0"/>
              </a:spcBef>
              <a:spcAft>
                <a:spcPts val="0"/>
              </a:spcAft>
              <a:buClr>
                <a:srgbClr val="0070C0"/>
              </a:buClr>
              <a:buSzPts val="1600"/>
              <a:buChar char="●"/>
            </a:pPr>
            <a:r>
              <a:rPr lang="es" sz="1600" b="1" dirty="0">
                <a:solidFill>
                  <a:srgbClr val="0070C0"/>
                </a:solidFill>
              </a:rPr>
              <a:t>Cuartiles</a:t>
            </a:r>
            <a:r>
              <a:rPr lang="es" sz="1600" dirty="0">
                <a:solidFill>
                  <a:srgbClr val="0070C0"/>
                </a:solidFill>
              </a:rPr>
              <a:t>: </a:t>
            </a:r>
            <a:r>
              <a:rPr lang="es" sz="1600" dirty="0">
                <a:solidFill>
                  <a:schemeClr val="tx1">
                    <a:lumMod val="75000"/>
                    <a:lumOff val="25000"/>
                  </a:schemeClr>
                </a:solidFill>
              </a:rPr>
              <a:t>Dividen a las observaciones en 4 partes iguales: el primer cuartil deja a izquierda el 25% de las observaciones (75% a la derecha), el segundo cuartil es la mediana (deja 50% a izquierda y 50% a derecha) y el tercer cuartil deja deja a izquierda el 75% de las observaciones (25% a la derecha).</a:t>
            </a:r>
            <a:endParaRPr sz="1600" dirty="0">
              <a:solidFill>
                <a:schemeClr val="tx1">
                  <a:lumMod val="75000"/>
                  <a:lumOff val="25000"/>
                </a:schemeClr>
              </a:solidFill>
            </a:endParaRPr>
          </a:p>
        </p:txBody>
      </p:sp>
      <p:pic>
        <p:nvPicPr>
          <p:cNvPr id="122" name="Google Shape;122;p21"/>
          <p:cNvPicPr preferRelativeResize="0"/>
          <p:nvPr/>
        </p:nvPicPr>
        <p:blipFill rotWithShape="1">
          <a:blip r:embed="rId3">
            <a:alphaModFix/>
          </a:blip>
          <a:srcRect/>
          <a:stretch/>
        </p:blipFill>
        <p:spPr>
          <a:xfrm>
            <a:off x="0" y="4592411"/>
            <a:ext cx="9143999" cy="551089"/>
          </a:xfrm>
          <a:prstGeom prst="rect">
            <a:avLst/>
          </a:prstGeom>
          <a:noFill/>
          <a:ln>
            <a:noFill/>
          </a:ln>
        </p:spPr>
      </p:pic>
      <p:sp>
        <p:nvSpPr>
          <p:cNvPr id="6" name="Google Shape;65;p2">
            <a:extLst>
              <a:ext uri="{FF2B5EF4-FFF2-40B4-BE49-F238E27FC236}">
                <a16:creationId xmlns:a16="http://schemas.microsoft.com/office/drawing/2014/main" id="{4FD601AA-1076-4DEC-A2A9-BC540D65ACF4}"/>
              </a:ext>
            </a:extLst>
          </p:cNvPr>
          <p:cNvSpPr txBox="1"/>
          <p:nvPr/>
        </p:nvSpPr>
        <p:spPr>
          <a:xfrm>
            <a:off x="116951" y="1172277"/>
            <a:ext cx="4501957" cy="607800"/>
          </a:xfrm>
          <a:prstGeom prst="rect">
            <a:avLst/>
          </a:prstGeom>
          <a:noFill/>
          <a:ln>
            <a:noFill/>
          </a:ln>
          <a:effectLst>
            <a:outerShdw dist="38100" dir="2700000" algn="tl" rotWithShape="0">
              <a:schemeClr val="dk1">
                <a:alpha val="11764"/>
              </a:schemeClr>
            </a:outerShdw>
          </a:effectLst>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000000"/>
              </a:buClr>
              <a:buSzPts val="2600"/>
              <a:buFont typeface="Arial"/>
              <a:buNone/>
            </a:pPr>
            <a:r>
              <a:rPr lang="es" sz="2600" b="1" i="0" u="none" strike="noStrike" cap="none" dirty="0">
                <a:solidFill>
                  <a:srgbClr val="0070C0"/>
                </a:solidFill>
                <a:latin typeface="Arial"/>
                <a:ea typeface="Arial"/>
                <a:cs typeface="Arial"/>
                <a:sym typeface="Arial"/>
              </a:rPr>
              <a:t>2. Medidas de posición</a:t>
            </a:r>
            <a:endParaRPr dirty="0">
              <a:solidFill>
                <a:srgbClr val="0070C0"/>
              </a:solidFill>
            </a:endParaRPr>
          </a:p>
        </p:txBody>
      </p:sp>
      <p:pic>
        <p:nvPicPr>
          <p:cNvPr id="7" name="Google Shape;56;p13">
            <a:extLst>
              <a:ext uri="{FF2B5EF4-FFF2-40B4-BE49-F238E27FC236}">
                <a16:creationId xmlns:a16="http://schemas.microsoft.com/office/drawing/2014/main" id="{8B665562-E971-4691-9325-F7A69EB3926E}"/>
              </a:ext>
            </a:extLst>
          </p:cNvPr>
          <p:cNvPicPr preferRelativeResize="0"/>
          <p:nvPr/>
        </p:nvPicPr>
        <p:blipFill rotWithShape="1">
          <a:blip r:embed="rId4">
            <a:alphaModFix/>
          </a:blip>
          <a:srcRect/>
          <a:stretch/>
        </p:blipFill>
        <p:spPr>
          <a:xfrm>
            <a:off x="249865" y="28657"/>
            <a:ext cx="1786269" cy="112005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1724</Words>
  <Application>Microsoft Office PowerPoint</Application>
  <PresentationFormat>Presentación en pantalla (16:9)</PresentationFormat>
  <Paragraphs>147</Paragraphs>
  <Slides>27</Slides>
  <Notes>27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27</vt:i4>
      </vt:variant>
    </vt:vector>
  </HeadingPairs>
  <TitlesOfParts>
    <vt:vector size="31" baseType="lpstr">
      <vt:lpstr>Arial</vt:lpstr>
      <vt:lpstr>Calibri</vt:lpstr>
      <vt:lpstr>Courier New</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Gabriel Naya</cp:lastModifiedBy>
  <cp:revision>6</cp:revision>
  <dcterms:modified xsi:type="dcterms:W3CDTF">2021-07-09T17:42:30Z</dcterms:modified>
</cp:coreProperties>
</file>