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jA2x32NhSLMrJwj73Piddq+a/U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820FB5-F531-4A74-9CAC-4133022A042D}">
  <a:tblStyle styleId="{E9820FB5-F531-4A74-9CAC-4133022A042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143000" y="25336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agregar diapositivas nuevas, siempre duplicar la segunda diapo.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8793525" y="6466901"/>
            <a:ext cx="350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fld id="{00000000-1234-1234-1234-123412341234}" type="slidenum">
              <a:rPr b="0" i="0" lang="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17076" l="0" r="0" t="13036"/>
          <a:stretch/>
        </p:blipFill>
        <p:spPr>
          <a:xfrm>
            <a:off x="0" y="1133363"/>
            <a:ext cx="9144000" cy="4010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03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Texto&#10;&#10;Descripción generada automáticamente con confianza media" id="58" name="Google Shape;58;p1"/>
          <p:cNvPicPr preferRelativeResize="0"/>
          <p:nvPr/>
        </p:nvPicPr>
        <p:blipFill rotWithShape="1">
          <a:blip r:embed="rId5">
            <a:alphaModFix/>
          </a:blip>
          <a:srcRect b="15103" l="19100" r="19810" t="0"/>
          <a:stretch/>
        </p:blipFill>
        <p:spPr>
          <a:xfrm>
            <a:off x="1194434" y="1714500"/>
            <a:ext cx="6755131" cy="1760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5333277" y="1744875"/>
            <a:ext cx="36453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¿Cuáles son las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Las notas de las materias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¿Cuáles son las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observaciones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Las personas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¿Cuáles son los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valores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391350" y="2613564"/>
            <a:ext cx="4520000" cy="3765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391350" y="3062061"/>
            <a:ext cx="4520000" cy="3765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391350" y="3510558"/>
            <a:ext cx="4520000" cy="3765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Google Shape;155;p10"/>
          <p:cNvGraphicFramePr/>
          <p:nvPr/>
        </p:nvGraphicFramePr>
        <p:xfrm>
          <a:off x="381873" y="192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1315250"/>
                <a:gridCol w="1204625"/>
                <a:gridCol w="1030100"/>
                <a:gridCol w="979500"/>
              </a:tblGrid>
              <a:tr h="66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Persona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Matemática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Arte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Historia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Agustina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57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Martín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78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63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Matías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10"/>
          <p:cNvSpPr txBox="1"/>
          <p:nvPr/>
        </p:nvSpPr>
        <p:spPr>
          <a:xfrm>
            <a:off x="391350" y="1205299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2000" u="none" cap="none" strike="noStrike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0" sz="2000" u="none" cap="none" strike="noStrike">
              <a:solidFill>
                <a:srgbClr val="083C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1"/>
          <p:cNvSpPr txBox="1"/>
          <p:nvPr/>
        </p:nvSpPr>
        <p:spPr>
          <a:xfrm>
            <a:off x="5333325" y="1739104"/>
            <a:ext cx="3645300" cy="26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¿Cuáles son las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Las notas de las materias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¿Cuáles son las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observaciones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Las personas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¿Cuáles son los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valores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Los nombres y la nota de cada persona en cada materia</a:t>
            </a:r>
            <a:endParaRPr b="0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381873" y="2597956"/>
            <a:ext cx="4529477" cy="130372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381873" y="2597955"/>
            <a:ext cx="4529476" cy="435573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7" name="Google Shape;167;p11"/>
          <p:cNvGraphicFramePr/>
          <p:nvPr/>
        </p:nvGraphicFramePr>
        <p:xfrm>
          <a:off x="381873" y="192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1315250"/>
                <a:gridCol w="1204625"/>
                <a:gridCol w="1030100"/>
                <a:gridCol w="979500"/>
              </a:tblGrid>
              <a:tr h="66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Persona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Matemática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Arte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Historia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Agustina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57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Martín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78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63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Matías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Google Shape;168;p11"/>
          <p:cNvSpPr/>
          <p:nvPr/>
        </p:nvSpPr>
        <p:spPr>
          <a:xfrm>
            <a:off x="382048" y="3033528"/>
            <a:ext cx="4529301" cy="435572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381696" y="3471113"/>
            <a:ext cx="4529477" cy="430562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381695" y="2597955"/>
            <a:ext cx="4529477" cy="437585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382232" y="2597904"/>
            <a:ext cx="1313519" cy="130372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1695751" y="2597904"/>
            <a:ext cx="1208087" cy="130372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2903839" y="2596719"/>
            <a:ext cx="1021492" cy="130372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391350" y="1205299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2000" u="none" cap="none" strike="noStrike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0" sz="2000" u="none" cap="none" strike="noStrike">
              <a:solidFill>
                <a:srgbClr val="083C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2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5056650" y="1392975"/>
            <a:ext cx="38553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¿Qué preguntas podemos responder (fácilmente)?</a:t>
            </a:r>
            <a:b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¿Cuál es la el promedio de notas de Matías?</a:t>
            </a:r>
            <a:b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¿Cuál es la nota más alta en Arte?¿Cuál es la nota más alta en cada materia?</a:t>
            </a:r>
            <a:b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¿Cuáles personas y en qué materias se han sacado menos de 75?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12"/>
          <p:cNvGraphicFramePr/>
          <p:nvPr/>
        </p:nvGraphicFramePr>
        <p:xfrm>
          <a:off x="381873" y="192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1315250"/>
                <a:gridCol w="1204625"/>
                <a:gridCol w="1030100"/>
                <a:gridCol w="979500"/>
              </a:tblGrid>
              <a:tr h="66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Persona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Matemática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Arte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Historia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Agustina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57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Martín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78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63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Matías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p12"/>
          <p:cNvSpPr txBox="1"/>
          <p:nvPr/>
        </p:nvSpPr>
        <p:spPr>
          <a:xfrm>
            <a:off x="391350" y="1205299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2000" u="none" cap="none" strike="noStrike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Ejemplo: Preguntas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374040" y="2124364"/>
            <a:ext cx="7996800" cy="1213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B1CDFB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Cada variable forma una columna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1CDFB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Cada observación forma una fila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1CDFB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Cada tipo de unidad observacional forma una tabla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, Logotipo&#10;&#10;Descripción generada automáticamente" id="193" name="Google Shape;1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6387" y="1004310"/>
            <a:ext cx="5971224" cy="112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4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5056650" y="1758891"/>
            <a:ext cx="3855300" cy="249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¿Hay alguna variable “oculta” en las columnas?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¿Cómo podríamos mejorar la estructura para responder de manera más sencilla las preguntas previas? 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391350" y="1205299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2000" u="none" cap="none" strike="noStrike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¿Este dataset es tidy?</a:t>
            </a:r>
            <a:endParaRPr/>
          </a:p>
        </p:txBody>
      </p:sp>
      <p:graphicFrame>
        <p:nvGraphicFramePr>
          <p:cNvPr id="203" name="Google Shape;203;p14"/>
          <p:cNvGraphicFramePr/>
          <p:nvPr/>
        </p:nvGraphicFramePr>
        <p:xfrm>
          <a:off x="381873" y="192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1315250"/>
                <a:gridCol w="1204625"/>
                <a:gridCol w="1030100"/>
                <a:gridCol w="979500"/>
              </a:tblGrid>
              <a:tr h="66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Persona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Matemática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Arte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Historia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Agustina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57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Martín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78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63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Matías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5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5056650" y="1767874"/>
            <a:ext cx="3855300" cy="2292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¿Hay alguna variable “oculta” en las columnas?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La información de cuál es la materia se encuentra en los nombres de las columna y no en una variable</a:t>
            </a:r>
            <a:endParaRPr b="0" i="0" sz="15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¿Cómo podríamos mejorar la estructura para responder de manera más sencilla las preguntas previas? 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391350" y="1205299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2000" u="none" cap="none" strike="noStrike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¿Este dataset es tidy? </a:t>
            </a:r>
            <a:r>
              <a:rPr b="1" i="0" lang="es" sz="2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/>
          </a:p>
        </p:txBody>
      </p:sp>
      <p:graphicFrame>
        <p:nvGraphicFramePr>
          <p:cNvPr id="213" name="Google Shape;213;p15"/>
          <p:cNvGraphicFramePr/>
          <p:nvPr/>
        </p:nvGraphicFramePr>
        <p:xfrm>
          <a:off x="381873" y="192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1315250"/>
                <a:gridCol w="1204625"/>
                <a:gridCol w="1030100"/>
                <a:gridCol w="979500"/>
              </a:tblGrid>
              <a:tr h="66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Persona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Matemática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Arte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Historia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Agustina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57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Martín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78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63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Matías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6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313858" y="1881939"/>
            <a:ext cx="7996800" cy="1959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AutoNum type="arabicPeriod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Los nombres de columnas son valores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AutoNum type="arabicPeriod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Múltiples variables en una única columna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AutoNum type="arabicPeriod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 guardadas en columnas y filas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AutoNum type="arabicPeriod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Distintos tipos de unidades observacionales se guardan en una misma tabla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AutoNum type="arabicPeriod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Una única unidad observacional se almacena en distintas tablas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, Logotipo&#10;&#10;Descripción generada automáticamente" id="222" name="Google Shape;22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6720" y="1036316"/>
            <a:ext cx="5510559" cy="1033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5311863" y="1609679"/>
            <a:ext cx="3487200" cy="25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 el caso sobre el cual veníamos trabajando.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 los nombres de las columnas se encuentra el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valor 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 nombre de la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materia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Google Shape;231;p17"/>
          <p:cNvGraphicFramePr/>
          <p:nvPr/>
        </p:nvGraphicFramePr>
        <p:xfrm>
          <a:off x="381873" y="192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1315250"/>
                <a:gridCol w="1204625"/>
                <a:gridCol w="1030100"/>
                <a:gridCol w="979500"/>
              </a:tblGrid>
              <a:tr h="66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Persona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Matemática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Arte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Historia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Agustina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57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Martín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78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63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Matías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17"/>
          <p:cNvSpPr txBox="1"/>
          <p:nvPr/>
        </p:nvSpPr>
        <p:spPr>
          <a:xfrm>
            <a:off x="391350" y="1205299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2000" u="none" cap="none" strike="noStrike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Los nombres de columnas son valores</a:t>
            </a:r>
            <a:endParaRPr b="1" i="0" sz="2000" u="none" cap="none" strike="noStrike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8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461800" y="1983556"/>
            <a:ext cx="7686900" cy="1203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pandas.melt  </a:t>
            </a:r>
            <a:r>
              <a:rPr b="0" i="0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r>
              <a:rPr b="0" i="0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id_vars</a:t>
            </a:r>
            <a:r>
              <a:rPr b="0" i="0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value_vars</a:t>
            </a:r>
            <a:r>
              <a:rPr b="0" i="0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var_name</a:t>
            </a:r>
            <a:r>
              <a:rPr b="0" i="0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value_name</a:t>
            </a:r>
            <a:r>
              <a:rPr b="0" i="0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461800" y="1211533"/>
            <a:ext cx="8420100" cy="1469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 la función de pandas que se utiliza para ordenar datasets con valores como nombres de columna.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461800" y="2502256"/>
            <a:ext cx="79407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0" i="1" lang="es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dataframe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0" i="1" lang="es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id_vars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columna/s identificadoras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0" i="1" lang="es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value_vars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columnas para despivotear. Es la nueva variable que vamos a crear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0" i="1" lang="es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var_name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nombre de la nueva variable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0" i="1" lang="es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value_name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nombre de la columna con los valores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, Logotipo&#10;&#10;Descripción generada automáticamente" id="243" name="Google Shape;24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5750" y="372099"/>
            <a:ext cx="6224503" cy="9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9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273517" y="1092926"/>
            <a:ext cx="7242650" cy="1203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pandas.melt  </a:t>
            </a:r>
            <a:r>
              <a:rPr b="0" i="0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r>
              <a:rPr b="0" i="0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id_vars</a:t>
            </a:r>
            <a:r>
              <a:rPr b="0" i="0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value_vars</a:t>
            </a:r>
            <a:r>
              <a:rPr b="0" i="0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var_name</a:t>
            </a:r>
            <a:r>
              <a:rPr b="0" i="0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value_name</a:t>
            </a:r>
            <a:r>
              <a:rPr b="0" i="0" lang="es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5101759" y="1706393"/>
            <a:ext cx="3958800" cy="2242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●"/>
            </a:pPr>
            <a:r>
              <a:rPr b="0" i="1" lang="es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dataframe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●"/>
            </a:pPr>
            <a:r>
              <a:rPr b="0" i="1" lang="es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id_vars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“Persona”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●"/>
            </a:pPr>
            <a:r>
              <a:rPr b="0" i="1" lang="es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value_vars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[“Matemática”, “Arte”, “Historia”]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●"/>
            </a:pPr>
            <a:r>
              <a:rPr b="0" i="1" lang="es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var_name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“Materia”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●"/>
            </a:pPr>
            <a:r>
              <a:rPr b="0" i="1" lang="es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value_name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“Nota”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pción generada automáticamente" id="253" name="Google Shape;25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8325" y="170002"/>
            <a:ext cx="5883004" cy="11035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19"/>
          <p:cNvGraphicFramePr/>
          <p:nvPr/>
        </p:nvGraphicFramePr>
        <p:xfrm>
          <a:off x="371825" y="20475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1315250"/>
                <a:gridCol w="1204625"/>
                <a:gridCol w="1030100"/>
                <a:gridCol w="979500"/>
              </a:tblGrid>
              <a:tr h="66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Persona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Matemática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Arte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Historia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Agustina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57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Martín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78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63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Matías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461800" y="1713400"/>
            <a:ext cx="8450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El proceso de </a:t>
            </a:r>
            <a:r>
              <a:rPr b="1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wrangling</a:t>
            </a: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en general, tiene como fin dos objetivos:</a:t>
            </a:r>
            <a:b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6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184746" y="2217726"/>
            <a:ext cx="376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Preparar los datos para </a:t>
            </a:r>
            <a:r>
              <a:rPr b="1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responder preguntas</a:t>
            </a: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 partir de fuentes de información</a:t>
            </a:r>
            <a:endParaRPr b="0" i="0" sz="16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5931267" y="2217726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Preparar los datos para realizar un </a:t>
            </a:r>
            <a:r>
              <a:rPr b="1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modelo</a:t>
            </a: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estadístico/machine learning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78900" y="3200000"/>
            <a:ext cx="3503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Datos específicos</a:t>
            </a:r>
            <a:endParaRPr b="0" i="0" sz="16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Estadísticos descriptivos</a:t>
            </a:r>
            <a:endParaRPr b="0" i="0" sz="16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Gráficos</a:t>
            </a:r>
            <a:endParaRPr b="0" i="0" sz="16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Dashboards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4947046" y="3316983"/>
            <a:ext cx="376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Asegurar que los datos son buenos y acordes a los requerimientos del modelo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Imagen de la pantalla de un computador&#10;&#10;Descripción generada automáticamente con confianza baja" id="71" name="Google Shape;7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524" y="2109913"/>
            <a:ext cx="1107874" cy="1107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72" name="Google Shape;7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23393" y="2109913"/>
            <a:ext cx="1107874" cy="1107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73" name="Google Shape;73;p2"/>
          <p:cNvPicPr preferRelativeResize="0"/>
          <p:nvPr/>
        </p:nvPicPr>
        <p:blipFill rotWithShape="1">
          <a:blip r:embed="rId7">
            <a:alphaModFix/>
          </a:blip>
          <a:srcRect b="0" l="0" r="0" t="37228"/>
          <a:stretch/>
        </p:blipFill>
        <p:spPr>
          <a:xfrm>
            <a:off x="1930662" y="1078701"/>
            <a:ext cx="5093293" cy="599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0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2" name="Google Shape;262;p20"/>
          <p:cNvGraphicFramePr/>
          <p:nvPr/>
        </p:nvGraphicFramePr>
        <p:xfrm>
          <a:off x="5987194" y="3623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1013200"/>
                <a:gridCol w="1156350"/>
                <a:gridCol w="744200"/>
              </a:tblGrid>
              <a:tr h="3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rgbClr val="002060"/>
                          </a:solidFill>
                        </a:rPr>
                        <a:t>Persona</a:t>
                      </a:r>
                      <a:endParaRPr b="1" sz="12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rgbClr val="002060"/>
                          </a:solidFill>
                        </a:rPr>
                        <a:t>Materia</a:t>
                      </a:r>
                      <a:endParaRPr b="1" sz="12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rgbClr val="002060"/>
                          </a:solidFill>
                        </a:rPr>
                        <a:t>Nota</a:t>
                      </a:r>
                      <a:r>
                        <a:rPr b="1" lang="es" sz="1200" u="none" cap="none" strike="noStrike">
                          <a:solidFill>
                            <a:schemeClr val="dk2"/>
                          </a:solidFill>
                        </a:rPr>
                        <a:t> </a:t>
                      </a:r>
                      <a:endParaRPr b="1"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0070C0"/>
                          </a:solidFill>
                        </a:rPr>
                        <a:t>Agustina</a:t>
                      </a:r>
                      <a:endParaRPr sz="12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Matemática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57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0070C0"/>
                          </a:solidFill>
                        </a:rPr>
                        <a:t>Agustina</a:t>
                      </a:r>
                      <a:endParaRPr sz="12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Arte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100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0070C0"/>
                          </a:solidFill>
                        </a:rPr>
                        <a:t>Agustina</a:t>
                      </a:r>
                      <a:endParaRPr sz="12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Historia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82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0070C0"/>
                          </a:solidFill>
                        </a:rPr>
                        <a:t>Martín</a:t>
                      </a:r>
                      <a:endParaRPr sz="12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Matemática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78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0070C0"/>
                          </a:solidFill>
                        </a:rPr>
                        <a:t>Martín</a:t>
                      </a:r>
                      <a:endParaRPr sz="12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Arte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63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0070C0"/>
                          </a:solidFill>
                        </a:rPr>
                        <a:t>Martín</a:t>
                      </a:r>
                      <a:endParaRPr sz="12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Historia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90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0070C0"/>
                          </a:solidFill>
                        </a:rPr>
                        <a:t>Matías</a:t>
                      </a:r>
                      <a:endParaRPr sz="12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Matemática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95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0070C0"/>
                          </a:solidFill>
                        </a:rPr>
                        <a:t>Matías</a:t>
                      </a:r>
                      <a:endParaRPr sz="12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Arte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72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0070C0"/>
                          </a:solidFill>
                        </a:rPr>
                        <a:t>Matías</a:t>
                      </a:r>
                      <a:endParaRPr sz="12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Historia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85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20"/>
          <p:cNvSpPr/>
          <p:nvPr/>
        </p:nvSpPr>
        <p:spPr>
          <a:xfrm>
            <a:off x="5058598" y="2487831"/>
            <a:ext cx="771300" cy="44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22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1273875" y="4040356"/>
            <a:ext cx="239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Formato ancho (wide)</a:t>
            </a:r>
            <a:endParaRPr b="1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"/>
          <p:cNvSpPr txBox="1"/>
          <p:nvPr/>
        </p:nvSpPr>
        <p:spPr>
          <a:xfrm>
            <a:off x="6289875" y="4042177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Formato largo (long)</a:t>
            </a:r>
            <a:endParaRPr b="1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5054324" y="2141383"/>
            <a:ext cx="622800" cy="1150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melt</a:t>
            </a:r>
            <a:endParaRPr b="0" i="0" sz="1400" u="none" cap="none" strike="noStrike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/>
          <p:nvPr/>
        </p:nvSpPr>
        <p:spPr>
          <a:xfrm rot="10800000">
            <a:off x="4990122" y="3093876"/>
            <a:ext cx="771300" cy="446100"/>
          </a:xfrm>
          <a:prstGeom prst="rightArrow">
            <a:avLst>
              <a:gd fmla="val 46940" name="adj1"/>
              <a:gd fmla="val 52931" name="adj2"/>
            </a:avLst>
          </a:prstGeom>
          <a:solidFill>
            <a:schemeClr val="lt2"/>
          </a:solidFill>
          <a:ln cap="flat" cmpd="sng" w="222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5188635" y="2746583"/>
            <a:ext cx="1488173" cy="1132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pivot</a:t>
            </a:r>
            <a:endParaRPr b="0" i="0" sz="13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Google Shape;269;p20"/>
          <p:cNvGraphicFramePr/>
          <p:nvPr/>
        </p:nvGraphicFramePr>
        <p:xfrm>
          <a:off x="371825" y="20475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1315250"/>
                <a:gridCol w="1204625"/>
                <a:gridCol w="1030100"/>
                <a:gridCol w="979500"/>
              </a:tblGrid>
              <a:tr h="66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Persona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Matemática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Arte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Historia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Agustina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57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Martín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78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63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Matías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0" name="Google Shape;270;p20"/>
          <p:cNvSpPr txBox="1"/>
          <p:nvPr/>
        </p:nvSpPr>
        <p:spPr>
          <a:xfrm>
            <a:off x="380344" y="1349471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2000" u="none" cap="none" strike="noStrike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Ordenando el dataset</a:t>
            </a:r>
            <a:endParaRPr b="1" i="0" sz="2000" u="none" cap="none" strike="noStrike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7" name="Google Shape;277;p21"/>
          <p:cNvGraphicFramePr/>
          <p:nvPr/>
        </p:nvGraphicFramePr>
        <p:xfrm>
          <a:off x="451875" y="1122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1128075"/>
                <a:gridCol w="1576900"/>
                <a:gridCol w="837975"/>
              </a:tblGrid>
              <a:tr h="34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rgbClr val="002060"/>
                          </a:solidFill>
                        </a:rPr>
                        <a:t>Continente</a:t>
                      </a:r>
                      <a:endParaRPr b="1" sz="11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rgbClr val="002060"/>
                          </a:solidFill>
                        </a:rPr>
                        <a:t>Año y condición</a:t>
                      </a:r>
                      <a:endParaRPr b="1" sz="11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rgbClr val="002060"/>
                          </a:solidFill>
                        </a:rPr>
                        <a:t>Casos</a:t>
                      </a:r>
                      <a:endParaRPr b="1" sz="11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América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2019-contagiados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10,000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América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2019-recuperados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7,900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Europa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2019-contagiados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500,000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Europa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2019-recuperados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420,000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América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2020-contagiados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780,000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América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2020-recuperados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610,000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Europa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2020-contagiados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240,000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Europa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2020-recuperados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211,000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8" name="Google Shape;278;p21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4402525" y="856977"/>
            <a:ext cx="4251600" cy="16991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Observamos que en una </a:t>
            </a:r>
            <a:r>
              <a:rPr b="1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misma columna</a:t>
            </a: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tenemos información de dos variables: </a:t>
            </a:r>
            <a:r>
              <a:rPr b="1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año y condición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4402525" y="1756938"/>
            <a:ext cx="4171200" cy="1433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Esto puede dificultar contestar preguntas como: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4283013" y="2360656"/>
            <a:ext cx="4171200" cy="18709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●"/>
            </a:pP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¿Cuántos contagios hubo en total?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●"/>
            </a:pP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¿Cuál fue el año con mayor cantidad de contagios por continente?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●"/>
            </a:pP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¿Cómo cambió la cantidad de recuperados por continente entre años?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2896912" y="514563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1800" u="none" cap="none" strike="noStrike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Múltiples variables en una única columna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9" name="Google Shape;289;p22"/>
          <p:cNvGraphicFramePr/>
          <p:nvPr/>
        </p:nvGraphicFramePr>
        <p:xfrm>
          <a:off x="451875" y="10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1123825"/>
                <a:gridCol w="747725"/>
                <a:gridCol w="1065100"/>
                <a:gridCol w="795150"/>
              </a:tblGrid>
              <a:tr h="38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rgbClr val="002060"/>
                          </a:solidFill>
                        </a:rPr>
                        <a:t>Continente</a:t>
                      </a:r>
                      <a:endParaRPr b="1" sz="11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rgbClr val="002060"/>
                          </a:solidFill>
                        </a:rPr>
                        <a:t>Año</a:t>
                      </a:r>
                      <a:endParaRPr b="1" sz="11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rgbClr val="002060"/>
                          </a:solidFill>
                        </a:rPr>
                        <a:t>Condición</a:t>
                      </a:r>
                      <a:endParaRPr b="1" sz="11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rgbClr val="002060"/>
                          </a:solidFill>
                        </a:rPr>
                        <a:t>Casos</a:t>
                      </a:r>
                      <a:endParaRPr b="1" sz="11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América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2019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contagiados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10,000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América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2019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recuperados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7,900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Europa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2019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contagiados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500,000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Europa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2019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recuperados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420,000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América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2020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contagiados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780,000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América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2020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recuperados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610,000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Europa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2020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contagiados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240,000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Europa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2020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recuperados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211,000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0" name="Google Shape;290;p22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4547463" y="1327334"/>
            <a:ext cx="42516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Separamos la columna en dos, ahora cada variable tiene una columna.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Esto se realiza con métodos de manipulación de strings.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2"/>
          <p:cNvSpPr txBox="1"/>
          <p:nvPr/>
        </p:nvSpPr>
        <p:spPr>
          <a:xfrm>
            <a:off x="2896912" y="514563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1800" u="none" cap="none" strike="noStrike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Múltiples variables en una única columna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3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0" name="Google Shape;300;p23"/>
          <p:cNvGraphicFramePr/>
          <p:nvPr/>
        </p:nvGraphicFramePr>
        <p:xfrm>
          <a:off x="382475" y="154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964675"/>
                <a:gridCol w="1018675"/>
                <a:gridCol w="890300"/>
                <a:gridCol w="784300"/>
                <a:gridCol w="749250"/>
              </a:tblGrid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2"/>
                          </a:solidFill>
                        </a:rPr>
                        <a:t>Película</a:t>
                      </a:r>
                      <a:endParaRPr b="1"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2"/>
                          </a:solidFill>
                        </a:rPr>
                        <a:t>Estreno</a:t>
                      </a:r>
                      <a:endParaRPr b="1"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2"/>
                          </a:solidFill>
                        </a:rPr>
                        <a:t>Duración</a:t>
                      </a:r>
                      <a:endParaRPr b="1"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2"/>
                          </a:solidFill>
                        </a:rPr>
                        <a:t>Semana</a:t>
                      </a:r>
                      <a:endParaRPr b="1"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2"/>
                          </a:solidFill>
                        </a:rPr>
                        <a:t>Cines</a:t>
                      </a:r>
                      <a:endParaRPr b="1"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Matrix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1999-03-31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2:16:00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2704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Matrix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1999-03-31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2:16:00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2849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Matrix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1999-03-31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2:16:00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2903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Star Wars I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1999-05-19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2:16:00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2970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Star Wars I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1999-05-19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2:16:00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2970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Star Wars I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1999-05-19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2:16:00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3023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1" name="Google Shape;301;p23"/>
          <p:cNvSpPr txBox="1"/>
          <p:nvPr/>
        </p:nvSpPr>
        <p:spPr>
          <a:xfrm>
            <a:off x="5318700" y="1646775"/>
            <a:ext cx="3825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tabla tiene dos tipos de unidades observacionales: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4936225" y="2365645"/>
            <a:ext cx="3825300" cy="12869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Arial"/>
              <a:buAutoNum type="arabicPeriod"/>
            </a:pPr>
            <a:r>
              <a:rPr b="1" i="0" lang="es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La película</a:t>
            </a:r>
            <a:endParaRPr b="1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00"/>
              <a:buFont typeface="Arial"/>
              <a:buAutoNum type="arabicPeriod"/>
            </a:pPr>
            <a:r>
              <a:rPr b="1" i="0" lang="es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La cantidad de cines donde estuvo la película por semana</a:t>
            </a:r>
            <a:endParaRPr b="1" i="0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376223" y="1546750"/>
            <a:ext cx="2804700" cy="26127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3249182" y="1546750"/>
            <a:ext cx="1551900" cy="2612575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 txBox="1"/>
          <p:nvPr/>
        </p:nvSpPr>
        <p:spPr>
          <a:xfrm>
            <a:off x="2791960" y="872609"/>
            <a:ext cx="926724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1400" u="none" cap="none" strike="noStrike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Distintos tipos de unidades observacionales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1400" u="none" cap="none" strike="noStrike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se guardan en una misma tabla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4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3" name="Google Shape;313;p24"/>
          <p:cNvGraphicFramePr/>
          <p:nvPr/>
        </p:nvGraphicFramePr>
        <p:xfrm>
          <a:off x="382475" y="154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964675"/>
                <a:gridCol w="1018675"/>
                <a:gridCol w="890300"/>
                <a:gridCol w="784300"/>
                <a:gridCol w="749250"/>
              </a:tblGrid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2"/>
                          </a:solidFill>
                        </a:rPr>
                        <a:t>Película</a:t>
                      </a:r>
                      <a:endParaRPr b="1"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2"/>
                          </a:solidFill>
                        </a:rPr>
                        <a:t>Estreno</a:t>
                      </a:r>
                      <a:endParaRPr b="1"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2"/>
                          </a:solidFill>
                        </a:rPr>
                        <a:t>Duración</a:t>
                      </a:r>
                      <a:endParaRPr b="1"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2"/>
                          </a:solidFill>
                        </a:rPr>
                        <a:t>Semana</a:t>
                      </a:r>
                      <a:endParaRPr b="1"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2"/>
                          </a:solidFill>
                        </a:rPr>
                        <a:t>Cines</a:t>
                      </a:r>
                      <a:endParaRPr b="1"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Matrix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1999-03-31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2:16:00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2704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Matrix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1999-03-31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2:16:00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2849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Matrix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1999-03-31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2:16:00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2903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Star Wars I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1999-05-19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2:16:00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2970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Star Wars I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1999-05-19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2:16:00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2970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Star Wars I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1999-05-19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2:16:00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3023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4" name="Google Shape;314;p24"/>
          <p:cNvSpPr txBox="1"/>
          <p:nvPr/>
        </p:nvSpPr>
        <p:spPr>
          <a:xfrm>
            <a:off x="4973763" y="1393002"/>
            <a:ext cx="38253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Este problema se puede detectar porque se observa información repetida para una unidad observacional.</a:t>
            </a:r>
            <a:b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 este caso observamos que las variables de las películas: </a:t>
            </a:r>
            <a:r>
              <a:rPr b="1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estreno y duración </a:t>
            </a: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repiten para cada semana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2791960" y="872609"/>
            <a:ext cx="926724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1400" u="none" cap="none" strike="noStrike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Distintos tipos de unidades observacionales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1400" u="none" cap="none" strike="noStrike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se guardan en una misma tabla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5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3" name="Google Shape;323;p25"/>
          <p:cNvGraphicFramePr/>
          <p:nvPr/>
        </p:nvGraphicFramePr>
        <p:xfrm>
          <a:off x="214703" y="218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945800"/>
                <a:gridCol w="875875"/>
                <a:gridCol w="1069800"/>
              </a:tblGrid>
              <a:tr h="38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solidFill>
                            <a:srgbClr val="002060"/>
                          </a:solidFill>
                        </a:rPr>
                        <a:t>Trimestre</a:t>
                      </a:r>
                      <a:endParaRPr b="1" sz="13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solidFill>
                            <a:srgbClr val="002060"/>
                          </a:solidFill>
                        </a:rPr>
                        <a:t>Inflación</a:t>
                      </a:r>
                      <a:endParaRPr b="1" sz="13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solidFill>
                            <a:srgbClr val="002060"/>
                          </a:solidFill>
                        </a:rPr>
                        <a:t>Desempleo</a:t>
                      </a:r>
                      <a:endParaRPr b="1" sz="13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1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4.3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15.3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2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2.5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16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3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3.1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13.7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4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4.2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11.5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4" name="Google Shape;324;p25"/>
          <p:cNvGraphicFramePr/>
          <p:nvPr/>
        </p:nvGraphicFramePr>
        <p:xfrm>
          <a:off x="3238053" y="2185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945800"/>
                <a:gridCol w="875875"/>
                <a:gridCol w="1069800"/>
              </a:tblGrid>
              <a:tr h="38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solidFill>
                            <a:srgbClr val="002060"/>
                          </a:solidFill>
                        </a:rPr>
                        <a:t>Trimestre</a:t>
                      </a:r>
                      <a:endParaRPr b="1" sz="13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solidFill>
                            <a:srgbClr val="002060"/>
                          </a:solidFill>
                        </a:rPr>
                        <a:t>Inflación</a:t>
                      </a:r>
                      <a:endParaRPr b="1" sz="13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solidFill>
                            <a:srgbClr val="002060"/>
                          </a:solidFill>
                        </a:rPr>
                        <a:t>Desempleo</a:t>
                      </a:r>
                      <a:endParaRPr b="1" sz="13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1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5.1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10.3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2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4.7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11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3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2.8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16.3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4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2.7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2"/>
                          </a:solidFill>
                        </a:rPr>
                        <a:t>17.1</a:t>
                      </a:r>
                      <a:endParaRPr sz="1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5" name="Google Shape;325;p25"/>
          <p:cNvSpPr txBox="1"/>
          <p:nvPr/>
        </p:nvSpPr>
        <p:spPr>
          <a:xfrm>
            <a:off x="6477997" y="1998250"/>
            <a:ext cx="24513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Observamos que la misma unidad observacional se encuentra guardada en dos tablas distintas</a:t>
            </a:r>
            <a:b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214703" y="18058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Año 2019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5"/>
          <p:cNvSpPr txBox="1"/>
          <p:nvPr/>
        </p:nvSpPr>
        <p:spPr>
          <a:xfrm>
            <a:off x="3183791" y="18058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Año 2020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5"/>
          <p:cNvSpPr txBox="1"/>
          <p:nvPr/>
        </p:nvSpPr>
        <p:spPr>
          <a:xfrm>
            <a:off x="215425" y="1198000"/>
            <a:ext cx="9006634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1600" u="none" cap="none" strike="noStrike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Una única unidad observacional se almacena en distintas tablas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6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6" name="Google Shape;336;p26"/>
          <p:cNvGraphicFramePr/>
          <p:nvPr/>
        </p:nvGraphicFramePr>
        <p:xfrm>
          <a:off x="357420" y="12801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633850"/>
                <a:gridCol w="960900"/>
                <a:gridCol w="971000"/>
                <a:gridCol w="1135725"/>
              </a:tblGrid>
              <a:tr h="2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rgbClr val="002060"/>
                          </a:solidFill>
                        </a:rPr>
                        <a:t>Año</a:t>
                      </a:r>
                      <a:endParaRPr b="1" sz="11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rgbClr val="002060"/>
                          </a:solidFill>
                        </a:rPr>
                        <a:t>Trimestre</a:t>
                      </a:r>
                      <a:endParaRPr b="1" sz="11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rgbClr val="002060"/>
                          </a:solidFill>
                        </a:rPr>
                        <a:t>Inflación</a:t>
                      </a:r>
                      <a:endParaRPr b="1" sz="11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rgbClr val="002060"/>
                          </a:solidFill>
                        </a:rPr>
                        <a:t>Desempleo</a:t>
                      </a:r>
                      <a:endParaRPr b="1" sz="11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2019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4.3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15.3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2019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2.5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16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2019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3.1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13.7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2019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4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4.2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11.5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2020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5.1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10.3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2020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4.7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11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2020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2.8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16.3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rgbClr val="0070C0"/>
                          </a:solidFill>
                        </a:rPr>
                        <a:t>2020</a:t>
                      </a:r>
                      <a:endParaRPr sz="11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4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2.7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dk2"/>
                          </a:solidFill>
                        </a:rPr>
                        <a:t>17.1</a:t>
                      </a:r>
                      <a:endParaRPr sz="11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7" name="Google Shape;337;p26"/>
          <p:cNvSpPr txBox="1"/>
          <p:nvPr/>
        </p:nvSpPr>
        <p:spPr>
          <a:xfrm>
            <a:off x="4922613" y="1514892"/>
            <a:ext cx="3531600" cy="2495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¿Cómo se resuelve?</a:t>
            </a:r>
            <a:endParaRPr b="1" i="0" sz="1500" u="none" cap="none" strike="noStrike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AutoNum type="arabicPeriod"/>
            </a:pP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Crear una columna que cuente con la variable del año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AutoNum type="arabicPeriod"/>
            </a:pPr>
            <a: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Concatenar/unificar las tablas</a:t>
            </a:r>
            <a:b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6"/>
          <p:cNvSpPr txBox="1"/>
          <p:nvPr/>
        </p:nvSpPr>
        <p:spPr>
          <a:xfrm>
            <a:off x="1408980" y="749273"/>
            <a:ext cx="9006634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1600" u="none" cap="none" strike="noStrike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Una única unidad observacional se almacena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1600" u="none" cap="none" strike="noStrike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en distintas tablas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7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, Icono&#10;&#10;Descripción generada automáticamente" id="346" name="Google Shape;346;p27"/>
          <p:cNvPicPr preferRelativeResize="0"/>
          <p:nvPr/>
        </p:nvPicPr>
        <p:blipFill rotWithShape="1">
          <a:blip r:embed="rId5">
            <a:alphaModFix amt="20000"/>
          </a:blip>
          <a:srcRect b="0" l="0" r="0" t="0"/>
          <a:stretch/>
        </p:blipFill>
        <p:spPr>
          <a:xfrm>
            <a:off x="2745391" y="1154430"/>
            <a:ext cx="3653215" cy="2834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7"/>
          <p:cNvSpPr txBox="1"/>
          <p:nvPr/>
        </p:nvSpPr>
        <p:spPr>
          <a:xfrm>
            <a:off x="331541" y="1712271"/>
            <a:ext cx="8709514" cy="2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s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“Happy families are all alike; every unhappy family is unhappy in its own way.”</a:t>
            </a:r>
            <a:endParaRPr b="1" i="1" sz="16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(Las familias felices son todas parecidas; toda familia infeliz es infeliz a su manera)</a:t>
            </a:r>
            <a:endParaRPr b="0" i="1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594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Leon Tolstoy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s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“Like families, tidy datasets are all alike but every messy dataset is messy in its own way.”</a:t>
            </a:r>
            <a:br>
              <a:rPr b="0" i="1" lang="es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(Como las familias, los datasets prolijos son todos parecidos pero todo dataset desordenado es desordenado a su manera)</a:t>
            </a:r>
            <a:br>
              <a:rPr b="1" i="1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                                                                                               - Hadley Wickham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348963" y="1690913"/>
            <a:ext cx="84501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●"/>
            </a:pPr>
            <a:r>
              <a:rPr b="0" i="0" lang="es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¿Dónde se encuentra la información necesaria?</a:t>
            </a:r>
            <a:endParaRPr b="0" i="0" sz="15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b="0" i="0" lang="es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¿Está en una única fuente o son varias?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●"/>
            </a:pPr>
            <a:r>
              <a:rPr b="0" i="0" lang="es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¿Puedo realizar los análisis con su estructura actual?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●"/>
            </a:pPr>
            <a:r>
              <a:rPr b="0" i="0" lang="es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¿Cuál es el estado de la información?</a:t>
            </a:r>
            <a:endParaRPr b="0" i="0" sz="15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b="0" i="0" lang="es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¿Tiene datos erróneos?</a:t>
            </a:r>
            <a:endParaRPr b="0" i="0" sz="15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b="0" i="0" lang="es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¿Tiene información faltante?</a:t>
            </a:r>
            <a:endParaRPr b="0" i="0" sz="15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b="0" i="0" lang="es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¿Tiene datos atípicos?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●"/>
            </a:pPr>
            <a:r>
              <a:rPr b="0" i="0" lang="es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¿Debo crear variables nuevas?¿Debo transformar las existentes?</a:t>
            </a:r>
            <a:endParaRPr b="0" i="0" sz="15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, Logotipo&#10;&#10;Descripción generada automáticamente" id="82" name="Google Shape;8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9139" y="743934"/>
            <a:ext cx="4865722" cy="912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/>
        </p:nvSpPr>
        <p:spPr>
          <a:xfrm>
            <a:off x="346949" y="1913333"/>
            <a:ext cx="84501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Muchas veces el objetivo del proceso de data wrangling es responder preguntas específicas en base a los datos.</a:t>
            </a:r>
            <a:endParaRPr b="0" i="0" sz="16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Para ello podemos utilizar:</a:t>
            </a:r>
            <a:endParaRPr b="0" i="0" sz="1600" u="none" cap="none" strike="noStrike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Método basado en indexing: </a:t>
            </a:r>
            <a:r>
              <a:rPr b="0" i="0" lang="es" sz="1700" u="none" cap="none" strike="noStrike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DataFrame.loc </a:t>
            </a: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[selección filas, selección columnas]</a:t>
            </a:r>
            <a:endParaRPr b="0" i="0" sz="16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Método basado en expresiones: </a:t>
            </a:r>
            <a:r>
              <a:rPr b="0" i="0" lang="es" sz="1700" u="none" cap="none" strike="noStrike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DataFrame.query </a:t>
            </a: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(expresión)</a:t>
            </a:r>
            <a:endParaRPr b="0" i="0" sz="16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, Logotipo&#10;&#10;Descripción generada automáticamente" id="91" name="Google Shape;9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6387" y="713547"/>
            <a:ext cx="5971226" cy="112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/>
        </p:nvSpPr>
        <p:spPr>
          <a:xfrm>
            <a:off x="8793525" y="6466901"/>
            <a:ext cx="350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fld id="{00000000-1234-1234-1234-123412341234}" type="slidenum">
              <a:rPr b="0" i="0" lang="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303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 b="17076" l="0" r="0" t="13036"/>
          <a:stretch/>
        </p:blipFill>
        <p:spPr>
          <a:xfrm>
            <a:off x="0" y="1133363"/>
            <a:ext cx="9144000" cy="40101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, Logotipo&#10;&#10;Descripción generada automáticamente con confianza media" id="99" name="Google Shape;99;p5"/>
          <p:cNvPicPr preferRelativeResize="0"/>
          <p:nvPr/>
        </p:nvPicPr>
        <p:blipFill rotWithShape="1">
          <a:blip r:embed="rId5">
            <a:alphaModFix/>
          </a:blip>
          <a:srcRect b="0" l="17730" r="0" t="0"/>
          <a:stretch/>
        </p:blipFill>
        <p:spPr>
          <a:xfrm>
            <a:off x="0" y="1569288"/>
            <a:ext cx="8793525" cy="200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/>
        </p:nvSpPr>
        <p:spPr>
          <a:xfrm>
            <a:off x="348963" y="2070496"/>
            <a:ext cx="84501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El proceso de data tidying es la parte del proceso de data wrangling que consiste en </a:t>
            </a:r>
            <a:r>
              <a:rPr b="1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estructurar</a:t>
            </a: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los datasets para </a:t>
            </a:r>
            <a:r>
              <a:rPr b="1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facilitar su análisis.</a:t>
            </a:r>
            <a:endParaRPr b="1" i="0" sz="3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346950" y="2911896"/>
            <a:ext cx="84501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 que consideremos un </a:t>
            </a:r>
            <a:r>
              <a:rPr b="1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r>
              <a:rPr b="0" i="0" lang="e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correctamente estructurado (tidy) depende de cuál es el análisis o las preguntas que queremos realizarle a ese dataset.</a:t>
            </a:r>
            <a:endParaRPr b="1" i="0" sz="3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Texto, Logotipo&#10;&#10;Descripción generada automáticamente" id="109" name="Google Shape;109;p6"/>
          <p:cNvPicPr preferRelativeResize="0"/>
          <p:nvPr/>
        </p:nvPicPr>
        <p:blipFill rotWithShape="1">
          <a:blip r:embed="rId5">
            <a:alphaModFix/>
          </a:blip>
          <a:srcRect b="0" l="28290" r="23274" t="0"/>
          <a:stretch/>
        </p:blipFill>
        <p:spPr>
          <a:xfrm>
            <a:off x="3260034" y="879017"/>
            <a:ext cx="2623929" cy="1016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/>
        </p:nvSpPr>
        <p:spPr>
          <a:xfrm>
            <a:off x="346950" y="2059800"/>
            <a:ext cx="84501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 dataset es un conjunto de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valores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Cada valor pertenece a una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y a una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observación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346950" y="2918150"/>
            <a:ext cx="84501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 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contiene todos los valores que miden o pertenecen al mismo atributo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observación 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contiene todos los valores de una misma unidad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pción generada automáticamente" id="119" name="Google Shape;119;p7"/>
          <p:cNvPicPr preferRelativeResize="0"/>
          <p:nvPr/>
        </p:nvPicPr>
        <p:blipFill rotWithShape="1">
          <a:blip r:embed="rId5">
            <a:alphaModFix/>
          </a:blip>
          <a:srcRect b="0" l="37682" r="32169" t="0"/>
          <a:stretch/>
        </p:blipFill>
        <p:spPr>
          <a:xfrm>
            <a:off x="3737111" y="858648"/>
            <a:ext cx="1669775" cy="1038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 txBox="1"/>
          <p:nvPr>
            <p:ph idx="1" type="subTitle"/>
          </p:nvPr>
        </p:nvSpPr>
        <p:spPr>
          <a:xfrm>
            <a:off x="391350" y="1205299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000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sz="2000">
              <a:solidFill>
                <a:srgbClr val="083C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4877250" y="1744875"/>
            <a:ext cx="41031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¿Cuáles son las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¿Cuáles son las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observaciones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¿Cuáles son los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valores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8"/>
          <p:cNvGraphicFramePr/>
          <p:nvPr/>
        </p:nvGraphicFramePr>
        <p:xfrm>
          <a:off x="381873" y="192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1315250"/>
                <a:gridCol w="1204625"/>
                <a:gridCol w="1030100"/>
                <a:gridCol w="979500"/>
              </a:tblGrid>
              <a:tr h="66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Persona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Matemática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Arte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Historia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Agustina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57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Martín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78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63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Matías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5333391" y="1744774"/>
            <a:ext cx="36453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¿Cuáles son las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Las notas de las materias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¿Cuáles son las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observaciones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¿Cuáles son los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valores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1718586" y="1926724"/>
            <a:ext cx="1066905" cy="1974900"/>
          </a:xfrm>
          <a:prstGeom prst="rect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2890217" y="1926724"/>
            <a:ext cx="951300" cy="1974900"/>
          </a:xfrm>
          <a:prstGeom prst="rect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3940383" y="1926724"/>
            <a:ext cx="975706" cy="1974900"/>
          </a:xfrm>
          <a:prstGeom prst="rect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382233" y="1926724"/>
            <a:ext cx="1231627" cy="1974900"/>
          </a:xfrm>
          <a:prstGeom prst="rect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391350" y="1205299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2000" u="none" cap="none" strike="noStrike">
                <a:solidFill>
                  <a:srgbClr val="083C92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0" sz="2000" u="none" cap="none" strike="noStrike">
              <a:solidFill>
                <a:srgbClr val="083C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3" name="Google Shape;143;p9"/>
          <p:cNvGraphicFramePr/>
          <p:nvPr/>
        </p:nvGraphicFramePr>
        <p:xfrm>
          <a:off x="381873" y="192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{E9820FB5-F531-4A74-9CAC-4133022A042D}</a:tableStyleId>
              </a:tblPr>
              <a:tblGrid>
                <a:gridCol w="1315250"/>
                <a:gridCol w="1204625"/>
                <a:gridCol w="1030100"/>
                <a:gridCol w="979500"/>
              </a:tblGrid>
              <a:tr h="66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Persona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Matemática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Arte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083C92"/>
                          </a:solidFill>
                        </a:rPr>
                        <a:t>Nota Historia</a:t>
                      </a:r>
                      <a:endParaRPr b="1" sz="1400" u="none" cap="none" strike="noStrike">
                        <a:solidFill>
                          <a:srgbClr val="083C9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Agustina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57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Martín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78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63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0070C0"/>
                          </a:solidFill>
                        </a:rPr>
                        <a:t>Matías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95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72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</a:rPr>
                        <a:t>85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