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E5"/>
    <a:srgbClr val="565DE9"/>
    <a:srgbClr val="E5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3506" autoAdjust="0"/>
  </p:normalViewPr>
  <p:slideViewPr>
    <p:cSldViewPr snapToGrid="0">
      <p:cViewPr varScale="1">
        <p:scale>
          <a:sx n="89" d="100"/>
          <a:sy n="89" d="100"/>
        </p:scale>
        <p:origin x="86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mbarriola.github.io/ATR-2019/Clase%205/clase5_strings_y_fechas.nb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dcebee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dcebee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https://jmbarriola.github.io/ATR-2019/Clase%205/clase5_strings_y_fechas.nb.html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a1e2c27b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a1e2c27b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que hacer s[:3] es hacer slicing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a1e2c27b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a1e2c27b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082e11b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a082e11b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a082e11b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a082e11b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a082e11b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a082e11b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a082e11b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a082e11b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919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a082e11b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a082e11b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12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45e5466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845e5466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a1e2c27b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a1e2c27b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a1e2c27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a1e2c27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1e2c27b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1e2c27b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6e0a79c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6e0a79c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a082e11b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a082e11b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6e0a79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6e0a79c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a1e2c27b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a1e2c27b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8793525" y="6466901"/>
            <a:ext cx="3504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50">
                <a:solidFill>
                  <a:srgbClr val="000000"/>
                </a:solidFill>
              </a:rPr>
              <a:t>1</a:t>
            </a:fld>
            <a:endParaRPr sz="1350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A58256D7-79E0-463A-9DDA-8A0D3E4BF1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3036" b="17076"/>
          <a:stretch/>
        </p:blipFill>
        <p:spPr>
          <a:xfrm>
            <a:off x="0" y="1133363"/>
            <a:ext cx="9144000" cy="401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9EE9AFDB-4998-40EA-A2CD-CD44F873D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7906" y="1840831"/>
            <a:ext cx="9879811" cy="1853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61800" y="1713400"/>
            <a:ext cx="8450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Si quisiéramos convertir cualquier dato a string</a:t>
            </a:r>
            <a:br>
              <a:rPr lang="es" sz="1600" dirty="0">
                <a:solidFill>
                  <a:schemeClr val="dk2"/>
                </a:solidFill>
              </a:rPr>
            </a:br>
            <a:r>
              <a:rPr lang="es" sz="1600" dirty="0">
                <a:solidFill>
                  <a:schemeClr val="dk2"/>
                </a:solidFill>
              </a:rPr>
              <a:t>con el comando </a:t>
            </a:r>
            <a:r>
              <a:rPr lang="e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6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0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61800" y="2929050"/>
            <a:ext cx="8450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2"/>
                </a:solidFill>
              </a:rPr>
              <a:t>Los strings son una secuencia de caracteres, por lo que pueden ser re-expresados como otro tipo de secuencias</a:t>
            </a:r>
            <a:endParaRPr sz="15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4676" y="1791483"/>
            <a:ext cx="1506297" cy="11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6643" y="3232836"/>
            <a:ext cx="2792437" cy="1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3D2AF307-6A9C-41EE-9119-7865715A9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902" y="580979"/>
            <a:ext cx="5485234" cy="10288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61800" y="1713400"/>
            <a:ext cx="8450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Para usar caracteres especiales en nuestros strings, tiene que precederlos la “ \ ”</a:t>
            </a:r>
            <a:endParaRPr sz="3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61800" y="2929050"/>
            <a:ext cx="8450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2"/>
                </a:solidFill>
              </a:rPr>
              <a:t>Podemos concatenar string para formar un nuevo string</a:t>
            </a:r>
            <a:endParaRPr sz="15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606" y="2058257"/>
            <a:ext cx="1829826" cy="8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9040" y="3263658"/>
            <a:ext cx="5175619" cy="12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37EA14A2-7757-4F52-81D4-ACF1C795D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902" y="580979"/>
            <a:ext cx="5485234" cy="10288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61800" y="1713400"/>
            <a:ext cx="8450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2"/>
                </a:solidFill>
              </a:rPr>
              <a:t>Podemos hacer muchas cosas son los strings. Por ejemplo, podemos fraccionarlos (</a:t>
            </a:r>
            <a:r>
              <a:rPr lang="es" sz="1500" dirty="0">
                <a:solidFill>
                  <a:srgbClr val="565DE5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s" sz="15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s" sz="1500" dirty="0">
                <a:solidFill>
                  <a:schemeClr val="dk2"/>
                </a:solidFill>
              </a:rPr>
              <a:t> y borrar los espacios en blanco (</a:t>
            </a:r>
            <a:r>
              <a:rPr lang="es" sz="1500" dirty="0">
                <a:solidFill>
                  <a:srgbClr val="565DE5"/>
                </a:solidFill>
                <a:latin typeface="Courier New"/>
                <a:ea typeface="Courier New"/>
                <a:cs typeface="Courier New"/>
                <a:sym typeface="Courier New"/>
              </a:rPr>
              <a:t>strip</a:t>
            </a:r>
            <a:r>
              <a:rPr lang="es" sz="15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500" dirty="0">
                <a:solidFill>
                  <a:schemeClr val="dk2"/>
                </a:solidFill>
              </a:rPr>
              <a:t>)</a:t>
            </a:r>
            <a:endParaRPr sz="15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2287725"/>
            <a:ext cx="2501275" cy="8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6958" y="2312212"/>
            <a:ext cx="4195392" cy="8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461800" y="3231675"/>
            <a:ext cx="8646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2"/>
                </a:solidFill>
              </a:rPr>
              <a:t>Y podemos volver a juntar todo usando la concatenando strings o con el comando </a:t>
            </a:r>
            <a:r>
              <a:rPr lang="es" sz="15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join()</a:t>
            </a:r>
            <a:endParaRPr sz="15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788" y="3528225"/>
            <a:ext cx="3974234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8724" y="3719400"/>
            <a:ext cx="2582297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333B4177-C855-4AB0-A4C1-F6211D19FB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0902" y="580979"/>
            <a:ext cx="5485234" cy="10288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61800" y="1713400"/>
            <a:ext cx="8450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2"/>
                </a:solidFill>
              </a:rPr>
              <a:t>Podemos contar la cantidad de ocurrencias de un caracter o conjunto de caracteres con el comando </a:t>
            </a:r>
            <a:r>
              <a:rPr lang="es" sz="1500" dirty="0">
                <a:solidFill>
                  <a:srgbClr val="565DE5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s" sz="15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61800" y="2792225"/>
            <a:ext cx="8450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2"/>
                </a:solidFill>
              </a:rPr>
              <a:t>Y también podemos reemplazar caracteres o conjunto de caracteres con el comando  </a:t>
            </a:r>
            <a:r>
              <a:rPr lang="es" sz="1500" dirty="0">
                <a:solidFill>
                  <a:srgbClr val="565DE5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s" sz="15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475" y="779475"/>
            <a:ext cx="2190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8356" y="2207302"/>
            <a:ext cx="2250325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9604" y="3277190"/>
            <a:ext cx="2764765" cy="11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1CD58DC6-8D52-4BDF-8A28-CA3644DA3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0902" y="580979"/>
            <a:ext cx="5485234" cy="10288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232100" y="1489219"/>
            <a:ext cx="8450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2"/>
                </a:solidFill>
              </a:rPr>
              <a:t>Otros comandos útiles para trabajar con strings</a:t>
            </a:r>
            <a:endParaRPr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D4E92C-C78E-41DF-9C00-B79016DC61E6}"/>
              </a:ext>
            </a:extLst>
          </p:cNvPr>
          <p:cNvSpPr txBox="1"/>
          <p:nvPr/>
        </p:nvSpPr>
        <p:spPr>
          <a:xfrm>
            <a:off x="461800" y="1961472"/>
            <a:ext cx="868211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b="1" i="1" dirty="0">
                <a:solidFill>
                  <a:srgbClr val="565DE5"/>
                </a:solidFill>
              </a:rPr>
              <a:t>count</a:t>
            </a:r>
            <a:r>
              <a:rPr lang="es-UY" sz="1200" dirty="0"/>
              <a:t>                  Regresar el número de ocurrencias no superpuestas del substring en string</a:t>
            </a:r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endswith</a:t>
            </a:r>
            <a:r>
              <a:rPr lang="es-UY" sz="1200" dirty="0"/>
              <a:t>             Regresar True si string termina con suffix</a:t>
            </a:r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startswith</a:t>
            </a:r>
            <a:r>
              <a:rPr lang="es-UY" sz="1200" dirty="0"/>
              <a:t>            Regresar True si string empieza con prefix</a:t>
            </a:r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join</a:t>
            </a:r>
            <a:r>
              <a:rPr lang="es-UY" sz="1200" dirty="0"/>
              <a:t>                      Usar string como limitador para enlazar una secuencia de otros strings</a:t>
            </a:r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index</a:t>
            </a:r>
          </a:p>
          <a:p>
            <a:endParaRPr lang="es-UY" sz="1200" dirty="0"/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find</a:t>
            </a:r>
            <a:endParaRPr lang="es-UY" b="1" i="1" dirty="0">
              <a:solidFill>
                <a:srgbClr val="565DE5"/>
              </a:solidFill>
            </a:endParaRPr>
          </a:p>
          <a:p>
            <a:endParaRPr lang="es-UY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7ACBD0-FAFC-4707-B8DB-77C34003BC5C}"/>
              </a:ext>
            </a:extLst>
          </p:cNvPr>
          <p:cNvSpPr txBox="1"/>
          <p:nvPr/>
        </p:nvSpPr>
        <p:spPr>
          <a:xfrm>
            <a:off x="1665766" y="3401994"/>
            <a:ext cx="756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Regresar posición del primer carácter en substring, si se encuentra en el string; elevar </a:t>
            </a:r>
            <a:r>
              <a:rPr lang="es-UY" sz="1200" i="1" dirty="0"/>
              <a:t>ValueError</a:t>
            </a:r>
            <a:r>
              <a:rPr lang="es-UY" sz="1200" dirty="0"/>
              <a:t> si no se       encuentra.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51ACEA-3B4A-44A3-9539-EBB418A4441A}"/>
              </a:ext>
            </a:extLst>
          </p:cNvPr>
          <p:cNvSpPr txBox="1"/>
          <p:nvPr/>
        </p:nvSpPr>
        <p:spPr>
          <a:xfrm>
            <a:off x="1655714" y="3954799"/>
            <a:ext cx="75730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Regresar posición del primer carácter de la primera ocurrencia del substring en el string; al igual que index,   pero regresa -1 si no se encuentra.</a:t>
            </a:r>
          </a:p>
          <a:p>
            <a:endParaRPr lang="es-UY" dirty="0"/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35F3D66E-F084-4181-8E3D-B81904326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902" y="580979"/>
            <a:ext cx="5485234" cy="10288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D4E92C-C78E-41DF-9C00-B79016DC61E6}"/>
              </a:ext>
            </a:extLst>
          </p:cNvPr>
          <p:cNvSpPr txBox="1"/>
          <p:nvPr/>
        </p:nvSpPr>
        <p:spPr>
          <a:xfrm>
            <a:off x="461800" y="1961472"/>
            <a:ext cx="86821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b="1" i="1" dirty="0">
                <a:solidFill>
                  <a:srgbClr val="565DE5"/>
                </a:solidFill>
              </a:rPr>
              <a:t>rfind</a:t>
            </a:r>
            <a:r>
              <a:rPr lang="es-UY" sz="1200" dirty="0"/>
              <a:t>.</a:t>
            </a:r>
          </a:p>
          <a:p>
            <a:endParaRPr lang="es-UY" sz="1200" dirty="0"/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replace</a:t>
            </a:r>
            <a:r>
              <a:rPr lang="es-UY" sz="1200" dirty="0"/>
              <a:t>               Reemplazar ocurrencias de string con otro string</a:t>
            </a:r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strip,</a:t>
            </a:r>
            <a:r>
              <a:rPr lang="es-UY" sz="1200" dirty="0"/>
              <a:t>            </a:t>
            </a:r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rstrip,</a:t>
            </a:r>
            <a:r>
              <a:rPr lang="es-UY" sz="1200" dirty="0"/>
              <a:t>          </a:t>
            </a:r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lstrip,</a:t>
            </a:r>
          </a:p>
          <a:p>
            <a:endParaRPr lang="es-UY" sz="1200" dirty="0"/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split                    </a:t>
            </a:r>
            <a:r>
              <a:rPr lang="es-UY" sz="1200" dirty="0"/>
              <a:t>Romper string en una lista de substrings usando delimitador aprobado.</a:t>
            </a:r>
            <a:endParaRPr lang="es-UY" b="1" i="1" dirty="0">
              <a:solidFill>
                <a:srgbClr val="565DE5"/>
              </a:solidFill>
            </a:endParaRPr>
          </a:p>
          <a:p>
            <a:endParaRPr lang="es-UY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ED3E7A-4176-4508-A07F-ED73958412C9}"/>
              </a:ext>
            </a:extLst>
          </p:cNvPr>
          <p:cNvSpPr txBox="1"/>
          <p:nvPr/>
        </p:nvSpPr>
        <p:spPr>
          <a:xfrm>
            <a:off x="1562530" y="2881761"/>
            <a:ext cx="7785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  Recortar espacio en blanco, incluyendo nuevas líneas; equivalentes a </a:t>
            </a:r>
            <a:r>
              <a:rPr lang="es-UY" sz="1200" i="1" dirty="0">
                <a:solidFill>
                  <a:srgbClr val="565DE5"/>
                </a:solidFill>
              </a:rPr>
              <a:t>x.strip() (y rstrip, lstrip</a:t>
            </a:r>
            <a:r>
              <a:rPr lang="es-UY" sz="1200" dirty="0"/>
              <a:t>, </a:t>
            </a:r>
          </a:p>
          <a:p>
            <a:r>
              <a:rPr lang="es-UY" sz="1200" dirty="0"/>
              <a:t>  respectivamente) para cada elemento</a:t>
            </a:r>
          </a:p>
          <a:p>
            <a:endParaRPr lang="es-U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38818B-3FD3-46B8-B1E7-4EE0EA1EA525}"/>
              </a:ext>
            </a:extLst>
          </p:cNvPr>
          <p:cNvSpPr txBox="1"/>
          <p:nvPr/>
        </p:nvSpPr>
        <p:spPr>
          <a:xfrm>
            <a:off x="1668650" y="1970523"/>
            <a:ext cx="7243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Regresar posición del primer carácter de la ultima ocurrencia de substring en string; regresa -1 si no se encuentra.</a:t>
            </a:r>
          </a:p>
          <a:p>
            <a:endParaRPr lang="es-UY" dirty="0"/>
          </a:p>
        </p:txBody>
      </p:sp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38B56E68-63F6-43E7-84BA-B916D80BC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902" y="580979"/>
            <a:ext cx="5485234" cy="1028894"/>
          </a:xfrm>
          <a:prstGeom prst="rect">
            <a:avLst/>
          </a:prstGeom>
        </p:spPr>
      </p:pic>
      <p:sp>
        <p:nvSpPr>
          <p:cNvPr id="17" name="Google Shape;212;p26">
            <a:extLst>
              <a:ext uri="{FF2B5EF4-FFF2-40B4-BE49-F238E27FC236}">
                <a16:creationId xmlns:a16="http://schemas.microsoft.com/office/drawing/2014/main" id="{40A50E94-EF82-4FA4-9A32-40A787F7BB8A}"/>
              </a:ext>
            </a:extLst>
          </p:cNvPr>
          <p:cNvSpPr txBox="1"/>
          <p:nvPr/>
        </p:nvSpPr>
        <p:spPr>
          <a:xfrm>
            <a:off x="232100" y="1489219"/>
            <a:ext cx="8450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2"/>
                </a:solidFill>
              </a:rPr>
              <a:t>Otros comandos útiles para trabajar con strings</a:t>
            </a:r>
            <a:endParaRPr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50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D4E92C-C78E-41DF-9C00-B79016DC61E6}"/>
              </a:ext>
            </a:extLst>
          </p:cNvPr>
          <p:cNvSpPr txBox="1"/>
          <p:nvPr/>
        </p:nvSpPr>
        <p:spPr>
          <a:xfrm>
            <a:off x="461800" y="2133593"/>
            <a:ext cx="86821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b="1" i="1" dirty="0">
                <a:solidFill>
                  <a:srgbClr val="565DE5"/>
                </a:solidFill>
              </a:rPr>
              <a:t>lower</a:t>
            </a:r>
            <a:endParaRPr lang="es-UY" sz="1200" dirty="0"/>
          </a:p>
          <a:p>
            <a:endParaRPr lang="es-UY" sz="1200" dirty="0"/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upper</a:t>
            </a:r>
            <a:r>
              <a:rPr lang="es-UY" sz="1200" dirty="0"/>
              <a:t>               Convertir alfabeto de caracteres en mayúsculas</a:t>
            </a:r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casefold</a:t>
            </a:r>
            <a:r>
              <a:rPr lang="es-UY" sz="1200" dirty="0"/>
              <a:t>          </a:t>
            </a:r>
          </a:p>
          <a:p>
            <a:endParaRPr lang="es-UY" sz="1200" dirty="0"/>
          </a:p>
          <a:p>
            <a:endParaRPr lang="es-UY" sz="1200" dirty="0"/>
          </a:p>
          <a:p>
            <a:r>
              <a:rPr lang="es-UY" sz="1200" b="1" i="1" dirty="0">
                <a:solidFill>
                  <a:srgbClr val="565DE5"/>
                </a:solidFill>
              </a:rPr>
              <a:t>ljust,</a:t>
            </a:r>
            <a:r>
              <a:rPr lang="es-UY" sz="1200" dirty="0"/>
              <a:t>                 </a:t>
            </a:r>
          </a:p>
          <a:p>
            <a:r>
              <a:rPr lang="es-UY" sz="1200" b="1" i="1" dirty="0">
                <a:solidFill>
                  <a:srgbClr val="565DE5"/>
                </a:solidFill>
              </a:rPr>
              <a:t>rjust</a:t>
            </a:r>
          </a:p>
          <a:p>
            <a:endParaRPr lang="es-UY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ED3E7A-4176-4508-A07F-ED73958412C9}"/>
              </a:ext>
            </a:extLst>
          </p:cNvPr>
          <p:cNvSpPr txBox="1"/>
          <p:nvPr/>
        </p:nvSpPr>
        <p:spPr>
          <a:xfrm>
            <a:off x="1532722" y="3053882"/>
            <a:ext cx="7785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Convertir caracteres en minúsculas, y convertir cada combinación variable específica de caracteres en una forma común comparable.</a:t>
            </a:r>
          </a:p>
          <a:p>
            <a:endParaRPr lang="es-U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38818B-3FD3-46B8-B1E7-4EE0EA1EA525}"/>
              </a:ext>
            </a:extLst>
          </p:cNvPr>
          <p:cNvSpPr txBox="1"/>
          <p:nvPr/>
        </p:nvSpPr>
        <p:spPr>
          <a:xfrm>
            <a:off x="1523870" y="2142644"/>
            <a:ext cx="7243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Convertir alfabeto de caracteres en minúsculas</a:t>
            </a:r>
          </a:p>
          <a:p>
            <a:endParaRPr lang="es-UY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9D833D-6B04-4F7A-AD67-EEAA4527A0E2}"/>
              </a:ext>
            </a:extLst>
          </p:cNvPr>
          <p:cNvSpPr txBox="1"/>
          <p:nvPr/>
        </p:nvSpPr>
        <p:spPr>
          <a:xfrm>
            <a:off x="1544152" y="3626547"/>
            <a:ext cx="76236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Justificar a la izquierda o justificar a la derecha, respectivamente; rellenar el lado opuesto del string con espacios (o con otro carácter relleno) o regresar al string con un mínimo ancho.</a:t>
            </a:r>
          </a:p>
          <a:p>
            <a:endParaRPr lang="es-UY" dirty="0"/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67DD81CD-9813-485F-A018-617ECC3B1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902" y="580979"/>
            <a:ext cx="5485234" cy="1028894"/>
          </a:xfrm>
          <a:prstGeom prst="rect">
            <a:avLst/>
          </a:prstGeom>
        </p:spPr>
      </p:pic>
      <p:sp>
        <p:nvSpPr>
          <p:cNvPr id="13" name="Google Shape;212;p26">
            <a:extLst>
              <a:ext uri="{FF2B5EF4-FFF2-40B4-BE49-F238E27FC236}">
                <a16:creationId xmlns:a16="http://schemas.microsoft.com/office/drawing/2014/main" id="{6C438D87-AC3E-48F5-BAA6-A0B26964FF8A}"/>
              </a:ext>
            </a:extLst>
          </p:cNvPr>
          <p:cNvSpPr txBox="1"/>
          <p:nvPr/>
        </p:nvSpPr>
        <p:spPr>
          <a:xfrm>
            <a:off x="232100" y="1489219"/>
            <a:ext cx="8450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2"/>
                </a:solidFill>
              </a:rPr>
              <a:t>Otros comandos útiles para trabajar con strings</a:t>
            </a:r>
            <a:endParaRPr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92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61800" y="1713400"/>
            <a:ext cx="84501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Existen dos tipos principales de datos numéricos: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urier New"/>
              <a:buChar char="●"/>
            </a:pPr>
            <a:r>
              <a:rPr lang="es" sz="1600" i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600" i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urier New"/>
              <a:buChar char="●"/>
            </a:pPr>
            <a:r>
              <a:rPr lang="es" sz="1600" i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1600" i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Los datos numéricos de tipo </a:t>
            </a:r>
            <a:r>
              <a:rPr lang="e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600" dirty="0">
                <a:solidFill>
                  <a:schemeClr val="dk2"/>
                </a:solidFill>
              </a:rPr>
              <a:t> pueden almacenar números con muchos dígitos</a:t>
            </a:r>
            <a:endParaRPr sz="16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4074" y="3284200"/>
            <a:ext cx="5178894" cy="1003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13857942-6E30-4BFE-A9D3-E91E8795C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902" y="709989"/>
            <a:ext cx="5485239" cy="1028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461800" y="1713400"/>
            <a:ext cx="84501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Por su parte los datos de tipo float pueden almacenar 64 bits de información. Además, pueden expresar números usando notación científica.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1675" y="2342175"/>
            <a:ext cx="2360650" cy="7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97050" y="3162725"/>
            <a:ext cx="8450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Si se dividen dos integer y el resultado no es otro integer, automáticamente se nos devolverá un dato de tipo float.</a:t>
            </a:r>
            <a:endParaRPr sz="1600">
              <a:solidFill>
                <a:schemeClr val="dk2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1820" y="3765450"/>
            <a:ext cx="1560567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Texto, Logotipo&#10;&#10;Descripción generada automáticamente">
            <a:extLst>
              <a:ext uri="{FF2B5EF4-FFF2-40B4-BE49-F238E27FC236}">
                <a16:creationId xmlns:a16="http://schemas.microsoft.com/office/drawing/2014/main" id="{6C88D436-89E7-4F0C-9497-27BB737E8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902" y="709989"/>
            <a:ext cx="5485239" cy="1028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97050" y="1788500"/>
            <a:ext cx="84501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Existe la posibilidad también de pedir que la división redondee automáticamente.</a:t>
            </a:r>
            <a:endParaRPr sz="1600" dirty="0">
              <a:solidFill>
                <a:schemeClr val="dk2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4300" y="2296200"/>
            <a:ext cx="1815388" cy="5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32300" y="2921850"/>
            <a:ext cx="84501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También podemos usar el comando </a:t>
            </a:r>
            <a:r>
              <a:rPr lang="e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endParaRPr sz="16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8800" y="3421325"/>
            <a:ext cx="1401650" cy="6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0675" y="3421325"/>
            <a:ext cx="1458788" cy="6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Texto, Logotipo&#10;&#10;Descripción generada automáticamente">
            <a:extLst>
              <a:ext uri="{FF2B5EF4-FFF2-40B4-BE49-F238E27FC236}">
                <a16:creationId xmlns:a16="http://schemas.microsoft.com/office/drawing/2014/main" id="{318575D7-DE8A-4A07-801A-07B67380F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0902" y="709989"/>
            <a:ext cx="5485239" cy="1028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348963" y="1790130"/>
            <a:ext cx="84501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Existe otro tipo de dato de uso muy frecuente: los booleanos. Son datos que solo van a tomar dos valores y se usan en comparaciones y expresiones condicionales</a:t>
            </a:r>
            <a:endParaRPr sz="3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0500" y="2571750"/>
            <a:ext cx="27432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F5FBCF0-0ED0-436A-BC81-38FFD9804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902" y="722722"/>
            <a:ext cx="5485235" cy="1028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461800" y="1713400"/>
            <a:ext cx="8450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Existe módulo de Python específico para el trabajo con fechas: </a:t>
            </a:r>
            <a:r>
              <a:rPr lang="es" dirty="0">
                <a:solidFill>
                  <a:srgbClr val="E55656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s" dirty="0">
                <a:solidFill>
                  <a:schemeClr val="dk2"/>
                </a:solidFill>
              </a:rPr>
              <a:t> </a:t>
            </a: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396" y="2061671"/>
            <a:ext cx="2911150" cy="126242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97050" y="3431705"/>
            <a:ext cx="8450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También se puede hacer por partes</a:t>
            </a: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050" y="3878224"/>
            <a:ext cx="2671559" cy="4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9" y="3878224"/>
            <a:ext cx="2380864" cy="4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39F61354-6441-4F93-8E1F-67A2405C5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0902" y="728689"/>
            <a:ext cx="5485236" cy="1028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61800" y="1713400"/>
            <a:ext cx="8450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Podemos transformar strings en fechas</a:t>
            </a: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61800" y="2652338"/>
            <a:ext cx="8450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También podemos calcular la diferencias entre fechas</a:t>
            </a: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4670" y="2101232"/>
            <a:ext cx="3857700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9088" y="3062438"/>
            <a:ext cx="4158920" cy="136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 descr="Texto, Logotipo&#10;&#10;Descripción generada automáticamente">
            <a:extLst>
              <a:ext uri="{FF2B5EF4-FFF2-40B4-BE49-F238E27FC236}">
                <a16:creationId xmlns:a16="http://schemas.microsoft.com/office/drawing/2014/main" id="{A4354B7E-CACB-40FE-946C-4E5B66B98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902" y="728689"/>
            <a:ext cx="5485236" cy="1028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461800" y="1713400"/>
            <a:ext cx="84501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Existen varias formas para indicar que se trata de un sting</a:t>
            </a:r>
            <a:endParaRPr sz="3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312" y="2049258"/>
            <a:ext cx="3306600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0799" y="2481208"/>
            <a:ext cx="2968025" cy="94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5312" y="3767258"/>
            <a:ext cx="2259769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97050" y="3428450"/>
            <a:ext cx="84501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Podemos contar cuantas lineas tiene nuestro string “c” (</a:t>
            </a:r>
            <a:r>
              <a:rPr lang="es" sz="16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s" sz="1600" dirty="0">
                <a:solidFill>
                  <a:schemeClr val="dk2"/>
                </a:solidFill>
              </a:rPr>
              <a:t>)</a:t>
            </a:r>
            <a:endParaRPr sz="3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1332520E-F93F-4BD6-B932-EB342C80C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0902" y="580979"/>
            <a:ext cx="5485234" cy="10288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61800" y="1713400"/>
            <a:ext cx="8450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Los strings en Python son inmutables, no se pueden modificar directamente. Si quisiéramos modificarlos deberíamos generar uno nuevo.</a:t>
            </a:r>
            <a:endParaRPr sz="3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600" y="2321199"/>
            <a:ext cx="4962489" cy="21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674C7934-6978-47E5-8559-485E3BCE5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902" y="580979"/>
            <a:ext cx="5485234" cy="10288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636</Words>
  <Application>Microsoft Office PowerPoint</Application>
  <PresentationFormat>Presentación en pantalla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Martin</cp:lastModifiedBy>
  <cp:revision>10</cp:revision>
  <dcterms:modified xsi:type="dcterms:W3CDTF">2021-06-07T20:55:20Z</dcterms:modified>
</cp:coreProperties>
</file>