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B1METKtjjIcfJtu7DzF2kUl+h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https://towardsdatascience.com/finding-and-removing-duplicate-rows-in-pandas-dataframe-c6117668631f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Relationship Id="rId7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Relationship Id="rId8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303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17076" l="0" r="0" t="13036"/>
          <a:stretch/>
        </p:blipFill>
        <p:spPr>
          <a:xfrm>
            <a:off x="0" y="1133363"/>
            <a:ext cx="9144000" cy="40101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Texto, Aplicación&#10;&#10;Descripción generada automáticamente" id="56" name="Google Shape;5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571863"/>
            <a:ext cx="9144000" cy="3133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" id="146" name="Google Shape;146;p10"/>
          <p:cNvPicPr preferRelativeResize="0"/>
          <p:nvPr/>
        </p:nvPicPr>
        <p:blipFill rotWithShape="1">
          <a:blip r:embed="rId5">
            <a:alphaModFix/>
          </a:blip>
          <a:srcRect b="56369" l="16016" r="14613" t="0"/>
          <a:stretch/>
        </p:blipFill>
        <p:spPr>
          <a:xfrm>
            <a:off x="2324847" y="883805"/>
            <a:ext cx="4452471" cy="95951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/>
          <p:nvPr/>
        </p:nvSpPr>
        <p:spPr>
          <a:xfrm>
            <a:off x="541898" y="1811127"/>
            <a:ext cx="7769700" cy="244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5C84A1"/>
                </a:solidFill>
                <a:latin typeface="Arial"/>
                <a:ea typeface="Arial"/>
                <a:cs typeface="Arial"/>
                <a:sym typeface="Arial"/>
              </a:rPr>
              <a:t>3. Completar </a:t>
            </a:r>
            <a:endParaRPr b="1" i="0" sz="1600" u="none" cap="none" strike="noStrike">
              <a:solidFill>
                <a:srgbClr val="5C84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000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1507E"/>
              </a:buClr>
              <a:buSzPts val="1800"/>
              <a:buFont typeface="Arial"/>
              <a:buChar char="•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Manualmente</a:t>
            </a:r>
            <a:endParaRPr/>
          </a:p>
          <a:p>
            <a:pPr indent="-285750" lvl="0" marL="400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07E"/>
              </a:buClr>
              <a:buSzPts val="1800"/>
              <a:buFont typeface="Arial"/>
              <a:buChar char="•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Valor fijo</a:t>
            </a:r>
            <a:endParaRPr/>
          </a:p>
          <a:p>
            <a:pPr indent="-285750" lvl="0" marL="400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07E"/>
              </a:buClr>
              <a:buSzPts val="1800"/>
              <a:buFont typeface="Arial"/>
              <a:buChar char="•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 el promedio/mediana</a:t>
            </a:r>
            <a:endParaRPr/>
          </a:p>
          <a:p>
            <a:pPr indent="-285750" lvl="0" marL="400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07E"/>
              </a:buClr>
              <a:buSzPts val="1800"/>
              <a:buFont typeface="Arial"/>
              <a:buChar char="•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Usar una regresión</a:t>
            </a:r>
            <a:endParaRPr/>
          </a:p>
          <a:p>
            <a:pPr indent="-285750" lvl="0" marL="400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07E"/>
              </a:buClr>
              <a:buSzPts val="1800"/>
              <a:buFont typeface="Arial"/>
              <a:buChar char="•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Usar el valor más probable de acuerdo a validación externa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/>
        </p:nvSpPr>
        <p:spPr>
          <a:xfrm>
            <a:off x="541898" y="1811127"/>
            <a:ext cx="77697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5C84A1"/>
                </a:solidFill>
                <a:latin typeface="Arial"/>
                <a:ea typeface="Arial"/>
                <a:cs typeface="Arial"/>
                <a:sym typeface="Arial"/>
              </a:rPr>
              <a:t>3. Completar </a:t>
            </a:r>
            <a:endParaRPr b="1" i="0" sz="1600" u="none" cap="none" strike="noStrike">
              <a:solidFill>
                <a:srgbClr val="5C84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Podemos completar los faltantes con valores fijos usando </a:t>
            </a:r>
            <a:r>
              <a:rPr b="1" i="0" lang="es" sz="1600" u="none" cap="none" strike="noStrike">
                <a:solidFill>
                  <a:srgbClr val="11507E"/>
                </a:solidFill>
                <a:latin typeface="Courier New"/>
                <a:ea typeface="Courier New"/>
                <a:cs typeface="Courier New"/>
                <a:sym typeface="Courier New"/>
              </a:rPr>
              <a:t>fillna()</a:t>
            </a:r>
            <a:r>
              <a:rPr b="0" i="0" lang="es" sz="1600" u="none" cap="none" strike="noStrike">
                <a:solidFill>
                  <a:srgbClr val="11507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11507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721" y="2825539"/>
            <a:ext cx="2475640" cy="1408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58844" y="2743903"/>
            <a:ext cx="2456722" cy="16537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" id="157" name="Google Shape;157;p11"/>
          <p:cNvPicPr preferRelativeResize="0"/>
          <p:nvPr/>
        </p:nvPicPr>
        <p:blipFill rotWithShape="1">
          <a:blip r:embed="rId7">
            <a:alphaModFix/>
          </a:blip>
          <a:srcRect b="56369" l="16016" r="14613" t="0"/>
          <a:stretch/>
        </p:blipFill>
        <p:spPr>
          <a:xfrm>
            <a:off x="2324847" y="883805"/>
            <a:ext cx="4452471" cy="95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0583" y="2724818"/>
            <a:ext cx="3352491" cy="1695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" id="165" name="Google Shape;165;p12"/>
          <p:cNvPicPr preferRelativeResize="0"/>
          <p:nvPr/>
        </p:nvPicPr>
        <p:blipFill rotWithShape="1">
          <a:blip r:embed="rId6">
            <a:alphaModFix/>
          </a:blip>
          <a:srcRect b="56369" l="16016" r="14613" t="0"/>
          <a:stretch/>
        </p:blipFill>
        <p:spPr>
          <a:xfrm>
            <a:off x="2324847" y="883805"/>
            <a:ext cx="4452471" cy="95951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2"/>
          <p:cNvSpPr txBox="1"/>
          <p:nvPr/>
        </p:nvSpPr>
        <p:spPr>
          <a:xfrm>
            <a:off x="541897" y="1811127"/>
            <a:ext cx="8461403" cy="112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5C84A1"/>
                </a:solidFill>
                <a:latin typeface="Arial"/>
                <a:ea typeface="Arial"/>
                <a:cs typeface="Arial"/>
                <a:sym typeface="Arial"/>
              </a:rPr>
              <a:t>3. Completar </a:t>
            </a:r>
            <a:endParaRPr b="1" i="0" sz="1600" u="none" cap="none" strike="noStrike">
              <a:solidFill>
                <a:srgbClr val="5C84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Podemos usar</a:t>
            </a:r>
            <a:r>
              <a:rPr b="0" i="0" lang="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el mismo 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comando para completar usando la media o la mediana de la variable con faltantes.</a:t>
            </a:r>
            <a:endParaRPr b="0" i="0" sz="16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" id="173" name="Google Shape;173;p13"/>
          <p:cNvPicPr preferRelativeResize="0"/>
          <p:nvPr/>
        </p:nvPicPr>
        <p:blipFill rotWithShape="1">
          <a:blip r:embed="rId5">
            <a:alphaModFix/>
          </a:blip>
          <a:srcRect b="56369" l="16016" r="14613" t="0"/>
          <a:stretch/>
        </p:blipFill>
        <p:spPr>
          <a:xfrm>
            <a:off x="2324847" y="883805"/>
            <a:ext cx="4452471" cy="95951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 txBox="1"/>
          <p:nvPr/>
        </p:nvSpPr>
        <p:spPr>
          <a:xfrm>
            <a:off x="541897" y="1811126"/>
            <a:ext cx="8461403" cy="258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5C84A1"/>
                </a:solidFill>
                <a:latin typeface="Arial"/>
                <a:ea typeface="Arial"/>
                <a:cs typeface="Arial"/>
                <a:sym typeface="Arial"/>
              </a:rPr>
              <a:t>3. Completar </a:t>
            </a:r>
            <a:endParaRPr b="1" i="0" sz="1600" u="none" cap="none" strike="noStrike">
              <a:solidFill>
                <a:srgbClr val="5C84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También podemos completar usando el promedio/mediana de algún subgrupo o generando una predicción del dato faltante en base a los demás datos mediante una regresión u otro método.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 último recurso es utilizar algún método de validación externa para completar los valores faltantes.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4"/>
          <p:cNvSpPr txBox="1"/>
          <p:nvPr/>
        </p:nvSpPr>
        <p:spPr>
          <a:xfrm>
            <a:off x="685800" y="2157911"/>
            <a:ext cx="7769700" cy="24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 importante validar que nuestros datos sean coherentes: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Coherencia interna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Coherencia externa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pción generada automáticamente" id="182" name="Google Shape;18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0864" y="883805"/>
            <a:ext cx="6460435" cy="121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666231" y="1830628"/>
            <a:ext cx="7769700" cy="24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Coherencia externa</a:t>
            </a:r>
            <a:endParaRPr b="1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Los datos deben tener sentido, ser valores posibles tanto a nivel global como dentro del universo del problema. Por ejemplo, no podemos tener edades negativas, fechas en el futuro o personas que midan 3 metros.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Estos datos pueden encontrarse haciendo un análisis univariado de las variables y buscando </a:t>
            </a:r>
            <a:r>
              <a:rPr b="0" i="1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outliers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También pueden deberse a errores de carga o en el uso de las unidades de medición.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pción generada automáticamente" id="190" name="Google Shape;19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0864" y="883805"/>
            <a:ext cx="6460435" cy="121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6"/>
          <p:cNvSpPr txBox="1"/>
          <p:nvPr/>
        </p:nvSpPr>
        <p:spPr>
          <a:xfrm>
            <a:off x="666231" y="1835134"/>
            <a:ext cx="7769700" cy="24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Coherencia interna</a:t>
            </a:r>
            <a:endParaRPr b="1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Los datos deben ser coherentes  entre sí, es decir, debe existir una relación adecuada entre las variables.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Por ejemplo, si analizamos las compras de un usuario, la cantidad de compras de un usuario en el mes debe ser mayor o igual a la cantidad de compras de ese usuario en </a:t>
            </a:r>
            <a:r>
              <a:rPr lang="es" sz="1600">
                <a:solidFill>
                  <a:schemeClr val="dk2"/>
                </a:solidFill>
              </a:rPr>
              <a:t>el día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 importante validar este punto para identificar errores de cálculo.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pción generada automáticamente" id="198" name="Google Shape;19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0864" y="883805"/>
            <a:ext cx="6460435" cy="121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547375" y="1980500"/>
            <a:ext cx="7769700" cy="2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Antes de comenzar a trabajar es importante asegurarnos de que nuestros datos estén lo suficientemente “limpios” para que los resultados que devuelvan sean válidos. Para ello debemos mirar: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199DF"/>
              </a:buClr>
              <a:buSzPts val="1800"/>
              <a:buFont typeface="Arial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Datos faltantes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9DF"/>
              </a:buClr>
              <a:buSzPts val="1800"/>
              <a:buFont typeface="Arial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Datos duplicados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9DF"/>
              </a:buClr>
              <a:buSzPts val="1800"/>
              <a:buFont typeface="Arial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Datos con coherencia interna y externa </a:t>
            </a:r>
            <a:r>
              <a:rPr b="0" i="0" lang="e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sanity check</a:t>
            </a:r>
            <a:r>
              <a:rPr b="0" i="0" lang="e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, Logotipo&#10;&#10;Descripción generada automáticamente" id="64" name="Google Shape;6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0176" y="875259"/>
            <a:ext cx="6424098" cy="120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/>
        </p:nvSpPr>
        <p:spPr>
          <a:xfrm>
            <a:off x="547375" y="1980499"/>
            <a:ext cx="7894876" cy="2611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Los datos duplicados, por regla general, no son deseables en ningún dataset.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 identificar que efectivamente se trate de datos duplicados, debemos tener alguna columna o columnas que sirvan como id único </a:t>
            </a:r>
            <a:r>
              <a:rPr b="1" i="0" lang="es" sz="1600" u="none" cap="none" strike="noStrike">
                <a:solidFill>
                  <a:srgbClr val="11507E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" sz="1600" u="none" cap="none" strike="noStrike">
                <a:solidFill>
                  <a:srgbClr val="11507E"/>
                </a:solidFill>
                <a:latin typeface="Courier New"/>
                <a:ea typeface="Courier New"/>
                <a:cs typeface="Courier New"/>
                <a:sym typeface="Courier New"/>
              </a:rPr>
              <a:t>unique key</a:t>
            </a:r>
            <a:r>
              <a:rPr b="1" i="0" lang="es" sz="1600" u="none" cap="none" strike="noStrike">
                <a:solidFill>
                  <a:srgbClr val="11507E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 nuestras observaciones, de forma tal que podremos identificar casos duplicados si observamos que ese id aparece más de una vez.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Muchas veces los duplicados son resultado de </a:t>
            </a:r>
            <a:r>
              <a:rPr b="1" i="1" lang="es" sz="1600" u="none" cap="none" strike="noStrike">
                <a:solidFill>
                  <a:srgbClr val="11507E"/>
                </a:solidFill>
                <a:latin typeface="Arial"/>
                <a:ea typeface="Arial"/>
                <a:cs typeface="Arial"/>
                <a:sym typeface="Arial"/>
              </a:rPr>
              <a:t>joins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mal hechos.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 con confianza media" id="72" name="Google Shape;72;p3"/>
          <p:cNvPicPr preferRelativeResize="0"/>
          <p:nvPr/>
        </p:nvPicPr>
        <p:blipFill rotWithShape="1">
          <a:blip r:embed="rId5">
            <a:alphaModFix/>
          </a:blip>
          <a:srcRect b="48460" l="0" r="0" t="0"/>
          <a:stretch/>
        </p:blipFill>
        <p:spPr>
          <a:xfrm>
            <a:off x="1438747" y="888060"/>
            <a:ext cx="6342423" cy="112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/>
        </p:nvSpPr>
        <p:spPr>
          <a:xfrm>
            <a:off x="547375" y="1766639"/>
            <a:ext cx="776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Detección de duplicados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7375" y="2206841"/>
            <a:ext cx="4418646" cy="2171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5907" y="2302636"/>
            <a:ext cx="2127179" cy="195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 con confianza media" id="82" name="Google Shape;82;p4"/>
          <p:cNvPicPr preferRelativeResize="0"/>
          <p:nvPr/>
        </p:nvPicPr>
        <p:blipFill rotWithShape="1">
          <a:blip r:embed="rId7">
            <a:alphaModFix/>
          </a:blip>
          <a:srcRect b="48460" l="0" r="0" t="0"/>
          <a:stretch/>
        </p:blipFill>
        <p:spPr>
          <a:xfrm>
            <a:off x="1438747" y="888060"/>
            <a:ext cx="6342423" cy="112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/>
        </p:nvSpPr>
        <p:spPr>
          <a:xfrm>
            <a:off x="567881" y="1914595"/>
            <a:ext cx="38940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También podemos identificar duplicados en una sola columna.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/>
          <p:nvPr/>
        </p:nvSpPr>
        <p:spPr>
          <a:xfrm>
            <a:off x="6174498" y="2066106"/>
            <a:ext cx="38940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 eliminarlos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2743" y="2731462"/>
            <a:ext cx="3144276" cy="13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7263" y="2571750"/>
            <a:ext cx="2686833" cy="171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 con confianza media" id="93" name="Google Shape;93;p5"/>
          <p:cNvPicPr preferRelativeResize="0"/>
          <p:nvPr/>
        </p:nvPicPr>
        <p:blipFill rotWithShape="1">
          <a:blip r:embed="rId7">
            <a:alphaModFix/>
          </a:blip>
          <a:srcRect b="48460" l="0" r="0" t="0"/>
          <a:stretch/>
        </p:blipFill>
        <p:spPr>
          <a:xfrm>
            <a:off x="1438747" y="888060"/>
            <a:ext cx="6342423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, Flecha&#10;&#10;Descripción generada automáticamente" id="94" name="Google Shape;94;p5"/>
          <p:cNvPicPr preferRelativeResize="0"/>
          <p:nvPr/>
        </p:nvPicPr>
        <p:blipFill rotWithShape="1">
          <a:blip r:embed="rId8">
            <a:alphaModFix/>
          </a:blip>
          <a:srcRect b="27400" l="1076" r="0" t="23786"/>
          <a:stretch/>
        </p:blipFill>
        <p:spPr>
          <a:xfrm rot="4474302">
            <a:off x="507160" y="2711070"/>
            <a:ext cx="608398" cy="243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, Flecha&#10;&#10;Descripción generada automáticamente" id="95" name="Google Shape;95;p5"/>
          <p:cNvPicPr preferRelativeResize="0"/>
          <p:nvPr/>
        </p:nvPicPr>
        <p:blipFill rotWithShape="1">
          <a:blip r:embed="rId8">
            <a:alphaModFix/>
          </a:blip>
          <a:srcRect b="27400" l="1076" r="0" t="23786"/>
          <a:stretch/>
        </p:blipFill>
        <p:spPr>
          <a:xfrm flipH="1" rot="-6327041">
            <a:off x="7817299" y="2577971"/>
            <a:ext cx="608398" cy="20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/>
        </p:nvSpPr>
        <p:spPr>
          <a:xfrm>
            <a:off x="547375" y="1738674"/>
            <a:ext cx="7769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5C84A1"/>
                </a:solidFill>
                <a:latin typeface="Arial"/>
                <a:ea typeface="Arial"/>
                <a:cs typeface="Arial"/>
                <a:sym typeface="Arial"/>
              </a:rPr>
              <a:t>0. Detección</a:t>
            </a:r>
            <a:endParaRPr b="1" i="0" sz="1600" u="none" cap="none" strike="noStrike">
              <a:solidFill>
                <a:srgbClr val="5C84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7375" y="2179674"/>
            <a:ext cx="4439241" cy="2320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" id="104" name="Google Shape;104;p6"/>
          <p:cNvPicPr preferRelativeResize="0"/>
          <p:nvPr/>
        </p:nvPicPr>
        <p:blipFill rotWithShape="1">
          <a:blip r:embed="rId6">
            <a:alphaModFix/>
          </a:blip>
          <a:srcRect b="56369" l="16016" r="14613" t="0"/>
          <a:stretch/>
        </p:blipFill>
        <p:spPr>
          <a:xfrm>
            <a:off x="2324847" y="883805"/>
            <a:ext cx="4452471" cy="95951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6"/>
          <p:cNvSpPr/>
          <p:nvPr/>
        </p:nvSpPr>
        <p:spPr>
          <a:xfrm>
            <a:off x="3549574" y="2571750"/>
            <a:ext cx="5435715" cy="1740033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2F2F2"/>
          </a:solidFill>
          <a:ln cap="flat" cmpd="sng" w="22225">
            <a:solidFill>
              <a:srgbClr val="5C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3721704" y="2644273"/>
            <a:ext cx="1041009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000" u="none" cap="none" strike="noStrike">
                <a:solidFill>
                  <a:srgbClr val="5C84A1"/>
                </a:solidFill>
                <a:latin typeface="Arial"/>
                <a:ea typeface="Arial"/>
                <a:cs typeface="Arial"/>
                <a:sym typeface="Arial"/>
              </a:rPr>
              <a:t>dropna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 u="none" cap="none" strike="noStrike">
              <a:solidFill>
                <a:srgbClr val="5C84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 u="none" cap="none" strike="noStrike">
              <a:solidFill>
                <a:srgbClr val="5C84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 u="none" cap="none" strike="noStrike">
              <a:solidFill>
                <a:srgbClr val="5C84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000" u="none" cap="none" strike="noStrike">
                <a:solidFill>
                  <a:srgbClr val="5C84A1"/>
                </a:solidFill>
                <a:latin typeface="Arial"/>
                <a:ea typeface="Arial"/>
                <a:cs typeface="Arial"/>
                <a:sym typeface="Arial"/>
              </a:rPr>
              <a:t>fillna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 u="none" cap="none" strike="noStrike">
              <a:solidFill>
                <a:srgbClr val="5C84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 u="none" cap="none" strike="noStrike">
              <a:solidFill>
                <a:srgbClr val="5C84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000" u="none" cap="none" strike="noStrike">
                <a:solidFill>
                  <a:srgbClr val="5C84A1"/>
                </a:solidFill>
                <a:latin typeface="Arial"/>
                <a:ea typeface="Arial"/>
                <a:cs typeface="Arial"/>
                <a:sym typeface="Arial"/>
              </a:rPr>
              <a:t>isnull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 u="none" cap="none" strike="noStrike">
              <a:solidFill>
                <a:srgbClr val="5C84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000" u="none" cap="none" strike="noStrike">
                <a:solidFill>
                  <a:srgbClr val="5C84A1"/>
                </a:solidFill>
                <a:latin typeface="Arial"/>
                <a:ea typeface="Arial"/>
                <a:cs typeface="Arial"/>
                <a:sym typeface="Arial"/>
              </a:rPr>
              <a:t>notnull</a:t>
            </a:r>
            <a:endParaRPr/>
          </a:p>
        </p:txBody>
      </p:sp>
      <p:sp>
        <p:nvSpPr>
          <p:cNvPr id="107" name="Google Shape;107;p6"/>
          <p:cNvSpPr txBox="1"/>
          <p:nvPr/>
        </p:nvSpPr>
        <p:spPr>
          <a:xfrm>
            <a:off x="4480559" y="2644273"/>
            <a:ext cx="466344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Filtrar etiquetas de eje basadas en si los valores de   cada nivel tienen datos faltantes, con umbrales variables para la cantidad de datos faltantes que se pueden tolerar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Completar los datos faltantes con un valor o utilizando un método de interpolación, como ‘</a:t>
            </a:r>
            <a:r>
              <a:rPr b="0" i="1" lang="e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ffill</a:t>
            </a:r>
            <a:r>
              <a:rPr b="0" i="0" lang="e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’ o ‘</a:t>
            </a:r>
            <a:r>
              <a:rPr b="0" i="1" lang="e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bfill</a:t>
            </a:r>
            <a:r>
              <a:rPr b="0" i="0" lang="e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’.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Regresar valores booleanos indicando qué valores están faltando.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Negación de </a:t>
            </a:r>
            <a:r>
              <a:rPr b="0" i="1" lang="e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isnull</a:t>
            </a:r>
            <a:r>
              <a:rPr b="0" i="0" lang="e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/>
        </p:nvSpPr>
        <p:spPr>
          <a:xfrm>
            <a:off x="547375" y="1844855"/>
            <a:ext cx="77697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5C84A1"/>
                </a:solidFill>
                <a:latin typeface="Arial"/>
                <a:ea typeface="Arial"/>
                <a:cs typeface="Arial"/>
                <a:sym typeface="Arial"/>
              </a:rPr>
              <a:t>1. Eliminar registro</a:t>
            </a:r>
            <a:endParaRPr b="1" i="0" sz="1600" u="none" cap="none" strike="noStrike">
              <a:solidFill>
                <a:srgbClr val="5C84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7375" y="2395956"/>
            <a:ext cx="3687126" cy="189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4951" y="2747546"/>
            <a:ext cx="2571709" cy="11860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" id="117" name="Google Shape;117;p7"/>
          <p:cNvPicPr preferRelativeResize="0"/>
          <p:nvPr/>
        </p:nvPicPr>
        <p:blipFill rotWithShape="1">
          <a:blip r:embed="rId7">
            <a:alphaModFix/>
          </a:blip>
          <a:srcRect b="56369" l="16016" r="14613" t="0"/>
          <a:stretch/>
        </p:blipFill>
        <p:spPr>
          <a:xfrm>
            <a:off x="2324847" y="883805"/>
            <a:ext cx="4452471" cy="95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8"/>
          <p:cNvPicPr preferRelativeResize="0"/>
          <p:nvPr/>
        </p:nvPicPr>
        <p:blipFill rotWithShape="1">
          <a:blip r:embed="rId5">
            <a:alphaModFix/>
          </a:blip>
          <a:srcRect b="26649" l="0" r="0" t="0"/>
          <a:stretch/>
        </p:blipFill>
        <p:spPr>
          <a:xfrm>
            <a:off x="685799" y="2251893"/>
            <a:ext cx="4151807" cy="2016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65964" y="3192420"/>
            <a:ext cx="2162627" cy="522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99363" y="3567295"/>
            <a:ext cx="1260698" cy="57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 txBox="1"/>
          <p:nvPr/>
        </p:nvSpPr>
        <p:spPr>
          <a:xfrm>
            <a:off x="547375" y="1844855"/>
            <a:ext cx="77697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5C84A1"/>
                </a:solidFill>
                <a:latin typeface="Arial"/>
                <a:ea typeface="Arial"/>
                <a:cs typeface="Arial"/>
                <a:sym typeface="Arial"/>
              </a:rPr>
              <a:t>1. Eliminar registro</a:t>
            </a:r>
            <a:endParaRPr b="1" i="0" sz="1600" u="none" cap="none" strike="noStrike">
              <a:solidFill>
                <a:srgbClr val="5C84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5">
            <a:alphaModFix/>
          </a:blip>
          <a:srcRect b="0" l="0" r="24888" t="74173"/>
          <a:stretch/>
        </p:blipFill>
        <p:spPr>
          <a:xfrm>
            <a:off x="5965964" y="2273874"/>
            <a:ext cx="3031911" cy="6902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" id="129" name="Google Shape;129;p8"/>
          <p:cNvPicPr preferRelativeResize="0"/>
          <p:nvPr/>
        </p:nvPicPr>
        <p:blipFill rotWithShape="1">
          <a:blip r:embed="rId8">
            <a:alphaModFix/>
          </a:blip>
          <a:srcRect b="56369" l="16016" r="14613" t="0"/>
          <a:stretch/>
        </p:blipFill>
        <p:spPr>
          <a:xfrm>
            <a:off x="2324847" y="883805"/>
            <a:ext cx="4452471" cy="95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/>
        </p:nvSpPr>
        <p:spPr>
          <a:xfrm>
            <a:off x="547375" y="1980500"/>
            <a:ext cx="77697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5C84A1"/>
                </a:solidFill>
                <a:latin typeface="Arial"/>
                <a:ea typeface="Arial"/>
                <a:cs typeface="Arial"/>
                <a:sym typeface="Arial"/>
              </a:rPr>
              <a:t>2. Eliminar variable</a:t>
            </a:r>
            <a:endParaRPr b="1" i="0" sz="1600" u="none" cap="none" strike="noStrike">
              <a:solidFill>
                <a:srgbClr val="5C84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9"/>
          <p:cNvPicPr preferRelativeResize="0"/>
          <p:nvPr/>
        </p:nvPicPr>
        <p:blipFill rotWithShape="1">
          <a:blip r:embed="rId5">
            <a:alphaModFix/>
          </a:blip>
          <a:srcRect b="43998" l="0" r="0" t="0"/>
          <a:stretch/>
        </p:blipFill>
        <p:spPr>
          <a:xfrm>
            <a:off x="1938760" y="2537474"/>
            <a:ext cx="2989044" cy="166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9"/>
          <p:cNvPicPr preferRelativeResize="0"/>
          <p:nvPr/>
        </p:nvPicPr>
        <p:blipFill rotWithShape="1">
          <a:blip r:embed="rId5">
            <a:alphaModFix/>
          </a:blip>
          <a:srcRect b="0" l="0" r="0" t="55730"/>
          <a:stretch/>
        </p:blipFill>
        <p:spPr>
          <a:xfrm>
            <a:off x="4935850" y="2608373"/>
            <a:ext cx="2820810" cy="12403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" id="139" name="Google Shape;139;p9"/>
          <p:cNvPicPr preferRelativeResize="0"/>
          <p:nvPr/>
        </p:nvPicPr>
        <p:blipFill rotWithShape="1">
          <a:blip r:embed="rId6">
            <a:alphaModFix/>
          </a:blip>
          <a:srcRect b="56369" l="16016" r="14613" t="0"/>
          <a:stretch/>
        </p:blipFill>
        <p:spPr>
          <a:xfrm>
            <a:off x="2324847" y="883805"/>
            <a:ext cx="4452471" cy="95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 Naya</dc:creator>
</cp:coreProperties>
</file>