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6A7F6"/>
    <a:srgbClr val="0D5BDC"/>
    <a:srgbClr val="6AA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06" autoAdjust="0"/>
  </p:normalViewPr>
  <p:slideViewPr>
    <p:cSldViewPr snapToGrid="0">
      <p:cViewPr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d9578f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d9578f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a879d82f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a879d82f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4d9578f5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4d9578f5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a879d82f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a879d82f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d9578f5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d9578f5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925a49c7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925a49c7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925a49c7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925a49c7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925a49c7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925a49c7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b40e65cb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b40e65cb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a0353f2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a0353f25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b73208b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b73208b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4d9578f5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4d9578f5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a879d82f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a879d82f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925a49c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925a49c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190d6d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190d6d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d9578f5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d9578f5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b40e65c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b40e65c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879d8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879d8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20b5e8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20b5e8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a20b5e8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a20b5e8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a879d82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a879d82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DFFFF048-09CF-4F15-900D-83C0053992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036" b="17076"/>
          <a:stretch/>
        </p:blipFill>
        <p:spPr>
          <a:xfrm>
            <a:off x="0" y="1133363"/>
            <a:ext cx="9144000" cy="401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1ABDF89-3B7A-4CFC-BC98-7E0D18628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70" r="11536" b="39860"/>
          <a:stretch/>
        </p:blipFill>
        <p:spPr>
          <a:xfrm>
            <a:off x="0" y="1935122"/>
            <a:ext cx="7560930" cy="2021850"/>
          </a:xfrm>
          <a:prstGeom prst="rect">
            <a:avLst/>
          </a:prstGeom>
        </p:spPr>
      </p:pic>
      <p:pic>
        <p:nvPicPr>
          <p:cNvPr id="12" name="Google Shape;95;p16">
            <a:extLst>
              <a:ext uri="{FF2B5EF4-FFF2-40B4-BE49-F238E27FC236}">
                <a16:creationId xmlns:a16="http://schemas.microsoft.com/office/drawing/2014/main" id="{B57B68BE-59A0-43C9-8326-6BC8B708A1D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461800" y="1574250"/>
            <a:ext cx="8032500" cy="272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2"/>
                </a:solidFill>
              </a:rPr>
              <a:t>Son puntos de corte que dividen el rango de una variable o las observaciones de una muestra en intervalos de igual probabilidad. En términos más sencillos, consiste en dividir una variable en intervalos que contienen la misma frecuencia de elementos.</a:t>
            </a:r>
            <a:br>
              <a:rPr lang="es" sz="1500" dirty="0">
                <a:solidFill>
                  <a:schemeClr val="dk2"/>
                </a:solidFill>
              </a:rPr>
            </a:br>
            <a:br>
              <a:rPr lang="es" sz="1500" dirty="0">
                <a:solidFill>
                  <a:schemeClr val="dk2"/>
                </a:solidFill>
              </a:rPr>
            </a:br>
            <a:r>
              <a:rPr lang="es" sz="1500" dirty="0">
                <a:solidFill>
                  <a:schemeClr val="dk2"/>
                </a:solidFill>
              </a:rPr>
              <a:t>Los cuantiles más usuales tienen nombres particulares: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A95F4"/>
              </a:buClr>
              <a:buSzPts val="1500"/>
              <a:buChar char="●"/>
            </a:pPr>
            <a:r>
              <a:rPr lang="es" sz="1500" b="1" dirty="0">
                <a:solidFill>
                  <a:srgbClr val="76A7F6"/>
                </a:solidFill>
              </a:rPr>
              <a:t>Cuartiles</a:t>
            </a:r>
            <a:r>
              <a:rPr lang="es" sz="1500" dirty="0">
                <a:solidFill>
                  <a:schemeClr val="dk2"/>
                </a:solidFill>
              </a:rPr>
              <a:t>:  </a:t>
            </a:r>
            <a:r>
              <a:rPr lang="es" sz="1500" b="1" dirty="0">
                <a:solidFill>
                  <a:schemeClr val="dk2"/>
                </a:solidFill>
              </a:rPr>
              <a:t>4 grupos</a:t>
            </a:r>
            <a:r>
              <a:rPr lang="es" sz="1500" dirty="0">
                <a:solidFill>
                  <a:schemeClr val="dk2"/>
                </a:solidFill>
              </a:rPr>
              <a:t>, cada uno con el </a:t>
            </a:r>
            <a:r>
              <a:rPr lang="es" sz="1500" b="1" dirty="0">
                <a:solidFill>
                  <a:schemeClr val="dk2"/>
                </a:solidFill>
              </a:rPr>
              <a:t>25%</a:t>
            </a:r>
            <a:r>
              <a:rPr lang="es" sz="1500" dirty="0">
                <a:solidFill>
                  <a:schemeClr val="dk2"/>
                </a:solidFill>
              </a:rPr>
              <a:t> de las observaciones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95F4"/>
              </a:buClr>
              <a:buSzPts val="1500"/>
              <a:buChar char="●"/>
            </a:pPr>
            <a:r>
              <a:rPr lang="es" sz="1500" b="1" dirty="0">
                <a:solidFill>
                  <a:srgbClr val="76A7F6"/>
                </a:solidFill>
              </a:rPr>
              <a:t>Quintiles</a:t>
            </a:r>
            <a:r>
              <a:rPr lang="es" sz="1500" dirty="0">
                <a:solidFill>
                  <a:schemeClr val="dk2"/>
                </a:solidFill>
              </a:rPr>
              <a:t>:  </a:t>
            </a:r>
            <a:r>
              <a:rPr lang="es" sz="1500" b="1" dirty="0">
                <a:solidFill>
                  <a:schemeClr val="dk2"/>
                </a:solidFill>
              </a:rPr>
              <a:t>5 grupos</a:t>
            </a:r>
            <a:r>
              <a:rPr lang="es" sz="1500" dirty="0">
                <a:solidFill>
                  <a:schemeClr val="dk2"/>
                </a:solidFill>
              </a:rPr>
              <a:t>, cada uno con el </a:t>
            </a:r>
            <a:r>
              <a:rPr lang="es" sz="1500" b="1" dirty="0">
                <a:solidFill>
                  <a:schemeClr val="dk2"/>
                </a:solidFill>
              </a:rPr>
              <a:t>20%</a:t>
            </a:r>
            <a:r>
              <a:rPr lang="es" sz="1500" dirty="0">
                <a:solidFill>
                  <a:schemeClr val="dk2"/>
                </a:solidFill>
              </a:rPr>
              <a:t> de las observaciones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95F4"/>
              </a:buClr>
              <a:buSzPts val="1500"/>
              <a:buChar char="●"/>
            </a:pPr>
            <a:r>
              <a:rPr lang="es" sz="1500" b="1" dirty="0">
                <a:solidFill>
                  <a:srgbClr val="76A7F6"/>
                </a:solidFill>
              </a:rPr>
              <a:t>Deciles</a:t>
            </a:r>
            <a:r>
              <a:rPr lang="es" sz="1500" dirty="0">
                <a:solidFill>
                  <a:schemeClr val="dk2"/>
                </a:solidFill>
              </a:rPr>
              <a:t>:  </a:t>
            </a:r>
            <a:r>
              <a:rPr lang="es" sz="1500" b="1" dirty="0">
                <a:solidFill>
                  <a:schemeClr val="dk2"/>
                </a:solidFill>
              </a:rPr>
              <a:t>10 grupos</a:t>
            </a:r>
            <a:r>
              <a:rPr lang="es" sz="1500" dirty="0">
                <a:solidFill>
                  <a:schemeClr val="dk2"/>
                </a:solidFill>
              </a:rPr>
              <a:t>, cada uno con el </a:t>
            </a:r>
            <a:r>
              <a:rPr lang="es" sz="1500" b="1" dirty="0">
                <a:solidFill>
                  <a:schemeClr val="dk2"/>
                </a:solidFill>
              </a:rPr>
              <a:t>10%</a:t>
            </a:r>
            <a:r>
              <a:rPr lang="es" sz="1500" dirty="0">
                <a:solidFill>
                  <a:schemeClr val="dk2"/>
                </a:solidFill>
              </a:rPr>
              <a:t> de las observaciones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95F4"/>
              </a:buClr>
              <a:buSzPts val="1500"/>
              <a:buChar char="●"/>
            </a:pPr>
            <a:r>
              <a:rPr lang="es" sz="1500" b="1" dirty="0">
                <a:solidFill>
                  <a:srgbClr val="76A7F6"/>
                </a:solidFill>
              </a:rPr>
              <a:t>Percentiles</a:t>
            </a:r>
            <a:r>
              <a:rPr lang="es" sz="1500" dirty="0">
                <a:solidFill>
                  <a:schemeClr val="dk2"/>
                </a:solidFill>
              </a:rPr>
              <a:t>:  </a:t>
            </a:r>
            <a:r>
              <a:rPr lang="es" sz="1500" b="1" dirty="0">
                <a:solidFill>
                  <a:schemeClr val="dk2"/>
                </a:solidFill>
              </a:rPr>
              <a:t>100 grupos</a:t>
            </a:r>
            <a:r>
              <a:rPr lang="es" sz="1500" dirty="0">
                <a:solidFill>
                  <a:schemeClr val="dk2"/>
                </a:solidFill>
              </a:rPr>
              <a:t>, cada uno con el </a:t>
            </a:r>
            <a:r>
              <a:rPr lang="es" sz="1500" b="1" dirty="0">
                <a:solidFill>
                  <a:schemeClr val="dk2"/>
                </a:solidFill>
              </a:rPr>
              <a:t>1%</a:t>
            </a:r>
            <a:r>
              <a:rPr lang="es" sz="1500" dirty="0">
                <a:solidFill>
                  <a:schemeClr val="dk2"/>
                </a:solidFill>
              </a:rPr>
              <a:t> de las observaciones</a:t>
            </a: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6" name="Google Shape;95;p16">
            <a:extLst>
              <a:ext uri="{FF2B5EF4-FFF2-40B4-BE49-F238E27FC236}">
                <a16:creationId xmlns:a16="http://schemas.microsoft.com/office/drawing/2014/main" id="{A3D02487-6575-4822-81D7-684794B266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F30214FA-CC4A-4755-9CDC-3B15F365E768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76A7F6"/>
                </a:solidFill>
              </a:rPr>
              <a:t>Cuantiles</a:t>
            </a:r>
            <a:endParaRPr sz="2600" b="1" spc="300" dirty="0">
              <a:solidFill>
                <a:srgbClr val="76A7F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453675" y="1443539"/>
            <a:ext cx="7686900" cy="120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700" dirty="0">
                <a:solidFill>
                  <a:srgbClr val="A64D79"/>
                </a:solidFill>
              </a:rPr>
              <a:t>pandas.qcut </a:t>
            </a:r>
            <a:r>
              <a:rPr lang="es" sz="1500" dirty="0">
                <a:solidFill>
                  <a:srgbClr val="666666"/>
                </a:solidFill>
              </a:rPr>
              <a:t>(</a:t>
            </a:r>
            <a:r>
              <a:rPr lang="es" sz="1500" i="1" dirty="0">
                <a:solidFill>
                  <a:srgbClr val="666666"/>
                </a:solidFill>
              </a:rPr>
              <a:t>x</a:t>
            </a:r>
            <a:r>
              <a:rPr lang="es" sz="1500" dirty="0">
                <a:solidFill>
                  <a:srgbClr val="666666"/>
                </a:solidFill>
              </a:rPr>
              <a:t>, </a:t>
            </a:r>
            <a:r>
              <a:rPr lang="es" sz="1500" i="1" dirty="0">
                <a:solidFill>
                  <a:srgbClr val="666666"/>
                </a:solidFill>
              </a:rPr>
              <a:t>q</a:t>
            </a:r>
            <a:r>
              <a:rPr lang="es" sz="1500" dirty="0">
                <a:solidFill>
                  <a:srgbClr val="666666"/>
                </a:solidFill>
              </a:rPr>
              <a:t>,</a:t>
            </a:r>
            <a:r>
              <a:rPr lang="es" sz="1500" i="1" dirty="0">
                <a:solidFill>
                  <a:srgbClr val="666666"/>
                </a:solidFill>
              </a:rPr>
              <a:t> labels=None</a:t>
            </a:r>
            <a:r>
              <a:rPr lang="es" sz="1500" dirty="0">
                <a:solidFill>
                  <a:srgbClr val="666666"/>
                </a:solidFill>
              </a:rPr>
              <a:t>)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53675" y="2117482"/>
            <a:ext cx="7940700" cy="187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B0F0"/>
              </a:buClr>
              <a:buSzPts val="1500"/>
              <a:buChar char="●"/>
            </a:pPr>
            <a:r>
              <a:rPr lang="es" sz="1500" i="1" dirty="0">
                <a:solidFill>
                  <a:srgbClr val="00B0F0"/>
                </a:solidFill>
              </a:rPr>
              <a:t>x</a:t>
            </a:r>
            <a:r>
              <a:rPr lang="es" sz="1500" dirty="0">
                <a:solidFill>
                  <a:srgbClr val="00B0F0"/>
                </a:solidFill>
              </a:rPr>
              <a:t>: </a:t>
            </a:r>
            <a:r>
              <a:rPr lang="es" sz="1500" dirty="0">
                <a:solidFill>
                  <a:srgbClr val="595959"/>
                </a:solidFill>
              </a:rPr>
              <a:t>variable</a:t>
            </a:r>
            <a:endParaRPr sz="1500" dirty="0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Char char="●"/>
            </a:pPr>
            <a:r>
              <a:rPr lang="es" sz="1500" i="1" dirty="0">
                <a:solidFill>
                  <a:srgbClr val="00B0F0"/>
                </a:solidFill>
              </a:rPr>
              <a:t>q</a:t>
            </a:r>
            <a:r>
              <a:rPr lang="es" sz="1500" dirty="0">
                <a:solidFill>
                  <a:srgbClr val="00B0F0"/>
                </a:solidFill>
              </a:rPr>
              <a:t>: </a:t>
            </a:r>
            <a:endParaRPr sz="1500" dirty="0">
              <a:solidFill>
                <a:srgbClr val="00B0F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 dirty="0">
                <a:solidFill>
                  <a:srgbClr val="595959"/>
                </a:solidFill>
              </a:rPr>
              <a:t>número de cuantiles</a:t>
            </a:r>
            <a:endParaRPr sz="1500" dirty="0">
              <a:solidFill>
                <a:srgbClr val="595959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 dirty="0">
                <a:solidFill>
                  <a:srgbClr val="595959"/>
                </a:solidFill>
              </a:rPr>
              <a:t>lista de cuantiles específicos</a:t>
            </a:r>
            <a:endParaRPr sz="1500" dirty="0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Char char="●"/>
            </a:pPr>
            <a:r>
              <a:rPr lang="es" sz="1500" i="1" dirty="0">
                <a:solidFill>
                  <a:srgbClr val="00B0F0"/>
                </a:solidFill>
              </a:rPr>
              <a:t>labels</a:t>
            </a:r>
            <a:r>
              <a:rPr lang="es" sz="1500" dirty="0">
                <a:solidFill>
                  <a:srgbClr val="00B0F0"/>
                </a:solidFill>
              </a:rPr>
              <a:t>: </a:t>
            </a:r>
            <a:r>
              <a:rPr lang="es" sz="1500" dirty="0">
                <a:solidFill>
                  <a:srgbClr val="595959"/>
                </a:solidFill>
              </a:rPr>
              <a:t>etiquetas de los bins/intervalos. Es opcional</a:t>
            </a:r>
            <a:endParaRPr sz="1500" dirty="0">
              <a:solidFill>
                <a:srgbClr val="595959"/>
              </a:solidFill>
            </a:endParaRPr>
          </a:p>
        </p:txBody>
      </p:sp>
      <p:pic>
        <p:nvPicPr>
          <p:cNvPr id="7" name="Google Shape;95;p16">
            <a:extLst>
              <a:ext uri="{FF2B5EF4-FFF2-40B4-BE49-F238E27FC236}">
                <a16:creationId xmlns:a16="http://schemas.microsoft.com/office/drawing/2014/main" id="{FC303BB1-6112-4505-B3B9-34098AE1E7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C596CD40-3232-4147-9274-ADA6CB3CCD35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00B0F0"/>
                </a:solidFill>
              </a:rPr>
              <a:t>Función qcut</a:t>
            </a:r>
            <a:endParaRPr sz="2600" b="1" spc="3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148078" y="2276299"/>
            <a:ext cx="1328400" cy="29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rgbClr val="595959"/>
                </a:solidFill>
              </a:rPr>
              <a:t>Igual</a:t>
            </a:r>
            <a:r>
              <a:rPr lang="es" sz="1600" dirty="0"/>
              <a:t> </a:t>
            </a:r>
            <a:r>
              <a:rPr lang="es" sz="1500" dirty="0">
                <a:solidFill>
                  <a:srgbClr val="595959"/>
                </a:solidFill>
              </a:rPr>
              <a:t>ancho</a:t>
            </a:r>
            <a:endParaRPr sz="1600" dirty="0"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669" y="2264375"/>
            <a:ext cx="4923378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>
            <a:off x="1770050" y="2188175"/>
            <a:ext cx="15642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3370250" y="2188175"/>
            <a:ext cx="15642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4970450" y="2188175"/>
            <a:ext cx="15642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1868350" y="1547050"/>
            <a:ext cx="141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E06666"/>
                </a:solidFill>
              </a:rPr>
              <a:t>Bin 1</a:t>
            </a:r>
            <a:br>
              <a:rPr lang="es" sz="1500" b="1">
                <a:solidFill>
                  <a:srgbClr val="E06666"/>
                </a:solidFill>
              </a:rPr>
            </a:br>
            <a:r>
              <a:rPr lang="es" sz="1500">
                <a:solidFill>
                  <a:srgbClr val="E06666"/>
                </a:solidFill>
              </a:rPr>
              <a:t>elementos: 7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563725" y="1547050"/>
            <a:ext cx="127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93C47D"/>
                </a:solidFill>
              </a:rPr>
              <a:t>Bin 2</a:t>
            </a:r>
            <a:br>
              <a:rPr lang="es" sz="1500" b="1">
                <a:solidFill>
                  <a:srgbClr val="93C47D"/>
                </a:solidFill>
              </a:rPr>
            </a:br>
            <a:r>
              <a:rPr lang="es" sz="1500">
                <a:solidFill>
                  <a:srgbClr val="93C47D"/>
                </a:solidFill>
              </a:rPr>
              <a:t>elementos: 3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5119900" y="1565925"/>
            <a:ext cx="127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6FA8DC"/>
                </a:solidFill>
              </a:rPr>
              <a:t>Bin 3</a:t>
            </a:r>
            <a:br>
              <a:rPr lang="es" sz="1500" b="1">
                <a:solidFill>
                  <a:srgbClr val="6FA8DC"/>
                </a:solidFill>
              </a:rPr>
            </a:br>
            <a:r>
              <a:rPr lang="es" sz="1500">
                <a:solidFill>
                  <a:srgbClr val="6FA8DC"/>
                </a:solidFill>
              </a:rPr>
              <a:t>elementos: 2</a:t>
            </a:r>
            <a:endParaRPr sz="1500">
              <a:solidFill>
                <a:srgbClr val="6FA8DC"/>
              </a:solidFill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669" y="3102575"/>
            <a:ext cx="4923378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1770050" y="3026375"/>
            <a:ext cx="7617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2567600" y="3026375"/>
            <a:ext cx="11190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3722450" y="3026375"/>
            <a:ext cx="28125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1589825" y="3892459"/>
            <a:ext cx="141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rgbClr val="E06666"/>
                </a:solidFill>
              </a:rPr>
              <a:t>Bin 1</a:t>
            </a:r>
            <a:br>
              <a:rPr lang="es" sz="1500" b="1" dirty="0">
                <a:solidFill>
                  <a:srgbClr val="E06666"/>
                </a:solidFill>
              </a:rPr>
            </a:br>
            <a:r>
              <a:rPr lang="es" sz="1500" dirty="0">
                <a:solidFill>
                  <a:srgbClr val="E06666"/>
                </a:solidFill>
              </a:rPr>
              <a:t>elementos: 4</a:t>
            </a:r>
            <a:endParaRPr dirty="0">
              <a:solidFill>
                <a:srgbClr val="E06666"/>
              </a:solidFill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2850482" y="3892459"/>
            <a:ext cx="127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rgbClr val="93C47D"/>
                </a:solidFill>
              </a:rPr>
              <a:t>Bin 2</a:t>
            </a:r>
            <a:br>
              <a:rPr lang="es" sz="1500" b="1" dirty="0">
                <a:solidFill>
                  <a:srgbClr val="93C47D"/>
                </a:solidFill>
              </a:rPr>
            </a:br>
            <a:r>
              <a:rPr lang="es" sz="1500" dirty="0">
                <a:solidFill>
                  <a:srgbClr val="93C47D"/>
                </a:solidFill>
              </a:rPr>
              <a:t>elementos: 4</a:t>
            </a:r>
            <a:endParaRPr dirty="0">
              <a:solidFill>
                <a:srgbClr val="93C47D"/>
              </a:solidFill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463419" y="3890464"/>
            <a:ext cx="127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rgbClr val="6FA8DC"/>
                </a:solidFill>
              </a:rPr>
              <a:t>Bin 3</a:t>
            </a:r>
            <a:br>
              <a:rPr lang="es" sz="1500" b="1" dirty="0">
                <a:solidFill>
                  <a:srgbClr val="6FA8DC"/>
                </a:solidFill>
              </a:rPr>
            </a:br>
            <a:r>
              <a:rPr lang="es" sz="1500" dirty="0">
                <a:solidFill>
                  <a:srgbClr val="6FA8DC"/>
                </a:solidFill>
              </a:rPr>
              <a:t>elementos: 4</a:t>
            </a:r>
            <a:endParaRPr sz="1500" dirty="0">
              <a:solidFill>
                <a:srgbClr val="6FA8DC"/>
              </a:solidFill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148078" y="3079647"/>
            <a:ext cx="1564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rgbClr val="595959"/>
                </a:solidFill>
              </a:rPr>
              <a:t>Igual</a:t>
            </a:r>
            <a:r>
              <a:rPr lang="es" sz="1600" dirty="0"/>
              <a:t> </a:t>
            </a:r>
            <a:r>
              <a:rPr lang="es" sz="1500" dirty="0">
                <a:solidFill>
                  <a:srgbClr val="595959"/>
                </a:solidFill>
              </a:rPr>
              <a:t>frecuencia</a:t>
            </a:r>
            <a:endParaRPr sz="1600" dirty="0"/>
          </a:p>
        </p:txBody>
      </p:sp>
      <p:pic>
        <p:nvPicPr>
          <p:cNvPr id="24" name="Google Shape;95;p16">
            <a:extLst>
              <a:ext uri="{FF2B5EF4-FFF2-40B4-BE49-F238E27FC236}">
                <a16:creationId xmlns:a16="http://schemas.microsoft.com/office/drawing/2014/main" id="{7A32D12F-05BB-4700-AAB3-63B75995DAD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5;p14">
            <a:extLst>
              <a:ext uri="{FF2B5EF4-FFF2-40B4-BE49-F238E27FC236}">
                <a16:creationId xmlns:a16="http://schemas.microsoft.com/office/drawing/2014/main" id="{D3A156D2-95FF-44B4-8933-ABB13C4A5A34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0D5BDC"/>
                </a:solidFill>
              </a:rPr>
              <a:t>Comparación</a:t>
            </a:r>
            <a:endParaRPr sz="2600" b="1" spc="300" dirty="0">
              <a:solidFill>
                <a:srgbClr val="0D5BDC"/>
              </a:solidFill>
            </a:endParaRPr>
          </a:p>
        </p:txBody>
      </p:sp>
      <p:sp>
        <p:nvSpPr>
          <p:cNvPr id="26" name="Google Shape;117;p18">
            <a:extLst>
              <a:ext uri="{FF2B5EF4-FFF2-40B4-BE49-F238E27FC236}">
                <a16:creationId xmlns:a16="http://schemas.microsoft.com/office/drawing/2014/main" id="{4A86330C-E9C6-42B4-9D35-9BE88EC3358E}"/>
              </a:ext>
            </a:extLst>
          </p:cNvPr>
          <p:cNvSpPr txBox="1"/>
          <p:nvPr/>
        </p:nvSpPr>
        <p:spPr>
          <a:xfrm>
            <a:off x="6821522" y="2157044"/>
            <a:ext cx="2174400" cy="864908"/>
          </a:xfrm>
          <a:prstGeom prst="rect">
            <a:avLst/>
          </a:prstGeom>
          <a:noFill/>
          <a:ln w="19050" cap="flat" cmpd="sng">
            <a:solidFill>
              <a:srgbClr val="76A7F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700000" algn="tl" rotWithShape="0">
              <a:prstClr val="black">
                <a:alpha val="9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1:  0 ≤ X &lt; 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2: 15 ≤ X &lt; 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3:  30 ≤ X &lt; 45</a:t>
            </a:r>
            <a:endParaRPr lang="de-DE"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" name="Google Shape;117;p18">
            <a:extLst>
              <a:ext uri="{FF2B5EF4-FFF2-40B4-BE49-F238E27FC236}">
                <a16:creationId xmlns:a16="http://schemas.microsoft.com/office/drawing/2014/main" id="{F0A94D94-6437-4693-9705-88587DE15807}"/>
              </a:ext>
            </a:extLst>
          </p:cNvPr>
          <p:cNvSpPr txBox="1"/>
          <p:nvPr/>
        </p:nvSpPr>
        <p:spPr>
          <a:xfrm>
            <a:off x="6821522" y="3208047"/>
            <a:ext cx="2174400" cy="864908"/>
          </a:xfrm>
          <a:prstGeom prst="rect">
            <a:avLst/>
          </a:prstGeom>
          <a:noFill/>
          <a:ln w="19050" cap="flat" cmpd="sng">
            <a:solidFill>
              <a:srgbClr val="76A7F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700000" algn="tl" rotWithShape="0">
              <a:prstClr val="black">
                <a:alpha val="9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1:  0 ≤ X &lt; 7.5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2: 7.5 ≤ X &lt; 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3:  11 ≤ X &lt; 45</a:t>
            </a:r>
            <a:endParaRPr lang="de-DE"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468880" y="1849865"/>
            <a:ext cx="77697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En ocasiones es necesario dividir una variable de acuerdo al conocimiento existente sobre los datos con los cuales se trabaja.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Recordemos que a la función </a:t>
            </a:r>
            <a:r>
              <a:rPr lang="es" sz="1700" dirty="0">
                <a:solidFill>
                  <a:srgbClr val="A64D79"/>
                </a:solidFill>
              </a:rPr>
              <a:t>pandas.cut </a:t>
            </a:r>
            <a:r>
              <a:rPr lang="es" sz="1600" dirty="0">
                <a:solidFill>
                  <a:schemeClr val="dk2"/>
                </a:solidFill>
              </a:rPr>
              <a:t>podemos pasarle en el </a:t>
            </a:r>
            <a:r>
              <a:rPr lang="es" sz="1600" b="1" dirty="0">
                <a:solidFill>
                  <a:schemeClr val="dk2"/>
                </a:solidFill>
              </a:rPr>
              <a:t>parámetro</a:t>
            </a:r>
            <a:r>
              <a:rPr lang="es" sz="1600" dirty="0">
                <a:solidFill>
                  <a:schemeClr val="dk2"/>
                </a:solidFill>
              </a:rPr>
              <a:t> </a:t>
            </a:r>
            <a:r>
              <a:rPr lang="es" sz="1600" b="1" dirty="0">
                <a:solidFill>
                  <a:srgbClr val="002060"/>
                </a:solidFill>
              </a:rPr>
              <a:t>bins</a:t>
            </a:r>
            <a:r>
              <a:rPr lang="es" sz="1600" dirty="0">
                <a:solidFill>
                  <a:schemeClr val="dk2"/>
                </a:solidFill>
              </a:rPr>
              <a:t> una lista de los límites de los intervalos. </a:t>
            </a:r>
            <a:r>
              <a:rPr lang="es" sz="1700" dirty="0">
                <a:solidFill>
                  <a:srgbClr val="A64D79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5;p16">
            <a:extLst>
              <a:ext uri="{FF2B5EF4-FFF2-40B4-BE49-F238E27FC236}">
                <a16:creationId xmlns:a16="http://schemas.microsoft.com/office/drawing/2014/main" id="{516A2A31-9975-4FEE-94C9-02DE4EE5461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4647722A-82B4-4B42-A41C-E2F79053003E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002060"/>
                </a:solidFill>
              </a:rPr>
              <a:t>Conocimiento de dominio</a:t>
            </a:r>
            <a:endParaRPr sz="2600" b="1" spc="3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461800" y="1695400"/>
            <a:ext cx="8032500" cy="234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Basados en fórmulas u optimización de algún criterio de información.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199F5"/>
              </a:buClr>
              <a:buSzPts val="1600"/>
              <a:buChar char="●"/>
            </a:pPr>
            <a:r>
              <a:rPr lang="es" sz="1600" b="1" dirty="0">
                <a:solidFill>
                  <a:srgbClr val="76A7F6"/>
                </a:solidFill>
              </a:rPr>
              <a:t>Fórmulas:</a:t>
            </a:r>
            <a:r>
              <a:rPr lang="es" sz="1600" dirty="0">
                <a:solidFill>
                  <a:srgbClr val="76A7F6"/>
                </a:solidFill>
              </a:rPr>
              <a:t> </a:t>
            </a:r>
            <a:r>
              <a:rPr lang="es" sz="1600" dirty="0">
                <a:solidFill>
                  <a:schemeClr val="dk2"/>
                </a:solidFill>
              </a:rPr>
              <a:t>una expresión matemática que definen la cantidad de bins óptima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99F5"/>
              </a:buClr>
              <a:buSzPts val="1600"/>
              <a:buChar char="●"/>
            </a:pPr>
            <a:r>
              <a:rPr lang="es" sz="1600" b="1" dirty="0">
                <a:solidFill>
                  <a:srgbClr val="76A7F6"/>
                </a:solidFill>
              </a:rPr>
              <a:t>Optimización: </a:t>
            </a:r>
            <a:r>
              <a:rPr lang="es" sz="1600" dirty="0">
                <a:solidFill>
                  <a:schemeClr val="dk2"/>
                </a:solidFill>
              </a:rPr>
              <a:t>son métodos más complejos que definen los bins de la manera en la cual se obtiene la mayor información sobre la variable.</a:t>
            </a:r>
            <a:br>
              <a:rPr lang="es" sz="1600" dirty="0">
                <a:solidFill>
                  <a:schemeClr val="dk2"/>
                </a:solidFill>
              </a:rPr>
            </a:br>
            <a:r>
              <a:rPr lang="es" sz="1600" dirty="0">
                <a:solidFill>
                  <a:schemeClr val="dk2"/>
                </a:solidFill>
              </a:rPr>
              <a:t>Uno de los métodos más usuales es la </a:t>
            </a:r>
            <a:r>
              <a:rPr lang="es" sz="1600" i="1" dirty="0">
                <a:solidFill>
                  <a:srgbClr val="76A7F6"/>
                </a:solidFill>
              </a:rPr>
              <a:t>discretización basada en entropía</a:t>
            </a:r>
            <a:endParaRPr sz="1600" dirty="0">
              <a:solidFill>
                <a:srgbClr val="76A7F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6" name="Google Shape;95;p16">
            <a:extLst>
              <a:ext uri="{FF2B5EF4-FFF2-40B4-BE49-F238E27FC236}">
                <a16:creationId xmlns:a16="http://schemas.microsoft.com/office/drawing/2014/main" id="{CC80015A-2683-4207-97D1-AD0C9A3F65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71AA936E-EE32-4391-8027-C89414968DF4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76A7F6"/>
                </a:solidFill>
              </a:rPr>
              <a:t>Métodos supervisados</a:t>
            </a:r>
            <a:endParaRPr sz="2600" b="1" spc="300" dirty="0">
              <a:solidFill>
                <a:srgbClr val="76A7F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461800" y="1695400"/>
            <a:ext cx="8032500" cy="234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Basados en fórmulas u optimización de algún criterio de información.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290F4"/>
              </a:buClr>
              <a:buSzPts val="1600"/>
              <a:buChar char="●"/>
            </a:pPr>
            <a:r>
              <a:rPr lang="es" sz="1600" b="1" dirty="0">
                <a:solidFill>
                  <a:srgbClr val="76A7F6"/>
                </a:solidFill>
              </a:rPr>
              <a:t>Fórmulas:</a:t>
            </a:r>
            <a:r>
              <a:rPr lang="es" sz="1600" dirty="0">
                <a:solidFill>
                  <a:srgbClr val="76A7F6"/>
                </a:solidFill>
              </a:rPr>
              <a:t> </a:t>
            </a:r>
            <a:r>
              <a:rPr lang="es" sz="1600" dirty="0">
                <a:solidFill>
                  <a:schemeClr val="dk2"/>
                </a:solidFill>
              </a:rPr>
              <a:t>una expresión matemática que definen la cantidad de bins óptima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90F4"/>
              </a:buClr>
              <a:buSzPts val="1600"/>
              <a:buChar char="●"/>
            </a:pPr>
            <a:r>
              <a:rPr lang="es" sz="1600" b="1" dirty="0">
                <a:solidFill>
                  <a:srgbClr val="76A7F6"/>
                </a:solidFill>
              </a:rPr>
              <a:t>Optimización: </a:t>
            </a:r>
            <a:r>
              <a:rPr lang="es" sz="1600" dirty="0">
                <a:solidFill>
                  <a:schemeClr val="dk2"/>
                </a:solidFill>
              </a:rPr>
              <a:t>son métodos más complejos que definen los bins de la manera en la cual se obtiene la mayor información sobre la variable.</a:t>
            </a:r>
            <a:br>
              <a:rPr lang="es" sz="1600" dirty="0">
                <a:solidFill>
                  <a:schemeClr val="dk2"/>
                </a:solidFill>
              </a:rPr>
            </a:br>
            <a:r>
              <a:rPr lang="es" sz="1600" dirty="0">
                <a:solidFill>
                  <a:schemeClr val="dk2"/>
                </a:solidFill>
              </a:rPr>
              <a:t>Uno de los métodos más usuales es la </a:t>
            </a:r>
            <a:r>
              <a:rPr lang="es" sz="1600" i="1" dirty="0">
                <a:solidFill>
                  <a:srgbClr val="76A7F6"/>
                </a:solidFill>
              </a:rPr>
              <a:t>discretización basada en entropía</a:t>
            </a:r>
            <a:endParaRPr sz="1600" dirty="0">
              <a:solidFill>
                <a:srgbClr val="76A7F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6" name="Google Shape;95;p16">
            <a:extLst>
              <a:ext uri="{FF2B5EF4-FFF2-40B4-BE49-F238E27FC236}">
                <a16:creationId xmlns:a16="http://schemas.microsoft.com/office/drawing/2014/main" id="{F0918741-BC6C-4CD5-A58B-C81B2F0566E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2C33EFB3-7A88-4312-9A50-A481AF65CD0C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76A7F6"/>
                </a:solidFill>
              </a:rPr>
              <a:t>Métodos supervisados</a:t>
            </a:r>
            <a:endParaRPr sz="2600" b="1" spc="300" dirty="0">
              <a:solidFill>
                <a:srgbClr val="76A7F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311699" y="1683309"/>
            <a:ext cx="5730900" cy="11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Es una </a:t>
            </a:r>
            <a:r>
              <a:rPr lang="es" sz="1600" b="1" dirty="0">
                <a:solidFill>
                  <a:srgbClr val="0D5BDC"/>
                </a:solidFill>
              </a:rPr>
              <a:t>representación</a:t>
            </a:r>
            <a:r>
              <a:rPr lang="es" sz="1600" dirty="0">
                <a:solidFill>
                  <a:schemeClr val="dk2"/>
                </a:solidFill>
              </a:rPr>
              <a:t> aproximada de la </a:t>
            </a:r>
            <a:r>
              <a:rPr lang="es" sz="1600" b="1" dirty="0">
                <a:solidFill>
                  <a:srgbClr val="0D5BDC"/>
                </a:solidFill>
              </a:rPr>
              <a:t>distribución</a:t>
            </a:r>
            <a:r>
              <a:rPr lang="es" sz="1600" dirty="0">
                <a:solidFill>
                  <a:schemeClr val="dk2"/>
                </a:solidFill>
              </a:rPr>
              <a:t> de una variable numérica. Normalmente nos interesa observar la representación </a:t>
            </a:r>
            <a:r>
              <a:rPr lang="es" sz="1600" b="1" dirty="0">
                <a:solidFill>
                  <a:srgbClr val="0D5BDC"/>
                </a:solidFill>
              </a:rPr>
              <a:t>gráfica</a:t>
            </a:r>
            <a:r>
              <a:rPr lang="es" sz="1600" dirty="0">
                <a:solidFill>
                  <a:schemeClr val="dk2"/>
                </a:solidFill>
              </a:rPr>
              <a:t> del histograma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425" y="1834138"/>
            <a:ext cx="2658874" cy="265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311699" y="2876309"/>
            <a:ext cx="5730900" cy="147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Para su </a:t>
            </a:r>
            <a:r>
              <a:rPr lang="es" sz="1600" b="1" dirty="0">
                <a:solidFill>
                  <a:srgbClr val="0D5BDC"/>
                </a:solidFill>
              </a:rPr>
              <a:t>construcción</a:t>
            </a:r>
            <a:r>
              <a:rPr lang="es" sz="1600" b="1" dirty="0">
                <a:solidFill>
                  <a:schemeClr val="dk2"/>
                </a:solidFill>
              </a:rPr>
              <a:t>:</a:t>
            </a:r>
            <a:endParaRPr sz="1600" b="1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s" sz="1600" dirty="0">
                <a:solidFill>
                  <a:schemeClr val="dk2"/>
                </a:solidFill>
              </a:rPr>
              <a:t>Se definen los intervalos/bins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s" sz="1600" dirty="0">
                <a:solidFill>
                  <a:schemeClr val="dk2"/>
                </a:solidFill>
              </a:rPr>
              <a:t>Se cuenta la cantidad de observaciones que están dentro de cada intervalo 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8" name="Google Shape;95;p16">
            <a:extLst>
              <a:ext uri="{FF2B5EF4-FFF2-40B4-BE49-F238E27FC236}">
                <a16:creationId xmlns:a16="http://schemas.microsoft.com/office/drawing/2014/main" id="{AFBD87B4-80D8-4490-B31C-FFEEB3B55A9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4E7D2E9E-A597-400D-B7F3-775672DF0AD6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0D5BDC"/>
                </a:solidFill>
              </a:rPr>
              <a:t>Histograma</a:t>
            </a:r>
            <a:endParaRPr sz="2600" b="1" spc="300" dirty="0">
              <a:solidFill>
                <a:srgbClr val="0D5BD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/>
        </p:nvSpPr>
        <p:spPr>
          <a:xfrm>
            <a:off x="294925" y="1579660"/>
            <a:ext cx="2946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700" dirty="0">
                <a:solidFill>
                  <a:srgbClr val="A64D79"/>
                </a:solidFill>
              </a:rPr>
              <a:t>numpy.histogram</a:t>
            </a:r>
            <a:r>
              <a:rPr lang="es" sz="1500" dirty="0">
                <a:solidFill>
                  <a:srgbClr val="666666"/>
                </a:solidFill>
              </a:rPr>
              <a:t>(</a:t>
            </a:r>
            <a:r>
              <a:rPr lang="es" sz="1500" i="1" dirty="0">
                <a:solidFill>
                  <a:srgbClr val="666666"/>
                </a:solidFill>
              </a:rPr>
              <a:t>a</a:t>
            </a:r>
            <a:r>
              <a:rPr lang="es" sz="1500" dirty="0">
                <a:solidFill>
                  <a:srgbClr val="666666"/>
                </a:solidFill>
              </a:rPr>
              <a:t>, </a:t>
            </a:r>
            <a:r>
              <a:rPr lang="es" sz="1500" i="1" dirty="0">
                <a:solidFill>
                  <a:srgbClr val="666666"/>
                </a:solidFill>
              </a:rPr>
              <a:t>bins</a:t>
            </a:r>
            <a:r>
              <a:rPr lang="es" sz="1500" dirty="0">
                <a:solidFill>
                  <a:srgbClr val="666666"/>
                </a:solidFill>
              </a:rPr>
              <a:t>, </a:t>
            </a:r>
            <a:r>
              <a:rPr lang="es" sz="1500" i="1" dirty="0">
                <a:solidFill>
                  <a:srgbClr val="666666"/>
                </a:solidFill>
              </a:rPr>
              <a:t>...</a:t>
            </a:r>
            <a:r>
              <a:rPr lang="es" sz="1500" dirty="0">
                <a:solidFill>
                  <a:srgbClr val="666666"/>
                </a:solidFill>
              </a:rPr>
              <a:t>)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286800" y="2226135"/>
            <a:ext cx="4428600" cy="187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70C0"/>
              </a:buClr>
              <a:buSzPts val="1500"/>
              <a:buChar char="●"/>
            </a:pPr>
            <a:r>
              <a:rPr lang="es" sz="1500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s" sz="15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" sz="1500" dirty="0">
                <a:solidFill>
                  <a:srgbClr val="595959"/>
                </a:solidFill>
              </a:rPr>
              <a:t>array o lista de </a:t>
            </a:r>
            <a:r>
              <a:rPr lang="es" sz="1500" dirty="0">
                <a:solidFill>
                  <a:schemeClr val="dk2"/>
                </a:solidFill>
              </a:rPr>
              <a:t>elementos</a:t>
            </a:r>
            <a:endParaRPr sz="1500" dirty="0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Char char="●"/>
            </a:pPr>
            <a:r>
              <a:rPr lang="es" sz="1500" i="1" dirty="0">
                <a:solidFill>
                  <a:schemeClr val="accent1">
                    <a:lumMod val="50000"/>
                  </a:schemeClr>
                </a:solidFill>
              </a:rPr>
              <a:t>bins</a:t>
            </a:r>
            <a:r>
              <a:rPr lang="es" sz="15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sz="15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 b="1" dirty="0">
                <a:solidFill>
                  <a:schemeClr val="accent1">
                    <a:lumMod val="50000"/>
                  </a:schemeClr>
                </a:solidFill>
              </a:rPr>
              <a:t>entero: </a:t>
            </a:r>
            <a:r>
              <a:rPr lang="es" sz="1500" dirty="0">
                <a:solidFill>
                  <a:srgbClr val="595959"/>
                </a:solidFill>
              </a:rPr>
              <a:t>cantidad de bins de igual ancho</a:t>
            </a:r>
            <a:endParaRPr sz="1500" dirty="0">
              <a:solidFill>
                <a:srgbClr val="595959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 b="1" dirty="0">
                <a:solidFill>
                  <a:schemeClr val="accent1">
                    <a:lumMod val="50000"/>
                  </a:schemeClr>
                </a:solidFill>
              </a:rPr>
              <a:t>string: </a:t>
            </a:r>
            <a:r>
              <a:rPr lang="es" sz="1500" dirty="0">
                <a:solidFill>
                  <a:srgbClr val="595959"/>
                </a:solidFill>
              </a:rPr>
              <a:t>método a utilizar</a:t>
            </a:r>
            <a:endParaRPr sz="1500" dirty="0">
              <a:solidFill>
                <a:srgbClr val="595959"/>
              </a:solidFill>
            </a:endParaRPr>
          </a:p>
        </p:txBody>
      </p:sp>
      <p:pic>
        <p:nvPicPr>
          <p:cNvPr id="10" name="Google Shape;95;p16">
            <a:extLst>
              <a:ext uri="{FF2B5EF4-FFF2-40B4-BE49-F238E27FC236}">
                <a16:creationId xmlns:a16="http://schemas.microsoft.com/office/drawing/2014/main" id="{0B1554EF-48F5-4251-BB57-0DF0D1C15E4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B59B20C2-DA63-4218-B3B0-A8778DB10C08}"/>
              </a:ext>
            </a:extLst>
          </p:cNvPr>
          <p:cNvSpPr txBox="1"/>
          <p:nvPr/>
        </p:nvSpPr>
        <p:spPr>
          <a:xfrm>
            <a:off x="311699" y="1272465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>
                <a:solidFill>
                  <a:schemeClr val="accent1">
                    <a:lumMod val="50000"/>
                  </a:schemeClr>
                </a:solidFill>
              </a:rPr>
              <a:t>Función Histograma</a:t>
            </a:r>
            <a:endParaRPr lang="es-UY" sz="2600" b="1" spc="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Google Shape;65;p14">
            <a:extLst>
              <a:ext uri="{FF2B5EF4-FFF2-40B4-BE49-F238E27FC236}">
                <a16:creationId xmlns:a16="http://schemas.microsoft.com/office/drawing/2014/main" id="{8AFA30D8-D865-4011-B056-32BBA255E92A}"/>
              </a:ext>
            </a:extLst>
          </p:cNvPr>
          <p:cNvSpPr txBox="1"/>
          <p:nvPr/>
        </p:nvSpPr>
        <p:spPr>
          <a:xfrm>
            <a:off x="5591414" y="62015"/>
            <a:ext cx="2583353" cy="409114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200" b="1" dirty="0">
                <a:solidFill>
                  <a:schemeClr val="accent1">
                    <a:lumMod val="50000"/>
                  </a:schemeClr>
                </a:solidFill>
              </a:rPr>
              <a:t>Lista de posibles métodos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08142A1-35AB-4427-8BFA-A24A0638D62F}"/>
              </a:ext>
            </a:extLst>
          </p:cNvPr>
          <p:cNvSpPr txBox="1"/>
          <p:nvPr/>
        </p:nvSpPr>
        <p:spPr>
          <a:xfrm>
            <a:off x="4632942" y="417339"/>
            <a:ext cx="4500299" cy="416267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UY" sz="800" dirty="0">
                <a:solidFill>
                  <a:srgbClr val="002060"/>
                </a:solidFill>
              </a:rPr>
              <a:t>‘</a:t>
            </a:r>
            <a:r>
              <a:rPr lang="es-UY" sz="1000" b="1" dirty="0">
                <a:solidFill>
                  <a:srgbClr val="002060"/>
                </a:solidFill>
              </a:rPr>
              <a:t>auto</a:t>
            </a:r>
            <a:r>
              <a:rPr lang="es-UY" sz="800" dirty="0">
                <a:solidFill>
                  <a:srgbClr val="002060"/>
                </a:solidFill>
              </a:rPr>
              <a:t>’ </a:t>
            </a:r>
          </a:p>
          <a:p>
            <a:r>
              <a:rPr lang="es-UY" sz="8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Máximo de los estimadores ‘sturges’ y ‘fd’. Proporciona un buen rendimiento en general.</a:t>
            </a:r>
          </a:p>
          <a:p>
            <a:endParaRPr lang="es-UY" sz="800" dirty="0">
              <a:solidFill>
                <a:srgbClr val="002060"/>
              </a:solidFill>
            </a:endParaRPr>
          </a:p>
          <a:p>
            <a:r>
              <a:rPr lang="es-UY" sz="800" dirty="0">
                <a:solidFill>
                  <a:srgbClr val="002060"/>
                </a:solidFill>
              </a:rPr>
              <a:t>‘</a:t>
            </a:r>
            <a:r>
              <a:rPr lang="es-UY" sz="1000" b="1" dirty="0">
                <a:solidFill>
                  <a:srgbClr val="002060"/>
                </a:solidFill>
              </a:rPr>
              <a:t>fd</a:t>
            </a:r>
            <a:r>
              <a:rPr lang="es-UY" sz="800" dirty="0">
                <a:solidFill>
                  <a:srgbClr val="002060"/>
                </a:solidFill>
              </a:rPr>
              <a:t>’      </a:t>
            </a:r>
            <a:r>
              <a:rPr lang="es-UY" sz="900" dirty="0">
                <a:solidFill>
                  <a:srgbClr val="002060"/>
                </a:solidFill>
              </a:rPr>
              <a:t>(Freedman Diaconis Estimator)</a:t>
            </a:r>
          </a:p>
          <a:p>
            <a:r>
              <a:rPr lang="es-UY" sz="8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Estimador robusto (resistente a valores atípicos) que tiene en cuenta la variabilidad y el tamaño de los datos.</a:t>
            </a:r>
          </a:p>
          <a:p>
            <a:endParaRPr lang="es-UY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UY" sz="800" dirty="0">
                <a:solidFill>
                  <a:srgbClr val="002060"/>
                </a:solidFill>
              </a:rPr>
              <a:t>‘</a:t>
            </a:r>
            <a:r>
              <a:rPr lang="es-UY" sz="1000" b="1" dirty="0">
                <a:solidFill>
                  <a:srgbClr val="002060"/>
                </a:solidFill>
              </a:rPr>
              <a:t>doane</a:t>
            </a:r>
            <a:r>
              <a:rPr lang="es-UY" sz="800" dirty="0">
                <a:solidFill>
                  <a:srgbClr val="002060"/>
                </a:solidFill>
              </a:rPr>
              <a:t>’</a:t>
            </a:r>
          </a:p>
          <a:p>
            <a:r>
              <a:rPr lang="es-UY" sz="8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versión mejorada del estimador de ‘sturges’ que funciona mejor con conjuntos de datos no normales.</a:t>
            </a:r>
          </a:p>
          <a:p>
            <a:endParaRPr lang="es-UY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UY" sz="800" dirty="0">
                <a:solidFill>
                  <a:srgbClr val="002060"/>
                </a:solidFill>
              </a:rPr>
              <a:t>‘</a:t>
            </a:r>
            <a:r>
              <a:rPr lang="es-UY" sz="1000" b="1" dirty="0">
                <a:solidFill>
                  <a:srgbClr val="002060"/>
                </a:solidFill>
              </a:rPr>
              <a:t>scott</a:t>
            </a:r>
            <a:r>
              <a:rPr lang="es-UY" sz="800" dirty="0">
                <a:solidFill>
                  <a:srgbClr val="002060"/>
                </a:solidFill>
              </a:rPr>
              <a:t>’</a:t>
            </a:r>
          </a:p>
          <a:p>
            <a:r>
              <a:rPr lang="es-UY" sz="8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Estimador menos robusto que tiene en cuenta la variabilidad y el tamaño de los datos.</a:t>
            </a:r>
          </a:p>
          <a:p>
            <a:endParaRPr lang="es-UY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UY" sz="800" dirty="0">
                <a:solidFill>
                  <a:srgbClr val="002060"/>
                </a:solidFill>
              </a:rPr>
              <a:t>‘</a:t>
            </a:r>
            <a:r>
              <a:rPr lang="es-UY" sz="1000" b="1" dirty="0">
                <a:solidFill>
                  <a:srgbClr val="002060"/>
                </a:solidFill>
              </a:rPr>
              <a:t>stone</a:t>
            </a:r>
            <a:r>
              <a:rPr lang="es-UY" sz="800" dirty="0">
                <a:solidFill>
                  <a:srgbClr val="002060"/>
                </a:solidFill>
              </a:rPr>
              <a:t>’</a:t>
            </a:r>
          </a:p>
          <a:p>
            <a:r>
              <a:rPr lang="es-UY" sz="8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Basado en una estimación de validación cruzada que deja uno fuera del error cuadrático integrado. Puede considerarse como una generalización de la regla de Scott.</a:t>
            </a:r>
          </a:p>
          <a:p>
            <a:endParaRPr lang="es-UY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UY" sz="800" dirty="0">
                <a:solidFill>
                  <a:srgbClr val="002060"/>
                </a:solidFill>
              </a:rPr>
              <a:t>‘</a:t>
            </a:r>
            <a:r>
              <a:rPr lang="es-UY" sz="1000" b="1" dirty="0">
                <a:solidFill>
                  <a:srgbClr val="002060"/>
                </a:solidFill>
              </a:rPr>
              <a:t>rice</a:t>
            </a:r>
            <a:r>
              <a:rPr lang="es-UY" sz="800" dirty="0">
                <a:solidFill>
                  <a:srgbClr val="002060"/>
                </a:solidFill>
              </a:rPr>
              <a:t>’</a:t>
            </a:r>
          </a:p>
          <a:p>
            <a:r>
              <a:rPr lang="es-UY" sz="8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Estimador que no tiene cuenta la variabilidad, sólo el tamaño de los datos. Suele sobreestimar el número de contenedores necesarios.</a:t>
            </a:r>
          </a:p>
          <a:p>
            <a:endParaRPr lang="es-UY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UY" sz="800" dirty="0">
                <a:solidFill>
                  <a:srgbClr val="002060"/>
                </a:solidFill>
              </a:rPr>
              <a:t>‘</a:t>
            </a:r>
            <a:r>
              <a:rPr lang="es-UY" sz="1000" b="1" dirty="0">
                <a:solidFill>
                  <a:srgbClr val="002060"/>
                </a:solidFill>
              </a:rPr>
              <a:t>sturges</a:t>
            </a:r>
            <a:r>
              <a:rPr lang="es-UY" sz="800" dirty="0">
                <a:solidFill>
                  <a:srgbClr val="002060"/>
                </a:solidFill>
              </a:rPr>
              <a:t>’</a:t>
            </a:r>
          </a:p>
          <a:p>
            <a:r>
              <a:rPr lang="es-UY" sz="8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 predeterminado de R, sólo tiene en cuenta el tamaño de los datos. Sólo es óptimo para datos gaussianos y subestima el número de contenedores para grandes conjuntos de datos no gaussianos.</a:t>
            </a:r>
          </a:p>
          <a:p>
            <a:endParaRPr lang="es-UY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UY" sz="900" dirty="0">
                <a:solidFill>
                  <a:srgbClr val="002060"/>
                </a:solidFill>
              </a:rPr>
              <a:t>‘</a:t>
            </a:r>
            <a:r>
              <a:rPr lang="es-UY" sz="1000" b="1" dirty="0">
                <a:solidFill>
                  <a:srgbClr val="002060"/>
                </a:solidFill>
              </a:rPr>
              <a:t>sqrt</a:t>
            </a:r>
            <a:r>
              <a:rPr lang="es-UY" sz="900" dirty="0">
                <a:solidFill>
                  <a:srgbClr val="002060"/>
                </a:solidFill>
              </a:rPr>
              <a:t>’</a:t>
            </a:r>
          </a:p>
          <a:p>
            <a:r>
              <a:rPr lang="es-UY" sz="8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Estimador de raíz cuadrada (del tamaño de los datos), utilizado por Excel y otros programas por su velocidad y simplicidad</a:t>
            </a:r>
            <a:r>
              <a:rPr lang="es-UY" sz="850" dirty="0"/>
              <a:t>.</a:t>
            </a:r>
          </a:p>
        </p:txBody>
      </p:sp>
      <p:pic>
        <p:nvPicPr>
          <p:cNvPr id="57" name="Google Shape;243;p29">
            <a:extLst>
              <a:ext uri="{FF2B5EF4-FFF2-40B4-BE49-F238E27FC236}">
                <a16:creationId xmlns:a16="http://schemas.microsoft.com/office/drawing/2014/main" id="{E2E67543-2B01-439B-8402-7AF6ED1D06D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/>
        </p:nvSpPr>
        <p:spPr>
          <a:xfrm>
            <a:off x="590918" y="2708283"/>
            <a:ext cx="30462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0D5BDC"/>
                </a:solidFill>
              </a:rPr>
              <a:t>Regla de la raíz cuadrada</a:t>
            </a:r>
            <a:endParaRPr sz="1800" b="1" dirty="0">
              <a:solidFill>
                <a:srgbClr val="0D5BD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868" y="3174408"/>
            <a:ext cx="1538200" cy="4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520" y="3209800"/>
            <a:ext cx="2788055" cy="4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>
            <a:off x="311699" y="1586382"/>
            <a:ext cx="7769700" cy="1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En la función</a:t>
            </a:r>
            <a:r>
              <a:rPr lang="es" sz="1800" dirty="0">
                <a:solidFill>
                  <a:schemeClr val="dk2"/>
                </a:solidFill>
              </a:rPr>
              <a:t> </a:t>
            </a:r>
            <a:r>
              <a:rPr lang="es" sz="1700" dirty="0">
                <a:solidFill>
                  <a:srgbClr val="A64D79"/>
                </a:solidFill>
              </a:rPr>
              <a:t>numpy.histogram</a:t>
            </a:r>
            <a:r>
              <a:rPr lang="es" sz="1800" dirty="0">
                <a:solidFill>
                  <a:schemeClr val="dk2"/>
                </a:solidFill>
              </a:rPr>
              <a:t> </a:t>
            </a:r>
            <a:r>
              <a:rPr lang="es" sz="1600" dirty="0">
                <a:solidFill>
                  <a:schemeClr val="dk2"/>
                </a:solidFill>
              </a:rPr>
              <a:t>al especificar la cantidad de bins se crean con el criterio de igual ancho. Si se especifica un método se definirán los intervalos mediante una fórmula. Veamos dos de ellas: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4979520" y="2708283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 b="1" dirty="0">
                <a:solidFill>
                  <a:srgbClr val="0D5BDC"/>
                </a:solidFill>
              </a:rPr>
              <a:t>Fórmula de Sturges</a:t>
            </a:r>
            <a:endParaRPr sz="1800" b="1" dirty="0">
              <a:solidFill>
                <a:srgbClr val="0D5BDC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790175" y="3690164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Es rápida y la utiliza Excel</a:t>
            </a:r>
            <a:endParaRPr dirty="0"/>
          </a:p>
        </p:txBody>
      </p:sp>
      <p:sp>
        <p:nvSpPr>
          <p:cNvPr id="264" name="Google Shape;264;p30"/>
          <p:cNvSpPr txBox="1"/>
          <p:nvPr/>
        </p:nvSpPr>
        <p:spPr>
          <a:xfrm>
            <a:off x="4873547" y="3694408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Es rápida y buena para datos con distribuciones gaussianas</a:t>
            </a:r>
            <a:endParaRPr dirty="0"/>
          </a:p>
        </p:txBody>
      </p:sp>
      <p:pic>
        <p:nvPicPr>
          <p:cNvPr id="12" name="Google Shape;95;p16">
            <a:extLst>
              <a:ext uri="{FF2B5EF4-FFF2-40B4-BE49-F238E27FC236}">
                <a16:creationId xmlns:a16="http://schemas.microsoft.com/office/drawing/2014/main" id="{755108F3-E4BB-4AAC-9D82-6FEC1B26E1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5;p14">
            <a:extLst>
              <a:ext uri="{FF2B5EF4-FFF2-40B4-BE49-F238E27FC236}">
                <a16:creationId xmlns:a16="http://schemas.microsoft.com/office/drawing/2014/main" id="{09597D84-B8C6-4B98-8770-4FBD9ED70F77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0D5BDC"/>
                </a:solidFill>
              </a:rPr>
              <a:t>Histograma</a:t>
            </a:r>
            <a:endParaRPr sz="2600" b="1" spc="300" dirty="0">
              <a:solidFill>
                <a:srgbClr val="0D5BD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461800" y="1616200"/>
            <a:ext cx="7769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50" y="1648443"/>
            <a:ext cx="3082475" cy="227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9028" y="1685843"/>
            <a:ext cx="3002472" cy="22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220199" y="3796524"/>
            <a:ext cx="8703600" cy="90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Observamos que para una misma variable los dos métodos produjeron una cantidad de intervalos distinta</a:t>
            </a:r>
            <a:endParaRPr dirty="0"/>
          </a:p>
        </p:txBody>
      </p:sp>
      <p:pic>
        <p:nvPicPr>
          <p:cNvPr id="9" name="Google Shape;95;p16">
            <a:extLst>
              <a:ext uri="{FF2B5EF4-FFF2-40B4-BE49-F238E27FC236}">
                <a16:creationId xmlns:a16="http://schemas.microsoft.com/office/drawing/2014/main" id="{050489AE-7C75-4212-89CE-A25DA2C6BD7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FF0364E1-9C97-4C40-B597-C4165D145E3C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0D5BDC"/>
                </a:solidFill>
              </a:rPr>
              <a:t>Histograma</a:t>
            </a:r>
            <a:endParaRPr sz="2600" b="1" spc="300" dirty="0">
              <a:solidFill>
                <a:srgbClr val="0D5B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61800" y="1715200"/>
            <a:ext cx="77697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2"/>
                </a:solidFill>
              </a:rPr>
              <a:t>Agrupar una variable numérica en una determinada cantidad de grupos o </a:t>
            </a:r>
            <a:r>
              <a:rPr lang="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bins</a:t>
            </a:r>
            <a:endParaRPr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76A7F6"/>
                </a:solidFill>
              </a:rPr>
              <a:t>Discretización</a:t>
            </a:r>
            <a:endParaRPr sz="2600" b="1" spc="300" dirty="0">
              <a:solidFill>
                <a:srgbClr val="76A7F6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048499" y="2369850"/>
            <a:ext cx="5324100" cy="4038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  <a:effectLst>
            <a:glow rad="63500">
              <a:srgbClr val="76A7F6">
                <a:alpha val="28000"/>
              </a:srgbClr>
            </a:glo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Variable</a:t>
            </a:r>
            <a:r>
              <a:rPr lang="es" sz="1700" dirty="0">
                <a:solidFill>
                  <a:schemeClr val="dk2"/>
                </a:solidFill>
              </a:rPr>
              <a:t>:   </a:t>
            </a:r>
            <a:r>
              <a:rPr lang="es" sz="1600" dirty="0">
                <a:solidFill>
                  <a:schemeClr val="dk2"/>
                </a:solidFill>
              </a:rPr>
              <a:t>43, 50, 7 , 81, 72, 2, 11, 12, 43, 21, 18, 92</a:t>
            </a:r>
            <a:endParaRPr sz="1600" b="1" dirty="0">
              <a:solidFill>
                <a:srgbClr val="3D85C6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88275" y="3341275"/>
            <a:ext cx="1588900" cy="905650"/>
          </a:xfrm>
          <a:prstGeom prst="flowChartManualOperation">
            <a:avLst/>
          </a:prstGeom>
          <a:solidFill>
            <a:srgbClr val="E06666"/>
          </a:solidFill>
          <a:ln w="381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dirty="0">
                <a:solidFill>
                  <a:schemeClr val="bg1"/>
                </a:solidFill>
              </a:rPr>
              <a:t>Bin 1</a:t>
            </a:r>
            <a:br>
              <a:rPr lang="es" sz="1700" dirty="0">
                <a:solidFill>
                  <a:schemeClr val="bg1"/>
                </a:solidFill>
              </a:rPr>
            </a:br>
            <a:r>
              <a:rPr lang="es" sz="1700" dirty="0">
                <a:solidFill>
                  <a:schemeClr val="bg1"/>
                </a:solidFill>
              </a:rPr>
              <a:t>[0, 25)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610625" y="3341275"/>
            <a:ext cx="1494163" cy="869625"/>
          </a:xfrm>
          <a:prstGeom prst="flowChartManualOperation">
            <a:avLst/>
          </a:prstGeom>
          <a:solidFill>
            <a:srgbClr val="F1C232"/>
          </a:solidFill>
          <a:ln w="381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 dirty="0">
                <a:solidFill>
                  <a:schemeClr val="bg1"/>
                </a:solidFill>
              </a:rPr>
              <a:t>Bin 2</a:t>
            </a:r>
            <a:br>
              <a:rPr lang="es" sz="1700" dirty="0">
                <a:solidFill>
                  <a:schemeClr val="bg1"/>
                </a:solidFill>
              </a:rPr>
            </a:br>
            <a:r>
              <a:rPr lang="es" sz="1700" dirty="0">
                <a:solidFill>
                  <a:schemeClr val="bg1"/>
                </a:solidFill>
              </a:rPr>
              <a:t>[25,50)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431225" y="3341275"/>
            <a:ext cx="1588900" cy="869625"/>
          </a:xfrm>
          <a:prstGeom prst="flowChartManualOperation">
            <a:avLst/>
          </a:prstGeom>
          <a:solidFill>
            <a:srgbClr val="6AA84F"/>
          </a:solidFill>
          <a:ln w="381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 dirty="0">
                <a:solidFill>
                  <a:schemeClr val="bg1"/>
                </a:solidFill>
              </a:rPr>
              <a:t>Bin 3</a:t>
            </a:r>
            <a:br>
              <a:rPr lang="es" sz="1700" dirty="0">
                <a:solidFill>
                  <a:schemeClr val="bg1"/>
                </a:solidFill>
              </a:rPr>
            </a:br>
            <a:r>
              <a:rPr lang="es" sz="1700" dirty="0">
                <a:solidFill>
                  <a:schemeClr val="bg1"/>
                </a:solidFill>
              </a:rPr>
              <a:t>[50, 75)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88700" y="3341275"/>
            <a:ext cx="1842800" cy="869625"/>
          </a:xfrm>
          <a:prstGeom prst="flowChartManualOperation">
            <a:avLst/>
          </a:prstGeom>
          <a:solidFill>
            <a:srgbClr val="3D85C6"/>
          </a:solidFill>
          <a:ln w="381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bg1"/>
                </a:solidFill>
              </a:rPr>
              <a:t>Bin 4</a:t>
            </a:r>
            <a:br>
              <a:rPr lang="es" sz="1600" dirty="0">
                <a:solidFill>
                  <a:schemeClr val="bg1"/>
                </a:solidFill>
              </a:rPr>
            </a:br>
            <a:r>
              <a:rPr lang="es" sz="1700" dirty="0">
                <a:solidFill>
                  <a:schemeClr val="bg1"/>
                </a:solidFill>
              </a:rPr>
              <a:t>[75, 100)</a:t>
            </a:r>
            <a:endParaRPr sz="1300" dirty="0">
              <a:solidFill>
                <a:schemeClr val="bg1"/>
              </a:solidFill>
            </a:endParaRPr>
          </a:p>
        </p:txBody>
      </p:sp>
      <p:cxnSp>
        <p:nvCxnSpPr>
          <p:cNvPr id="71" name="Google Shape;71;p14"/>
          <p:cNvCxnSpPr>
            <a:stCxn id="66" idx="2"/>
            <a:endCxn id="67" idx="0"/>
          </p:cNvCxnSpPr>
          <p:nvPr/>
        </p:nvCxnSpPr>
        <p:spPr>
          <a:xfrm rot="5400000">
            <a:off x="2812825" y="1443550"/>
            <a:ext cx="567625" cy="3227824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2" name="Google Shape;72;p14"/>
          <p:cNvCxnSpPr>
            <a:stCxn id="66" idx="2"/>
            <a:endCxn id="68" idx="0"/>
          </p:cNvCxnSpPr>
          <p:nvPr/>
        </p:nvCxnSpPr>
        <p:spPr>
          <a:xfrm rot="5400000">
            <a:off x="3750316" y="2381041"/>
            <a:ext cx="567625" cy="1352842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3" name="Google Shape;73;p14"/>
          <p:cNvCxnSpPr>
            <a:stCxn id="66" idx="2"/>
            <a:endCxn id="69" idx="0"/>
          </p:cNvCxnSpPr>
          <p:nvPr/>
        </p:nvCxnSpPr>
        <p:spPr>
          <a:xfrm rot="16200000" flipH="1">
            <a:off x="4684300" y="2799899"/>
            <a:ext cx="567625" cy="515126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4" name="Google Shape;74;p14"/>
          <p:cNvCxnSpPr>
            <a:stCxn id="66" idx="2"/>
            <a:endCxn id="70" idx="0"/>
          </p:cNvCxnSpPr>
          <p:nvPr/>
        </p:nvCxnSpPr>
        <p:spPr>
          <a:xfrm rot="16200000" flipH="1">
            <a:off x="5726512" y="1757686"/>
            <a:ext cx="567625" cy="2599551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4" name="Google Shape;95;p16">
            <a:extLst>
              <a:ext uri="{FF2B5EF4-FFF2-40B4-BE49-F238E27FC236}">
                <a16:creationId xmlns:a16="http://schemas.microsoft.com/office/drawing/2014/main" id="{D4039C74-76DC-4017-8562-4F2FF5FCB1C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/>
        </p:nvSpPr>
        <p:spPr>
          <a:xfrm>
            <a:off x="540726" y="1795911"/>
            <a:ext cx="7769700" cy="23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Una vez que creamos los grupos o bins, si no queremos trabajar con una variable discreta podemos reemplazar al bin por algún valor numérico que lo caracterice.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Algunas técnicas usuales son: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B82"/>
              </a:buClr>
              <a:buSzPts val="1600"/>
              <a:buChar char="●"/>
            </a:pPr>
            <a:r>
              <a:rPr lang="es" sz="1600" b="1" dirty="0">
                <a:solidFill>
                  <a:srgbClr val="002060"/>
                </a:solidFill>
              </a:rPr>
              <a:t>Promedio o mediana del bin:</a:t>
            </a:r>
            <a:r>
              <a:rPr lang="es" sz="1600" dirty="0">
                <a:solidFill>
                  <a:srgbClr val="002060"/>
                </a:solidFill>
              </a:rPr>
              <a:t> </a:t>
            </a:r>
            <a:r>
              <a:rPr lang="es" sz="1600" dirty="0">
                <a:solidFill>
                  <a:schemeClr val="dk2"/>
                </a:solidFill>
              </a:rPr>
              <a:t>se reemplaza cada observación del bin por el promedio o mediana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B82"/>
              </a:buClr>
              <a:buSzPts val="1600"/>
              <a:buChar char="●"/>
            </a:pPr>
            <a:r>
              <a:rPr lang="es" sz="1600" b="1" dirty="0">
                <a:solidFill>
                  <a:srgbClr val="002060"/>
                </a:solidFill>
              </a:rPr>
              <a:t>Límites del bin: </a:t>
            </a:r>
            <a:r>
              <a:rPr lang="es" sz="1600" dirty="0">
                <a:solidFill>
                  <a:schemeClr val="dk2"/>
                </a:solidFill>
              </a:rPr>
              <a:t>se reemplaza cada punto por el límite del intervalo más cercano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5;p16">
            <a:extLst>
              <a:ext uri="{FF2B5EF4-FFF2-40B4-BE49-F238E27FC236}">
                <a16:creationId xmlns:a16="http://schemas.microsoft.com/office/drawing/2014/main" id="{CB776E44-EE80-452E-A311-6AD6BA0F9D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C0E2F408-6327-4CC9-AC66-C7272D52E8EC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002060"/>
                </a:solidFill>
              </a:rPr>
              <a:t>Binning como técnica de suavizado</a:t>
            </a:r>
            <a:endParaRPr sz="2600" b="1" spc="3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/>
        </p:nvSpPr>
        <p:spPr>
          <a:xfrm>
            <a:off x="311699" y="1756840"/>
            <a:ext cx="47622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solidFill>
                  <a:srgbClr val="595959"/>
                </a:solidFill>
              </a:rPr>
              <a:t>X = {</a:t>
            </a:r>
            <a:r>
              <a:rPr lang="es" sz="1700" dirty="0">
                <a:solidFill>
                  <a:srgbClr val="E06666"/>
                </a:solidFill>
              </a:rPr>
              <a:t>1, 1, 2, 4</a:t>
            </a:r>
            <a:r>
              <a:rPr lang="es" sz="1700" dirty="0">
                <a:solidFill>
                  <a:srgbClr val="595959"/>
                </a:solidFill>
              </a:rPr>
              <a:t>, </a:t>
            </a:r>
            <a:r>
              <a:rPr lang="es" sz="1700" dirty="0">
                <a:solidFill>
                  <a:srgbClr val="93C47D"/>
                </a:solidFill>
              </a:rPr>
              <a:t>9, 10, 12, 17</a:t>
            </a:r>
            <a:r>
              <a:rPr lang="es" sz="1700" dirty="0">
                <a:solidFill>
                  <a:srgbClr val="595959"/>
                </a:solidFill>
              </a:rPr>
              <a:t>, </a:t>
            </a:r>
            <a:r>
              <a:rPr lang="es" sz="1700" dirty="0">
                <a:solidFill>
                  <a:srgbClr val="6FA8DC"/>
                </a:solidFill>
              </a:rPr>
              <a:t>19, 25, 31, 44</a:t>
            </a:r>
            <a:r>
              <a:rPr lang="es" sz="1700" dirty="0">
                <a:solidFill>
                  <a:srgbClr val="595959"/>
                </a:solidFill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093" y="2782961"/>
            <a:ext cx="4923378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1255474" y="2706761"/>
            <a:ext cx="7617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2053024" y="2706761"/>
            <a:ext cx="11190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3207874" y="2706761"/>
            <a:ext cx="28125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1170499" y="2236911"/>
            <a:ext cx="76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rgbClr val="E06666"/>
                </a:solidFill>
              </a:rPr>
              <a:t>Bin 1</a:t>
            </a:r>
            <a:endParaRPr dirty="0">
              <a:solidFill>
                <a:srgbClr val="E06666"/>
              </a:solidFill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2026099" y="2236911"/>
            <a:ext cx="127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93C47D"/>
                </a:solidFill>
              </a:rPr>
              <a:t>Bin 2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3342974" y="2236911"/>
            <a:ext cx="127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6FA8DC"/>
                </a:solidFill>
              </a:rPr>
              <a:t>Bin 3</a:t>
            </a:r>
            <a:endParaRPr sz="1500">
              <a:solidFill>
                <a:srgbClr val="6FA8DC"/>
              </a:solidFill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311699" y="3724161"/>
            <a:ext cx="67362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i="1" dirty="0">
                <a:solidFill>
                  <a:srgbClr val="595959"/>
                </a:solidFill>
              </a:rPr>
              <a:t>X</a:t>
            </a:r>
            <a:r>
              <a:rPr lang="es" sz="1700" dirty="0">
                <a:solidFill>
                  <a:srgbClr val="595959"/>
                </a:solidFill>
              </a:rPr>
              <a:t> </a:t>
            </a:r>
            <a:r>
              <a:rPr lang="es" sz="1700" i="1" dirty="0">
                <a:solidFill>
                  <a:srgbClr val="595959"/>
                </a:solidFill>
              </a:rPr>
              <a:t>suavizada </a:t>
            </a:r>
            <a:r>
              <a:rPr lang="es" sz="1700" dirty="0">
                <a:solidFill>
                  <a:srgbClr val="595959"/>
                </a:solidFill>
              </a:rPr>
              <a:t>= {</a:t>
            </a:r>
            <a:r>
              <a:rPr lang="es" sz="1700" dirty="0">
                <a:solidFill>
                  <a:srgbClr val="E06666"/>
                </a:solidFill>
              </a:rPr>
              <a:t>2, 2, 2, 2</a:t>
            </a:r>
            <a:r>
              <a:rPr lang="es" sz="1700" dirty="0">
                <a:solidFill>
                  <a:srgbClr val="595959"/>
                </a:solidFill>
              </a:rPr>
              <a:t>, </a:t>
            </a:r>
            <a:r>
              <a:rPr lang="es" sz="1700" dirty="0">
                <a:solidFill>
                  <a:srgbClr val="93C47D"/>
                </a:solidFill>
              </a:rPr>
              <a:t>12, 12, 12, 12</a:t>
            </a:r>
            <a:r>
              <a:rPr lang="es" sz="1700" dirty="0">
                <a:solidFill>
                  <a:srgbClr val="595959"/>
                </a:solidFill>
              </a:rPr>
              <a:t>, </a:t>
            </a:r>
            <a:r>
              <a:rPr lang="es" sz="1700" dirty="0">
                <a:solidFill>
                  <a:srgbClr val="6FA8DC"/>
                </a:solidFill>
              </a:rPr>
              <a:t>29.75, 29.75, 29.75, 29.75</a:t>
            </a:r>
            <a:r>
              <a:rPr lang="es" sz="1700" dirty="0">
                <a:solidFill>
                  <a:srgbClr val="595959"/>
                </a:solidFill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5" name="Google Shape;95;p16">
            <a:extLst>
              <a:ext uri="{FF2B5EF4-FFF2-40B4-BE49-F238E27FC236}">
                <a16:creationId xmlns:a16="http://schemas.microsoft.com/office/drawing/2014/main" id="{219B5331-BD71-4009-8C6F-809FC676D61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65;p14">
            <a:extLst>
              <a:ext uri="{FF2B5EF4-FFF2-40B4-BE49-F238E27FC236}">
                <a16:creationId xmlns:a16="http://schemas.microsoft.com/office/drawing/2014/main" id="{889E14B0-94E5-487C-B4AA-B6F53FA79A74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76A7F6"/>
                </a:solidFill>
              </a:rPr>
              <a:t>Ejemplo: Suavizado por promedio del bin</a:t>
            </a:r>
            <a:endParaRPr sz="2600" b="1" spc="300" dirty="0">
              <a:solidFill>
                <a:srgbClr val="76A7F6"/>
              </a:solidFill>
            </a:endParaRPr>
          </a:p>
        </p:txBody>
      </p:sp>
      <p:sp>
        <p:nvSpPr>
          <p:cNvPr id="17" name="Google Shape;117;p18">
            <a:extLst>
              <a:ext uri="{FF2B5EF4-FFF2-40B4-BE49-F238E27FC236}">
                <a16:creationId xmlns:a16="http://schemas.microsoft.com/office/drawing/2014/main" id="{E80D5EC6-D653-4EB1-B25F-FF6A4E8DA155}"/>
              </a:ext>
            </a:extLst>
          </p:cNvPr>
          <p:cNvSpPr txBox="1"/>
          <p:nvPr/>
        </p:nvSpPr>
        <p:spPr>
          <a:xfrm>
            <a:off x="6657899" y="2277058"/>
            <a:ext cx="2174400" cy="1100817"/>
          </a:xfrm>
          <a:prstGeom prst="rect">
            <a:avLst/>
          </a:prstGeom>
          <a:noFill/>
          <a:ln w="19050" cap="flat" cmpd="sng">
            <a:solidFill>
              <a:srgbClr val="76A7F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700000" algn="tl" rotWithShape="0">
              <a:prstClr val="black">
                <a:alpha val="9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>
                <a:solidFill>
                  <a:srgbClr val="595959"/>
                </a:solidFill>
              </a:rPr>
              <a:t>Promedio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1: 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2: 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3:  29.75</a:t>
            </a:r>
            <a:endParaRPr lang="de-DE"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741100" y="1863957"/>
            <a:ext cx="1944900" cy="801112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381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 dirty="0">
                <a:solidFill>
                  <a:schemeClr val="bg1"/>
                </a:solidFill>
              </a:rPr>
              <a:t>Conocimiento de dominio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458000" y="1960613"/>
            <a:ext cx="1944900" cy="6078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381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 dirty="0">
                <a:solidFill>
                  <a:schemeClr val="bg1"/>
                </a:solidFill>
              </a:rPr>
              <a:t>Supervisado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599549" y="1953348"/>
            <a:ext cx="1944900" cy="6078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381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 dirty="0">
                <a:solidFill>
                  <a:schemeClr val="bg1"/>
                </a:solidFill>
              </a:rPr>
              <a:t>No supervisado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783847" y="3814889"/>
            <a:ext cx="1529803" cy="46415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D5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Igual longitud</a:t>
            </a:r>
            <a:endParaRPr sz="1600" dirty="0"/>
          </a:p>
        </p:txBody>
      </p:sp>
      <p:sp>
        <p:nvSpPr>
          <p:cNvPr id="86" name="Google Shape;86;p15"/>
          <p:cNvSpPr/>
          <p:nvPr/>
        </p:nvSpPr>
        <p:spPr>
          <a:xfrm>
            <a:off x="4572000" y="3820185"/>
            <a:ext cx="1662987" cy="46415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D5B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Igual frecuencia</a:t>
            </a:r>
            <a:endParaRPr sz="1600" dirty="0"/>
          </a:p>
        </p:txBody>
      </p:sp>
      <p:sp>
        <p:nvSpPr>
          <p:cNvPr id="87" name="Google Shape;87;p15"/>
          <p:cNvSpPr txBox="1"/>
          <p:nvPr/>
        </p:nvSpPr>
        <p:spPr>
          <a:xfrm>
            <a:off x="685800" y="2738381"/>
            <a:ext cx="2411730" cy="108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Por conocimiento de dominio de la variable y/o requerimiento del problema</a:t>
            </a:r>
            <a:endParaRPr dirty="0"/>
          </a:p>
        </p:txBody>
      </p:sp>
      <p:sp>
        <p:nvSpPr>
          <p:cNvPr id="88" name="Google Shape;88;p15"/>
          <p:cNvSpPr txBox="1"/>
          <p:nvPr/>
        </p:nvSpPr>
        <p:spPr>
          <a:xfrm>
            <a:off x="6457999" y="2738381"/>
            <a:ext cx="2374299" cy="108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Basados en fórmulas u optimización de algún criterio de información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590498" y="2738381"/>
            <a:ext cx="2514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Se define la cantidad de intervalos de manera previa</a:t>
            </a:r>
            <a:endParaRPr dirty="0"/>
          </a:p>
        </p:txBody>
      </p:sp>
      <p:sp>
        <p:nvSpPr>
          <p:cNvPr id="13" name="Google Shape;65;p14">
            <a:extLst>
              <a:ext uri="{FF2B5EF4-FFF2-40B4-BE49-F238E27FC236}">
                <a16:creationId xmlns:a16="http://schemas.microsoft.com/office/drawing/2014/main" id="{A5E85607-9471-4DFC-8779-A4425B09606B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chemeClr val="accent1">
                    <a:lumMod val="75000"/>
                  </a:schemeClr>
                </a:solidFill>
              </a:rPr>
              <a:t>Tipos de Discretización</a:t>
            </a:r>
            <a:endParaRPr sz="2600" b="1" spc="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Google Shape;95;p16">
            <a:extLst>
              <a:ext uri="{FF2B5EF4-FFF2-40B4-BE49-F238E27FC236}">
                <a16:creationId xmlns:a16="http://schemas.microsoft.com/office/drawing/2014/main" id="{1A2AA5B2-7191-4622-B9F5-7760B77204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55750" y="1924620"/>
            <a:ext cx="8032500" cy="90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Se define el número de intervalos (k) que se desea obtener y el criterio a utilizar: </a:t>
            </a:r>
            <a:r>
              <a:rPr lang="es" sz="1600" b="1" dirty="0">
                <a:solidFill>
                  <a:schemeClr val="accent1">
                    <a:lumMod val="50000"/>
                  </a:schemeClr>
                </a:solidFill>
              </a:rPr>
              <a:t>igual longitud o igual frecuencia.</a:t>
            </a:r>
            <a:endParaRPr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55750" y="2743620"/>
            <a:ext cx="6836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Es normal probar distintos valores de k para observar hasta alcanzar un resultado que resulte satisfactorio</a:t>
            </a:r>
            <a:endParaRPr dirty="0"/>
          </a:p>
        </p:txBody>
      </p:sp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7B47435C-8A74-4516-AF0E-513AAF7C5A6C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chemeClr val="accent1">
                    <a:lumMod val="50000"/>
                  </a:schemeClr>
                </a:solidFill>
              </a:rPr>
              <a:t>Métodos no supervisados</a:t>
            </a:r>
            <a:endParaRPr sz="2600" b="1" spc="3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61800" y="1692631"/>
            <a:ext cx="8032500" cy="90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Consiste en separar a la variable en bins con un </a:t>
            </a:r>
            <a:r>
              <a:rPr lang="es" sz="1600" b="1" dirty="0">
                <a:solidFill>
                  <a:srgbClr val="76A7F6"/>
                </a:solidFill>
              </a:rPr>
              <a:t>mismo ancho o</a:t>
            </a:r>
            <a:r>
              <a:rPr lang="es" sz="1600" b="1" dirty="0">
                <a:solidFill>
                  <a:schemeClr val="dk2"/>
                </a:solidFill>
              </a:rPr>
              <a:t> </a:t>
            </a:r>
            <a:r>
              <a:rPr lang="es" sz="1600" b="1" dirty="0">
                <a:solidFill>
                  <a:srgbClr val="76A7F6"/>
                </a:solidFill>
              </a:rPr>
              <a:t>longitud</a:t>
            </a:r>
            <a:r>
              <a:rPr lang="es" sz="1600" dirty="0">
                <a:solidFill>
                  <a:schemeClr val="dk2"/>
                </a:solidFill>
              </a:rPr>
              <a:t>. La </a:t>
            </a:r>
            <a:r>
              <a:rPr lang="es" sz="1600" b="1" dirty="0">
                <a:solidFill>
                  <a:srgbClr val="76A7F6"/>
                </a:solidFill>
              </a:rPr>
              <a:t>cantidad de observaciones</a:t>
            </a:r>
            <a:r>
              <a:rPr lang="es" sz="1600" dirty="0">
                <a:solidFill>
                  <a:srgbClr val="76A7F6"/>
                </a:solidFill>
              </a:rPr>
              <a:t> </a:t>
            </a:r>
            <a:r>
              <a:rPr lang="es" sz="1600" dirty="0">
                <a:solidFill>
                  <a:schemeClr val="dk2"/>
                </a:solidFill>
              </a:rPr>
              <a:t>en cada bin será </a:t>
            </a:r>
            <a:r>
              <a:rPr lang="es" sz="1600" b="1" dirty="0">
                <a:solidFill>
                  <a:srgbClr val="76A7F6"/>
                </a:solidFill>
              </a:rPr>
              <a:t>distinta</a:t>
            </a:r>
            <a:r>
              <a:rPr lang="es" sz="1600" dirty="0">
                <a:solidFill>
                  <a:schemeClr val="dk2"/>
                </a:solidFill>
              </a:rPr>
              <a:t>.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61800" y="2519269"/>
            <a:ext cx="6836700" cy="6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El </a:t>
            </a:r>
            <a:r>
              <a:rPr lang="es" sz="1600" b="1" dirty="0">
                <a:solidFill>
                  <a:srgbClr val="76A7F6"/>
                </a:solidFill>
              </a:rPr>
              <a:t>ancho o longitud</a:t>
            </a:r>
            <a:r>
              <a:rPr lang="es" sz="1600" dirty="0">
                <a:solidFill>
                  <a:srgbClr val="76A7F6"/>
                </a:solidFill>
              </a:rPr>
              <a:t> </a:t>
            </a:r>
            <a:r>
              <a:rPr lang="es" sz="1600" dirty="0">
                <a:solidFill>
                  <a:schemeClr val="dk2"/>
                </a:solidFill>
              </a:rPr>
              <a:t>de los intervalos se calcula con la siguiente fórmula:</a:t>
            </a:r>
            <a:endParaRPr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461800" y="3862733"/>
            <a:ext cx="6836700" cy="6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Siendo </a:t>
            </a:r>
            <a:r>
              <a:rPr lang="es" sz="1600" b="1" dirty="0">
                <a:solidFill>
                  <a:srgbClr val="76A7F6"/>
                </a:solidFill>
              </a:rPr>
              <a:t>k</a:t>
            </a:r>
            <a:r>
              <a:rPr lang="es" sz="1600" b="1" dirty="0">
                <a:solidFill>
                  <a:schemeClr val="dk2"/>
                </a:solidFill>
              </a:rPr>
              <a:t> </a:t>
            </a:r>
            <a:r>
              <a:rPr lang="es" sz="1600" dirty="0">
                <a:solidFill>
                  <a:schemeClr val="dk2"/>
                </a:solidFill>
              </a:rPr>
              <a:t>la cantidad de intervalos definidos</a:t>
            </a:r>
            <a:endParaRPr dirty="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020" y="3066822"/>
            <a:ext cx="2394060" cy="7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5;p16">
            <a:extLst>
              <a:ext uri="{FF2B5EF4-FFF2-40B4-BE49-F238E27FC236}">
                <a16:creationId xmlns:a16="http://schemas.microsoft.com/office/drawing/2014/main" id="{56CBE587-0072-47CA-BEF7-9FDFDD2BDFC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5;p14">
            <a:extLst>
              <a:ext uri="{FF2B5EF4-FFF2-40B4-BE49-F238E27FC236}">
                <a16:creationId xmlns:a16="http://schemas.microsoft.com/office/drawing/2014/main" id="{7932AC02-2BAD-4F22-BF02-4A976A4B0017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76A7F6"/>
                </a:solidFill>
              </a:rPr>
              <a:t>Intervalos igual longitud</a:t>
            </a:r>
            <a:endParaRPr sz="2600" b="1" spc="300" dirty="0">
              <a:solidFill>
                <a:srgbClr val="76A7F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73940" y="1673174"/>
            <a:ext cx="84690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rgbClr val="595959"/>
                </a:solidFill>
              </a:rPr>
              <a:t>Supongamos que vamos a discretizar X en 3 categorías de igual longitud: </a:t>
            </a:r>
            <a:endParaRPr sz="15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rgbClr val="595959"/>
                </a:solidFill>
              </a:rPr>
              <a:t>X = {1, 1, 2, 4, 9, 10, 12, 17, 19, 25, 31, 44}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17" name="Google Shape;117;p18"/>
          <p:cNvSpPr txBox="1"/>
          <p:nvPr/>
        </p:nvSpPr>
        <p:spPr>
          <a:xfrm>
            <a:off x="6426802" y="2919396"/>
            <a:ext cx="2174400" cy="864908"/>
          </a:xfrm>
          <a:prstGeom prst="rect">
            <a:avLst/>
          </a:prstGeom>
          <a:noFill/>
          <a:ln w="19050" cap="flat" cmpd="sng">
            <a:solidFill>
              <a:srgbClr val="76A7F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700000" algn="tl" rotWithShape="0">
              <a:prstClr val="black">
                <a:alpha val="9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</a:rPr>
              <a:t>Bin 1:  0 ≤ X &lt; 15</a:t>
            </a:r>
            <a:endParaRPr sz="15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</a:rPr>
              <a:t>Bin 2: 15 ≤ X &lt; 30</a:t>
            </a:r>
            <a:endParaRPr sz="15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5959"/>
                </a:solidFill>
              </a:rPr>
              <a:t>Bin 3:  30 ≤ X &lt; 45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40" y="2876950"/>
            <a:ext cx="4923378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39321" y="2800750"/>
            <a:ext cx="15642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2139521" y="2800750"/>
            <a:ext cx="15642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739721" y="2800750"/>
            <a:ext cx="15642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37621" y="3683625"/>
            <a:ext cx="141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E06666"/>
                </a:solidFill>
              </a:rPr>
              <a:t>Bin 1</a:t>
            </a:r>
            <a:br>
              <a:rPr lang="es" sz="1500" b="1">
                <a:solidFill>
                  <a:srgbClr val="E06666"/>
                </a:solidFill>
              </a:rPr>
            </a:br>
            <a:r>
              <a:rPr lang="es" sz="1500">
                <a:solidFill>
                  <a:srgbClr val="E06666"/>
                </a:solidFill>
              </a:rPr>
              <a:t>elementos: 7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332996" y="3683625"/>
            <a:ext cx="127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93C47D"/>
                </a:solidFill>
              </a:rPr>
              <a:t>Bin 2</a:t>
            </a:r>
            <a:br>
              <a:rPr lang="es" sz="1500" b="1">
                <a:solidFill>
                  <a:srgbClr val="93C47D"/>
                </a:solidFill>
              </a:rPr>
            </a:br>
            <a:r>
              <a:rPr lang="es" sz="1500">
                <a:solidFill>
                  <a:srgbClr val="93C47D"/>
                </a:solidFill>
              </a:rPr>
              <a:t>elementos: 3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889171" y="3702500"/>
            <a:ext cx="127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6FA8DC"/>
                </a:solidFill>
              </a:rPr>
              <a:t>Bin 3</a:t>
            </a:r>
            <a:br>
              <a:rPr lang="es" sz="1500" b="1">
                <a:solidFill>
                  <a:srgbClr val="6FA8DC"/>
                </a:solidFill>
              </a:rPr>
            </a:br>
            <a:r>
              <a:rPr lang="es" sz="1500">
                <a:solidFill>
                  <a:srgbClr val="6FA8DC"/>
                </a:solidFill>
              </a:rPr>
              <a:t>elementos: 2</a:t>
            </a:r>
            <a:endParaRPr sz="1500">
              <a:solidFill>
                <a:srgbClr val="6FA8DC"/>
              </a:solidFill>
            </a:endParaRPr>
          </a:p>
        </p:txBody>
      </p:sp>
      <p:pic>
        <p:nvPicPr>
          <p:cNvPr id="14" name="Google Shape;95;p16">
            <a:extLst>
              <a:ext uri="{FF2B5EF4-FFF2-40B4-BE49-F238E27FC236}">
                <a16:creationId xmlns:a16="http://schemas.microsoft.com/office/drawing/2014/main" id="{C43AF8B5-4DD3-4055-8898-7E8F24978F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5;p14">
            <a:extLst>
              <a:ext uri="{FF2B5EF4-FFF2-40B4-BE49-F238E27FC236}">
                <a16:creationId xmlns:a16="http://schemas.microsoft.com/office/drawing/2014/main" id="{B25185D7-9EF2-46F9-85F5-10F60617B1A5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rgbClr val="76A7F6"/>
                </a:solidFill>
              </a:rPr>
              <a:t>Intervalos igual longitud</a:t>
            </a:r>
            <a:endParaRPr sz="2600" b="1" spc="300" dirty="0">
              <a:solidFill>
                <a:srgbClr val="76A7F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453675" y="1333689"/>
            <a:ext cx="7686900" cy="120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s" sz="1700" dirty="0">
                <a:solidFill>
                  <a:srgbClr val="A64D79"/>
                </a:solidFill>
              </a:rPr>
              <a:t>pandas.cut </a:t>
            </a:r>
            <a:r>
              <a:rPr lang="es" sz="1500" dirty="0">
                <a:solidFill>
                  <a:srgbClr val="666666"/>
                </a:solidFill>
              </a:rPr>
              <a:t>(</a:t>
            </a:r>
            <a:r>
              <a:rPr lang="es" sz="1500" i="1" dirty="0">
                <a:solidFill>
                  <a:srgbClr val="666666"/>
                </a:solidFill>
              </a:rPr>
              <a:t>x</a:t>
            </a:r>
            <a:r>
              <a:rPr lang="es" sz="1500" dirty="0">
                <a:solidFill>
                  <a:srgbClr val="666666"/>
                </a:solidFill>
              </a:rPr>
              <a:t>, </a:t>
            </a:r>
            <a:r>
              <a:rPr lang="es" sz="1500" i="1" dirty="0">
                <a:solidFill>
                  <a:srgbClr val="666666"/>
                </a:solidFill>
              </a:rPr>
              <a:t>bins</a:t>
            </a:r>
            <a:r>
              <a:rPr lang="es" sz="1500" dirty="0">
                <a:solidFill>
                  <a:srgbClr val="666666"/>
                </a:solidFill>
              </a:rPr>
              <a:t>,</a:t>
            </a:r>
            <a:r>
              <a:rPr lang="es" sz="1500" i="1" dirty="0">
                <a:solidFill>
                  <a:srgbClr val="666666"/>
                </a:solidFill>
              </a:rPr>
              <a:t> right=True, labels=None, ordered=True</a:t>
            </a:r>
            <a:r>
              <a:rPr lang="es" sz="1500" dirty="0">
                <a:solidFill>
                  <a:srgbClr val="666666"/>
                </a:solidFill>
              </a:rPr>
              <a:t>)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53675" y="1780089"/>
            <a:ext cx="7940700" cy="240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s" sz="15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s" sz="1500" dirty="0">
                <a:solidFill>
                  <a:srgbClr val="595959"/>
                </a:solidFill>
              </a:rPr>
              <a:t>Variable</a:t>
            </a:r>
            <a:endParaRPr sz="1500" dirty="0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 i="1" dirty="0">
                <a:solidFill>
                  <a:schemeClr val="accent1">
                    <a:lumMod val="75000"/>
                  </a:schemeClr>
                </a:solidFill>
              </a:rPr>
              <a:t>bins</a:t>
            </a:r>
            <a:r>
              <a:rPr lang="es" sz="15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endParaRPr sz="15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 dirty="0">
                <a:solidFill>
                  <a:srgbClr val="595959"/>
                </a:solidFill>
              </a:rPr>
              <a:t>Cantidad de intervalos</a:t>
            </a:r>
            <a:endParaRPr sz="1500" dirty="0">
              <a:solidFill>
                <a:srgbClr val="595959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s" sz="1500" dirty="0">
                <a:solidFill>
                  <a:srgbClr val="595959"/>
                </a:solidFill>
              </a:rPr>
              <a:t>Lista de límites de los intervalos</a:t>
            </a:r>
            <a:endParaRPr sz="1500" dirty="0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 i="1" dirty="0">
                <a:solidFill>
                  <a:schemeClr val="accent1">
                    <a:lumMod val="75000"/>
                  </a:schemeClr>
                </a:solidFill>
              </a:rPr>
              <a:t>right</a:t>
            </a:r>
            <a:r>
              <a:rPr lang="es" sz="15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s" sz="1500" dirty="0">
                <a:solidFill>
                  <a:srgbClr val="595959"/>
                </a:solidFill>
              </a:rPr>
              <a:t>Si el intervalo es inclusivo a derecha </a:t>
            </a:r>
            <a:endParaRPr sz="1500" dirty="0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 i="1" dirty="0">
                <a:solidFill>
                  <a:schemeClr val="accent1">
                    <a:lumMod val="75000"/>
                  </a:schemeClr>
                </a:solidFill>
              </a:rPr>
              <a:t>labels</a:t>
            </a:r>
            <a:r>
              <a:rPr lang="es" sz="15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s" sz="1500" dirty="0">
                <a:solidFill>
                  <a:srgbClr val="595959"/>
                </a:solidFill>
              </a:rPr>
              <a:t>Etiquetas de los bins/intervalos. Es opcional</a:t>
            </a:r>
            <a:endParaRPr sz="1500" dirty="0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s" sz="1500" i="1" dirty="0">
                <a:solidFill>
                  <a:schemeClr val="accent1">
                    <a:lumMod val="75000"/>
                  </a:schemeClr>
                </a:solidFill>
              </a:rPr>
              <a:t>ordered</a:t>
            </a:r>
            <a:r>
              <a:rPr lang="es" sz="15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s" sz="1500" dirty="0">
                <a:solidFill>
                  <a:srgbClr val="595959"/>
                </a:solidFill>
              </a:rPr>
              <a:t>Si las etiquetas están ordenadas o no</a:t>
            </a:r>
            <a:endParaRPr sz="1500" dirty="0">
              <a:solidFill>
                <a:srgbClr val="595959"/>
              </a:solidFill>
            </a:endParaRPr>
          </a:p>
        </p:txBody>
      </p:sp>
      <p:pic>
        <p:nvPicPr>
          <p:cNvPr id="7" name="Google Shape;95;p16">
            <a:extLst>
              <a:ext uri="{FF2B5EF4-FFF2-40B4-BE49-F238E27FC236}">
                <a16:creationId xmlns:a16="http://schemas.microsoft.com/office/drawing/2014/main" id="{A34B46B4-75E0-4DF6-BEDD-B27C30DF80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6D394EE4-9B21-4CE5-87D5-33AEB55A3868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chemeClr val="accent1">
                    <a:lumMod val="75000"/>
                  </a:schemeClr>
                </a:solidFill>
              </a:rPr>
              <a:t>Función cut</a:t>
            </a:r>
            <a:endParaRPr sz="2600" b="1" spc="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61800" y="1695400"/>
            <a:ext cx="8032500" cy="90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Consiste en separar a la variable en bins con la </a:t>
            </a:r>
            <a:r>
              <a:rPr lang="es" sz="1600" b="1" dirty="0">
                <a:solidFill>
                  <a:schemeClr val="accent1">
                    <a:lumMod val="50000"/>
                  </a:schemeClr>
                </a:solidFill>
              </a:rPr>
              <a:t>misma cantidad de observaciones</a:t>
            </a:r>
            <a:r>
              <a:rPr lang="es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s" sz="1600" dirty="0">
                <a:solidFill>
                  <a:schemeClr val="dk2"/>
                </a:solidFill>
              </a:rPr>
              <a:t>El </a:t>
            </a:r>
            <a:r>
              <a:rPr lang="es" sz="1600" b="1" dirty="0">
                <a:solidFill>
                  <a:schemeClr val="accent1">
                    <a:lumMod val="50000"/>
                  </a:schemeClr>
                </a:solidFill>
              </a:rPr>
              <a:t>ancho</a:t>
            </a:r>
            <a:r>
              <a:rPr lang="es" sz="1600" dirty="0">
                <a:solidFill>
                  <a:schemeClr val="dk2"/>
                </a:solidFill>
              </a:rPr>
              <a:t> de cada bin será </a:t>
            </a:r>
            <a:r>
              <a:rPr lang="es" sz="1600" b="1" dirty="0">
                <a:solidFill>
                  <a:schemeClr val="accent1">
                    <a:lumMod val="50000"/>
                  </a:schemeClr>
                </a:solidFill>
              </a:rPr>
              <a:t>distinto</a:t>
            </a:r>
            <a:r>
              <a:rPr lang="es" sz="1600" dirty="0">
                <a:solidFill>
                  <a:schemeClr val="dk2"/>
                </a:solidFill>
              </a:rPr>
              <a:t>.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61800" y="2516842"/>
            <a:ext cx="683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La cantidad de elementos se calcula con la siguiente fórmula: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461800" y="3751128"/>
            <a:ext cx="6836700" cy="6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dirty="0">
                <a:solidFill>
                  <a:schemeClr val="dk2"/>
                </a:solidFill>
              </a:rPr>
              <a:t>Siendo </a:t>
            </a:r>
            <a:r>
              <a:rPr lang="es" sz="1600" b="1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s" sz="1600" b="1" dirty="0">
                <a:solidFill>
                  <a:schemeClr val="dk2"/>
                </a:solidFill>
              </a:rPr>
              <a:t> </a:t>
            </a:r>
            <a:r>
              <a:rPr lang="es" sz="1600" dirty="0">
                <a:solidFill>
                  <a:schemeClr val="dk2"/>
                </a:solidFill>
              </a:rPr>
              <a:t>la cantidad de intervalos definidos</a:t>
            </a:r>
            <a:endParaRPr dirty="0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999" y="2947942"/>
            <a:ext cx="1860000" cy="7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5;p16">
            <a:extLst>
              <a:ext uri="{FF2B5EF4-FFF2-40B4-BE49-F238E27FC236}">
                <a16:creationId xmlns:a16="http://schemas.microsoft.com/office/drawing/2014/main" id="{88F93BFB-CA29-4199-9707-209EC1664A1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37057C1B-75AD-4DD9-B22C-6EAC5C0EFF53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chemeClr val="accent1">
                    <a:lumMod val="50000"/>
                  </a:schemeClr>
                </a:solidFill>
              </a:rPr>
              <a:t>Intervalos igual frecuencia</a:t>
            </a:r>
            <a:endParaRPr sz="2600" b="1" spc="3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473940" y="1667072"/>
            <a:ext cx="84690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rgbClr val="595959"/>
                </a:solidFill>
              </a:rPr>
              <a:t>Supongamos que vamos a discretizar X en 3 categorías por igual frecuencia:</a:t>
            </a:r>
            <a:endParaRPr sz="15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rgbClr val="595959"/>
                </a:solidFill>
              </a:rPr>
              <a:t>X = {1, 1, 2, 4, 9, 10, 12, 17, 19, 25, 31, 44}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34" y="2834164"/>
            <a:ext cx="4923378" cy="7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711315" y="2757964"/>
            <a:ext cx="7617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1508865" y="2757964"/>
            <a:ext cx="11190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2663715" y="2757964"/>
            <a:ext cx="2812500" cy="55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73940" y="3659714"/>
            <a:ext cx="141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rgbClr val="E06666"/>
                </a:solidFill>
              </a:rPr>
              <a:t>Bin 1</a:t>
            </a:r>
            <a:br>
              <a:rPr lang="es" sz="1500" b="1" dirty="0">
                <a:solidFill>
                  <a:srgbClr val="E06666"/>
                </a:solidFill>
              </a:rPr>
            </a:br>
            <a:r>
              <a:rPr lang="es" sz="1500" dirty="0">
                <a:solidFill>
                  <a:srgbClr val="E06666"/>
                </a:solidFill>
              </a:rPr>
              <a:t>elementos: 4</a:t>
            </a:r>
            <a:endParaRPr dirty="0">
              <a:solidFill>
                <a:srgbClr val="E06666"/>
              </a:solidFill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805570" y="3659714"/>
            <a:ext cx="127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rgbClr val="93C47D"/>
                </a:solidFill>
              </a:rPr>
              <a:t>Bin 2</a:t>
            </a:r>
            <a:br>
              <a:rPr lang="es" sz="1500" b="1" dirty="0">
                <a:solidFill>
                  <a:srgbClr val="93C47D"/>
                </a:solidFill>
              </a:rPr>
            </a:br>
            <a:r>
              <a:rPr lang="es" sz="1500" dirty="0">
                <a:solidFill>
                  <a:srgbClr val="93C47D"/>
                </a:solidFill>
              </a:rPr>
              <a:t>elementos: 4</a:t>
            </a:r>
            <a:endParaRPr dirty="0">
              <a:solidFill>
                <a:srgbClr val="93C47D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585990" y="3659714"/>
            <a:ext cx="127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rgbClr val="6FA8DC"/>
                </a:solidFill>
              </a:rPr>
              <a:t>Bin 3</a:t>
            </a:r>
            <a:br>
              <a:rPr lang="es" sz="1500" b="1" dirty="0">
                <a:solidFill>
                  <a:srgbClr val="6FA8DC"/>
                </a:solidFill>
              </a:rPr>
            </a:br>
            <a:r>
              <a:rPr lang="es" sz="1500" dirty="0">
                <a:solidFill>
                  <a:srgbClr val="6FA8DC"/>
                </a:solidFill>
              </a:rPr>
              <a:t>elementos: 4</a:t>
            </a:r>
            <a:endParaRPr sz="1500" dirty="0">
              <a:solidFill>
                <a:srgbClr val="6FA8DC"/>
              </a:solidFill>
            </a:endParaRPr>
          </a:p>
        </p:txBody>
      </p:sp>
      <p:pic>
        <p:nvPicPr>
          <p:cNvPr id="14" name="Google Shape;95;p16">
            <a:extLst>
              <a:ext uri="{FF2B5EF4-FFF2-40B4-BE49-F238E27FC236}">
                <a16:creationId xmlns:a16="http://schemas.microsoft.com/office/drawing/2014/main" id="{0C5F9BE0-249C-4BA7-8386-9FCA655CC96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5;p14">
            <a:extLst>
              <a:ext uri="{FF2B5EF4-FFF2-40B4-BE49-F238E27FC236}">
                <a16:creationId xmlns:a16="http://schemas.microsoft.com/office/drawing/2014/main" id="{942C300D-9AE9-4458-B4D6-F79B57025268}"/>
              </a:ext>
            </a:extLst>
          </p:cNvPr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spc="300" dirty="0">
                <a:solidFill>
                  <a:schemeClr val="accent1">
                    <a:lumMod val="50000"/>
                  </a:schemeClr>
                </a:solidFill>
              </a:rPr>
              <a:t>Intervalos igual frecuencia</a:t>
            </a:r>
            <a:endParaRPr sz="2600" b="1" spc="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Google Shape;117;p18">
            <a:extLst>
              <a:ext uri="{FF2B5EF4-FFF2-40B4-BE49-F238E27FC236}">
                <a16:creationId xmlns:a16="http://schemas.microsoft.com/office/drawing/2014/main" id="{010D6FE5-7BBD-4C06-9FE0-838C5690FFF2}"/>
              </a:ext>
            </a:extLst>
          </p:cNvPr>
          <p:cNvSpPr txBox="1"/>
          <p:nvPr/>
        </p:nvSpPr>
        <p:spPr>
          <a:xfrm>
            <a:off x="6426802" y="2919396"/>
            <a:ext cx="2174400" cy="864908"/>
          </a:xfrm>
          <a:prstGeom prst="rect">
            <a:avLst/>
          </a:prstGeom>
          <a:noFill/>
          <a:ln w="19050" cap="flat" cmpd="sng">
            <a:solidFill>
              <a:srgbClr val="76A7F6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700000" algn="tl" rotWithShape="0">
              <a:prstClr val="black">
                <a:alpha val="9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1:  0 ≤ X &lt; 7.5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2: 7.5 ≤ X &lt; 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rgbClr val="595959"/>
                </a:solidFill>
              </a:rPr>
              <a:t>Bin 3:  11 ≤ X &lt; 45</a:t>
            </a:r>
            <a:endParaRPr lang="de-DE"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1418</Words>
  <Application>Microsoft Office PowerPoint</Application>
  <PresentationFormat>Presentación en pantalla (16:9)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Consolas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Martin</cp:lastModifiedBy>
  <cp:revision>13</cp:revision>
  <dcterms:modified xsi:type="dcterms:W3CDTF">2021-06-22T03:38:53Z</dcterms:modified>
</cp:coreProperties>
</file>