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d75a32b2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d75a32b2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dc5083843f_1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dc5083843f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dc5083843f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dc5083843f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dc5083843f_1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dc5083843f_1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c5083843f_1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c5083843f_1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dc5083843f_1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dc5083843f_1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d84d5381c2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d84d5381c2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dc5083843f_1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dc5083843f_1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d84d5381c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d84d5381c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dc5083843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dc5083843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84d5381c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84d5381c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dc5083843f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dc5083843f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dc5083843f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dc5083843f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d84d5381c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d84d5381c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d970392da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d970392da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d970392da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d970392da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19.png"/><Relationship Id="rId6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12.png"/><Relationship Id="rId6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13.png"/><Relationship Id="rId6" Type="http://schemas.openxmlformats.org/officeDocument/2006/relationships/image" Target="../media/image18.png"/><Relationship Id="rId7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14.png"/><Relationship Id="rId6" Type="http://schemas.openxmlformats.org/officeDocument/2006/relationships/image" Target="../media/image16.png"/><Relationship Id="rId7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143000" y="2533650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Para agregar diapositivas nuevas, siempre duplicar la segunda diapo.</a:t>
            </a:r>
            <a:endParaRPr sz="6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20054"/>
            <a:ext cx="9144000" cy="5737947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9303" y="0"/>
            <a:ext cx="1786269" cy="1120054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-158650" y="2115606"/>
            <a:ext cx="9144000" cy="912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5200">
                <a:solidFill>
                  <a:schemeClr val="dk1"/>
                </a:solidFill>
              </a:rPr>
              <a:t>Reescalar variables</a:t>
            </a:r>
            <a:endParaRPr sz="5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/>
        </p:nvSpPr>
        <p:spPr>
          <a:xfrm>
            <a:off x="514625" y="1656600"/>
            <a:ext cx="77697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600">
                <a:solidFill>
                  <a:schemeClr val="dk2"/>
                </a:solidFill>
              </a:rPr>
              <a:t>También conocida como </a:t>
            </a:r>
            <a:r>
              <a:rPr b="1" lang="es" sz="1600">
                <a:solidFill>
                  <a:schemeClr val="dk2"/>
                </a:solidFill>
              </a:rPr>
              <a:t>normalización z-score </a:t>
            </a:r>
            <a:r>
              <a:rPr lang="es" sz="1600">
                <a:solidFill>
                  <a:schemeClr val="dk2"/>
                </a:solidFill>
              </a:rPr>
              <a:t>c</a:t>
            </a:r>
            <a:r>
              <a:rPr lang="es" sz="1600">
                <a:solidFill>
                  <a:schemeClr val="dk2"/>
                </a:solidFill>
              </a:rPr>
              <a:t>onsiste en transformar la variable según la siguiente fórmula:</a:t>
            </a:r>
            <a:endParaRPr sz="1600">
              <a:solidFill>
                <a:schemeClr val="dk2"/>
              </a:solidFill>
            </a:endParaRPr>
          </a:p>
        </p:txBody>
      </p:sp>
      <p:pic>
        <p:nvPicPr>
          <p:cNvPr id="148" name="Google Shape;14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592411"/>
            <a:ext cx="9143999" cy="551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" y="2309"/>
            <a:ext cx="1786269" cy="1120054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2"/>
          <p:cNvSpPr txBox="1"/>
          <p:nvPr/>
        </p:nvSpPr>
        <p:spPr>
          <a:xfrm>
            <a:off x="461800" y="10488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>
                <a:solidFill>
                  <a:srgbClr val="595959"/>
                </a:solidFill>
              </a:rPr>
              <a:t>Estandarización</a:t>
            </a:r>
            <a:endParaRPr sz="2600">
              <a:solidFill>
                <a:srgbClr val="595959"/>
              </a:solidFill>
            </a:endParaRPr>
          </a:p>
        </p:txBody>
      </p:sp>
      <p:sp>
        <p:nvSpPr>
          <p:cNvPr id="151" name="Google Shape;151;p22"/>
          <p:cNvSpPr txBox="1"/>
          <p:nvPr/>
        </p:nvSpPr>
        <p:spPr>
          <a:xfrm>
            <a:off x="545250" y="3395775"/>
            <a:ext cx="80535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600">
                <a:solidFill>
                  <a:schemeClr val="dk2"/>
                </a:solidFill>
              </a:rPr>
              <a:t>A cada observación se le resta el promedio de la variable y se la divide por el desvío </a:t>
            </a:r>
            <a:r>
              <a:rPr lang="es" sz="1600">
                <a:solidFill>
                  <a:schemeClr val="dk2"/>
                </a:solidFill>
              </a:rPr>
              <a:t>estándar</a:t>
            </a:r>
            <a:r>
              <a:rPr lang="es" sz="16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152" name="Google Shape;152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91400" y="2428950"/>
            <a:ext cx="3209793" cy="81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592411"/>
            <a:ext cx="9143999" cy="551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" y="2309"/>
            <a:ext cx="1786269" cy="1120054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3"/>
          <p:cNvSpPr txBox="1"/>
          <p:nvPr/>
        </p:nvSpPr>
        <p:spPr>
          <a:xfrm>
            <a:off x="461800" y="10488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>
                <a:solidFill>
                  <a:srgbClr val="595959"/>
                </a:solidFill>
              </a:rPr>
              <a:t>Estandarización: fórmulas</a:t>
            </a:r>
            <a:endParaRPr sz="2600">
              <a:solidFill>
                <a:srgbClr val="595959"/>
              </a:solidFill>
            </a:endParaRPr>
          </a:p>
        </p:txBody>
      </p:sp>
      <p:pic>
        <p:nvPicPr>
          <p:cNvPr id="160" name="Google Shape;160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43000" y="2418600"/>
            <a:ext cx="1581150" cy="97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34618" y="2385274"/>
            <a:ext cx="2299632" cy="97155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3"/>
          <p:cNvSpPr txBox="1"/>
          <p:nvPr/>
        </p:nvSpPr>
        <p:spPr>
          <a:xfrm>
            <a:off x="1372675" y="1905675"/>
            <a:ext cx="1283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1600">
                <a:solidFill>
                  <a:srgbClr val="3D85C6"/>
                </a:solidFill>
              </a:rPr>
              <a:t>Promedio</a:t>
            </a:r>
            <a:endParaRPr b="1">
              <a:solidFill>
                <a:srgbClr val="3D85C6"/>
              </a:solidFill>
            </a:endParaRPr>
          </a:p>
        </p:txBody>
      </p:sp>
      <p:sp>
        <p:nvSpPr>
          <p:cNvPr id="163" name="Google Shape;163;p23"/>
          <p:cNvSpPr txBox="1"/>
          <p:nvPr/>
        </p:nvSpPr>
        <p:spPr>
          <a:xfrm>
            <a:off x="5432875" y="1905675"/>
            <a:ext cx="1786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1600">
                <a:solidFill>
                  <a:srgbClr val="3D85C6"/>
                </a:solidFill>
              </a:rPr>
              <a:t>Desvío </a:t>
            </a:r>
            <a:r>
              <a:rPr b="1" lang="es" sz="1600">
                <a:solidFill>
                  <a:srgbClr val="3D85C6"/>
                </a:solidFill>
              </a:rPr>
              <a:t>estándar</a:t>
            </a:r>
            <a:endParaRPr b="1">
              <a:solidFill>
                <a:srgbClr val="3D85C6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592411"/>
            <a:ext cx="9143999" cy="551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" y="2309"/>
            <a:ext cx="1786269" cy="1120054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4"/>
          <p:cNvSpPr txBox="1"/>
          <p:nvPr/>
        </p:nvSpPr>
        <p:spPr>
          <a:xfrm>
            <a:off x="461800" y="10488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>
                <a:solidFill>
                  <a:srgbClr val="595959"/>
                </a:solidFill>
              </a:rPr>
              <a:t>Estandarización: distribución normal</a:t>
            </a:r>
            <a:endParaRPr sz="2600">
              <a:solidFill>
                <a:srgbClr val="595959"/>
              </a:solidFill>
            </a:endParaRPr>
          </a:p>
        </p:txBody>
      </p:sp>
      <p:sp>
        <p:nvSpPr>
          <p:cNvPr id="171" name="Google Shape;171;p24"/>
          <p:cNvSpPr txBox="1"/>
          <p:nvPr/>
        </p:nvSpPr>
        <p:spPr>
          <a:xfrm>
            <a:off x="461800" y="1602100"/>
            <a:ext cx="80535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600">
                <a:solidFill>
                  <a:schemeClr val="dk2"/>
                </a:solidFill>
              </a:rPr>
              <a:t>La estandarización es una forma de escalamiento particularmente útil cuando las variables tienen una distribución aproximada a una </a:t>
            </a:r>
            <a:r>
              <a:rPr b="1" lang="es" sz="1600">
                <a:solidFill>
                  <a:schemeClr val="dk2"/>
                </a:solidFill>
              </a:rPr>
              <a:t>distribución normal</a:t>
            </a:r>
            <a:endParaRPr b="1"/>
          </a:p>
        </p:txBody>
      </p:sp>
      <p:pic>
        <p:nvPicPr>
          <p:cNvPr id="172" name="Google Shape;172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5800" y="2447450"/>
            <a:ext cx="2613284" cy="1840161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4"/>
          <p:cNvSpPr txBox="1"/>
          <p:nvPr/>
        </p:nvSpPr>
        <p:spPr>
          <a:xfrm>
            <a:off x="3670175" y="2571750"/>
            <a:ext cx="4743600" cy="12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600">
                <a:solidFill>
                  <a:schemeClr val="dk2"/>
                </a:solidFill>
              </a:rPr>
              <a:t>Al restar el promedio y dividir por el desvío estamos transformando la variable a una </a:t>
            </a:r>
            <a:r>
              <a:rPr b="1" lang="es" sz="1600">
                <a:solidFill>
                  <a:srgbClr val="CC0000"/>
                </a:solidFill>
              </a:rPr>
              <a:t>distribución normal </a:t>
            </a:r>
            <a:r>
              <a:rPr b="1" lang="es" sz="1600">
                <a:solidFill>
                  <a:srgbClr val="CC0000"/>
                </a:solidFill>
              </a:rPr>
              <a:t>estándar</a:t>
            </a:r>
            <a:r>
              <a:rPr lang="es" sz="1600">
                <a:solidFill>
                  <a:schemeClr val="dk2"/>
                </a:solidFill>
              </a:rPr>
              <a:t>: tiene media igual a cero y </a:t>
            </a:r>
            <a:r>
              <a:rPr lang="es" sz="1600">
                <a:solidFill>
                  <a:schemeClr val="dk2"/>
                </a:solidFill>
              </a:rPr>
              <a:t>desvío igual a uno</a:t>
            </a:r>
            <a:endParaRPr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592411"/>
            <a:ext cx="9143999" cy="551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" y="2309"/>
            <a:ext cx="1786269" cy="1120054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5"/>
          <p:cNvSpPr txBox="1"/>
          <p:nvPr/>
        </p:nvSpPr>
        <p:spPr>
          <a:xfrm>
            <a:off x="461800" y="9726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rgbClr val="595959"/>
                </a:solidFill>
              </a:rPr>
              <a:t>Estandarización: distribución normal</a:t>
            </a:r>
            <a:endParaRPr sz="2500">
              <a:solidFill>
                <a:srgbClr val="595959"/>
              </a:solidFill>
            </a:endParaRPr>
          </a:p>
        </p:txBody>
      </p:sp>
      <p:sp>
        <p:nvSpPr>
          <p:cNvPr id="181" name="Google Shape;181;p25"/>
          <p:cNvSpPr txBox="1"/>
          <p:nvPr/>
        </p:nvSpPr>
        <p:spPr>
          <a:xfrm>
            <a:off x="461800" y="1525900"/>
            <a:ext cx="80535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500">
                <a:solidFill>
                  <a:schemeClr val="dk2"/>
                </a:solidFill>
              </a:rPr>
              <a:t>Una forma práctica para detectar si una variable tiene una distribución aproximadamente </a:t>
            </a:r>
            <a:r>
              <a:rPr b="1" lang="es" sz="1500">
                <a:solidFill>
                  <a:schemeClr val="dk2"/>
                </a:solidFill>
              </a:rPr>
              <a:t>normal </a:t>
            </a:r>
            <a:r>
              <a:rPr lang="es" sz="1500">
                <a:solidFill>
                  <a:schemeClr val="dk2"/>
                </a:solidFill>
              </a:rPr>
              <a:t>es revisar si el </a:t>
            </a:r>
            <a:r>
              <a:rPr b="1" lang="es" sz="1500">
                <a:solidFill>
                  <a:schemeClr val="dk2"/>
                </a:solidFill>
              </a:rPr>
              <a:t>histograma</a:t>
            </a:r>
            <a:r>
              <a:rPr lang="es" sz="1500">
                <a:solidFill>
                  <a:schemeClr val="dk2"/>
                </a:solidFill>
              </a:rPr>
              <a:t> tiene una forma de </a:t>
            </a:r>
            <a:r>
              <a:rPr b="1" lang="es" sz="1500">
                <a:solidFill>
                  <a:schemeClr val="dk2"/>
                </a:solidFill>
              </a:rPr>
              <a:t>campana simétrica</a:t>
            </a:r>
            <a:endParaRPr b="1" sz="1300"/>
          </a:p>
        </p:txBody>
      </p:sp>
      <p:pic>
        <p:nvPicPr>
          <p:cNvPr id="182" name="Google Shape;182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5800" y="2456000"/>
            <a:ext cx="2843875" cy="213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84054" y="2456001"/>
            <a:ext cx="2674996" cy="198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5"/>
          <p:cNvSpPr txBox="1"/>
          <p:nvPr/>
        </p:nvSpPr>
        <p:spPr>
          <a:xfrm>
            <a:off x="892000" y="2147625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1300">
                <a:solidFill>
                  <a:schemeClr val="dk2"/>
                </a:solidFill>
              </a:rPr>
              <a:t>No se aproxima a una normal</a:t>
            </a:r>
            <a:endParaRPr sz="1200"/>
          </a:p>
        </p:txBody>
      </p:sp>
      <p:sp>
        <p:nvSpPr>
          <p:cNvPr id="185" name="Google Shape;185;p25"/>
          <p:cNvSpPr txBox="1"/>
          <p:nvPr/>
        </p:nvSpPr>
        <p:spPr>
          <a:xfrm>
            <a:off x="5368050" y="2147625"/>
            <a:ext cx="2326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1300">
                <a:solidFill>
                  <a:schemeClr val="dk2"/>
                </a:solidFill>
              </a:rPr>
              <a:t>S</a:t>
            </a:r>
            <a:r>
              <a:rPr b="1" lang="es" sz="1300">
                <a:solidFill>
                  <a:schemeClr val="dk2"/>
                </a:solidFill>
              </a:rPr>
              <a:t>e aproxima a una normal</a:t>
            </a:r>
            <a:endParaRPr sz="1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6"/>
          <p:cNvSpPr txBox="1"/>
          <p:nvPr/>
        </p:nvSpPr>
        <p:spPr>
          <a:xfrm>
            <a:off x="530975" y="1620125"/>
            <a:ext cx="30246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dk2"/>
                </a:solidFill>
              </a:rPr>
              <a:t>X = [</a:t>
            </a:r>
            <a:r>
              <a:rPr lang="es" sz="1700">
                <a:solidFill>
                  <a:srgbClr val="3D85C6"/>
                </a:solidFill>
              </a:rPr>
              <a:t>6</a:t>
            </a:r>
            <a:r>
              <a:rPr lang="es" sz="1700">
                <a:solidFill>
                  <a:schemeClr val="dk2"/>
                </a:solidFill>
              </a:rPr>
              <a:t>, </a:t>
            </a:r>
            <a:r>
              <a:rPr lang="es" sz="1700">
                <a:solidFill>
                  <a:srgbClr val="CC0000"/>
                </a:solidFill>
              </a:rPr>
              <a:t>1</a:t>
            </a:r>
            <a:r>
              <a:rPr lang="es" sz="1700">
                <a:solidFill>
                  <a:schemeClr val="dk2"/>
                </a:solidFill>
              </a:rPr>
              <a:t>, </a:t>
            </a:r>
            <a:r>
              <a:rPr lang="es" sz="1700">
                <a:solidFill>
                  <a:srgbClr val="F1C232"/>
                </a:solidFill>
              </a:rPr>
              <a:t>3</a:t>
            </a:r>
            <a:r>
              <a:rPr lang="es" sz="1700">
                <a:solidFill>
                  <a:schemeClr val="dk2"/>
                </a:solidFill>
              </a:rPr>
              <a:t>, </a:t>
            </a:r>
            <a:r>
              <a:rPr lang="es" sz="1700">
                <a:solidFill>
                  <a:srgbClr val="3D85C6"/>
                </a:solidFill>
              </a:rPr>
              <a:t>6</a:t>
            </a:r>
            <a:r>
              <a:rPr lang="es" sz="1700">
                <a:solidFill>
                  <a:schemeClr val="dk2"/>
                </a:solidFill>
              </a:rPr>
              <a:t>, </a:t>
            </a:r>
            <a:r>
              <a:rPr lang="es" sz="1700">
                <a:solidFill>
                  <a:srgbClr val="6AA84F"/>
                </a:solidFill>
              </a:rPr>
              <a:t>9</a:t>
            </a:r>
            <a:r>
              <a:rPr lang="es" sz="1700">
                <a:solidFill>
                  <a:schemeClr val="dk2"/>
                </a:solidFill>
              </a:rPr>
              <a:t>, 2, 4, </a:t>
            </a:r>
            <a:r>
              <a:rPr lang="es" sz="1700">
                <a:solidFill>
                  <a:srgbClr val="3D85C6"/>
                </a:solidFill>
              </a:rPr>
              <a:t>6</a:t>
            </a:r>
            <a:r>
              <a:rPr lang="es" sz="1700">
                <a:solidFill>
                  <a:schemeClr val="dk2"/>
                </a:solidFill>
              </a:rPr>
              <a:t>, 5, 8]</a:t>
            </a:r>
            <a:endParaRPr sz="17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</p:txBody>
      </p:sp>
      <p:pic>
        <p:nvPicPr>
          <p:cNvPr id="191" name="Google Shape;19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592411"/>
            <a:ext cx="9143999" cy="551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" y="2309"/>
            <a:ext cx="1786269" cy="1120054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6"/>
          <p:cNvSpPr txBox="1"/>
          <p:nvPr/>
        </p:nvSpPr>
        <p:spPr>
          <a:xfrm>
            <a:off x="461800" y="1048800"/>
            <a:ext cx="347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595959"/>
                </a:solidFill>
              </a:rPr>
              <a:t>Estandarización</a:t>
            </a:r>
            <a:r>
              <a:rPr lang="es" sz="2400">
                <a:solidFill>
                  <a:srgbClr val="595959"/>
                </a:solidFill>
              </a:rPr>
              <a:t>: ejemplo</a:t>
            </a:r>
            <a:endParaRPr sz="2400">
              <a:solidFill>
                <a:srgbClr val="595959"/>
              </a:solidFill>
            </a:endParaRPr>
          </a:p>
        </p:txBody>
      </p:sp>
      <p:sp>
        <p:nvSpPr>
          <p:cNvPr id="194" name="Google Shape;194;p26"/>
          <p:cNvSpPr txBox="1"/>
          <p:nvPr/>
        </p:nvSpPr>
        <p:spPr>
          <a:xfrm>
            <a:off x="461800" y="2316725"/>
            <a:ext cx="20409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i="1" lang="es" sz="1500">
                <a:solidFill>
                  <a:schemeClr val="dk2"/>
                </a:solidFill>
              </a:rPr>
              <a:t>promedio</a:t>
            </a:r>
            <a:r>
              <a:rPr i="1" lang="es" sz="1500">
                <a:solidFill>
                  <a:schemeClr val="dk2"/>
                </a:solidFill>
              </a:rPr>
              <a:t>(X) = 5</a:t>
            </a:r>
            <a:endParaRPr i="1" sz="1500">
              <a:solidFill>
                <a:schemeClr val="dk2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i="1" lang="es" sz="1500">
                <a:solidFill>
                  <a:schemeClr val="dk2"/>
                </a:solidFill>
              </a:rPr>
              <a:t>desvio(X) = 2.41</a:t>
            </a:r>
            <a:endParaRPr i="1" sz="1300"/>
          </a:p>
        </p:txBody>
      </p:sp>
      <p:sp>
        <p:nvSpPr>
          <p:cNvPr id="195" name="Google Shape;195;p26"/>
          <p:cNvSpPr txBox="1"/>
          <p:nvPr/>
        </p:nvSpPr>
        <p:spPr>
          <a:xfrm>
            <a:off x="599000" y="3770950"/>
            <a:ext cx="7690500" cy="5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800">
                <a:solidFill>
                  <a:schemeClr val="dk2"/>
                </a:solidFill>
              </a:rPr>
              <a:t>X</a:t>
            </a:r>
            <a:r>
              <a:rPr baseline="-25000" i="1" lang="es" sz="1800">
                <a:solidFill>
                  <a:schemeClr val="dk2"/>
                </a:solidFill>
              </a:rPr>
              <a:t>esc</a:t>
            </a:r>
            <a:r>
              <a:rPr lang="es" sz="2100">
                <a:solidFill>
                  <a:schemeClr val="dk2"/>
                </a:solidFill>
              </a:rPr>
              <a:t> </a:t>
            </a:r>
            <a:r>
              <a:rPr lang="es" sz="1900">
                <a:solidFill>
                  <a:schemeClr val="dk2"/>
                </a:solidFill>
              </a:rPr>
              <a:t>= </a:t>
            </a:r>
            <a:r>
              <a:rPr lang="es" sz="1900">
                <a:solidFill>
                  <a:schemeClr val="dk2"/>
                </a:solidFill>
              </a:rPr>
              <a:t>[</a:t>
            </a:r>
            <a:r>
              <a:rPr lang="es" sz="1900">
                <a:solidFill>
                  <a:srgbClr val="3D85C6"/>
                </a:solidFill>
              </a:rPr>
              <a:t> 0.42</a:t>
            </a:r>
            <a:r>
              <a:rPr lang="es" sz="1900">
                <a:solidFill>
                  <a:schemeClr val="dk2"/>
                </a:solidFill>
              </a:rPr>
              <a:t>,</a:t>
            </a:r>
            <a:r>
              <a:rPr lang="es" sz="1900">
                <a:solidFill>
                  <a:srgbClr val="CC0000"/>
                </a:solidFill>
              </a:rPr>
              <a:t> -1.66</a:t>
            </a:r>
            <a:r>
              <a:rPr lang="es" sz="1900">
                <a:solidFill>
                  <a:schemeClr val="dk2"/>
                </a:solidFill>
              </a:rPr>
              <a:t>,</a:t>
            </a:r>
            <a:r>
              <a:rPr lang="es" sz="1900">
                <a:solidFill>
                  <a:srgbClr val="F1C232"/>
                </a:solidFill>
              </a:rPr>
              <a:t> -0.83</a:t>
            </a:r>
            <a:r>
              <a:rPr lang="es" sz="1900">
                <a:solidFill>
                  <a:schemeClr val="dk2"/>
                </a:solidFill>
              </a:rPr>
              <a:t>, </a:t>
            </a:r>
            <a:r>
              <a:rPr lang="es" sz="1900">
                <a:solidFill>
                  <a:srgbClr val="3D85C6"/>
                </a:solidFill>
              </a:rPr>
              <a:t>0.42</a:t>
            </a:r>
            <a:r>
              <a:rPr lang="es" sz="1900">
                <a:solidFill>
                  <a:schemeClr val="dk2"/>
                </a:solidFill>
              </a:rPr>
              <a:t>, </a:t>
            </a:r>
            <a:r>
              <a:rPr lang="es" sz="1900">
                <a:solidFill>
                  <a:srgbClr val="6AA84F"/>
                </a:solidFill>
              </a:rPr>
              <a:t>1.66</a:t>
            </a:r>
            <a:r>
              <a:rPr lang="es" sz="1900">
                <a:solidFill>
                  <a:schemeClr val="dk2"/>
                </a:solidFill>
              </a:rPr>
              <a:t>, -1.25, -0.42, </a:t>
            </a:r>
            <a:r>
              <a:rPr lang="es" sz="1900">
                <a:solidFill>
                  <a:srgbClr val="3D85C6"/>
                </a:solidFill>
              </a:rPr>
              <a:t>0.42</a:t>
            </a:r>
            <a:r>
              <a:rPr lang="es" sz="1900">
                <a:solidFill>
                  <a:schemeClr val="dk2"/>
                </a:solidFill>
              </a:rPr>
              <a:t>,  0, 1.25]</a:t>
            </a:r>
            <a:endParaRPr sz="19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</a:endParaRPr>
          </a:p>
        </p:txBody>
      </p:sp>
      <p:sp>
        <p:nvSpPr>
          <p:cNvPr id="196" name="Google Shape;196;p26"/>
          <p:cNvSpPr txBox="1"/>
          <p:nvPr/>
        </p:nvSpPr>
        <p:spPr>
          <a:xfrm>
            <a:off x="3668900" y="1958425"/>
            <a:ext cx="90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>
                <a:solidFill>
                  <a:schemeClr val="dk2"/>
                </a:solidFill>
              </a:rPr>
              <a:t>Fórmula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197" name="Google Shape;197;p26"/>
          <p:cNvSpPr txBox="1"/>
          <p:nvPr/>
        </p:nvSpPr>
        <p:spPr>
          <a:xfrm>
            <a:off x="5780025" y="1348750"/>
            <a:ext cx="103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>
                <a:solidFill>
                  <a:srgbClr val="3D85C6"/>
                </a:solidFill>
              </a:rPr>
              <a:t>Caso x=6</a:t>
            </a:r>
            <a:endParaRPr sz="1200">
              <a:solidFill>
                <a:srgbClr val="3D85C6"/>
              </a:solidFill>
            </a:endParaRPr>
          </a:p>
        </p:txBody>
      </p:sp>
      <p:sp>
        <p:nvSpPr>
          <p:cNvPr id="198" name="Google Shape;198;p26"/>
          <p:cNvSpPr txBox="1"/>
          <p:nvPr/>
        </p:nvSpPr>
        <p:spPr>
          <a:xfrm>
            <a:off x="5780025" y="2339350"/>
            <a:ext cx="103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>
                <a:solidFill>
                  <a:srgbClr val="F1C232"/>
                </a:solidFill>
              </a:rPr>
              <a:t>Caso x=3</a:t>
            </a:r>
            <a:endParaRPr sz="1200">
              <a:solidFill>
                <a:srgbClr val="F1C232"/>
              </a:solidFill>
            </a:endParaRPr>
          </a:p>
        </p:txBody>
      </p:sp>
      <p:pic>
        <p:nvPicPr>
          <p:cNvPr id="199" name="Google Shape;199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81350" y="2404725"/>
            <a:ext cx="1562100" cy="84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80025" y="1656600"/>
            <a:ext cx="1786275" cy="656183"/>
          </a:xfrm>
          <a:prstGeom prst="rect">
            <a:avLst/>
          </a:prstGeom>
          <a:noFill/>
          <a:ln cap="flat" cmpd="sng" w="2857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01" name="Google Shape;201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40550" y="2739550"/>
            <a:ext cx="1939525" cy="607800"/>
          </a:xfrm>
          <a:prstGeom prst="rect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7"/>
          <p:cNvSpPr txBox="1"/>
          <p:nvPr/>
        </p:nvSpPr>
        <p:spPr>
          <a:xfrm>
            <a:off x="522800" y="2299800"/>
            <a:ext cx="3647100" cy="20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AutoNum type="arabicPeriod"/>
            </a:pPr>
            <a:r>
              <a:rPr lang="es" sz="1600">
                <a:solidFill>
                  <a:schemeClr val="dk2"/>
                </a:solidFill>
              </a:rPr>
              <a:t>La variable transformada siempre estará entre 0 y 1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AutoNum type="arabicPeriod"/>
            </a:pPr>
            <a:r>
              <a:rPr lang="es" sz="1600">
                <a:solidFill>
                  <a:schemeClr val="dk2"/>
                </a:solidFill>
              </a:rPr>
              <a:t>Los valores extremos pueden modificar mucho el resultado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AutoNum type="arabicPeriod"/>
            </a:pPr>
            <a:r>
              <a:rPr lang="es" sz="1600">
                <a:solidFill>
                  <a:schemeClr val="dk2"/>
                </a:solidFill>
              </a:rPr>
              <a:t>Funciona bien con distintas distribuciones de variables</a:t>
            </a:r>
            <a:endParaRPr sz="1600">
              <a:solidFill>
                <a:schemeClr val="dk2"/>
              </a:solidFill>
            </a:endParaRPr>
          </a:p>
        </p:txBody>
      </p:sp>
      <p:pic>
        <p:nvPicPr>
          <p:cNvPr id="207" name="Google Shape;20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592411"/>
            <a:ext cx="9143999" cy="551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" y="2309"/>
            <a:ext cx="1786269" cy="1120054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7"/>
          <p:cNvSpPr txBox="1"/>
          <p:nvPr/>
        </p:nvSpPr>
        <p:spPr>
          <a:xfrm>
            <a:off x="461800" y="10488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595959"/>
                </a:solidFill>
              </a:rPr>
              <a:t>Normalización vs </a:t>
            </a:r>
            <a:r>
              <a:rPr lang="es" sz="2400">
                <a:solidFill>
                  <a:srgbClr val="595959"/>
                </a:solidFill>
              </a:rPr>
              <a:t>Estandarización</a:t>
            </a:r>
            <a:endParaRPr sz="2400">
              <a:solidFill>
                <a:srgbClr val="595959"/>
              </a:solidFill>
            </a:endParaRPr>
          </a:p>
        </p:txBody>
      </p:sp>
      <p:sp>
        <p:nvSpPr>
          <p:cNvPr id="210" name="Google Shape;210;p27"/>
          <p:cNvSpPr txBox="1"/>
          <p:nvPr/>
        </p:nvSpPr>
        <p:spPr>
          <a:xfrm>
            <a:off x="4645700" y="2299800"/>
            <a:ext cx="3693000" cy="20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AutoNum type="arabicPeriod"/>
            </a:pPr>
            <a:r>
              <a:rPr lang="es" sz="1600">
                <a:solidFill>
                  <a:schemeClr val="dk2"/>
                </a:solidFill>
              </a:rPr>
              <a:t>La variable transformada no está acotada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AutoNum type="arabicPeriod"/>
            </a:pPr>
            <a:r>
              <a:rPr lang="es" sz="1600">
                <a:solidFill>
                  <a:schemeClr val="dk2"/>
                </a:solidFill>
              </a:rPr>
              <a:t>Los valores extremos no modifican tanto el resultado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AutoNum type="arabicPeriod"/>
            </a:pPr>
            <a:r>
              <a:rPr lang="es" sz="1600">
                <a:solidFill>
                  <a:schemeClr val="dk2"/>
                </a:solidFill>
              </a:rPr>
              <a:t>Funciona bien con variables con distribuciones aproximadamente normales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211" name="Google Shape;211;p27"/>
          <p:cNvSpPr txBox="1"/>
          <p:nvPr/>
        </p:nvSpPr>
        <p:spPr>
          <a:xfrm>
            <a:off x="1021600" y="1656600"/>
            <a:ext cx="23865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chemeClr val="dk2"/>
                </a:solidFill>
              </a:rPr>
              <a:t>Normalización</a:t>
            </a:r>
            <a:endParaRPr/>
          </a:p>
        </p:txBody>
      </p:sp>
      <p:sp>
        <p:nvSpPr>
          <p:cNvPr id="212" name="Google Shape;212;p27"/>
          <p:cNvSpPr txBox="1"/>
          <p:nvPr/>
        </p:nvSpPr>
        <p:spPr>
          <a:xfrm>
            <a:off x="5138100" y="1656600"/>
            <a:ext cx="23865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chemeClr val="dk2"/>
                </a:solidFill>
              </a:rPr>
              <a:t>Estandar</a:t>
            </a:r>
            <a:r>
              <a:rPr lang="es" sz="2400">
                <a:solidFill>
                  <a:schemeClr val="dk2"/>
                </a:solidFill>
              </a:rPr>
              <a:t>ización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592411"/>
            <a:ext cx="9143999" cy="551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" y="2309"/>
            <a:ext cx="1786269" cy="1120054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8"/>
          <p:cNvSpPr txBox="1"/>
          <p:nvPr/>
        </p:nvSpPr>
        <p:spPr>
          <a:xfrm>
            <a:off x="2686900" y="258438"/>
            <a:ext cx="47919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chemeClr val="dk2"/>
                </a:solidFill>
              </a:rPr>
              <a:t>Normalización vs Estandarización</a:t>
            </a:r>
            <a:endParaRPr sz="2500">
              <a:solidFill>
                <a:srgbClr val="595959"/>
              </a:solidFill>
            </a:endParaRPr>
          </a:p>
        </p:txBody>
      </p:sp>
      <p:pic>
        <p:nvPicPr>
          <p:cNvPr id="220" name="Google Shape;220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052000"/>
            <a:ext cx="8839201" cy="2722755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8"/>
          <p:cNvSpPr txBox="1"/>
          <p:nvPr/>
        </p:nvSpPr>
        <p:spPr>
          <a:xfrm>
            <a:off x="294850" y="3850950"/>
            <a:ext cx="8125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500">
                <a:solidFill>
                  <a:schemeClr val="dk2"/>
                </a:solidFill>
              </a:rPr>
              <a:t>Observamos que la distribución no se modifica pero cambia la escala de la variable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507725" y="1762450"/>
            <a:ext cx="77697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s" sz="1600">
                <a:solidFill>
                  <a:srgbClr val="595959"/>
                </a:solidFill>
              </a:rPr>
              <a:t>Es un proceso para redefinir la unidad de medida de una variable </a:t>
            </a:r>
            <a:endParaRPr sz="1600">
              <a:solidFill>
                <a:srgbClr val="595959"/>
              </a:solidFill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592411"/>
            <a:ext cx="9143999" cy="551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" y="2309"/>
            <a:ext cx="1786269" cy="1120054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470000" y="1024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rgbClr val="595959"/>
                </a:solidFill>
              </a:rPr>
              <a:t>(Re)escalamiento</a:t>
            </a:r>
            <a:endParaRPr sz="2500">
              <a:solidFill>
                <a:srgbClr val="595959"/>
              </a:solidFill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2875" y="2214250"/>
            <a:ext cx="2725577" cy="2073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68388" y="2214250"/>
            <a:ext cx="2838625" cy="1969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8" name="Google Shape;68;p14"/>
          <p:cNvCxnSpPr/>
          <p:nvPr/>
        </p:nvCxnSpPr>
        <p:spPr>
          <a:xfrm flipH="1" rot="10800000">
            <a:off x="3328452" y="3262630"/>
            <a:ext cx="2020800" cy="14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9" name="Google Shape;69;p14"/>
          <p:cNvSpPr txBox="1"/>
          <p:nvPr/>
        </p:nvSpPr>
        <p:spPr>
          <a:xfrm>
            <a:off x="3261100" y="2753375"/>
            <a:ext cx="2174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rgbClr val="3D85C6"/>
                </a:solidFill>
              </a:rPr>
              <a:t>Reescalamiento</a:t>
            </a:r>
            <a:endParaRPr b="1" sz="2000">
              <a:solidFill>
                <a:srgbClr val="3D85C6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/>
        </p:nvSpPr>
        <p:spPr>
          <a:xfrm>
            <a:off x="507725" y="1762450"/>
            <a:ext cx="7769700" cy="26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595959"/>
                </a:solidFill>
              </a:rPr>
              <a:t>El reescalamiento de variables se utiliza para: </a:t>
            </a:r>
            <a:endParaRPr sz="1600">
              <a:solidFill>
                <a:srgbClr val="595959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600"/>
              <a:buChar char="●"/>
            </a:pPr>
            <a:r>
              <a:rPr lang="es" sz="1600">
                <a:solidFill>
                  <a:srgbClr val="595959"/>
                </a:solidFill>
              </a:rPr>
              <a:t>Facilitar la </a:t>
            </a:r>
            <a:r>
              <a:rPr b="1" lang="es" sz="1600">
                <a:solidFill>
                  <a:srgbClr val="595959"/>
                </a:solidFill>
              </a:rPr>
              <a:t>comparación de variables</a:t>
            </a:r>
            <a:r>
              <a:rPr lang="es" sz="1600">
                <a:solidFill>
                  <a:srgbClr val="595959"/>
                </a:solidFill>
              </a:rPr>
              <a:t> cuando sus unidades de medida son distintas</a:t>
            </a:r>
            <a:endParaRPr sz="1600">
              <a:solidFill>
                <a:srgbClr val="595959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Char char="●"/>
            </a:pPr>
            <a:r>
              <a:rPr lang="es" sz="1600">
                <a:solidFill>
                  <a:srgbClr val="595959"/>
                </a:solidFill>
              </a:rPr>
              <a:t>Para </a:t>
            </a:r>
            <a:r>
              <a:rPr b="1" lang="es" sz="1600">
                <a:solidFill>
                  <a:srgbClr val="595959"/>
                </a:solidFill>
              </a:rPr>
              <a:t>modelos</a:t>
            </a:r>
            <a:r>
              <a:rPr lang="es" sz="1600">
                <a:solidFill>
                  <a:srgbClr val="595959"/>
                </a:solidFill>
              </a:rPr>
              <a:t> estadísticos/machine learning en los cuales las </a:t>
            </a:r>
            <a:r>
              <a:rPr b="1" lang="es" sz="1600">
                <a:solidFill>
                  <a:srgbClr val="595959"/>
                </a:solidFill>
              </a:rPr>
              <a:t>diferencias de escala</a:t>
            </a:r>
            <a:r>
              <a:rPr lang="es" sz="1600">
                <a:solidFill>
                  <a:srgbClr val="595959"/>
                </a:solidFill>
              </a:rPr>
              <a:t> entre variables puedan </a:t>
            </a:r>
            <a:r>
              <a:rPr b="1" lang="es" sz="1600">
                <a:solidFill>
                  <a:srgbClr val="595959"/>
                </a:solidFill>
              </a:rPr>
              <a:t>afectar el resultado</a:t>
            </a:r>
            <a:r>
              <a:rPr lang="es" sz="1600">
                <a:solidFill>
                  <a:srgbClr val="595959"/>
                </a:solidFill>
              </a:rPr>
              <a:t>:</a:t>
            </a:r>
            <a:endParaRPr sz="1600">
              <a:solidFill>
                <a:srgbClr val="595959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Char char="○"/>
            </a:pPr>
            <a:r>
              <a:rPr lang="es" sz="1600">
                <a:solidFill>
                  <a:srgbClr val="595959"/>
                </a:solidFill>
              </a:rPr>
              <a:t>Clustering</a:t>
            </a:r>
            <a:endParaRPr sz="1600">
              <a:solidFill>
                <a:srgbClr val="595959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Char char="○"/>
            </a:pPr>
            <a:r>
              <a:rPr lang="es" sz="1600">
                <a:solidFill>
                  <a:srgbClr val="595959"/>
                </a:solidFill>
              </a:rPr>
              <a:t>Regresión Lasso o Ridge</a:t>
            </a:r>
            <a:endParaRPr sz="1600">
              <a:solidFill>
                <a:srgbClr val="595959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Char char="○"/>
            </a:pPr>
            <a:r>
              <a:rPr lang="es" sz="1600">
                <a:solidFill>
                  <a:srgbClr val="595959"/>
                </a:solidFill>
              </a:rPr>
              <a:t>K Vecinos más cercanos (KNN)</a:t>
            </a:r>
            <a:endParaRPr sz="1600">
              <a:solidFill>
                <a:srgbClr val="595959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Char char="●"/>
            </a:pPr>
            <a:r>
              <a:rPr b="1" lang="es" sz="1600">
                <a:solidFill>
                  <a:srgbClr val="595959"/>
                </a:solidFill>
              </a:rPr>
              <a:t>Acelerar</a:t>
            </a:r>
            <a:r>
              <a:rPr lang="es" sz="1600">
                <a:solidFill>
                  <a:srgbClr val="595959"/>
                </a:solidFill>
              </a:rPr>
              <a:t> la </a:t>
            </a:r>
            <a:r>
              <a:rPr b="1" lang="es" sz="1600">
                <a:solidFill>
                  <a:srgbClr val="595959"/>
                </a:solidFill>
              </a:rPr>
              <a:t>convergencia de la optimización</a:t>
            </a:r>
            <a:r>
              <a:rPr lang="es" sz="1600">
                <a:solidFill>
                  <a:srgbClr val="595959"/>
                </a:solidFill>
              </a:rPr>
              <a:t> de modelos machine learning</a:t>
            </a:r>
            <a:endParaRPr sz="1600">
              <a:solidFill>
                <a:srgbClr val="595959"/>
              </a:solidFill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592411"/>
            <a:ext cx="9143999" cy="551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" y="2309"/>
            <a:ext cx="1786269" cy="1120054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/>
          <p:nvPr/>
        </p:nvSpPr>
        <p:spPr>
          <a:xfrm>
            <a:off x="461800" y="10488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rgbClr val="595959"/>
                </a:solidFill>
              </a:rPr>
              <a:t>Motivación</a:t>
            </a:r>
            <a:endParaRPr sz="25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592411"/>
            <a:ext cx="9143999" cy="551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" y="2309"/>
            <a:ext cx="1786269" cy="1120054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/>
        </p:nvSpPr>
        <p:spPr>
          <a:xfrm>
            <a:off x="461800" y="10488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rgbClr val="595959"/>
                </a:solidFill>
              </a:rPr>
              <a:t>Tipos de reescalamiento</a:t>
            </a:r>
            <a:endParaRPr sz="2500">
              <a:solidFill>
                <a:srgbClr val="595959"/>
              </a:solidFill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539200" y="1685650"/>
            <a:ext cx="7769700" cy="24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2"/>
                </a:solidFill>
              </a:rPr>
              <a:t>Existen múltiples maneras para escalar variables: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b="1" lang="es" sz="1600">
                <a:solidFill>
                  <a:schemeClr val="dk2"/>
                </a:solidFill>
              </a:rPr>
              <a:t>Normalización</a:t>
            </a:r>
            <a:endParaRPr b="1" sz="1600">
              <a:solidFill>
                <a:schemeClr val="dk2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b="1" lang="es" sz="1600">
                <a:solidFill>
                  <a:schemeClr val="dk2"/>
                </a:solidFill>
              </a:rPr>
              <a:t>Estandarización</a:t>
            </a:r>
            <a:endParaRPr b="1" sz="1600">
              <a:solidFill>
                <a:schemeClr val="dk2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s" sz="1600">
                <a:solidFill>
                  <a:schemeClr val="dk2"/>
                </a:solidFill>
              </a:rPr>
              <a:t>Escalamiento decimal (</a:t>
            </a:r>
            <a:r>
              <a:rPr i="1" lang="es" sz="1600">
                <a:solidFill>
                  <a:schemeClr val="dk2"/>
                </a:solidFill>
              </a:rPr>
              <a:t>decimal scaling)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600">
                <a:solidFill>
                  <a:schemeClr val="dk2"/>
                </a:solidFill>
              </a:rPr>
              <a:t>Dos de las más utilizadas son la normalización y estandarización </a:t>
            </a: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/>
        </p:nvSpPr>
        <p:spPr>
          <a:xfrm>
            <a:off x="514625" y="1656600"/>
            <a:ext cx="77697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600">
                <a:solidFill>
                  <a:schemeClr val="dk2"/>
                </a:solidFill>
              </a:rPr>
              <a:t>También conocida como </a:t>
            </a:r>
            <a:r>
              <a:rPr b="1" lang="es" sz="1600">
                <a:solidFill>
                  <a:schemeClr val="dk2"/>
                </a:solidFill>
              </a:rPr>
              <a:t>escalamiento min-max</a:t>
            </a:r>
            <a:r>
              <a:rPr lang="es" sz="1600">
                <a:solidFill>
                  <a:schemeClr val="dk2"/>
                </a:solidFill>
              </a:rPr>
              <a:t> consiste en transformar la variable según la siguiente fórmula:</a:t>
            </a:r>
            <a:endParaRPr sz="1600">
              <a:solidFill>
                <a:schemeClr val="dk2"/>
              </a:solidFill>
            </a:endParaRPr>
          </a:p>
        </p:txBody>
      </p:sp>
      <p:pic>
        <p:nvPicPr>
          <p:cNvPr id="91" name="Google Shape;9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592411"/>
            <a:ext cx="9143999" cy="551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" y="2309"/>
            <a:ext cx="1786269" cy="1120054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 txBox="1"/>
          <p:nvPr/>
        </p:nvSpPr>
        <p:spPr>
          <a:xfrm>
            <a:off x="461800" y="10488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>
                <a:solidFill>
                  <a:srgbClr val="595959"/>
                </a:solidFill>
              </a:rPr>
              <a:t>Normalización</a:t>
            </a:r>
            <a:endParaRPr sz="2600">
              <a:solidFill>
                <a:srgbClr val="595959"/>
              </a:solidFill>
            </a:endParaRPr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79775" y="2374825"/>
            <a:ext cx="2971800" cy="96202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7"/>
          <p:cNvSpPr txBox="1"/>
          <p:nvPr/>
        </p:nvSpPr>
        <p:spPr>
          <a:xfrm>
            <a:off x="514625" y="3530025"/>
            <a:ext cx="80535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600">
                <a:solidFill>
                  <a:schemeClr val="dk2"/>
                </a:solidFill>
              </a:rPr>
              <a:t>A cada observación se le resta el mínimo de la variable y se la divide por el rango: diferencia entre el máximo y mínimo de la variable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/>
        </p:nvSpPr>
        <p:spPr>
          <a:xfrm>
            <a:off x="539175" y="2571750"/>
            <a:ext cx="7769700" cy="19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2"/>
                </a:solidFill>
              </a:rPr>
              <a:t>Las variables normalizadas siempre van a tomar valores entre 0 y 1: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AutoNum type="arabicPeriod"/>
            </a:pPr>
            <a:r>
              <a:rPr lang="es" sz="1600">
                <a:solidFill>
                  <a:schemeClr val="dk2"/>
                </a:solidFill>
              </a:rPr>
              <a:t>En el caso </a:t>
            </a:r>
            <a:r>
              <a:rPr i="1" lang="es" sz="1600">
                <a:solidFill>
                  <a:schemeClr val="dk2"/>
                </a:solidFill>
              </a:rPr>
              <a:t>x = min(x), </a:t>
            </a:r>
            <a:r>
              <a:rPr lang="es" sz="1600">
                <a:solidFill>
                  <a:schemeClr val="dk2"/>
                </a:solidFill>
              </a:rPr>
              <a:t>el numerador es igual a cero</a:t>
            </a:r>
            <a:br>
              <a:rPr lang="es" sz="1600">
                <a:solidFill>
                  <a:schemeClr val="dk2"/>
                </a:solidFill>
              </a:rPr>
            </a:br>
            <a:r>
              <a:rPr i="1" lang="es" sz="1600">
                <a:solidFill>
                  <a:schemeClr val="dk2"/>
                </a:solidFill>
              </a:rPr>
              <a:t>x</a:t>
            </a:r>
            <a:r>
              <a:rPr baseline="-25000" i="1" lang="es" sz="1600">
                <a:solidFill>
                  <a:schemeClr val="dk2"/>
                </a:solidFill>
              </a:rPr>
              <a:t>esc</a:t>
            </a:r>
            <a:r>
              <a:rPr i="1" lang="es" sz="1600">
                <a:solidFill>
                  <a:schemeClr val="dk2"/>
                </a:solidFill>
              </a:rPr>
              <a:t>= 0</a:t>
            </a:r>
            <a:endParaRPr i="1" sz="1600">
              <a:solidFill>
                <a:schemeClr val="dk2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AutoNum type="arabicPeriod"/>
            </a:pPr>
            <a:r>
              <a:rPr lang="es" sz="1600">
                <a:solidFill>
                  <a:schemeClr val="dk2"/>
                </a:solidFill>
              </a:rPr>
              <a:t>En el caso </a:t>
            </a:r>
            <a:r>
              <a:rPr i="1" lang="es" sz="1600">
                <a:solidFill>
                  <a:schemeClr val="dk2"/>
                </a:solidFill>
              </a:rPr>
              <a:t>x = max(x), </a:t>
            </a:r>
            <a:r>
              <a:rPr lang="es" sz="1600">
                <a:solidFill>
                  <a:schemeClr val="dk2"/>
                </a:solidFill>
              </a:rPr>
              <a:t>el numerador es igual al denominador</a:t>
            </a:r>
            <a:br>
              <a:rPr lang="es" sz="1600">
                <a:solidFill>
                  <a:schemeClr val="dk2"/>
                </a:solidFill>
              </a:rPr>
            </a:br>
            <a:r>
              <a:rPr i="1" lang="es" sz="1600">
                <a:solidFill>
                  <a:schemeClr val="dk2"/>
                </a:solidFill>
              </a:rPr>
              <a:t>x</a:t>
            </a:r>
            <a:r>
              <a:rPr baseline="-25000" i="1" lang="es" sz="1600">
                <a:solidFill>
                  <a:schemeClr val="dk2"/>
                </a:solidFill>
              </a:rPr>
              <a:t>esc</a:t>
            </a:r>
            <a:r>
              <a:rPr i="1" lang="es" sz="1600">
                <a:solidFill>
                  <a:schemeClr val="dk2"/>
                </a:solidFill>
              </a:rPr>
              <a:t>= 1</a:t>
            </a:r>
            <a:endParaRPr sz="1600">
              <a:solidFill>
                <a:schemeClr val="dk2"/>
              </a:solidFill>
            </a:endParaRPr>
          </a:p>
        </p:txBody>
      </p:sp>
      <p:pic>
        <p:nvPicPr>
          <p:cNvPr id="101" name="Google Shape;10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592411"/>
            <a:ext cx="9143999" cy="551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" y="2309"/>
            <a:ext cx="1786269" cy="1120054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8"/>
          <p:cNvSpPr txBox="1"/>
          <p:nvPr/>
        </p:nvSpPr>
        <p:spPr>
          <a:xfrm>
            <a:off x="461800" y="10488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rgbClr val="595959"/>
                </a:solidFill>
              </a:rPr>
              <a:t>Normalización</a:t>
            </a:r>
            <a:endParaRPr sz="2500">
              <a:solidFill>
                <a:srgbClr val="595959"/>
              </a:solidFill>
            </a:endParaRPr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3275" y="1531225"/>
            <a:ext cx="2713725" cy="87847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8"/>
          <p:cNvSpPr/>
          <p:nvPr/>
        </p:nvSpPr>
        <p:spPr>
          <a:xfrm>
            <a:off x="5766925" y="3082425"/>
            <a:ext cx="630600" cy="221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8"/>
          <p:cNvSpPr/>
          <p:nvPr/>
        </p:nvSpPr>
        <p:spPr>
          <a:xfrm>
            <a:off x="6605125" y="3615825"/>
            <a:ext cx="630600" cy="221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/>
        </p:nvSpPr>
        <p:spPr>
          <a:xfrm>
            <a:off x="530975" y="1620125"/>
            <a:ext cx="30246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dk2"/>
                </a:solidFill>
              </a:rPr>
              <a:t>X = [</a:t>
            </a:r>
            <a:r>
              <a:rPr lang="es" sz="1700">
                <a:solidFill>
                  <a:srgbClr val="3D85C6"/>
                </a:solidFill>
              </a:rPr>
              <a:t>6</a:t>
            </a:r>
            <a:r>
              <a:rPr lang="es" sz="1700">
                <a:solidFill>
                  <a:schemeClr val="dk2"/>
                </a:solidFill>
              </a:rPr>
              <a:t>, </a:t>
            </a:r>
            <a:r>
              <a:rPr lang="es" sz="1700">
                <a:solidFill>
                  <a:srgbClr val="CC0000"/>
                </a:solidFill>
              </a:rPr>
              <a:t>1</a:t>
            </a:r>
            <a:r>
              <a:rPr lang="es" sz="1700">
                <a:solidFill>
                  <a:schemeClr val="dk2"/>
                </a:solidFill>
              </a:rPr>
              <a:t>, </a:t>
            </a:r>
            <a:r>
              <a:rPr lang="es" sz="1700">
                <a:solidFill>
                  <a:srgbClr val="F1C232"/>
                </a:solidFill>
              </a:rPr>
              <a:t>3</a:t>
            </a:r>
            <a:r>
              <a:rPr lang="es" sz="1700">
                <a:solidFill>
                  <a:schemeClr val="dk2"/>
                </a:solidFill>
              </a:rPr>
              <a:t>, </a:t>
            </a:r>
            <a:r>
              <a:rPr lang="es" sz="1700">
                <a:solidFill>
                  <a:srgbClr val="3D85C6"/>
                </a:solidFill>
              </a:rPr>
              <a:t>6</a:t>
            </a:r>
            <a:r>
              <a:rPr lang="es" sz="1700">
                <a:solidFill>
                  <a:schemeClr val="dk2"/>
                </a:solidFill>
              </a:rPr>
              <a:t>, </a:t>
            </a:r>
            <a:r>
              <a:rPr lang="es" sz="1700">
                <a:solidFill>
                  <a:srgbClr val="6AA84F"/>
                </a:solidFill>
              </a:rPr>
              <a:t>9</a:t>
            </a:r>
            <a:r>
              <a:rPr lang="es" sz="1700">
                <a:solidFill>
                  <a:schemeClr val="dk2"/>
                </a:solidFill>
              </a:rPr>
              <a:t>, 2, 4, </a:t>
            </a:r>
            <a:r>
              <a:rPr lang="es" sz="1700">
                <a:solidFill>
                  <a:srgbClr val="3D85C6"/>
                </a:solidFill>
              </a:rPr>
              <a:t>6</a:t>
            </a:r>
            <a:r>
              <a:rPr lang="es" sz="1700">
                <a:solidFill>
                  <a:schemeClr val="dk2"/>
                </a:solidFill>
              </a:rPr>
              <a:t>, 5, 8]</a:t>
            </a:r>
            <a:endParaRPr sz="17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</p:txBody>
      </p:sp>
      <p:pic>
        <p:nvPicPr>
          <p:cNvPr id="112" name="Google Shape;11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592411"/>
            <a:ext cx="9143999" cy="551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" y="2309"/>
            <a:ext cx="1786269" cy="1120054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9"/>
          <p:cNvSpPr txBox="1"/>
          <p:nvPr/>
        </p:nvSpPr>
        <p:spPr>
          <a:xfrm>
            <a:off x="461800" y="1048800"/>
            <a:ext cx="347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595959"/>
                </a:solidFill>
              </a:rPr>
              <a:t>Normalización: ejemplo</a:t>
            </a:r>
            <a:endParaRPr sz="2400">
              <a:solidFill>
                <a:srgbClr val="595959"/>
              </a:solidFill>
            </a:endParaRPr>
          </a:p>
        </p:txBody>
      </p:sp>
      <p:sp>
        <p:nvSpPr>
          <p:cNvPr id="115" name="Google Shape;115;p19"/>
          <p:cNvSpPr txBox="1"/>
          <p:nvPr/>
        </p:nvSpPr>
        <p:spPr>
          <a:xfrm>
            <a:off x="655075" y="2316725"/>
            <a:ext cx="1847700" cy="9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i="1" lang="es" sz="1500">
                <a:solidFill>
                  <a:schemeClr val="dk2"/>
                </a:solidFill>
              </a:rPr>
              <a:t>min(X) = ?</a:t>
            </a:r>
            <a:endParaRPr i="1" sz="1500">
              <a:solidFill>
                <a:schemeClr val="dk2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i="1" lang="es" sz="1500">
                <a:solidFill>
                  <a:schemeClr val="dk2"/>
                </a:solidFill>
              </a:rPr>
              <a:t>max(X) = ?</a:t>
            </a:r>
            <a:endParaRPr i="1" sz="1500">
              <a:solidFill>
                <a:schemeClr val="dk2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i="1" lang="es" sz="1500">
                <a:solidFill>
                  <a:schemeClr val="dk2"/>
                </a:solidFill>
              </a:rPr>
              <a:t>rango(X) = ?</a:t>
            </a:r>
            <a:endParaRPr i="1" sz="1300"/>
          </a:p>
        </p:txBody>
      </p:sp>
      <p:sp>
        <p:nvSpPr>
          <p:cNvPr id="116" name="Google Shape;116;p19"/>
          <p:cNvSpPr txBox="1"/>
          <p:nvPr/>
        </p:nvSpPr>
        <p:spPr>
          <a:xfrm>
            <a:off x="3668900" y="1958425"/>
            <a:ext cx="90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>
                <a:solidFill>
                  <a:schemeClr val="dk2"/>
                </a:solidFill>
              </a:rPr>
              <a:t>Fórmula</a:t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/>
        </p:nvSpPr>
        <p:spPr>
          <a:xfrm>
            <a:off x="530975" y="1620125"/>
            <a:ext cx="30246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dk2"/>
                </a:solidFill>
              </a:rPr>
              <a:t>X = [</a:t>
            </a:r>
            <a:r>
              <a:rPr lang="es" sz="1700">
                <a:solidFill>
                  <a:srgbClr val="3D85C6"/>
                </a:solidFill>
              </a:rPr>
              <a:t>6</a:t>
            </a:r>
            <a:r>
              <a:rPr lang="es" sz="1700">
                <a:solidFill>
                  <a:schemeClr val="dk2"/>
                </a:solidFill>
              </a:rPr>
              <a:t>, </a:t>
            </a:r>
            <a:r>
              <a:rPr lang="es" sz="1700">
                <a:solidFill>
                  <a:srgbClr val="CC0000"/>
                </a:solidFill>
              </a:rPr>
              <a:t>1</a:t>
            </a:r>
            <a:r>
              <a:rPr lang="es" sz="1700">
                <a:solidFill>
                  <a:schemeClr val="dk2"/>
                </a:solidFill>
              </a:rPr>
              <a:t>, </a:t>
            </a:r>
            <a:r>
              <a:rPr lang="es" sz="1700">
                <a:solidFill>
                  <a:srgbClr val="F1C232"/>
                </a:solidFill>
              </a:rPr>
              <a:t>3</a:t>
            </a:r>
            <a:r>
              <a:rPr lang="es" sz="1700">
                <a:solidFill>
                  <a:schemeClr val="dk2"/>
                </a:solidFill>
              </a:rPr>
              <a:t>, </a:t>
            </a:r>
            <a:r>
              <a:rPr lang="es" sz="1700">
                <a:solidFill>
                  <a:srgbClr val="3D85C6"/>
                </a:solidFill>
              </a:rPr>
              <a:t>6</a:t>
            </a:r>
            <a:r>
              <a:rPr lang="es" sz="1700">
                <a:solidFill>
                  <a:schemeClr val="dk2"/>
                </a:solidFill>
              </a:rPr>
              <a:t>, </a:t>
            </a:r>
            <a:r>
              <a:rPr lang="es" sz="1700">
                <a:solidFill>
                  <a:srgbClr val="6AA84F"/>
                </a:solidFill>
              </a:rPr>
              <a:t>9</a:t>
            </a:r>
            <a:r>
              <a:rPr lang="es" sz="1700">
                <a:solidFill>
                  <a:schemeClr val="dk2"/>
                </a:solidFill>
              </a:rPr>
              <a:t>, 2, 4, </a:t>
            </a:r>
            <a:r>
              <a:rPr lang="es" sz="1700">
                <a:solidFill>
                  <a:srgbClr val="3D85C6"/>
                </a:solidFill>
              </a:rPr>
              <a:t>6</a:t>
            </a:r>
            <a:r>
              <a:rPr lang="es" sz="1700">
                <a:solidFill>
                  <a:schemeClr val="dk2"/>
                </a:solidFill>
              </a:rPr>
              <a:t>, 5, 8]</a:t>
            </a:r>
            <a:endParaRPr sz="17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</p:txBody>
      </p:sp>
      <p:pic>
        <p:nvPicPr>
          <p:cNvPr id="122" name="Google Shape;12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592411"/>
            <a:ext cx="9143999" cy="551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" y="2309"/>
            <a:ext cx="1786269" cy="1120054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0"/>
          <p:cNvSpPr txBox="1"/>
          <p:nvPr/>
        </p:nvSpPr>
        <p:spPr>
          <a:xfrm>
            <a:off x="461800" y="1048800"/>
            <a:ext cx="347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595959"/>
                </a:solidFill>
              </a:rPr>
              <a:t>Normalización: ejemplo</a:t>
            </a:r>
            <a:endParaRPr sz="2400">
              <a:solidFill>
                <a:srgbClr val="595959"/>
              </a:solidFill>
            </a:endParaRPr>
          </a:p>
        </p:txBody>
      </p:sp>
      <p:sp>
        <p:nvSpPr>
          <p:cNvPr id="125" name="Google Shape;125;p20"/>
          <p:cNvSpPr txBox="1"/>
          <p:nvPr/>
        </p:nvSpPr>
        <p:spPr>
          <a:xfrm>
            <a:off x="655075" y="2316725"/>
            <a:ext cx="1847700" cy="9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i="1" lang="es" sz="1500">
                <a:solidFill>
                  <a:schemeClr val="dk2"/>
                </a:solidFill>
              </a:rPr>
              <a:t>min(X) = 1</a:t>
            </a:r>
            <a:endParaRPr i="1" sz="1500">
              <a:solidFill>
                <a:schemeClr val="dk2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i="1" lang="es" sz="1500">
                <a:solidFill>
                  <a:schemeClr val="dk2"/>
                </a:solidFill>
              </a:rPr>
              <a:t>max(X) = 9</a:t>
            </a:r>
            <a:endParaRPr i="1" sz="1500">
              <a:solidFill>
                <a:schemeClr val="dk2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i="1" lang="es" sz="1500">
                <a:solidFill>
                  <a:schemeClr val="dk2"/>
                </a:solidFill>
              </a:rPr>
              <a:t>rango(X) = 8</a:t>
            </a:r>
            <a:endParaRPr i="1" sz="1300"/>
          </a:p>
        </p:txBody>
      </p:sp>
      <p:sp>
        <p:nvSpPr>
          <p:cNvPr id="126" name="Google Shape;126;p20"/>
          <p:cNvSpPr txBox="1"/>
          <p:nvPr/>
        </p:nvSpPr>
        <p:spPr>
          <a:xfrm>
            <a:off x="3668900" y="1958425"/>
            <a:ext cx="90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>
                <a:solidFill>
                  <a:schemeClr val="dk2"/>
                </a:solidFill>
              </a:rPr>
              <a:t>Fórmula</a:t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/>
        </p:nvSpPr>
        <p:spPr>
          <a:xfrm>
            <a:off x="530975" y="1620125"/>
            <a:ext cx="30246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dk2"/>
                </a:solidFill>
              </a:rPr>
              <a:t>X = [</a:t>
            </a:r>
            <a:r>
              <a:rPr lang="es" sz="1700">
                <a:solidFill>
                  <a:srgbClr val="3D85C6"/>
                </a:solidFill>
              </a:rPr>
              <a:t>6</a:t>
            </a:r>
            <a:r>
              <a:rPr lang="es" sz="1700">
                <a:solidFill>
                  <a:schemeClr val="dk2"/>
                </a:solidFill>
              </a:rPr>
              <a:t>, </a:t>
            </a:r>
            <a:r>
              <a:rPr lang="es" sz="1700">
                <a:solidFill>
                  <a:srgbClr val="CC0000"/>
                </a:solidFill>
              </a:rPr>
              <a:t>1</a:t>
            </a:r>
            <a:r>
              <a:rPr lang="es" sz="1700">
                <a:solidFill>
                  <a:schemeClr val="dk2"/>
                </a:solidFill>
              </a:rPr>
              <a:t>, </a:t>
            </a:r>
            <a:r>
              <a:rPr lang="es" sz="1700">
                <a:solidFill>
                  <a:srgbClr val="F1C232"/>
                </a:solidFill>
              </a:rPr>
              <a:t>3</a:t>
            </a:r>
            <a:r>
              <a:rPr lang="es" sz="1700">
                <a:solidFill>
                  <a:schemeClr val="dk2"/>
                </a:solidFill>
              </a:rPr>
              <a:t>, </a:t>
            </a:r>
            <a:r>
              <a:rPr lang="es" sz="1700">
                <a:solidFill>
                  <a:srgbClr val="3D85C6"/>
                </a:solidFill>
              </a:rPr>
              <a:t>6</a:t>
            </a:r>
            <a:r>
              <a:rPr lang="es" sz="1700">
                <a:solidFill>
                  <a:schemeClr val="dk2"/>
                </a:solidFill>
              </a:rPr>
              <a:t>, </a:t>
            </a:r>
            <a:r>
              <a:rPr lang="es" sz="1700">
                <a:solidFill>
                  <a:srgbClr val="6AA84F"/>
                </a:solidFill>
              </a:rPr>
              <a:t>9</a:t>
            </a:r>
            <a:r>
              <a:rPr lang="es" sz="1700">
                <a:solidFill>
                  <a:schemeClr val="dk2"/>
                </a:solidFill>
              </a:rPr>
              <a:t>, 2, 4, </a:t>
            </a:r>
            <a:r>
              <a:rPr lang="es" sz="1700">
                <a:solidFill>
                  <a:srgbClr val="3D85C6"/>
                </a:solidFill>
              </a:rPr>
              <a:t>6</a:t>
            </a:r>
            <a:r>
              <a:rPr lang="es" sz="1700">
                <a:solidFill>
                  <a:schemeClr val="dk2"/>
                </a:solidFill>
              </a:rPr>
              <a:t>, 5, 8]</a:t>
            </a:r>
            <a:endParaRPr sz="17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</p:txBody>
      </p:sp>
      <p:pic>
        <p:nvPicPr>
          <p:cNvPr id="132" name="Google Shape;13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592411"/>
            <a:ext cx="9143999" cy="551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" y="2309"/>
            <a:ext cx="1786269" cy="1120054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1"/>
          <p:cNvSpPr txBox="1"/>
          <p:nvPr/>
        </p:nvSpPr>
        <p:spPr>
          <a:xfrm>
            <a:off x="461800" y="1048800"/>
            <a:ext cx="347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595959"/>
                </a:solidFill>
              </a:rPr>
              <a:t>Normalización: ejemplo</a:t>
            </a:r>
            <a:endParaRPr sz="2400">
              <a:solidFill>
                <a:srgbClr val="595959"/>
              </a:solidFill>
            </a:endParaRPr>
          </a:p>
        </p:txBody>
      </p:sp>
      <p:pic>
        <p:nvPicPr>
          <p:cNvPr id="135" name="Google Shape;135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80031" y="1672738"/>
            <a:ext cx="1975344" cy="607800"/>
          </a:xfrm>
          <a:prstGeom prst="rect">
            <a:avLst/>
          </a:prstGeom>
          <a:noFill/>
          <a:ln cap="flat" cmpd="sng" w="2857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6" name="Google Shape;136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62375" y="2508025"/>
            <a:ext cx="1417900" cy="66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822110" y="2647950"/>
            <a:ext cx="1891178" cy="668825"/>
          </a:xfrm>
          <a:prstGeom prst="rect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38" name="Google Shape;138;p21"/>
          <p:cNvSpPr txBox="1"/>
          <p:nvPr/>
        </p:nvSpPr>
        <p:spPr>
          <a:xfrm>
            <a:off x="655075" y="2316725"/>
            <a:ext cx="1847700" cy="9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i="1" lang="es" sz="1500">
                <a:solidFill>
                  <a:schemeClr val="dk2"/>
                </a:solidFill>
              </a:rPr>
              <a:t>min(X) = 1</a:t>
            </a:r>
            <a:endParaRPr i="1" sz="1500">
              <a:solidFill>
                <a:schemeClr val="dk2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i="1" lang="es" sz="1500">
                <a:solidFill>
                  <a:schemeClr val="dk2"/>
                </a:solidFill>
              </a:rPr>
              <a:t>max(X) = 9</a:t>
            </a:r>
            <a:endParaRPr i="1" sz="1500">
              <a:solidFill>
                <a:schemeClr val="dk2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i="1" lang="es" sz="1500">
                <a:solidFill>
                  <a:schemeClr val="dk2"/>
                </a:solidFill>
              </a:rPr>
              <a:t>rango(X) = 8</a:t>
            </a:r>
            <a:endParaRPr i="1" sz="1300"/>
          </a:p>
        </p:txBody>
      </p:sp>
      <p:sp>
        <p:nvSpPr>
          <p:cNvPr id="139" name="Google Shape;139;p21"/>
          <p:cNvSpPr txBox="1"/>
          <p:nvPr/>
        </p:nvSpPr>
        <p:spPr>
          <a:xfrm>
            <a:off x="599000" y="3770950"/>
            <a:ext cx="7412100" cy="5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800">
                <a:solidFill>
                  <a:schemeClr val="dk2"/>
                </a:solidFill>
              </a:rPr>
              <a:t>X</a:t>
            </a:r>
            <a:r>
              <a:rPr baseline="-25000" i="1" lang="es" sz="1800">
                <a:solidFill>
                  <a:schemeClr val="dk2"/>
                </a:solidFill>
              </a:rPr>
              <a:t>esc</a:t>
            </a:r>
            <a:r>
              <a:rPr lang="es" sz="2100">
                <a:solidFill>
                  <a:schemeClr val="dk2"/>
                </a:solidFill>
              </a:rPr>
              <a:t> </a:t>
            </a:r>
            <a:r>
              <a:rPr lang="es" sz="1900">
                <a:solidFill>
                  <a:schemeClr val="dk2"/>
                </a:solidFill>
              </a:rPr>
              <a:t>= [</a:t>
            </a:r>
            <a:r>
              <a:rPr lang="es" sz="1900">
                <a:solidFill>
                  <a:srgbClr val="3D85C6"/>
                </a:solidFill>
              </a:rPr>
              <a:t>0.625</a:t>
            </a:r>
            <a:r>
              <a:rPr lang="es" sz="1900">
                <a:solidFill>
                  <a:schemeClr val="dk2"/>
                </a:solidFill>
              </a:rPr>
              <a:t>, </a:t>
            </a:r>
            <a:r>
              <a:rPr lang="es" sz="1900">
                <a:solidFill>
                  <a:srgbClr val="CC0000"/>
                </a:solidFill>
              </a:rPr>
              <a:t>0</a:t>
            </a:r>
            <a:r>
              <a:rPr lang="es" sz="1900">
                <a:solidFill>
                  <a:schemeClr val="dk2"/>
                </a:solidFill>
              </a:rPr>
              <a:t>, </a:t>
            </a:r>
            <a:r>
              <a:rPr lang="es" sz="1900">
                <a:solidFill>
                  <a:srgbClr val="F1C232"/>
                </a:solidFill>
              </a:rPr>
              <a:t>0.25</a:t>
            </a:r>
            <a:r>
              <a:rPr lang="es" sz="1900">
                <a:solidFill>
                  <a:schemeClr val="dk2"/>
                </a:solidFill>
              </a:rPr>
              <a:t>, </a:t>
            </a:r>
            <a:r>
              <a:rPr lang="es" sz="1900">
                <a:solidFill>
                  <a:srgbClr val="3D85C6"/>
                </a:solidFill>
              </a:rPr>
              <a:t>0.625</a:t>
            </a:r>
            <a:r>
              <a:rPr lang="es" sz="1900">
                <a:solidFill>
                  <a:schemeClr val="dk2"/>
                </a:solidFill>
              </a:rPr>
              <a:t>, </a:t>
            </a:r>
            <a:r>
              <a:rPr lang="es" sz="1900">
                <a:solidFill>
                  <a:srgbClr val="6AA84F"/>
                </a:solidFill>
              </a:rPr>
              <a:t>1</a:t>
            </a:r>
            <a:r>
              <a:rPr lang="es" sz="1900">
                <a:solidFill>
                  <a:schemeClr val="dk2"/>
                </a:solidFill>
              </a:rPr>
              <a:t>, 0.125, 0.375, </a:t>
            </a:r>
            <a:r>
              <a:rPr lang="es" sz="1900">
                <a:solidFill>
                  <a:srgbClr val="3D85C6"/>
                </a:solidFill>
              </a:rPr>
              <a:t>0.625</a:t>
            </a:r>
            <a:r>
              <a:rPr lang="es" sz="1900">
                <a:solidFill>
                  <a:schemeClr val="dk2"/>
                </a:solidFill>
              </a:rPr>
              <a:t>, 0.5, 0.875]</a:t>
            </a:r>
            <a:endParaRPr sz="19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140" name="Google Shape;140;p21"/>
          <p:cNvSpPr txBox="1"/>
          <p:nvPr/>
        </p:nvSpPr>
        <p:spPr>
          <a:xfrm>
            <a:off x="3668900" y="1958425"/>
            <a:ext cx="90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>
                <a:solidFill>
                  <a:schemeClr val="dk2"/>
                </a:solidFill>
              </a:rPr>
              <a:t>Fórmula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141" name="Google Shape;141;p21"/>
          <p:cNvSpPr txBox="1"/>
          <p:nvPr/>
        </p:nvSpPr>
        <p:spPr>
          <a:xfrm>
            <a:off x="5780025" y="1348750"/>
            <a:ext cx="103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>
                <a:solidFill>
                  <a:srgbClr val="3D85C6"/>
                </a:solidFill>
              </a:rPr>
              <a:t>Caso x=6</a:t>
            </a:r>
            <a:endParaRPr sz="1200">
              <a:solidFill>
                <a:srgbClr val="3D85C6"/>
              </a:solidFill>
            </a:endParaRPr>
          </a:p>
        </p:txBody>
      </p:sp>
      <p:sp>
        <p:nvSpPr>
          <p:cNvPr id="142" name="Google Shape;142;p21"/>
          <p:cNvSpPr txBox="1"/>
          <p:nvPr/>
        </p:nvSpPr>
        <p:spPr>
          <a:xfrm>
            <a:off x="5780025" y="2339350"/>
            <a:ext cx="103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>
                <a:solidFill>
                  <a:srgbClr val="F1C232"/>
                </a:solidFill>
              </a:rPr>
              <a:t>Caso x=3</a:t>
            </a:r>
            <a:endParaRPr sz="1200">
              <a:solidFill>
                <a:srgbClr val="F1C23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