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NiMMSaseUqwoDLfp5aDsdjVj9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05FB9E-CF21-45F9-BE11-6A9752B1409A}">
  <a:tblStyle styleId="{CB05FB9E-CF21-45F9-BE11-6A9752B140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03" y="0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17076" l="0" r="0" t="13036"/>
          <a:stretch/>
        </p:blipFill>
        <p:spPr>
          <a:xfrm>
            <a:off x="0" y="1133363"/>
            <a:ext cx="9144000" cy="4010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pción generada automáticamente" id="56" name="Google Shape;56;p1"/>
          <p:cNvPicPr preferRelativeResize="0"/>
          <p:nvPr/>
        </p:nvPicPr>
        <p:blipFill rotWithShape="1">
          <a:blip r:embed="rId5">
            <a:alphaModFix/>
          </a:blip>
          <a:srcRect b="0" l="12980" r="12979" t="35268"/>
          <a:stretch/>
        </p:blipFill>
        <p:spPr>
          <a:xfrm>
            <a:off x="0" y="2052083"/>
            <a:ext cx="9144000" cy="149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559999"/>
            <a:ext cx="4071750" cy="28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10"/>
          <p:cNvCxnSpPr/>
          <p:nvPr/>
        </p:nvCxnSpPr>
        <p:spPr>
          <a:xfrm flipH="1" rot="10800000">
            <a:off x="547375" y="1850350"/>
            <a:ext cx="3438900" cy="236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4" name="Google Shape;144;p10"/>
          <p:cNvSpPr/>
          <p:nvPr/>
        </p:nvSpPr>
        <p:spPr>
          <a:xfrm>
            <a:off x="3847550" y="1800800"/>
            <a:ext cx="336900" cy="2973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10"/>
          <p:cNvCxnSpPr/>
          <p:nvPr/>
        </p:nvCxnSpPr>
        <p:spPr>
          <a:xfrm flipH="1">
            <a:off x="567350" y="1949450"/>
            <a:ext cx="3280200" cy="9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0"/>
          <p:cNvCxnSpPr>
            <a:stCxn id="144" idx="4"/>
          </p:cNvCxnSpPr>
          <p:nvPr/>
        </p:nvCxnSpPr>
        <p:spPr>
          <a:xfrm flipH="1">
            <a:off x="3996200" y="2098100"/>
            <a:ext cx="19800" cy="212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0"/>
          <p:cNvSpPr txBox="1"/>
          <p:nvPr/>
        </p:nvSpPr>
        <p:spPr>
          <a:xfrm>
            <a:off x="4919852" y="2157950"/>
            <a:ext cx="3718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Cuando observamos las variables de altura y peso vemos que ese </a:t>
            </a:r>
            <a:r>
              <a:rPr b="1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outlier univariado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 peso o altura, no se aparta del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patrón general de los datos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(línea punteada).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Outliers: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Univariados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Multivariados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559999"/>
            <a:ext cx="4071750" cy="28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1"/>
          <p:cNvCxnSpPr/>
          <p:nvPr/>
        </p:nvCxnSpPr>
        <p:spPr>
          <a:xfrm flipH="1" rot="10800000">
            <a:off x="547375" y="1850350"/>
            <a:ext cx="3438900" cy="236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7" name="Google Shape;157;p11"/>
          <p:cNvSpPr/>
          <p:nvPr/>
        </p:nvSpPr>
        <p:spPr>
          <a:xfrm>
            <a:off x="2668175" y="3569675"/>
            <a:ext cx="336900" cy="2973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2787125" y="3663875"/>
            <a:ext cx="99000" cy="108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1"/>
          <p:cNvCxnSpPr>
            <a:stCxn id="158" idx="2"/>
          </p:cNvCxnSpPr>
          <p:nvPr/>
        </p:nvCxnSpPr>
        <p:spPr>
          <a:xfrm flipH="1">
            <a:off x="517625" y="3718325"/>
            <a:ext cx="2269500" cy="1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1"/>
          <p:cNvCxnSpPr>
            <a:stCxn id="158" idx="4"/>
          </p:cNvCxnSpPr>
          <p:nvPr/>
        </p:nvCxnSpPr>
        <p:spPr>
          <a:xfrm>
            <a:off x="2836625" y="3772775"/>
            <a:ext cx="0" cy="456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1"/>
          <p:cNvSpPr txBox="1"/>
          <p:nvPr/>
        </p:nvSpPr>
        <p:spPr>
          <a:xfrm>
            <a:off x="5034500" y="1800800"/>
            <a:ext cx="37188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s" sz="1600" u="none" cap="none" strike="noStrike">
                <a:solidFill>
                  <a:srgbClr val="09885A"/>
                </a:solidFill>
                <a:latin typeface="Arial"/>
                <a:ea typeface="Arial"/>
                <a:cs typeface="Arial"/>
                <a:sym typeface="Arial"/>
              </a:rPr>
              <a:t>punto verde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 es un outlier univariado en peso o altura.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Pero cuando observamos las variables conjuntamente vemos que es </a:t>
            </a:r>
            <a:r>
              <a:rPr b="1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outlier multivariado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que se aparta del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patrón general de los datos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(línea punteada).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Outliers: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Univariados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Multivariados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535945" y="1844749"/>
            <a:ext cx="77697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7CC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Gráficos</a:t>
            </a:r>
            <a:r>
              <a:rPr b="0" i="0" lang="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histogramas o boxplots (univariados)</a:t>
            </a:r>
            <a:b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  de dispersión (bivariado)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7CC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Criterios</a:t>
            </a:r>
            <a:r>
              <a:rPr b="0" i="0" lang="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 Z-score, de Tukey (univariados)</a:t>
            </a:r>
            <a:b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  distancia de Mahalanobis (multivariados)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7CC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Tests estadísticos</a:t>
            </a:r>
            <a:endParaRPr b="0" i="0" sz="1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7CC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Métodos de machine learning: </a:t>
            </a: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Isolation forest, métodos de clustering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Detección de Outliers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1483120" y="1621428"/>
            <a:ext cx="2249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 univariado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176" y="1961725"/>
            <a:ext cx="3545612" cy="241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/>
          <p:nvPr/>
        </p:nvSpPr>
        <p:spPr>
          <a:xfrm>
            <a:off x="3732820" y="3929872"/>
            <a:ext cx="380812" cy="551089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8400" y="2018328"/>
            <a:ext cx="3545613" cy="23723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3"/>
          <p:cNvCxnSpPr/>
          <p:nvPr/>
        </p:nvCxnSpPr>
        <p:spPr>
          <a:xfrm flipH="1" rot="10800000">
            <a:off x="5221791" y="2136627"/>
            <a:ext cx="3164100" cy="206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2" name="Google Shape;182;p13"/>
          <p:cNvSpPr/>
          <p:nvPr/>
        </p:nvSpPr>
        <p:spPr>
          <a:xfrm>
            <a:off x="7172999" y="3633231"/>
            <a:ext cx="309900" cy="2589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7282437" y="3715216"/>
            <a:ext cx="90900" cy="948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3"/>
          <p:cNvCxnSpPr>
            <a:stCxn id="183" idx="2"/>
          </p:cNvCxnSpPr>
          <p:nvPr/>
        </p:nvCxnSpPr>
        <p:spPr>
          <a:xfrm flipH="1">
            <a:off x="5194137" y="3762616"/>
            <a:ext cx="2088300" cy="13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3"/>
          <p:cNvCxnSpPr>
            <a:stCxn id="183" idx="4"/>
          </p:cNvCxnSpPr>
          <p:nvPr/>
        </p:nvCxnSpPr>
        <p:spPr>
          <a:xfrm>
            <a:off x="7327887" y="3810016"/>
            <a:ext cx="0" cy="396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3"/>
          <p:cNvSpPr txBox="1"/>
          <p:nvPr/>
        </p:nvSpPr>
        <p:spPr>
          <a:xfrm>
            <a:off x="5750375" y="1637394"/>
            <a:ext cx="24021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 bivariado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Detección de Outliers: Gráficos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/>
        </p:nvSpPr>
        <p:spPr>
          <a:xfrm>
            <a:off x="529080" y="1713439"/>
            <a:ext cx="7769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 un criterio que se basa en la distribución normal estándar: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/>
        </p:nvSpPr>
        <p:spPr>
          <a:xfrm>
            <a:off x="4326850" y="2313300"/>
            <a:ext cx="4473300" cy="20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considera un </a:t>
            </a:r>
            <a:r>
              <a:rPr b="1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las observaciones que se encuentran a más de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desvíos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en términos absolutos respecto de la media. Un valor de n muy usual es n=3.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Bajo esta consideración decimos que un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es un dato que se encuentra a más de 3 desvíos del “centro” de los datos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375" y="2091400"/>
            <a:ext cx="3462000" cy="244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4"/>
          <p:cNvCxnSpPr/>
          <p:nvPr/>
        </p:nvCxnSpPr>
        <p:spPr>
          <a:xfrm>
            <a:off x="3350775" y="2711375"/>
            <a:ext cx="35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14"/>
          <p:cNvCxnSpPr/>
          <p:nvPr/>
        </p:nvCxnSpPr>
        <p:spPr>
          <a:xfrm>
            <a:off x="3350775" y="3320975"/>
            <a:ext cx="35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14"/>
          <p:cNvCxnSpPr/>
          <p:nvPr/>
        </p:nvCxnSpPr>
        <p:spPr>
          <a:xfrm>
            <a:off x="3350775" y="3854375"/>
            <a:ext cx="35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14"/>
          <p:cNvCxnSpPr/>
          <p:nvPr/>
        </p:nvCxnSpPr>
        <p:spPr>
          <a:xfrm rot="10800000">
            <a:off x="869225" y="2754800"/>
            <a:ext cx="33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14"/>
          <p:cNvCxnSpPr/>
          <p:nvPr/>
        </p:nvCxnSpPr>
        <p:spPr>
          <a:xfrm rot="10800000">
            <a:off x="869225" y="3364400"/>
            <a:ext cx="33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14"/>
          <p:cNvCxnSpPr/>
          <p:nvPr/>
        </p:nvCxnSpPr>
        <p:spPr>
          <a:xfrm rot="10800000">
            <a:off x="869225" y="3897800"/>
            <a:ext cx="335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p14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Detección de Outliers: Criterio z-score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517650" y="1656600"/>
            <a:ext cx="77697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 ser un criterio que se basa en la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distribución normal estándar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es particularmente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útil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para aquellas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que tengan una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distribución normal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 gaussiana.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 procedimiento general es: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Estandarizar</a:t>
            </a:r>
            <a:r>
              <a:rPr b="0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variable (es el procedimiento de escalamiento que vimos)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AutoNum type="arabicPeriod"/>
            </a:pPr>
            <a:r>
              <a:rPr b="1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Categorizar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como outliers aquellas observaciones cuyo valor absoluto sea mayor o igual a 3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Detección de Outliers: Criterio z-score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2221250" y="4181700"/>
            <a:ext cx="1539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Normalización</a:t>
            </a:r>
            <a:endParaRPr b="0" i="1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1429" y="1811362"/>
            <a:ext cx="2741085" cy="19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000" y="1831050"/>
            <a:ext cx="2907875" cy="19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55300" y="1771975"/>
            <a:ext cx="2836300" cy="198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6"/>
          <p:cNvCxnSpPr>
            <a:stCxn id="220" idx="2"/>
            <a:endCxn id="219" idx="2"/>
          </p:cNvCxnSpPr>
          <p:nvPr/>
        </p:nvCxnSpPr>
        <p:spPr>
          <a:xfrm rot="-5400000">
            <a:off x="3095587" y="2242775"/>
            <a:ext cx="19800" cy="3053100"/>
          </a:xfrm>
          <a:prstGeom prst="curvedConnector3">
            <a:avLst>
              <a:gd fmla="val -15686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16"/>
          <p:cNvCxnSpPr>
            <a:stCxn id="219" idx="2"/>
            <a:endCxn id="221" idx="2"/>
          </p:cNvCxnSpPr>
          <p:nvPr/>
        </p:nvCxnSpPr>
        <p:spPr>
          <a:xfrm flipH="1" rot="-5400000">
            <a:off x="6102421" y="2289062"/>
            <a:ext cx="600" cy="2941500"/>
          </a:xfrm>
          <a:prstGeom prst="curvedConnector3">
            <a:avLst>
              <a:gd fmla="val 632397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16"/>
          <p:cNvSpPr txBox="1"/>
          <p:nvPr/>
        </p:nvSpPr>
        <p:spPr>
          <a:xfrm>
            <a:off x="5513525" y="4171500"/>
            <a:ext cx="1178400" cy="6216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Detección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Detección de Outliers: Criterio z-score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/>
        </p:nvSpPr>
        <p:spPr>
          <a:xfrm>
            <a:off x="506220" y="1757711"/>
            <a:ext cx="77697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vez detectados los outliers es necesario investigar si son </a:t>
            </a:r>
            <a:r>
              <a:rPr b="1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datos erróneos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i="0" lang="es" sz="16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datos atípicos reales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Esto suele depender del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conocimiento de dominio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los 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sanity checks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 el caso en el que se identifica el dato como un </a:t>
            </a:r>
            <a:r>
              <a:rPr b="1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 puede: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Reconstruir el dato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Eliminar el dato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Manejo de Outliers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8"/>
          <p:cNvSpPr txBox="1"/>
          <p:nvPr/>
        </p:nvSpPr>
        <p:spPr>
          <a:xfrm>
            <a:off x="385566" y="1556578"/>
            <a:ext cx="7769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 el caso en el que se trata de </a:t>
            </a:r>
            <a:r>
              <a:rPr b="1" i="0" lang="es" sz="16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datos atípicos reales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592593" y="2071676"/>
            <a:ext cx="2979178" cy="2168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Medidas estadísticas</a:t>
            </a:r>
            <a:endParaRPr b="1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pueden utilizar alternativas robustas cuando la medida es sensible a outliers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Por ejemplo: la mediana en lugar del promedio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3562252" y="2091777"/>
            <a:ext cx="2677500" cy="10233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 b="1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Utilizar modelos robustos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6322514" y="2102255"/>
            <a:ext cx="2677500" cy="2168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Gráficos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puede modificar la escala para incluir todos los datos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pueden quitar del gráfico para mostrar el patrón general de los datos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723" y="2076609"/>
            <a:ext cx="625548" cy="415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8"/>
          <p:cNvSpPr txBox="1"/>
          <p:nvPr/>
        </p:nvSpPr>
        <p:spPr>
          <a:xfrm>
            <a:off x="623526" y="4138912"/>
            <a:ext cx="8496599" cy="71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Eliminar outliers que son datos no erróneos debería ser la última opción y realizarse con cuidado </a:t>
            </a:r>
            <a:endParaRPr b="0" i="0" sz="14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311699" y="101835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575757"/>
                </a:solidFill>
                <a:latin typeface="Arial"/>
                <a:ea typeface="Arial"/>
                <a:cs typeface="Arial"/>
                <a:sym typeface="Arial"/>
              </a:rPr>
              <a:t>Manejo de Outliers</a:t>
            </a:r>
            <a:endParaRPr/>
          </a:p>
        </p:txBody>
      </p:sp>
      <p:pic>
        <p:nvPicPr>
          <p:cNvPr descr="Icono&#10;&#10;Descripción generada automáticamente" id="247" name="Google Shape;24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5958" y="1890710"/>
            <a:ext cx="656488" cy="656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Histograma&#10;&#10;Descripción generada automáticamente" id="248" name="Google Shape;24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7274" y="1870207"/>
            <a:ext cx="714490" cy="71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507725" y="1742650"/>
            <a:ext cx="7769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r>
              <a:rPr b="1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 dato atípico es un dato que se aparta considerablemente de los otros datos/observaciones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580850" y="2571750"/>
            <a:ext cx="77697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 presencia puede deberse a: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692F4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Error de medición o carga del dato</a:t>
            </a:r>
            <a:r>
              <a:rPr b="0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es un dato que se aparta de los demás por un error en su generación 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692F4"/>
              </a:buClr>
              <a:buSzPts val="1800"/>
              <a:buFont typeface="Arial"/>
              <a:buChar char="●"/>
            </a:pPr>
            <a:r>
              <a:rPr b="1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Variabilidad propia de los datos: </a:t>
            </a: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es un dato real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¿Qué es un Outlier?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461800" y="1656600"/>
            <a:ext cx="77697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b="0" i="0" lang="e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pueden afectar: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A95F4"/>
              </a:buClr>
              <a:buSzPts val="1600"/>
              <a:buFont typeface="Arial"/>
              <a:buChar char="●"/>
            </a:pPr>
            <a:r>
              <a:rPr b="1" i="0" lang="e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Gráficos</a:t>
            </a:r>
            <a:br>
              <a:rPr b="1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Puede distorsionar la escala y dificultar la interpretación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95F4"/>
              </a:buClr>
              <a:buSzPts val="1600"/>
              <a:buFont typeface="Arial"/>
              <a:buChar char="●"/>
            </a:pPr>
            <a:r>
              <a:rPr b="1" i="0" lang="e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Medidas estadísticas</a:t>
            </a:r>
            <a:br>
              <a:rPr b="1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 presencia de un outlier puede modificar mucho el valor de la medida. Por ejemplo: el promedio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95F4"/>
              </a:buClr>
              <a:buSzPts val="1600"/>
              <a:buFont typeface="Arial"/>
              <a:buChar char="●"/>
            </a:pPr>
            <a:r>
              <a:rPr b="1" i="0" lang="es" sz="1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Modelos estadísticos/ machine learning</a:t>
            </a:r>
            <a:endParaRPr b="1" i="0" sz="16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Regresión lineal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○"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Modelos de clustering o basados en distancias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Motivaciones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6357074" y="1974063"/>
            <a:ext cx="25755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595959"/>
                </a:solidFill>
              </a:rPr>
              <a:t>China</a:t>
            </a:r>
            <a:r>
              <a:rPr b="0" i="0" lang="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es" sz="1400" u="none" cap="none" strike="noStrike">
                <a:solidFill>
                  <a:srgbClr val="595959"/>
                </a:solidFill>
              </a:rPr>
              <a:t>India</a:t>
            </a:r>
            <a:r>
              <a:rPr b="0" i="0" lang="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son dos países con más de 1000 millones de personas.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 presencia en el histograma dificulta observar que sucede con la variable de población en el resto de los países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600" y="1746150"/>
            <a:ext cx="3584531" cy="263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06126" y="2157089"/>
            <a:ext cx="1911905" cy="17173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4"/>
          <p:cNvCxnSpPr>
            <a:stCxn id="82" idx="1"/>
          </p:cNvCxnSpPr>
          <p:nvPr/>
        </p:nvCxnSpPr>
        <p:spPr>
          <a:xfrm flipH="1">
            <a:off x="3274126" y="3015755"/>
            <a:ext cx="732000" cy="912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4"/>
          <p:cNvCxnSpPr/>
          <p:nvPr/>
        </p:nvCxnSpPr>
        <p:spPr>
          <a:xfrm rot="5400000">
            <a:off x="3109275" y="3054375"/>
            <a:ext cx="1486500" cy="307200"/>
          </a:xfrm>
          <a:prstGeom prst="curvedConnector3">
            <a:avLst>
              <a:gd fmla="val 1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" name="Google Shape;85;p4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Motivaciones: Gráficos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6247075" y="1656600"/>
            <a:ext cx="25755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600" y="1746150"/>
            <a:ext cx="3584531" cy="263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4620" y="1781638"/>
            <a:ext cx="3357955" cy="256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5"/>
          <p:cNvCxnSpPr/>
          <p:nvPr/>
        </p:nvCxnSpPr>
        <p:spPr>
          <a:xfrm flipH="1" rot="10800000">
            <a:off x="4183282" y="3339796"/>
            <a:ext cx="1158434" cy="4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5400000" dist="25400">
              <a:srgbClr val="9B9B9B">
                <a:alpha val="42745"/>
              </a:srgbClr>
            </a:outerShdw>
          </a:effectLst>
        </p:spPr>
      </p:cxnSp>
      <p:sp>
        <p:nvSpPr>
          <p:cNvPr id="96" name="Google Shape;96;p5"/>
          <p:cNvSpPr txBox="1"/>
          <p:nvPr/>
        </p:nvSpPr>
        <p:spPr>
          <a:xfrm>
            <a:off x="4019099" y="2571750"/>
            <a:ext cx="1486800" cy="904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Quitando a </a:t>
            </a:r>
            <a:r>
              <a:rPr b="0" i="1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China</a:t>
            </a:r>
            <a:r>
              <a:rPr b="0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1" lang="e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b="0" i="1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Motivaciones: Gráficos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/>
        </p:nvSpPr>
        <p:spPr>
          <a:xfrm>
            <a:off x="461800" y="1656600"/>
            <a:ext cx="77697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Existen ciertas medidas estadísticas que son sensibles a la presencia de </a:t>
            </a:r>
            <a:r>
              <a:rPr b="1" i="0" lang="e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outlier</a:t>
            </a:r>
            <a:endParaRPr b="1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Supongamos que observamos la altura de 5 personas: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alturas = [1.75, 1.82, 1.63, 1.87, 1.7</a:t>
            </a:r>
            <a:r>
              <a:rPr b="0" i="1" lang="e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]        </a:t>
            </a:r>
            <a:r>
              <a:rPr b="1" i="1" lang="e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promedio: 1.754</a:t>
            </a:r>
            <a:endParaRPr b="1" i="1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Ahora se suma a nuestro grupo una </a:t>
            </a:r>
            <a:r>
              <a:rPr b="1" i="0" lang="es" sz="16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que juega al </a:t>
            </a:r>
            <a:r>
              <a:rPr b="1" i="0" lang="es" sz="16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basquet</a:t>
            </a:r>
            <a:endParaRPr b="1" i="0" sz="1600" u="none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alturas = [1.75, 1.82, 1.63, 1.87, 1.7, </a:t>
            </a:r>
            <a:r>
              <a:rPr b="1" i="1" lang="es" sz="16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rPr>
              <a:t>2.12</a:t>
            </a:r>
            <a:r>
              <a:rPr b="0" i="1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        </a:t>
            </a:r>
            <a:r>
              <a:rPr b="1" i="1" lang="e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promedio: 1.815</a:t>
            </a:r>
            <a:endParaRPr b="1" i="1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presencia de esta </a:t>
            </a:r>
            <a:r>
              <a:rPr b="1" i="0" lang="e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persona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modifica bastante nuestro dato del promedio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Motivaciones: Medidas estadísticas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/>
        </p:nvSpPr>
        <p:spPr>
          <a:xfrm>
            <a:off x="311699" y="2127541"/>
            <a:ext cx="7769700" cy="297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Observemos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nuevamente el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ejemplo de la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población del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dataset de países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7"/>
          <p:cNvGraphicFramePr/>
          <p:nvPr/>
        </p:nvGraphicFramePr>
        <p:xfrm>
          <a:off x="2472069" y="1710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{CB05FB9E-CF21-45F9-BE11-6A9752B1409A}</a:tableStyleId>
              </a:tblPr>
              <a:tblGrid>
                <a:gridCol w="1260850"/>
                <a:gridCol w="1082425"/>
              </a:tblGrid>
              <a:tr h="26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Continente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Promedio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Africa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17,875,763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Americas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35,954,847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Asia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CC0000"/>
                          </a:solidFill>
                        </a:rPr>
                        <a:t>115,513,752</a:t>
                      </a:r>
                      <a:endParaRPr b="1" sz="10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Europe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19,536,617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Oceanía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12,274,973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General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CC0000"/>
                          </a:solidFill>
                        </a:rPr>
                        <a:t>44,021,219</a:t>
                      </a:r>
                      <a:endParaRPr b="1" sz="12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14" name="Google Shape;114;p7"/>
          <p:cNvGraphicFramePr/>
          <p:nvPr/>
        </p:nvGraphicFramePr>
        <p:xfrm>
          <a:off x="6639550" y="1710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{CB05FB9E-CF21-45F9-BE11-6A9752B1409A}</a:tableStyleId>
              </a:tblPr>
              <a:tblGrid>
                <a:gridCol w="1260850"/>
                <a:gridCol w="1082425"/>
              </a:tblGrid>
              <a:tr h="26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Continente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/>
                        <a:t>Promedio</a:t>
                      </a:r>
                      <a:endParaRPr b="1"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Africa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17,875,763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Americas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35,954,847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Asia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CC0000"/>
                          </a:solidFill>
                        </a:rPr>
                        <a:t>44,608,851</a:t>
                      </a:r>
                      <a:endParaRPr b="1" sz="12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Europe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19,536,617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Oceanía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12,274,973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1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" sz="1200" u="none" cap="none" strike="noStrike">
                          <a:solidFill>
                            <a:schemeClr val="dk2"/>
                          </a:solidFill>
                        </a:rPr>
                        <a:t>General</a:t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 sz="1200" u="none" cap="none" strike="noStrike">
                          <a:solidFill>
                            <a:srgbClr val="CC0000"/>
                          </a:solidFill>
                        </a:rPr>
                        <a:t>27,299,526</a:t>
                      </a:r>
                      <a:endParaRPr b="1" sz="1200" u="none" cap="none" strike="noStrike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595959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5" name="Google Shape;115;p7"/>
          <p:cNvSpPr txBox="1"/>
          <p:nvPr/>
        </p:nvSpPr>
        <p:spPr>
          <a:xfrm>
            <a:off x="4602748" y="2459821"/>
            <a:ext cx="22422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Quitando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China e India</a:t>
            </a:r>
            <a:endParaRPr b="0" i="0" sz="16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Motivaciones: Medidas estadísticas</a:t>
            </a:r>
            <a:endParaRPr/>
          </a:p>
        </p:txBody>
      </p:sp>
      <p:cxnSp>
        <p:nvCxnSpPr>
          <p:cNvPr id="117" name="Google Shape;117;p7"/>
          <p:cNvCxnSpPr/>
          <p:nvPr/>
        </p:nvCxnSpPr>
        <p:spPr>
          <a:xfrm flipH="1" rot="10800000">
            <a:off x="5077042" y="3173555"/>
            <a:ext cx="1293613" cy="1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  <a:effectLst>
            <a:outerShdw rotWithShape="0" algn="ctr" dir="5400000" dist="25400">
              <a:srgbClr val="9B9B9B">
                <a:alpha val="42745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507725" y="1861575"/>
            <a:ext cx="77697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Los outliers pueden ser: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199F5"/>
              </a:buClr>
              <a:buSzPts val="1800"/>
              <a:buFont typeface="Arial"/>
              <a:buAutoNum type="arabicPeriod"/>
            </a:pPr>
            <a:r>
              <a:rPr b="1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Univariados</a:t>
            </a:r>
            <a:r>
              <a:rPr b="0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cuando el dato se aparta del patrón general en una única variable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99F5"/>
              </a:buClr>
              <a:buSzPts val="1800"/>
              <a:buFont typeface="Arial"/>
              <a:buAutoNum type="arabicPeriod"/>
            </a:pPr>
            <a:r>
              <a:rPr b="1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Multivariados</a:t>
            </a:r>
            <a:r>
              <a:rPr b="0" i="0" lang="es" sz="18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cuando el dato se aparta del patrón general considerando 2 o más variables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Outliers: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Univariados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Multivariados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92411"/>
            <a:ext cx="9143999" cy="55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09"/>
            <a:ext cx="1786269" cy="112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122" y="1637589"/>
            <a:ext cx="3659328" cy="263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/>
          <p:nvPr/>
        </p:nvSpPr>
        <p:spPr>
          <a:xfrm>
            <a:off x="3857450" y="3911625"/>
            <a:ext cx="420000" cy="607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4866552" y="2019330"/>
            <a:ext cx="3579900" cy="2191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Esta observación, con una altura de 210 cm, es un </a:t>
            </a:r>
            <a:r>
              <a:rPr b="1" i="0" lang="e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outlier univariado</a:t>
            </a:r>
            <a:r>
              <a:rPr b="1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considerando la variable de </a:t>
            </a:r>
            <a:r>
              <a:rPr b="1" i="0" lang="es" sz="1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1" i="0" sz="1600" u="none" cap="none" strike="noStrike">
              <a:solidFill>
                <a:srgbClr val="76A7F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Veamos qué sucede cuando observamos las variables de </a:t>
            </a:r>
            <a:r>
              <a:rPr b="1" i="0" lang="es" sz="1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altura y peso</a:t>
            </a:r>
            <a:r>
              <a:rPr b="0" i="0" lang="es" sz="1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 simultáneo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311699" y="1029789"/>
            <a:ext cx="8520600" cy="6078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38100">
              <a:schemeClr val="dk1">
                <a:alpha val="11764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Outliers: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Univariados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s" sz="2600" u="none" cap="none" strike="noStrike">
                <a:solidFill>
                  <a:srgbClr val="76A7F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" sz="26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Multivariados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