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F8EF8F-E532-45A3-A06A-6DE209043D9A}">
  <a:tblStyle styleId="{99F8EF8F-E532-45A3-A06A-6DE209043D9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UY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ce3d401b1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1ce3d401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ce3d401b1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1ce3d401b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ce3d401b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11ce3d401b1_0_10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de9c8c0f4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2de9c8c0f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f4d32ac9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2f4d32ac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de9c8c0f4_0_2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2de9c8c0f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de9c8c0f4_0_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2de9c8c0f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ce3d401b1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11ce3d401b1_0_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ce3d401b1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1ce3d401b1_0_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>
  <p:cSld name="Título y texto vertical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>
  <p:cSld name="Título vertical y tex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7" name="Google Shape;97;p2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2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>
  <p:cSld name="Contenido con títul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>
  <p:cSld name="Imagen con títul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04602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pandas.pydata.org/pandas-docs/stable/user_guide/timeseries.html#offset-alias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pandas.pydata.org/docs/user_guide/groupby.html#aggrega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ctrTitle"/>
          </p:nvPr>
        </p:nvSpPr>
        <p:spPr>
          <a:xfrm>
            <a:off x="1143000" y="253365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UY"/>
              <a:t>Para agregar diapositivas nuevas, siempre duplicar la segunda diapo.</a:t>
            </a:r>
            <a:endParaRPr/>
          </a:p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8793525" y="6466901"/>
            <a:ext cx="350475" cy="280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fld id="{00000000-1234-1234-1234-123412341234}" type="slidenum">
              <a:rPr lang="es-UY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0054"/>
            <a:ext cx="9144000" cy="57379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Interfaz de usuario gráfica&#10;&#10;Descripción generada automáticamente" id="116" name="Google Shape;116;p26"/>
          <p:cNvPicPr preferRelativeResize="0"/>
          <p:nvPr/>
        </p:nvPicPr>
        <p:blipFill rotWithShape="1">
          <a:blip r:embed="rId4">
            <a:alphaModFix/>
          </a:blip>
          <a:srcRect b="0" l="16171" r="11642" t="0"/>
          <a:stretch/>
        </p:blipFill>
        <p:spPr>
          <a:xfrm>
            <a:off x="0" y="2198786"/>
            <a:ext cx="9144000" cy="2376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23215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07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5"/>
          <p:cNvSpPr txBox="1"/>
          <p:nvPr/>
        </p:nvSpPr>
        <p:spPr>
          <a:xfrm>
            <a:off x="445800" y="922400"/>
            <a:ext cx="8520600" cy="6321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s-UY" sz="2600">
                <a:solidFill>
                  <a:srgbClr val="76A7F6"/>
                </a:solidFill>
              </a:rPr>
              <a:t>Proceso split-apply-combine: transformación</a:t>
            </a:r>
            <a:endParaRPr/>
          </a:p>
        </p:txBody>
      </p:sp>
      <p:graphicFrame>
        <p:nvGraphicFramePr>
          <p:cNvPr id="215" name="Google Shape;215;p35"/>
          <p:cNvGraphicFramePr/>
          <p:nvPr/>
        </p:nvGraphicFramePr>
        <p:xfrm>
          <a:off x="226850" y="24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{99F8EF8F-E532-45A3-A06A-6DE209043D9A}</a:tableStyleId>
              </a:tblPr>
              <a:tblGrid>
                <a:gridCol w="736425"/>
                <a:gridCol w="842300"/>
              </a:tblGrid>
              <a:tr h="41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Cliente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Ventas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A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4000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A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5000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B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500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C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2500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B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1500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C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500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A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1000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" name="Google Shape;216;p35"/>
          <p:cNvGraphicFramePr/>
          <p:nvPr/>
        </p:nvGraphicFramePr>
        <p:xfrm>
          <a:off x="2748375" y="211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{99F8EF8F-E532-45A3-A06A-6DE209043D9A}</a:tableStyleId>
              </a:tblPr>
              <a:tblGrid>
                <a:gridCol w="736425"/>
                <a:gridCol w="842300"/>
              </a:tblGrid>
              <a:tr h="28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Cliente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Ventas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A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4000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D08C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A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5000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A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1000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" name="Google Shape;217;p35"/>
          <p:cNvGraphicFramePr/>
          <p:nvPr/>
        </p:nvGraphicFramePr>
        <p:xfrm>
          <a:off x="2748375" y="369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{99F8EF8F-E532-45A3-A06A-6DE209043D9A}</a:tableStyleId>
              </a:tblPr>
              <a:tblGrid>
                <a:gridCol w="736425"/>
                <a:gridCol w="842300"/>
              </a:tblGrid>
              <a:tr h="28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Cliente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Ventas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B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500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B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1500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oogle Shape;218;p35"/>
          <p:cNvGraphicFramePr/>
          <p:nvPr/>
        </p:nvGraphicFramePr>
        <p:xfrm>
          <a:off x="2748375" y="49764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{99F8EF8F-E532-45A3-A06A-6DE209043D9A}</a:tableStyleId>
              </a:tblPr>
              <a:tblGrid>
                <a:gridCol w="736425"/>
                <a:gridCol w="842300"/>
              </a:tblGrid>
              <a:tr h="1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Cliente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Ventas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C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2500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7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C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500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35"/>
          <p:cNvSpPr txBox="1"/>
          <p:nvPr/>
        </p:nvSpPr>
        <p:spPr>
          <a:xfrm>
            <a:off x="3035535" y="1554500"/>
            <a:ext cx="100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UY" sz="1800">
                <a:solidFill>
                  <a:schemeClr val="dk2"/>
                </a:solidFill>
              </a:rPr>
              <a:t>SPLIT</a:t>
            </a:r>
            <a:endParaRPr b="1"/>
          </a:p>
        </p:txBody>
      </p:sp>
      <p:cxnSp>
        <p:nvCxnSpPr>
          <p:cNvPr id="220" name="Google Shape;220;p35"/>
          <p:cNvCxnSpPr/>
          <p:nvPr/>
        </p:nvCxnSpPr>
        <p:spPr>
          <a:xfrm flipH="1" rot="10800000">
            <a:off x="1817675" y="3064625"/>
            <a:ext cx="907200" cy="100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5"/>
          <p:cNvCxnSpPr/>
          <p:nvPr/>
        </p:nvCxnSpPr>
        <p:spPr>
          <a:xfrm>
            <a:off x="1805575" y="4226525"/>
            <a:ext cx="8928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5"/>
          <p:cNvCxnSpPr/>
          <p:nvPr/>
        </p:nvCxnSpPr>
        <p:spPr>
          <a:xfrm>
            <a:off x="1831025" y="4400850"/>
            <a:ext cx="880500" cy="123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5"/>
          <p:cNvCxnSpPr/>
          <p:nvPr/>
        </p:nvCxnSpPr>
        <p:spPr>
          <a:xfrm>
            <a:off x="6660975" y="3171500"/>
            <a:ext cx="707100" cy="66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5"/>
          <p:cNvCxnSpPr/>
          <p:nvPr/>
        </p:nvCxnSpPr>
        <p:spPr>
          <a:xfrm>
            <a:off x="6650725" y="4241288"/>
            <a:ext cx="720600" cy="1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5"/>
          <p:cNvSpPr txBox="1"/>
          <p:nvPr/>
        </p:nvSpPr>
        <p:spPr>
          <a:xfrm>
            <a:off x="5202660" y="1554500"/>
            <a:ext cx="100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UY" sz="1800">
                <a:solidFill>
                  <a:schemeClr val="dk2"/>
                </a:solidFill>
              </a:rPr>
              <a:t>APPLY</a:t>
            </a:r>
            <a:endParaRPr b="1"/>
          </a:p>
        </p:txBody>
      </p:sp>
      <p:sp>
        <p:nvSpPr>
          <p:cNvPr id="226" name="Google Shape;226;p35"/>
          <p:cNvSpPr txBox="1"/>
          <p:nvPr/>
        </p:nvSpPr>
        <p:spPr>
          <a:xfrm>
            <a:off x="7618200" y="1537925"/>
            <a:ext cx="13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UY" sz="1800">
                <a:solidFill>
                  <a:schemeClr val="dk2"/>
                </a:solidFill>
              </a:rPr>
              <a:t>COMBINE</a:t>
            </a:r>
            <a:endParaRPr b="1"/>
          </a:p>
        </p:txBody>
      </p:sp>
      <p:cxnSp>
        <p:nvCxnSpPr>
          <p:cNvPr id="227" name="Google Shape;227;p35"/>
          <p:cNvCxnSpPr/>
          <p:nvPr/>
        </p:nvCxnSpPr>
        <p:spPr>
          <a:xfrm flipH="1" rot="10800000">
            <a:off x="6674325" y="4665825"/>
            <a:ext cx="707100" cy="109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5"/>
          <p:cNvCxnSpPr/>
          <p:nvPr/>
        </p:nvCxnSpPr>
        <p:spPr>
          <a:xfrm>
            <a:off x="4339400" y="3104775"/>
            <a:ext cx="77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5"/>
          <p:cNvCxnSpPr/>
          <p:nvPr/>
        </p:nvCxnSpPr>
        <p:spPr>
          <a:xfrm>
            <a:off x="4326050" y="4412325"/>
            <a:ext cx="733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5"/>
          <p:cNvCxnSpPr/>
          <p:nvPr/>
        </p:nvCxnSpPr>
        <p:spPr>
          <a:xfrm>
            <a:off x="4339400" y="5706550"/>
            <a:ext cx="7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35"/>
          <p:cNvSpPr txBox="1"/>
          <p:nvPr/>
        </p:nvSpPr>
        <p:spPr>
          <a:xfrm>
            <a:off x="4387675" y="2711750"/>
            <a:ext cx="6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200">
                <a:solidFill>
                  <a:schemeClr val="dk2"/>
                </a:solidFill>
              </a:rPr>
              <a:t>Suma</a:t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4387675" y="4083350"/>
            <a:ext cx="6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200">
                <a:solidFill>
                  <a:schemeClr val="dk2"/>
                </a:solidFill>
              </a:rPr>
              <a:t>Suma</a:t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4387675" y="5378750"/>
            <a:ext cx="6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200">
                <a:solidFill>
                  <a:schemeClr val="dk2"/>
                </a:solidFill>
              </a:rPr>
              <a:t>Suma</a:t>
            </a:r>
            <a:endParaRPr/>
          </a:p>
        </p:txBody>
      </p:sp>
      <p:graphicFrame>
        <p:nvGraphicFramePr>
          <p:cNvPr id="234" name="Google Shape;234;p35"/>
          <p:cNvGraphicFramePr/>
          <p:nvPr/>
        </p:nvGraphicFramePr>
        <p:xfrm>
          <a:off x="5110575" y="211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{99F8EF8F-E532-45A3-A06A-6DE209043D9A}</a:tableStyleId>
              </a:tblPr>
              <a:tblGrid>
                <a:gridCol w="736425"/>
                <a:gridCol w="842300"/>
              </a:tblGrid>
              <a:tr h="28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Cliente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V. Total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A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10</a:t>
                      </a: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D08C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A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10</a:t>
                      </a: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A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10000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5" name="Google Shape;235;p35"/>
          <p:cNvGraphicFramePr/>
          <p:nvPr/>
        </p:nvGraphicFramePr>
        <p:xfrm>
          <a:off x="5110575" y="369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{99F8EF8F-E532-45A3-A06A-6DE209043D9A}</a:tableStyleId>
              </a:tblPr>
              <a:tblGrid>
                <a:gridCol w="736425"/>
                <a:gridCol w="842300"/>
              </a:tblGrid>
              <a:tr h="28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Cliente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chemeClr val="dk2"/>
                          </a:solidFill>
                        </a:rPr>
                        <a:t>V. Total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B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20</a:t>
                      </a: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B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20</a:t>
                      </a: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Google Shape;236;p35"/>
          <p:cNvGraphicFramePr/>
          <p:nvPr/>
        </p:nvGraphicFramePr>
        <p:xfrm>
          <a:off x="5110575" y="49764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{99F8EF8F-E532-45A3-A06A-6DE209043D9A}</a:tableStyleId>
              </a:tblPr>
              <a:tblGrid>
                <a:gridCol w="736425"/>
                <a:gridCol w="842300"/>
              </a:tblGrid>
              <a:tr h="1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Cliente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chemeClr val="dk2"/>
                          </a:solidFill>
                        </a:rPr>
                        <a:t>V. Total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C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3000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7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C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30</a:t>
                      </a: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7" name="Google Shape;237;p35"/>
          <p:cNvGraphicFramePr/>
          <p:nvPr/>
        </p:nvGraphicFramePr>
        <p:xfrm>
          <a:off x="7465850" y="24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{99F8EF8F-E532-45A3-A06A-6DE209043D9A}</a:tableStyleId>
              </a:tblPr>
              <a:tblGrid>
                <a:gridCol w="736425"/>
                <a:gridCol w="842300"/>
              </a:tblGrid>
              <a:tr h="41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Cliente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chemeClr val="dk2"/>
                          </a:solidFill>
                        </a:rPr>
                        <a:t>V. Total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A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10000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A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10000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A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10000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B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2000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B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2000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C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3000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C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3000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/>
        </p:nvSpPr>
        <p:spPr>
          <a:xfrm>
            <a:off x="467850" y="2123400"/>
            <a:ext cx="8208300" cy="3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UY" sz="1800">
                <a:solidFill>
                  <a:srgbClr val="595959"/>
                </a:solidFill>
              </a:rPr>
              <a:t>Cuando existe una variable tipo datetime agrupar datos por alguna unidad temporal suele ser un requerimiento común. </a:t>
            </a:r>
            <a:endParaRPr sz="18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UY" sz="1800">
                <a:solidFill>
                  <a:srgbClr val="595959"/>
                </a:solidFill>
              </a:rPr>
              <a:t>Se pueden extraer las unidades (año, mes, día, hora, etc) y luego agrupar por estos campos.Sin embargo, e</a:t>
            </a:r>
            <a:r>
              <a:rPr lang="es-UY" sz="1800">
                <a:solidFill>
                  <a:srgbClr val="595959"/>
                </a:solidFill>
              </a:rPr>
              <a:t>n </a:t>
            </a:r>
            <a:r>
              <a:rPr b="1" lang="es-UY" sz="1800">
                <a:solidFill>
                  <a:srgbClr val="595959"/>
                </a:solidFill>
              </a:rPr>
              <a:t>pandas</a:t>
            </a:r>
            <a:r>
              <a:rPr lang="es-UY" sz="1800">
                <a:solidFill>
                  <a:srgbClr val="595959"/>
                </a:solidFill>
              </a:rPr>
              <a:t> existen formas específicas para realizar agregaciones con variables tipo datetime: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s-UY" sz="1800">
                <a:solidFill>
                  <a:srgbClr val="595959"/>
                </a:solidFill>
              </a:rPr>
              <a:t>Con el </a:t>
            </a:r>
            <a:r>
              <a:rPr b="1" lang="es-UY" sz="1800">
                <a:solidFill>
                  <a:srgbClr val="595959"/>
                </a:solidFill>
              </a:rPr>
              <a:t>objeto</a:t>
            </a:r>
            <a:r>
              <a:rPr lang="es-UY" sz="1800">
                <a:solidFill>
                  <a:srgbClr val="595959"/>
                </a:solidFill>
              </a:rPr>
              <a:t> </a:t>
            </a:r>
            <a:r>
              <a:rPr b="1" lang="es-UY" sz="1800">
                <a:solidFill>
                  <a:srgbClr val="A64D79"/>
                </a:solidFill>
              </a:rPr>
              <a:t>Grouper</a:t>
            </a:r>
            <a:r>
              <a:rPr lang="es-UY" sz="1800">
                <a:solidFill>
                  <a:srgbClr val="595959"/>
                </a:solidFill>
              </a:rPr>
              <a:t>: se puede integrar con el método groupby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s-UY" sz="1800">
                <a:solidFill>
                  <a:srgbClr val="595959"/>
                </a:solidFill>
              </a:rPr>
              <a:t>Con el </a:t>
            </a:r>
            <a:r>
              <a:rPr b="1" lang="es-UY" sz="1800">
                <a:solidFill>
                  <a:srgbClr val="595959"/>
                </a:solidFill>
              </a:rPr>
              <a:t>método</a:t>
            </a:r>
            <a:r>
              <a:rPr lang="es-UY" sz="1800">
                <a:solidFill>
                  <a:srgbClr val="595959"/>
                </a:solidFill>
              </a:rPr>
              <a:t> </a:t>
            </a:r>
            <a:r>
              <a:rPr b="1" lang="es-UY" sz="1800">
                <a:solidFill>
                  <a:srgbClr val="A64D79"/>
                </a:solidFill>
              </a:rPr>
              <a:t>resample</a:t>
            </a:r>
            <a:r>
              <a:rPr lang="es-UY" sz="1800">
                <a:solidFill>
                  <a:srgbClr val="595959"/>
                </a:solidFill>
              </a:rPr>
              <a:t>: es necesario que la columna datetime sea el </a:t>
            </a:r>
            <a:r>
              <a:rPr lang="es-UY" sz="1800">
                <a:solidFill>
                  <a:srgbClr val="595959"/>
                </a:solidFill>
              </a:rPr>
              <a:t>índice</a:t>
            </a:r>
            <a:r>
              <a:rPr lang="es-UY" sz="1800">
                <a:solidFill>
                  <a:srgbClr val="595959"/>
                </a:solidFill>
              </a:rPr>
              <a:t> de nuestro Dataframe o Series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43" name="Google Shape;24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23215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07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/>
          <p:nvPr/>
        </p:nvSpPr>
        <p:spPr>
          <a:xfrm>
            <a:off x="311699" y="1373052"/>
            <a:ext cx="8520600" cy="810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s-UY" sz="2600">
                <a:solidFill>
                  <a:srgbClr val="76A7F6"/>
                </a:solidFill>
              </a:rPr>
              <a:t>Agregación con variables tipo datetime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7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UY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560675" y="1660875"/>
            <a:ext cx="81243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UY" sz="19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pandas.</a:t>
            </a:r>
            <a:r>
              <a:rPr lang="es-UY" sz="1900">
                <a:solidFill>
                  <a:srgbClr val="A64D79"/>
                </a:solidFill>
              </a:rPr>
              <a:t>Grouper</a:t>
            </a:r>
            <a:r>
              <a:rPr b="0" i="0" lang="es-UY" sz="19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UY" sz="1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s-UY" sz="1900">
                <a:solidFill>
                  <a:srgbClr val="666666"/>
                </a:solidFill>
              </a:rPr>
              <a:t>key</a:t>
            </a:r>
            <a:r>
              <a:rPr i="1" lang="es-UY" sz="1900">
                <a:solidFill>
                  <a:srgbClr val="666666"/>
                </a:solidFill>
              </a:rPr>
              <a:t>=None, freq=None, ...)</a:t>
            </a:r>
            <a:endParaRPr i="1" sz="19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UY" sz="1700">
                <a:solidFill>
                  <a:srgbClr val="666666"/>
                </a:solidFill>
              </a:rPr>
              <a:t>Un Grouper es una clase que permite especificar con más detalle instrucciones de cómo agrupar datos. En particular, nos interesa su uso para las columnas de tipo datetime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529625" y="1014300"/>
            <a:ext cx="8186400" cy="5511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s-UY" sz="2600">
                <a:solidFill>
                  <a:srgbClr val="0C5ADB"/>
                </a:solidFill>
              </a:rPr>
              <a:t>Clase</a:t>
            </a:r>
            <a:r>
              <a:rPr b="1" lang="es-UY" sz="2600">
                <a:solidFill>
                  <a:srgbClr val="0C5ADB"/>
                </a:solidFill>
              </a:rPr>
              <a:t> Grouper</a:t>
            </a:r>
            <a:endParaRPr b="1" i="0" sz="2600" u="none" cap="none" strike="noStrike">
              <a:solidFill>
                <a:srgbClr val="0C5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560675" y="3651738"/>
            <a:ext cx="81864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●"/>
            </a:pPr>
            <a:r>
              <a:rPr i="1" lang="es-UY" sz="1700">
                <a:solidFill>
                  <a:srgbClr val="0C5ADB"/>
                </a:solidFill>
              </a:rPr>
              <a:t>key</a:t>
            </a:r>
            <a:r>
              <a:rPr b="0" i="0" lang="es-UY" sz="1700" u="none" cap="none" strike="noStrik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s-UY" sz="1700">
                <a:solidFill>
                  <a:srgbClr val="595959"/>
                </a:solidFill>
              </a:rPr>
              <a:t>nombre de la columna por la cual agrupar</a:t>
            </a:r>
            <a:endParaRPr sz="1700">
              <a:solidFill>
                <a:srgbClr val="595959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●"/>
            </a:pPr>
            <a:r>
              <a:rPr i="1" lang="es-UY" sz="1700">
                <a:solidFill>
                  <a:srgbClr val="0C5ADB"/>
                </a:solidFill>
              </a:rPr>
              <a:t>freq</a:t>
            </a:r>
            <a:r>
              <a:rPr lang="es-UY" sz="1700">
                <a:solidFill>
                  <a:srgbClr val="0C5ADB"/>
                </a:solidFill>
              </a:rPr>
              <a:t>: </a:t>
            </a:r>
            <a:r>
              <a:rPr lang="es-UY" sz="1700">
                <a:solidFill>
                  <a:srgbClr val="595959"/>
                </a:solidFill>
              </a:rPr>
              <a:t>frecuencia de agrupación para datos tipo datetime. Algunos posibles valores son:</a:t>
            </a:r>
            <a:endParaRPr sz="1700">
              <a:solidFill>
                <a:srgbClr val="595959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○"/>
            </a:pPr>
            <a:r>
              <a:rPr lang="es-UY" sz="1700">
                <a:solidFill>
                  <a:srgbClr val="595959"/>
                </a:solidFill>
              </a:rPr>
              <a:t>‘D’: frecuencia diaria</a:t>
            </a:r>
            <a:endParaRPr sz="1700">
              <a:solidFill>
                <a:srgbClr val="595959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○"/>
            </a:pPr>
            <a:r>
              <a:rPr lang="es-UY" sz="1700">
                <a:solidFill>
                  <a:srgbClr val="595959"/>
                </a:solidFill>
              </a:rPr>
              <a:t>‘W’: frecuencia semanal</a:t>
            </a:r>
            <a:endParaRPr sz="1700">
              <a:solidFill>
                <a:srgbClr val="595959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○"/>
            </a:pPr>
            <a:r>
              <a:rPr lang="es-UY" sz="1700">
                <a:solidFill>
                  <a:srgbClr val="595959"/>
                </a:solidFill>
              </a:rPr>
              <a:t>‘M’: frecuencia mensual</a:t>
            </a:r>
            <a:endParaRPr sz="1700">
              <a:solidFill>
                <a:srgbClr val="595959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○"/>
            </a:pPr>
            <a:r>
              <a:rPr lang="es-UY" sz="1700">
                <a:solidFill>
                  <a:srgbClr val="595959"/>
                </a:solidFill>
              </a:rPr>
              <a:t>‘Y’: frecuencia anual</a:t>
            </a:r>
            <a:endParaRPr sz="17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700">
                <a:solidFill>
                  <a:srgbClr val="595959"/>
                </a:solidFill>
              </a:rPr>
              <a:t>	Un listado exhaustivo de las frecuencias se encuentra </a:t>
            </a:r>
            <a:r>
              <a:rPr lang="es-UY" sz="1700" u="sng">
                <a:solidFill>
                  <a:schemeClr val="hlink"/>
                </a:solidFill>
                <a:hlinkClick r:id="rId4"/>
              </a:rPr>
              <a:t>aquí</a:t>
            </a:r>
            <a:endParaRPr sz="17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/>
        </p:nvSpPr>
        <p:spPr>
          <a:xfrm>
            <a:off x="507725" y="2323525"/>
            <a:ext cx="8208300" cy="3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UY" sz="1800">
                <a:solidFill>
                  <a:srgbClr val="595959"/>
                </a:solidFill>
              </a:rPr>
              <a:t>Las</a:t>
            </a:r>
            <a:r>
              <a:rPr b="0" i="0" lang="es-UY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UY" sz="18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fu</a:t>
            </a:r>
            <a:r>
              <a:rPr b="1" lang="es-UY" sz="1800">
                <a:solidFill>
                  <a:srgbClr val="76A7F6"/>
                </a:solidFill>
              </a:rPr>
              <a:t>nciones de agregación</a:t>
            </a:r>
            <a:r>
              <a:rPr b="1" i="0" lang="es-UY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UY" sz="1800">
                <a:solidFill>
                  <a:srgbClr val="595959"/>
                </a:solidFill>
              </a:rPr>
              <a:t>permiten agrupar los datos por una o más categorías y realizar operaciones sobre estos </a:t>
            </a:r>
            <a:r>
              <a:rPr b="1" lang="es-UY" sz="1800">
                <a:solidFill>
                  <a:srgbClr val="595959"/>
                </a:solidFill>
              </a:rPr>
              <a:t>grupos</a:t>
            </a:r>
            <a:r>
              <a:rPr lang="es-UY" sz="1800">
                <a:solidFill>
                  <a:srgbClr val="595959"/>
                </a:solidFill>
              </a:rPr>
              <a:t>.</a:t>
            </a:r>
            <a:endParaRPr sz="18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rgbClr val="595959"/>
                </a:solidFill>
              </a:rPr>
              <a:t>Estas funciones se utilizan para: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s-UY" sz="1800">
                <a:solidFill>
                  <a:srgbClr val="595959"/>
                </a:solidFill>
              </a:rPr>
              <a:t>Calcular estadísticas descriptivas por grupo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s-UY" sz="1800">
                <a:solidFill>
                  <a:srgbClr val="595959"/>
                </a:solidFill>
              </a:rPr>
              <a:t>Aplicar métodos o transformaciones por grupo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s-UY" sz="1800">
                <a:solidFill>
                  <a:srgbClr val="595959"/>
                </a:solidFill>
              </a:rPr>
              <a:t>Imputar faltantes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s-UY" sz="1800">
                <a:solidFill>
                  <a:srgbClr val="595959"/>
                </a:solidFill>
              </a:rPr>
              <a:t>Discretización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s-UY" sz="1800">
                <a:solidFill>
                  <a:srgbClr val="595959"/>
                </a:solidFill>
              </a:rPr>
              <a:t>Normalización y estandarización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22" name="Google Shape;1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23215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07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/>
        </p:nvSpPr>
        <p:spPr>
          <a:xfrm>
            <a:off x="311699" y="1373052"/>
            <a:ext cx="8520600" cy="810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s-UY" sz="2600">
                <a:solidFill>
                  <a:srgbClr val="76A7F6"/>
                </a:solidFill>
              </a:rPr>
              <a:t>Funciones de agregación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507725" y="2323525"/>
            <a:ext cx="8208300" cy="3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UY" sz="1800">
                <a:solidFill>
                  <a:srgbClr val="595959"/>
                </a:solidFill>
              </a:rPr>
              <a:t>Los procesos que involucran a estas funciones de agregación se conocen como </a:t>
            </a:r>
            <a:r>
              <a:rPr b="1" lang="es-UY" sz="1800">
                <a:solidFill>
                  <a:srgbClr val="595959"/>
                </a:solidFill>
              </a:rPr>
              <a:t>split-apply-combine</a:t>
            </a:r>
            <a:r>
              <a:rPr lang="es-UY" sz="1800">
                <a:solidFill>
                  <a:srgbClr val="595959"/>
                </a:solidFill>
              </a:rPr>
              <a:t> porque consisten de tres etapas: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s-UY" sz="1800">
                <a:solidFill>
                  <a:srgbClr val="595959"/>
                </a:solidFill>
              </a:rPr>
              <a:t>Dividir (split): el dataframe se divide en los grupos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s-UY" sz="1800">
                <a:solidFill>
                  <a:srgbClr val="595959"/>
                </a:solidFill>
              </a:rPr>
              <a:t>Aplicar (apply): se aplica una función a cada grupo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lphaLcPeriod"/>
            </a:pPr>
            <a:r>
              <a:rPr lang="es-UY" sz="1800">
                <a:solidFill>
                  <a:srgbClr val="595959"/>
                </a:solidFill>
              </a:rPr>
              <a:t>Agregación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lphaLcPeriod"/>
            </a:pPr>
            <a:r>
              <a:rPr lang="es-UY" sz="1800">
                <a:solidFill>
                  <a:srgbClr val="595959"/>
                </a:solidFill>
              </a:rPr>
              <a:t>Transformación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s-UY" sz="1800">
                <a:solidFill>
                  <a:srgbClr val="595959"/>
                </a:solidFill>
              </a:rPr>
              <a:t>Combinar (combine): combinar los resultados en un resultado final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30" name="Google Shape;1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23215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07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311699" y="1373052"/>
            <a:ext cx="8520600" cy="810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s-UY" sz="2600">
                <a:solidFill>
                  <a:srgbClr val="76A7F6"/>
                </a:solidFill>
              </a:rPr>
              <a:t>Proceso split-apply-combine</a:t>
            </a:r>
            <a:endParaRPr b="1" sz="2600">
              <a:solidFill>
                <a:srgbClr val="76A7F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23215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07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/>
        </p:nvSpPr>
        <p:spPr>
          <a:xfrm>
            <a:off x="445800" y="922400"/>
            <a:ext cx="8520600" cy="6321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s-UY" sz="2600">
                <a:solidFill>
                  <a:srgbClr val="76A7F6"/>
                </a:solidFill>
              </a:rPr>
              <a:t>Proceso split-apply-combine</a:t>
            </a:r>
            <a:endParaRPr/>
          </a:p>
        </p:txBody>
      </p:sp>
      <p:graphicFrame>
        <p:nvGraphicFramePr>
          <p:cNvPr id="140" name="Google Shape;140;p29"/>
          <p:cNvGraphicFramePr/>
          <p:nvPr/>
        </p:nvGraphicFramePr>
        <p:xfrm>
          <a:off x="226850" y="24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{99F8EF8F-E532-45A3-A06A-6DE209043D9A}</a:tableStyleId>
              </a:tblPr>
              <a:tblGrid>
                <a:gridCol w="736425"/>
                <a:gridCol w="842300"/>
              </a:tblGrid>
              <a:tr h="41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Cliente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Ventas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A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4000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A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5000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B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500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C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2500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B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1500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C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500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A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1000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p29"/>
          <p:cNvGraphicFramePr/>
          <p:nvPr/>
        </p:nvGraphicFramePr>
        <p:xfrm>
          <a:off x="2748375" y="211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{99F8EF8F-E532-45A3-A06A-6DE209043D9A}</a:tableStyleId>
              </a:tblPr>
              <a:tblGrid>
                <a:gridCol w="736425"/>
                <a:gridCol w="842300"/>
              </a:tblGrid>
              <a:tr h="28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Cliente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Ventas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A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4000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D08C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A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5</a:t>
                      </a: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A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1</a:t>
                      </a: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Google Shape;142;p29"/>
          <p:cNvGraphicFramePr/>
          <p:nvPr/>
        </p:nvGraphicFramePr>
        <p:xfrm>
          <a:off x="2748375" y="369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{99F8EF8F-E532-45A3-A06A-6DE209043D9A}</a:tableStyleId>
              </a:tblPr>
              <a:tblGrid>
                <a:gridCol w="736425"/>
                <a:gridCol w="842300"/>
              </a:tblGrid>
              <a:tr h="28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Cliente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Ventas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B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500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B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1500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Google Shape;143;p29"/>
          <p:cNvGraphicFramePr/>
          <p:nvPr/>
        </p:nvGraphicFramePr>
        <p:xfrm>
          <a:off x="2748375" y="49764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{99F8EF8F-E532-45A3-A06A-6DE209043D9A}</a:tableStyleId>
              </a:tblPr>
              <a:tblGrid>
                <a:gridCol w="736425"/>
                <a:gridCol w="842300"/>
              </a:tblGrid>
              <a:tr h="1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Cliente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Ventas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C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2500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7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C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500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Google Shape;144;p29"/>
          <p:cNvGraphicFramePr/>
          <p:nvPr/>
        </p:nvGraphicFramePr>
        <p:xfrm>
          <a:off x="7387675" y="3318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{99F8EF8F-E532-45A3-A06A-6DE209043D9A}</a:tableStyleId>
              </a:tblPr>
              <a:tblGrid>
                <a:gridCol w="736425"/>
                <a:gridCol w="842300"/>
              </a:tblGrid>
              <a:tr h="28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Cliente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chemeClr val="dk2"/>
                          </a:solidFill>
                        </a:rPr>
                        <a:t>V. Total</a:t>
                      </a:r>
                      <a:endParaRPr b="1" sz="12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A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10</a:t>
                      </a: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D08C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B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2</a:t>
                      </a: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C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3</a:t>
                      </a: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sp>
        <p:nvSpPr>
          <p:cNvPr id="145" name="Google Shape;145;p29"/>
          <p:cNvSpPr txBox="1"/>
          <p:nvPr/>
        </p:nvSpPr>
        <p:spPr>
          <a:xfrm>
            <a:off x="3035535" y="1554500"/>
            <a:ext cx="100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UY" sz="1800">
                <a:solidFill>
                  <a:schemeClr val="dk2"/>
                </a:solidFill>
              </a:rPr>
              <a:t>SPLIT</a:t>
            </a:r>
            <a:endParaRPr b="1"/>
          </a:p>
        </p:txBody>
      </p:sp>
      <p:cxnSp>
        <p:nvCxnSpPr>
          <p:cNvPr id="146" name="Google Shape;146;p29"/>
          <p:cNvCxnSpPr/>
          <p:nvPr/>
        </p:nvCxnSpPr>
        <p:spPr>
          <a:xfrm flipH="1" rot="10800000">
            <a:off x="1817675" y="3064625"/>
            <a:ext cx="907200" cy="100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9"/>
          <p:cNvCxnSpPr/>
          <p:nvPr/>
        </p:nvCxnSpPr>
        <p:spPr>
          <a:xfrm>
            <a:off x="1805575" y="4226525"/>
            <a:ext cx="8928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9"/>
          <p:cNvCxnSpPr/>
          <p:nvPr/>
        </p:nvCxnSpPr>
        <p:spPr>
          <a:xfrm>
            <a:off x="1831025" y="4400850"/>
            <a:ext cx="880500" cy="123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9"/>
          <p:cNvCxnSpPr/>
          <p:nvPr/>
        </p:nvCxnSpPr>
        <p:spPr>
          <a:xfrm>
            <a:off x="6660975" y="3171500"/>
            <a:ext cx="707100" cy="66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9"/>
          <p:cNvCxnSpPr/>
          <p:nvPr/>
        </p:nvCxnSpPr>
        <p:spPr>
          <a:xfrm>
            <a:off x="6650725" y="4241288"/>
            <a:ext cx="720600" cy="1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1" name="Google Shape;151;p29"/>
          <p:cNvGraphicFramePr/>
          <p:nvPr/>
        </p:nvGraphicFramePr>
        <p:xfrm>
          <a:off x="5096475" y="2537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{99F8EF8F-E532-45A3-A06A-6DE209043D9A}</a:tableStyleId>
              </a:tblPr>
              <a:tblGrid>
                <a:gridCol w="709875"/>
                <a:gridCol w="811925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Cliente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V. Total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A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10000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8D08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Google Shape;152;p29"/>
          <p:cNvGraphicFramePr/>
          <p:nvPr/>
        </p:nvGraphicFramePr>
        <p:xfrm>
          <a:off x="5068025" y="3875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{99F8EF8F-E532-45A3-A06A-6DE209043D9A}</a:tableStyleId>
              </a:tblPr>
              <a:tblGrid>
                <a:gridCol w="736425"/>
                <a:gridCol w="842300"/>
              </a:tblGrid>
              <a:tr h="28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Cliente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chemeClr val="dk2"/>
                          </a:solidFill>
                        </a:rPr>
                        <a:t>V. Total</a:t>
                      </a:r>
                      <a:endParaRPr b="1" sz="12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B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2000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Google Shape;153;p29"/>
          <p:cNvGraphicFramePr/>
          <p:nvPr/>
        </p:nvGraphicFramePr>
        <p:xfrm>
          <a:off x="5068013" y="5212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{99F8EF8F-E532-45A3-A06A-6DE209043D9A}</a:tableStyleId>
              </a:tblPr>
              <a:tblGrid>
                <a:gridCol w="736425"/>
                <a:gridCol w="842300"/>
              </a:tblGrid>
              <a:tr h="28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rgbClr val="595959"/>
                          </a:solidFill>
                        </a:rPr>
                        <a:t>Cliente</a:t>
                      </a:r>
                      <a:endParaRPr b="1" sz="12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UY" sz="1200">
                          <a:solidFill>
                            <a:schemeClr val="dk2"/>
                          </a:solidFill>
                        </a:rPr>
                        <a:t>V. Total</a:t>
                      </a:r>
                      <a:endParaRPr b="1" sz="12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C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UY" sz="1100">
                          <a:solidFill>
                            <a:srgbClr val="595959"/>
                          </a:solidFill>
                        </a:rPr>
                        <a:t>3000</a:t>
                      </a:r>
                      <a:endParaRPr sz="11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29"/>
          <p:cNvSpPr txBox="1"/>
          <p:nvPr/>
        </p:nvSpPr>
        <p:spPr>
          <a:xfrm>
            <a:off x="5202660" y="1554500"/>
            <a:ext cx="100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UY" sz="1800">
                <a:solidFill>
                  <a:schemeClr val="dk2"/>
                </a:solidFill>
              </a:rPr>
              <a:t>APPLY</a:t>
            </a:r>
            <a:endParaRPr b="1"/>
          </a:p>
        </p:txBody>
      </p:sp>
      <p:sp>
        <p:nvSpPr>
          <p:cNvPr id="155" name="Google Shape;155;p29"/>
          <p:cNvSpPr txBox="1"/>
          <p:nvPr/>
        </p:nvSpPr>
        <p:spPr>
          <a:xfrm>
            <a:off x="7618200" y="1537925"/>
            <a:ext cx="13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UY" sz="1800">
                <a:solidFill>
                  <a:schemeClr val="dk2"/>
                </a:solidFill>
              </a:rPr>
              <a:t>COMBINE</a:t>
            </a:r>
            <a:endParaRPr b="1"/>
          </a:p>
        </p:txBody>
      </p:sp>
      <p:cxnSp>
        <p:nvCxnSpPr>
          <p:cNvPr id="156" name="Google Shape;156;p29"/>
          <p:cNvCxnSpPr/>
          <p:nvPr/>
        </p:nvCxnSpPr>
        <p:spPr>
          <a:xfrm flipH="1" rot="10800000">
            <a:off x="6674325" y="4665825"/>
            <a:ext cx="707100" cy="109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9"/>
          <p:cNvCxnSpPr/>
          <p:nvPr/>
        </p:nvCxnSpPr>
        <p:spPr>
          <a:xfrm>
            <a:off x="4339400" y="3104775"/>
            <a:ext cx="77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9"/>
          <p:cNvCxnSpPr/>
          <p:nvPr/>
        </p:nvCxnSpPr>
        <p:spPr>
          <a:xfrm>
            <a:off x="4326050" y="4412325"/>
            <a:ext cx="733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9"/>
          <p:cNvCxnSpPr/>
          <p:nvPr/>
        </p:nvCxnSpPr>
        <p:spPr>
          <a:xfrm>
            <a:off x="4339400" y="5706550"/>
            <a:ext cx="7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9"/>
          <p:cNvSpPr txBox="1"/>
          <p:nvPr/>
        </p:nvSpPr>
        <p:spPr>
          <a:xfrm>
            <a:off x="4387675" y="2711750"/>
            <a:ext cx="6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200">
                <a:solidFill>
                  <a:schemeClr val="dk2"/>
                </a:solidFill>
              </a:rPr>
              <a:t>Suma</a:t>
            </a:r>
            <a:endParaRPr/>
          </a:p>
        </p:txBody>
      </p:sp>
      <p:sp>
        <p:nvSpPr>
          <p:cNvPr id="161" name="Google Shape;161;p29"/>
          <p:cNvSpPr txBox="1"/>
          <p:nvPr/>
        </p:nvSpPr>
        <p:spPr>
          <a:xfrm>
            <a:off x="4387675" y="4083350"/>
            <a:ext cx="6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200">
                <a:solidFill>
                  <a:schemeClr val="dk2"/>
                </a:solidFill>
              </a:rPr>
              <a:t>Suma</a:t>
            </a:r>
            <a:endParaRPr/>
          </a:p>
        </p:txBody>
      </p:sp>
      <p:sp>
        <p:nvSpPr>
          <p:cNvPr id="162" name="Google Shape;162;p29"/>
          <p:cNvSpPr txBox="1"/>
          <p:nvPr/>
        </p:nvSpPr>
        <p:spPr>
          <a:xfrm>
            <a:off x="4387675" y="5378750"/>
            <a:ext cx="6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200">
                <a:solidFill>
                  <a:schemeClr val="dk2"/>
                </a:solidFill>
              </a:rPr>
              <a:t>Suma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23215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529625" y="1839950"/>
            <a:ext cx="8124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UY" sz="18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pandas.DataFrame.</a:t>
            </a:r>
            <a:r>
              <a:rPr lang="es-UY" sz="1800">
                <a:solidFill>
                  <a:srgbClr val="A64D79"/>
                </a:solidFill>
              </a:rPr>
              <a:t>groupby</a:t>
            </a:r>
            <a:r>
              <a:rPr b="0" i="0" lang="es-UY" sz="18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UY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s-UY" sz="1800">
                <a:solidFill>
                  <a:srgbClr val="666666"/>
                </a:solidFill>
              </a:rPr>
              <a:t>by=None, axis=0, level=None, as_index=True, sort=True, group_keys=True, observed=False, dropna=True)</a:t>
            </a:r>
            <a:endParaRPr i="1" sz="1800">
              <a:solidFill>
                <a:srgbClr val="666666"/>
              </a:solidFill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402725" y="2956725"/>
            <a:ext cx="8186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i="1" lang="es-UY" sz="1600">
                <a:solidFill>
                  <a:srgbClr val="0C5ADB"/>
                </a:solidFill>
              </a:rPr>
              <a:t>by</a:t>
            </a:r>
            <a:r>
              <a:rPr b="0" i="0" lang="es-UY" sz="1600" u="none" cap="none" strike="noStrik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s-UY" sz="1600">
                <a:solidFill>
                  <a:srgbClr val="595959"/>
                </a:solidFill>
              </a:rPr>
              <a:t>valores por los cuales agrupar. Suelen ser los nombres de las columnas por las cuales se desea agrupar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i="1" lang="es-UY" sz="1600">
                <a:solidFill>
                  <a:srgbClr val="0C5ADB"/>
                </a:solidFill>
              </a:rPr>
              <a:t>axis</a:t>
            </a:r>
            <a:r>
              <a:rPr b="0" i="0" lang="es-UY" sz="1600" u="none" cap="none" strike="noStrik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s-UY" sz="1600">
                <a:solidFill>
                  <a:srgbClr val="0C5ADB"/>
                </a:solidFill>
              </a:rPr>
              <a:t> </a:t>
            </a:r>
            <a:r>
              <a:rPr b="0" i="0" lang="es-UY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Ag</a:t>
            </a:r>
            <a:r>
              <a:rPr lang="es-UY" sz="1600">
                <a:solidFill>
                  <a:srgbClr val="595959"/>
                </a:solidFill>
              </a:rPr>
              <a:t>rupar las filas (0) o las columnas (1)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i="1" lang="es-UY" sz="1600">
                <a:solidFill>
                  <a:srgbClr val="0C5ADB"/>
                </a:solidFill>
              </a:rPr>
              <a:t>as_index</a:t>
            </a:r>
            <a:r>
              <a:rPr b="0" i="0" lang="es-UY" sz="1600" u="none" cap="none" strike="noStrik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s-UY" sz="1600">
                <a:solidFill>
                  <a:srgbClr val="595959"/>
                </a:solidFill>
              </a:rPr>
              <a:t>Si se devuelven el/los grupo/s como indices del dataframe agrupado</a:t>
            </a:r>
            <a:r>
              <a:rPr b="0" i="0" lang="es-UY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i="1" lang="es-UY" sz="1600">
                <a:solidFill>
                  <a:srgbClr val="0C5ADB"/>
                </a:solidFill>
              </a:rPr>
              <a:t>sort</a:t>
            </a:r>
            <a:r>
              <a:rPr b="0" i="0" lang="es-UY" sz="1600" u="none" cap="none" strike="noStrik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s-UY" sz="1600">
                <a:solidFill>
                  <a:srgbClr val="595959"/>
                </a:solidFill>
              </a:rPr>
              <a:t>Si devuelve los resultados con los grupos ordenados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i="1" lang="es-UY" sz="1600">
                <a:solidFill>
                  <a:srgbClr val="0C5ADB"/>
                </a:solidFill>
              </a:rPr>
              <a:t>dropna</a:t>
            </a:r>
            <a:r>
              <a:rPr b="0" i="0" lang="es-UY" sz="1600" u="none" cap="none" strike="noStrik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s-UY" sz="1600">
                <a:solidFill>
                  <a:srgbClr val="595959"/>
                </a:solidFill>
              </a:rPr>
              <a:t>Si existen </a:t>
            </a:r>
            <a:r>
              <a:rPr i="1" lang="es-UY" sz="1600">
                <a:solidFill>
                  <a:srgbClr val="595959"/>
                </a:solidFill>
              </a:rPr>
              <a:t>NA </a:t>
            </a:r>
            <a:r>
              <a:rPr lang="es-UY" sz="1600">
                <a:solidFill>
                  <a:srgbClr val="595959"/>
                </a:solidFill>
              </a:rPr>
              <a:t>en los grupos los elimina (True) o los trata como un grupo (False)</a:t>
            </a:r>
            <a:endParaRPr b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058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/>
        </p:nvSpPr>
        <p:spPr>
          <a:xfrm>
            <a:off x="529625" y="1014300"/>
            <a:ext cx="8186400" cy="5511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s-UY" sz="2600">
                <a:solidFill>
                  <a:srgbClr val="0C5ADB"/>
                </a:solidFill>
              </a:rPr>
              <a:t>Función groupby</a:t>
            </a:r>
            <a:endParaRPr b="1" i="0" sz="2600" u="none" cap="none" strike="noStrike">
              <a:solidFill>
                <a:srgbClr val="0C5A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UY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2180928" y="984155"/>
            <a:ext cx="51984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4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s-UY" sz="2600">
                <a:solidFill>
                  <a:srgbClr val="76A7F6"/>
                </a:solidFill>
              </a:rPr>
              <a:t>Apply: Agregación</a:t>
            </a:r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346900" y="1721175"/>
            <a:ext cx="83775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UY" sz="1800">
                <a:solidFill>
                  <a:srgbClr val="595959"/>
                </a:solidFill>
              </a:rPr>
              <a:t>Los procesos apply de agregación consisten en generar información de resumen de los grupos. Esto implica una reducción del tamaño del dataset (1 registro por grupo).</a:t>
            </a:r>
            <a:br>
              <a:rPr lang="es-UY" sz="1800">
                <a:solidFill>
                  <a:srgbClr val="595959"/>
                </a:solidFill>
              </a:rPr>
            </a:br>
            <a:r>
              <a:rPr lang="es-UY" sz="1800">
                <a:solidFill>
                  <a:srgbClr val="595959"/>
                </a:solidFill>
              </a:rPr>
              <a:t>En la gran mayoría de los casos consisten en calcular medidas estadísticas para cada grupo. Un listado de las funciones usuales </a:t>
            </a:r>
            <a:r>
              <a:rPr lang="es-UY" sz="1800">
                <a:solidFill>
                  <a:srgbClr val="595959"/>
                </a:solidFill>
              </a:rPr>
              <a:t>está</a:t>
            </a:r>
            <a:r>
              <a:rPr lang="es-UY" sz="1800">
                <a:solidFill>
                  <a:srgbClr val="595959"/>
                </a:solidFill>
              </a:rPr>
              <a:t> </a:t>
            </a:r>
            <a:r>
              <a:rPr lang="es-UY" sz="1800" u="sng">
                <a:solidFill>
                  <a:schemeClr val="hlink"/>
                </a:solidFill>
                <a:hlinkClick r:id="rId4"/>
              </a:rPr>
              <a:t>aquí</a:t>
            </a:r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419250" y="3552375"/>
            <a:ext cx="39735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800">
                <a:solidFill>
                  <a:srgbClr val="595959"/>
                </a:solidFill>
              </a:rPr>
              <a:t>Manera directa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rgbClr val="595959"/>
                </a:solidFill>
              </a:rPr>
              <a:t>Consiste en la aplicación de la función de resumen de manera directa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UY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df.groupby</a:t>
            </a:r>
            <a:r>
              <a:rPr lang="es-UY" sz="16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UY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by=</a:t>
            </a:r>
            <a:r>
              <a:rPr lang="es-UY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'producto'</a:t>
            </a:r>
            <a:r>
              <a:rPr lang="es-UY" sz="16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UY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UY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s-UY" sz="16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4446125" y="3558900"/>
            <a:ext cx="4576500" cy="3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UY" sz="1800">
                <a:solidFill>
                  <a:srgbClr val="595959"/>
                </a:solidFill>
              </a:rPr>
              <a:t>Método agg(regate)</a:t>
            </a:r>
            <a:endParaRPr b="1"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rgbClr val="595959"/>
                </a:solidFill>
              </a:rPr>
              <a:t>Se utiliza el método agg sobre un dataframe agrupado. Permite mayor flexibilidad: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s-UY" sz="1800">
                <a:solidFill>
                  <a:srgbClr val="595959"/>
                </a:solidFill>
              </a:rPr>
              <a:t>Aplicar múltiples funciones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s-UY" sz="1800">
                <a:solidFill>
                  <a:srgbClr val="595959"/>
                </a:solidFill>
              </a:rPr>
              <a:t>Usar funciones </a:t>
            </a:r>
            <a:r>
              <a:rPr lang="es-UY" sz="1800">
                <a:solidFill>
                  <a:srgbClr val="595959"/>
                </a:solidFill>
              </a:rPr>
              <a:t>definidas</a:t>
            </a:r>
            <a:r>
              <a:rPr lang="es-UY" sz="1800">
                <a:solidFill>
                  <a:srgbClr val="595959"/>
                </a:solidFill>
              </a:rPr>
              <a:t> por nosotros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3043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UY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df.groupby</a:t>
            </a:r>
            <a:r>
              <a:rPr lang="es-UY" sz="16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UY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by=</a:t>
            </a:r>
            <a:r>
              <a:rPr lang="es-UY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'producto'</a:t>
            </a:r>
            <a:r>
              <a:rPr lang="es-UY" sz="16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UY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.agg</a:t>
            </a:r>
            <a:r>
              <a:rPr lang="es-UY" sz="16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UY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'sum'</a:t>
            </a:r>
            <a:r>
              <a:rPr lang="es-UY" sz="160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UY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560675" y="2118075"/>
            <a:ext cx="8124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UY" sz="19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pandas.DataFrame.</a:t>
            </a:r>
            <a:r>
              <a:rPr lang="es-UY" sz="1900">
                <a:solidFill>
                  <a:srgbClr val="A64D79"/>
                </a:solidFill>
              </a:rPr>
              <a:t>agg</a:t>
            </a:r>
            <a:r>
              <a:rPr b="0" i="0" lang="es-UY" sz="19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UY" sz="1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s-UY" sz="1900">
                <a:solidFill>
                  <a:srgbClr val="666666"/>
                </a:solidFill>
              </a:rPr>
              <a:t>func</a:t>
            </a:r>
            <a:r>
              <a:rPr i="1" lang="es-UY" sz="1900">
                <a:solidFill>
                  <a:srgbClr val="666666"/>
                </a:solidFill>
              </a:rPr>
              <a:t>=None, axis=0)</a:t>
            </a:r>
            <a:endParaRPr i="1" sz="1900">
              <a:solidFill>
                <a:srgbClr val="666666"/>
              </a:solidFill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529625" y="1014300"/>
            <a:ext cx="8186400" cy="5511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s-UY" sz="2600">
                <a:solidFill>
                  <a:srgbClr val="0C5ADB"/>
                </a:solidFill>
              </a:rPr>
              <a:t>Función agg</a:t>
            </a:r>
            <a:endParaRPr b="1" i="0" sz="2600" u="none" cap="none" strike="noStrike">
              <a:solidFill>
                <a:srgbClr val="0C5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616225" y="2941300"/>
            <a:ext cx="81864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●"/>
            </a:pPr>
            <a:r>
              <a:rPr i="1" lang="es-UY" sz="1700">
                <a:solidFill>
                  <a:srgbClr val="0C5ADB"/>
                </a:solidFill>
              </a:rPr>
              <a:t>func</a:t>
            </a:r>
            <a:r>
              <a:rPr b="0" i="0" lang="es-UY" sz="1700" u="none" cap="none" strike="noStrik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s-UY" sz="1700">
                <a:solidFill>
                  <a:srgbClr val="595959"/>
                </a:solidFill>
              </a:rPr>
              <a:t>función que se usa para agregar los datos. Acepta las siguientes posibilidades:</a:t>
            </a:r>
            <a:endParaRPr sz="1700">
              <a:solidFill>
                <a:srgbClr val="595959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○"/>
            </a:pPr>
            <a:r>
              <a:rPr lang="es-UY" sz="1700">
                <a:solidFill>
                  <a:srgbClr val="595959"/>
                </a:solidFill>
              </a:rPr>
              <a:t>función</a:t>
            </a:r>
            <a:endParaRPr sz="1700">
              <a:solidFill>
                <a:srgbClr val="595959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○"/>
            </a:pPr>
            <a:r>
              <a:rPr lang="es-UY" sz="1700">
                <a:solidFill>
                  <a:srgbClr val="595959"/>
                </a:solidFill>
              </a:rPr>
              <a:t>nombre de la función</a:t>
            </a:r>
            <a:endParaRPr sz="1700">
              <a:solidFill>
                <a:srgbClr val="595959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○"/>
            </a:pPr>
            <a:r>
              <a:rPr lang="es-UY" sz="1700">
                <a:solidFill>
                  <a:srgbClr val="595959"/>
                </a:solidFill>
              </a:rPr>
              <a:t>lista de funciones o nombres de funciones</a:t>
            </a:r>
            <a:endParaRPr sz="1700">
              <a:solidFill>
                <a:srgbClr val="595959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○"/>
            </a:pPr>
            <a:r>
              <a:rPr lang="es-UY" sz="1700">
                <a:solidFill>
                  <a:srgbClr val="595959"/>
                </a:solidFill>
              </a:rPr>
              <a:t>diccionarios</a:t>
            </a:r>
            <a:endParaRPr sz="1700">
              <a:solidFill>
                <a:srgbClr val="595959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●"/>
            </a:pPr>
            <a:r>
              <a:rPr i="1" lang="es-UY" sz="1700">
                <a:solidFill>
                  <a:srgbClr val="0C5ADB"/>
                </a:solidFill>
              </a:rPr>
              <a:t>axis</a:t>
            </a:r>
            <a:r>
              <a:rPr lang="es-UY" sz="1700">
                <a:solidFill>
                  <a:srgbClr val="0C5ADB"/>
                </a:solidFill>
              </a:rPr>
              <a:t>: </a:t>
            </a:r>
            <a:r>
              <a:rPr lang="es-UY" sz="1700">
                <a:solidFill>
                  <a:srgbClr val="595959"/>
                </a:solidFill>
              </a:rPr>
              <a:t>Agrupar las filas (0) o las columnas (1)</a:t>
            </a:r>
            <a:endParaRPr b="0" sz="17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UY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2180928" y="984155"/>
            <a:ext cx="51984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s-UY" sz="2600">
                <a:solidFill>
                  <a:srgbClr val="76A7F6"/>
                </a:solidFill>
              </a:rPr>
              <a:t>Apply: Transformación</a:t>
            </a:r>
            <a:endParaRPr/>
          </a:p>
        </p:txBody>
      </p:sp>
      <p:sp>
        <p:nvSpPr>
          <p:cNvPr id="198" name="Google Shape;198;p33"/>
          <p:cNvSpPr txBox="1"/>
          <p:nvPr/>
        </p:nvSpPr>
        <p:spPr>
          <a:xfrm>
            <a:off x="346900" y="1721175"/>
            <a:ext cx="83775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rgbClr val="595959"/>
                </a:solidFill>
              </a:rPr>
              <a:t>Los procesos apply de transformación consisten en la aplicación de una función o transformación de datos a nivel grupo sin reducir la cantidad de registros del dataset.</a:t>
            </a:r>
            <a:br>
              <a:rPr lang="es-UY" sz="1800">
                <a:solidFill>
                  <a:srgbClr val="595959"/>
                </a:solidFill>
              </a:rPr>
            </a:br>
            <a:br>
              <a:rPr lang="es-UY" sz="1800">
                <a:solidFill>
                  <a:srgbClr val="595959"/>
                </a:solidFill>
              </a:rPr>
            </a:br>
            <a:r>
              <a:rPr lang="es-UY" sz="1800">
                <a:solidFill>
                  <a:srgbClr val="595959"/>
                </a:solidFill>
              </a:rPr>
              <a:t>Los procesos más usuales son: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s-UY" sz="1800">
                <a:solidFill>
                  <a:srgbClr val="595959"/>
                </a:solidFill>
              </a:rPr>
              <a:t>Calcular estadísticas descriptivas para luego crear variables o filtrar registros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s-UY" sz="1800">
                <a:solidFill>
                  <a:srgbClr val="595959"/>
                </a:solidFill>
              </a:rPr>
              <a:t>Realizar rankings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s-UY" sz="1800">
                <a:solidFill>
                  <a:srgbClr val="595959"/>
                </a:solidFill>
              </a:rPr>
              <a:t>Imputación de faltantes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s-UY" sz="1800">
                <a:solidFill>
                  <a:srgbClr val="595959"/>
                </a:solidFill>
              </a:rPr>
              <a:t>Reescalamiento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UY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560675" y="2118075"/>
            <a:ext cx="8124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UY" sz="19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pandas.DataFrame.</a:t>
            </a:r>
            <a:r>
              <a:rPr lang="es-UY" sz="1900">
                <a:solidFill>
                  <a:srgbClr val="A64D79"/>
                </a:solidFill>
              </a:rPr>
              <a:t>transform</a:t>
            </a:r>
            <a:r>
              <a:rPr b="0" i="0" lang="es-UY" sz="19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UY" sz="1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s-UY" sz="1900">
                <a:solidFill>
                  <a:srgbClr val="666666"/>
                </a:solidFill>
              </a:rPr>
              <a:t>func=None, axis=0)</a:t>
            </a:r>
            <a:endParaRPr i="1" sz="1900">
              <a:solidFill>
                <a:srgbClr val="666666"/>
              </a:solidFill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529625" y="1014300"/>
            <a:ext cx="8186400" cy="5511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s-UY" sz="2600">
                <a:solidFill>
                  <a:srgbClr val="0C5ADB"/>
                </a:solidFill>
              </a:rPr>
              <a:t>Función transform</a:t>
            </a:r>
            <a:endParaRPr b="1" i="0" sz="2600" u="none" cap="none" strike="noStrike">
              <a:solidFill>
                <a:srgbClr val="0C5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616225" y="2941300"/>
            <a:ext cx="81864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●"/>
            </a:pPr>
            <a:r>
              <a:rPr i="1" lang="es-UY" sz="1700">
                <a:solidFill>
                  <a:srgbClr val="0C5ADB"/>
                </a:solidFill>
              </a:rPr>
              <a:t>func</a:t>
            </a:r>
            <a:r>
              <a:rPr b="0" i="0" lang="es-UY" sz="1700" u="none" cap="none" strike="noStrik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s-UY" sz="1700">
                <a:solidFill>
                  <a:srgbClr val="595959"/>
                </a:solidFill>
              </a:rPr>
              <a:t>función que se usa para agregar los datos. Acepta las siguientes posibilidades:</a:t>
            </a:r>
            <a:endParaRPr sz="1700">
              <a:solidFill>
                <a:srgbClr val="595959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○"/>
            </a:pPr>
            <a:r>
              <a:rPr lang="es-UY" sz="1700">
                <a:solidFill>
                  <a:srgbClr val="595959"/>
                </a:solidFill>
              </a:rPr>
              <a:t>función</a:t>
            </a:r>
            <a:endParaRPr sz="1700">
              <a:solidFill>
                <a:srgbClr val="595959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○"/>
            </a:pPr>
            <a:r>
              <a:rPr lang="es-UY" sz="1700">
                <a:solidFill>
                  <a:srgbClr val="595959"/>
                </a:solidFill>
              </a:rPr>
              <a:t>nombre de la función</a:t>
            </a:r>
            <a:endParaRPr sz="1700">
              <a:solidFill>
                <a:srgbClr val="595959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○"/>
            </a:pPr>
            <a:r>
              <a:rPr lang="es-UY" sz="1700">
                <a:solidFill>
                  <a:srgbClr val="595959"/>
                </a:solidFill>
              </a:rPr>
              <a:t>lista de funciones o nombres de funciones</a:t>
            </a:r>
            <a:endParaRPr sz="1700">
              <a:solidFill>
                <a:srgbClr val="595959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Char char="○"/>
            </a:pPr>
            <a:r>
              <a:rPr lang="es-UY" sz="1700">
                <a:solidFill>
                  <a:srgbClr val="595959"/>
                </a:solidFill>
              </a:rPr>
              <a:t>diccionarios</a:t>
            </a:r>
            <a:endParaRPr sz="1700">
              <a:solidFill>
                <a:srgbClr val="595959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●"/>
            </a:pPr>
            <a:r>
              <a:rPr i="1" lang="es-UY" sz="1700">
                <a:solidFill>
                  <a:srgbClr val="0C5ADB"/>
                </a:solidFill>
              </a:rPr>
              <a:t>axis</a:t>
            </a:r>
            <a:r>
              <a:rPr lang="es-UY" sz="1700">
                <a:solidFill>
                  <a:srgbClr val="0C5ADB"/>
                </a:solidFill>
              </a:rPr>
              <a:t>: </a:t>
            </a:r>
            <a:r>
              <a:rPr lang="es-UY" sz="1700">
                <a:solidFill>
                  <a:srgbClr val="595959"/>
                </a:solidFill>
              </a:rPr>
              <a:t>Agrupar las filas (0) o las columnas (1)</a:t>
            </a:r>
            <a:endParaRPr b="0" sz="17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