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63" r:id="rId6"/>
    <p:sldId id="259" r:id="rId7"/>
    <p:sldId id="264" r:id="rId8"/>
    <p:sldId id="262" r:id="rId9"/>
    <p:sldId id="261" r:id="rId10"/>
    <p:sldId id="265" r:id="rId11"/>
    <p:sldId id="269" r:id="rId12"/>
    <p:sldId id="268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7PEzFEQ2lVsh7yHbEsNrNo0gV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7BC5"/>
    <a:srgbClr val="0070C0"/>
    <a:srgbClr val="368FDC"/>
    <a:srgbClr val="73A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7D254A-B0BC-4159-A502-6AC2B3AE282C}" v="17" dt="2021-07-03T15:06:40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69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customschemas.google.com/relationships/presentationmetadata" Target="meta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UY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ba10baf81_1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gdba10baf81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24812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ba10baf81_1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gdba10baf81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80625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ba10baf81_1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gdba10baf81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16043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d6fffcb5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dd6fffcb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4599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2011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ba10baf81_1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gdba10baf81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ba10baf81_1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gdba10baf81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6684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ba10baf81_1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gdba10baf81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ba10baf81_1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gdba10baf81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>
  <p:cSld name="Título y texto vertical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sldNum" idx="12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>
  <p:cSld name="Título vertical y texto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sldNum" idx="12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sldNum" idx="12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sldNum" idx="12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sldNum" idx="12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>
  <p:cSld name="Solo el títul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sldNum" idx="12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>
  <p:cSld name="Contenido con título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sldNum" idx="12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>
  <p:cSld name="Imagen con títul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22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sldNum" idx="12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6304602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>
            <a:spLocks noGrp="1"/>
          </p:cNvSpPr>
          <p:nvPr>
            <p:ph type="ctrTitle"/>
          </p:nvPr>
        </p:nvSpPr>
        <p:spPr>
          <a:xfrm>
            <a:off x="1143000" y="2533650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UY"/>
              <a:t>Para agregar diapositivas nuevas, siempre duplicar la segunda diapo.</a:t>
            </a:r>
            <a:endParaRPr/>
          </a:p>
        </p:txBody>
      </p:sp>
      <p:sp>
        <p:nvSpPr>
          <p:cNvPr id="65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8793525" y="6466901"/>
            <a:ext cx="350475" cy="280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fld id="{00000000-1234-1234-1234-123412341234}" type="slidenum">
              <a:rPr lang="es-UY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20054"/>
            <a:ext cx="9144000" cy="5737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B0E42D6-4083-43D4-9024-7E5607EA8D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171" r="11642"/>
          <a:stretch/>
        </p:blipFill>
        <p:spPr>
          <a:xfrm>
            <a:off x="0" y="2198786"/>
            <a:ext cx="9144000" cy="23760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dba10baf81_1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306911"/>
            <a:ext cx="9143999" cy="55108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dba10baf81_1_24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s-UY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35CE7B3-6D0D-4B0D-BA48-35B0201DC791}"/>
              </a:ext>
            </a:extLst>
          </p:cNvPr>
          <p:cNvSpPr txBox="1"/>
          <p:nvPr/>
        </p:nvSpPr>
        <p:spPr>
          <a:xfrm>
            <a:off x="3362372" y="1089224"/>
            <a:ext cx="2419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b="1" dirty="0">
                <a:solidFill>
                  <a:schemeClr val="tx2">
                    <a:lumMod val="50000"/>
                  </a:schemeClr>
                </a:solidFill>
              </a:rPr>
              <a:t>Funciones personalizadas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F21AEAC-6598-4938-9869-0E716F627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425" y="1512761"/>
            <a:ext cx="7163147" cy="465824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65F7604-3E04-4B60-8900-0FB61EF84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1348" y="4797329"/>
            <a:ext cx="1727715" cy="137367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FBB4D56-867E-4E72-97EA-17A9AA47D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0161" y="2664420"/>
            <a:ext cx="1727715" cy="1373675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25258675-D61E-4F38-88AD-813E907B96B3}"/>
              </a:ext>
            </a:extLst>
          </p:cNvPr>
          <p:cNvSpPr/>
          <p:nvPr/>
        </p:nvSpPr>
        <p:spPr>
          <a:xfrm>
            <a:off x="7004115" y="2865748"/>
            <a:ext cx="1941922" cy="37707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29D3CD8-86EE-4611-8815-CED20B6BEEB6}"/>
              </a:ext>
            </a:extLst>
          </p:cNvPr>
          <p:cNvCxnSpPr/>
          <p:nvPr/>
        </p:nvCxnSpPr>
        <p:spPr>
          <a:xfrm flipH="1">
            <a:off x="3610466" y="3035431"/>
            <a:ext cx="3393649" cy="39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65;p14">
            <a:extLst>
              <a:ext uri="{FF2B5EF4-FFF2-40B4-BE49-F238E27FC236}">
                <a16:creationId xmlns:a16="http://schemas.microsoft.com/office/drawing/2014/main" id="{D7D7D320-5C59-4AF8-813B-9F2F908EBF29}"/>
              </a:ext>
            </a:extLst>
          </p:cNvPr>
          <p:cNvSpPr txBox="1"/>
          <p:nvPr/>
        </p:nvSpPr>
        <p:spPr>
          <a:xfrm>
            <a:off x="1203572" y="389853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chemeClr val="tx1">
                <a:alpha val="12000"/>
              </a:scheme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UY" sz="2600" b="1" spc="300" dirty="0">
                <a:solidFill>
                  <a:srgbClr val="00B0F0"/>
                </a:solidFill>
              </a:rPr>
              <a:t>Aggregate o agg</a:t>
            </a:r>
          </a:p>
        </p:txBody>
      </p:sp>
    </p:spTree>
    <p:extLst>
      <p:ext uri="{BB962C8B-B14F-4D97-AF65-F5344CB8AC3E}">
        <p14:creationId xmlns:p14="http://schemas.microsoft.com/office/powerpoint/2010/main" val="1630956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dba10baf81_1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306911"/>
            <a:ext cx="9143999" cy="55108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dba10baf81_1_24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s-UY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4DB8596-C0A7-4D9C-9C28-DD5B58DCB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188" y="2957576"/>
            <a:ext cx="5296725" cy="254867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0B7C798-378B-4755-8D56-7C4E4B1AC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547" y="2985855"/>
            <a:ext cx="3194235" cy="242441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88E6763-CC5C-4CF3-A3F3-BD0CD8F438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767" y="1828441"/>
            <a:ext cx="8436990" cy="105673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D7FA882-E4CF-488E-843B-D4CBDF7F4CBD}"/>
              </a:ext>
            </a:extLst>
          </p:cNvPr>
          <p:cNvSpPr txBox="1"/>
          <p:nvPr/>
        </p:nvSpPr>
        <p:spPr>
          <a:xfrm>
            <a:off x="480767" y="1302758"/>
            <a:ext cx="7192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>
                <a:solidFill>
                  <a:schemeClr val="tx2">
                    <a:lumMod val="25000"/>
                  </a:schemeClr>
                </a:solidFill>
              </a:rPr>
              <a:t>Podemos usar la función de agrupar y transformar para crear columnas que agreguen valor, por ejemplo el porcentaje de ventas en la ciudad</a:t>
            </a:r>
          </a:p>
        </p:txBody>
      </p:sp>
      <p:sp>
        <p:nvSpPr>
          <p:cNvPr id="9" name="Google Shape;65;p14">
            <a:extLst>
              <a:ext uri="{FF2B5EF4-FFF2-40B4-BE49-F238E27FC236}">
                <a16:creationId xmlns:a16="http://schemas.microsoft.com/office/drawing/2014/main" id="{181C9805-8898-4B43-8DBB-545DEA784AD8}"/>
              </a:ext>
            </a:extLst>
          </p:cNvPr>
          <p:cNvSpPr txBox="1"/>
          <p:nvPr/>
        </p:nvSpPr>
        <p:spPr>
          <a:xfrm>
            <a:off x="1268875" y="405324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chemeClr val="tx1">
                <a:alpha val="12000"/>
              </a:scheme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UY" sz="2600" b="1" spc="300" dirty="0">
                <a:solidFill>
                  <a:srgbClr val="0070C0"/>
                </a:solidFill>
              </a:rPr>
              <a:t>Group By - Transform</a:t>
            </a:r>
          </a:p>
        </p:txBody>
      </p:sp>
    </p:spTree>
    <p:extLst>
      <p:ext uri="{BB962C8B-B14F-4D97-AF65-F5344CB8AC3E}">
        <p14:creationId xmlns:p14="http://schemas.microsoft.com/office/powerpoint/2010/main" val="3508695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dba10baf81_1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306911"/>
            <a:ext cx="9143999" cy="55108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dba10baf81_1_24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s-UY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45026BC-961E-489E-B195-CAE80450E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17" y="2854531"/>
            <a:ext cx="1562100" cy="296703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73A68D22-0FAB-4FF7-B13A-AC8138790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2815" y="2909414"/>
            <a:ext cx="1508265" cy="2857272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alpha val="40000"/>
              </a:schemeClr>
            </a:outerShdw>
          </a:effec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8DB9BE31-3D7E-4015-98C2-A0ED3A5291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3741" y="3795504"/>
            <a:ext cx="1238250" cy="1485900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D098D1F6-48DB-41BD-B08F-EBA8476DC419}"/>
              </a:ext>
            </a:extLst>
          </p:cNvPr>
          <p:cNvSpPr txBox="1"/>
          <p:nvPr/>
        </p:nvSpPr>
        <p:spPr>
          <a:xfrm>
            <a:off x="786540" y="1141126"/>
            <a:ext cx="7192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>
                <a:solidFill>
                  <a:schemeClr val="tx2">
                    <a:lumMod val="25000"/>
                  </a:schemeClr>
                </a:solidFill>
              </a:rPr>
              <a:t>Podemos usar la función de agrupar y transformar para imputar valores nulos, por ejemplo con el promedio del grupo para esa columna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B2A99C0-F65D-4991-A604-41741B63B8F1}"/>
              </a:ext>
            </a:extLst>
          </p:cNvPr>
          <p:cNvSpPr txBox="1"/>
          <p:nvPr/>
        </p:nvSpPr>
        <p:spPr>
          <a:xfrm>
            <a:off x="3763741" y="3429000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Promedios: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3511F96B-9583-47ED-9DDC-A29E43C122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144" y="1691362"/>
            <a:ext cx="7899662" cy="1061149"/>
          </a:xfrm>
          <a:prstGeom prst="rect">
            <a:avLst/>
          </a:prstGeom>
        </p:spPr>
      </p:pic>
      <p:sp>
        <p:nvSpPr>
          <p:cNvPr id="13" name="Google Shape;65;p14">
            <a:extLst>
              <a:ext uri="{FF2B5EF4-FFF2-40B4-BE49-F238E27FC236}">
                <a16:creationId xmlns:a16="http://schemas.microsoft.com/office/drawing/2014/main" id="{DA770C87-7BDB-4DB9-A6B0-EB58624E56C7}"/>
              </a:ext>
            </a:extLst>
          </p:cNvPr>
          <p:cNvSpPr txBox="1"/>
          <p:nvPr/>
        </p:nvSpPr>
        <p:spPr>
          <a:xfrm>
            <a:off x="1268875" y="405324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chemeClr val="tx1">
                <a:alpha val="12000"/>
              </a:scheme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UY" sz="2600" b="1" spc="300" dirty="0">
                <a:solidFill>
                  <a:srgbClr val="0070C0"/>
                </a:solidFill>
              </a:rPr>
              <a:t>Group By - Transform</a:t>
            </a:r>
          </a:p>
        </p:txBody>
      </p: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978D9436-34C9-4F26-941B-AEDEE245D758}"/>
              </a:ext>
            </a:extLst>
          </p:cNvPr>
          <p:cNvSpPr/>
          <p:nvPr/>
        </p:nvSpPr>
        <p:spPr>
          <a:xfrm rot="16200000">
            <a:off x="2992418" y="4044377"/>
            <a:ext cx="219982" cy="468368"/>
          </a:xfrm>
          <a:prstGeom prst="downArrow">
            <a:avLst/>
          </a:prstGeom>
          <a:solidFill>
            <a:srgbClr val="0070C0"/>
          </a:solidFill>
          <a:ln w="25400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>
              <a:solidFill>
                <a:srgbClr val="FF0000"/>
              </a:solidFill>
            </a:endParaRPr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5214A01C-9CCE-41DA-8012-E31025E5A364}"/>
              </a:ext>
            </a:extLst>
          </p:cNvPr>
          <p:cNvSpPr/>
          <p:nvPr/>
        </p:nvSpPr>
        <p:spPr>
          <a:xfrm rot="16200000">
            <a:off x="5552412" y="4038695"/>
            <a:ext cx="219982" cy="468368"/>
          </a:xfrm>
          <a:prstGeom prst="downArrow">
            <a:avLst/>
          </a:prstGeom>
          <a:solidFill>
            <a:srgbClr val="0070C0"/>
          </a:solidFill>
          <a:ln w="25400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08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gdd6fffcb50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306911"/>
            <a:ext cx="9143999" cy="55108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gdd6fffcb50_0_0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s-UY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gdd6fffcb50_0_0"/>
          <p:cNvCxnSpPr/>
          <p:nvPr/>
        </p:nvCxnSpPr>
        <p:spPr>
          <a:xfrm>
            <a:off x="685988" y="3803711"/>
            <a:ext cx="784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75" name="Google Shape;75;gdd6fffcb50_0_0"/>
          <p:cNvSpPr/>
          <p:nvPr/>
        </p:nvSpPr>
        <p:spPr>
          <a:xfrm>
            <a:off x="2939941" y="2120330"/>
            <a:ext cx="1314600" cy="384600"/>
          </a:xfrm>
          <a:prstGeom prst="roundRect">
            <a:avLst>
              <a:gd name="adj" fmla="val 16667"/>
            </a:avLst>
          </a:prstGeom>
          <a:solidFill>
            <a:srgbClr val="73A9DB"/>
          </a:solidFill>
          <a:ln w="25400" cap="flat" cmpd="sng">
            <a:solidFill>
              <a:srgbClr val="D0CE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UY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GroupBy</a:t>
            </a:r>
            <a:endParaRPr dirty="0"/>
          </a:p>
        </p:txBody>
      </p:sp>
      <p:sp>
        <p:nvSpPr>
          <p:cNvPr id="77" name="Google Shape;77;gdd6fffcb50_0_0"/>
          <p:cNvSpPr/>
          <p:nvPr/>
        </p:nvSpPr>
        <p:spPr>
          <a:xfrm>
            <a:off x="4907224" y="2105596"/>
            <a:ext cx="1314600" cy="384600"/>
          </a:xfrm>
          <a:prstGeom prst="roundRect">
            <a:avLst>
              <a:gd name="adj" fmla="val 16667"/>
            </a:avLst>
          </a:prstGeom>
          <a:solidFill>
            <a:srgbClr val="73A9DB"/>
          </a:solidFill>
          <a:ln w="25400" cap="flat" cmpd="sng">
            <a:solidFill>
              <a:srgbClr val="D0CE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UY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Aggregate</a:t>
            </a:r>
            <a:endParaRPr dirty="0"/>
          </a:p>
        </p:txBody>
      </p:sp>
      <p:sp>
        <p:nvSpPr>
          <p:cNvPr id="78" name="Google Shape;78;gdd6fffcb50_0_0"/>
          <p:cNvSpPr/>
          <p:nvPr/>
        </p:nvSpPr>
        <p:spPr>
          <a:xfrm>
            <a:off x="2615459" y="4071000"/>
            <a:ext cx="3707700" cy="434700"/>
          </a:xfrm>
          <a:prstGeom prst="round2DiagRect">
            <a:avLst>
              <a:gd name="adj1" fmla="val 16667"/>
              <a:gd name="adj2" fmla="val 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UY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Vista y resultados</a:t>
            </a:r>
            <a:endParaRPr dirty="0"/>
          </a:p>
        </p:txBody>
      </p:sp>
      <p:sp>
        <p:nvSpPr>
          <p:cNvPr id="81" name="Google Shape;81;gdd6fffcb50_0_0"/>
          <p:cNvSpPr/>
          <p:nvPr/>
        </p:nvSpPr>
        <p:spPr>
          <a:xfrm>
            <a:off x="2799059" y="1056522"/>
            <a:ext cx="3524100" cy="4347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368FDC"/>
          </a:solidFill>
          <a:ln w="25400" cap="flat" cmpd="sng">
            <a:solidFill>
              <a:srgbClr val="D0CE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UY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Dataset</a:t>
            </a:r>
            <a:endParaRPr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C7E0295-32EA-4E4E-B4EF-23814F2C3F7C}"/>
              </a:ext>
            </a:extLst>
          </p:cNvPr>
          <p:cNvSpPr txBox="1"/>
          <p:nvPr/>
        </p:nvSpPr>
        <p:spPr>
          <a:xfrm>
            <a:off x="184616" y="1666451"/>
            <a:ext cx="26901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Una operación groupby implica una combinación de división del objeto, aplicación de una función y combinación de los resultados. </a:t>
            </a:r>
          </a:p>
          <a:p>
            <a:r>
              <a:rPr lang="es-UY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Esto puede utilizarse para agrupar grandes cantidades de datos y calcular operaciones sobre estos grupos.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ED527F1-3911-4990-AA55-AFF18A814BC1}"/>
              </a:ext>
            </a:extLst>
          </p:cNvPr>
          <p:cNvSpPr txBox="1"/>
          <p:nvPr/>
        </p:nvSpPr>
        <p:spPr>
          <a:xfrm>
            <a:off x="6368476" y="1749681"/>
            <a:ext cx="26901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Aggregate crea una agregación utilizando una o más operaciones sobre el eje especificado.</a:t>
            </a:r>
          </a:p>
          <a:p>
            <a:r>
              <a:rPr lang="es-UY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Las operaciones de agregación se realizan siempre sobre un eje, ya sea el índice (por defecto) o el eje de la columna. </a:t>
            </a:r>
          </a:p>
        </p:txBody>
      </p:sp>
      <p:sp>
        <p:nvSpPr>
          <p:cNvPr id="23" name="Google Shape;77;gdd6fffcb50_0_0">
            <a:extLst>
              <a:ext uri="{FF2B5EF4-FFF2-40B4-BE49-F238E27FC236}">
                <a16:creationId xmlns:a16="http://schemas.microsoft.com/office/drawing/2014/main" id="{24962F62-9E80-4DCF-95AF-14D0499FBCD3}"/>
              </a:ext>
            </a:extLst>
          </p:cNvPr>
          <p:cNvSpPr/>
          <p:nvPr/>
        </p:nvSpPr>
        <p:spPr>
          <a:xfrm>
            <a:off x="3508604" y="4639560"/>
            <a:ext cx="2056619" cy="434700"/>
          </a:xfrm>
          <a:prstGeom prst="roundRect">
            <a:avLst>
              <a:gd name="adj" fmla="val 16667"/>
            </a:avLst>
          </a:prstGeom>
          <a:solidFill>
            <a:srgbClr val="368FDC"/>
          </a:solidFill>
          <a:ln w="25400" cap="flat" cmpd="sng">
            <a:solidFill>
              <a:srgbClr val="D0CE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UY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Apply o Transform</a:t>
            </a:r>
            <a:endParaRPr dirty="0"/>
          </a:p>
        </p:txBody>
      </p:sp>
      <p:sp>
        <p:nvSpPr>
          <p:cNvPr id="25" name="Google Shape;78;gdd6fffcb50_0_0">
            <a:extLst>
              <a:ext uri="{FF2B5EF4-FFF2-40B4-BE49-F238E27FC236}">
                <a16:creationId xmlns:a16="http://schemas.microsoft.com/office/drawing/2014/main" id="{9E7677AC-C034-4C80-ADB2-FF9C71AEB15D}"/>
              </a:ext>
            </a:extLst>
          </p:cNvPr>
          <p:cNvSpPr/>
          <p:nvPr/>
        </p:nvSpPr>
        <p:spPr>
          <a:xfrm>
            <a:off x="2615459" y="5607136"/>
            <a:ext cx="3707700" cy="434700"/>
          </a:xfrm>
          <a:prstGeom prst="round2DiagRect">
            <a:avLst>
              <a:gd name="adj1" fmla="val 16667"/>
              <a:gd name="adj2" fmla="val 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UY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Dataset Modificado</a:t>
            </a:r>
            <a:endParaRPr dirty="0"/>
          </a:p>
        </p:txBody>
      </p:sp>
      <p:sp>
        <p:nvSpPr>
          <p:cNvPr id="21" name="Flecha: hacia abajo 20">
            <a:extLst>
              <a:ext uri="{FF2B5EF4-FFF2-40B4-BE49-F238E27FC236}">
                <a16:creationId xmlns:a16="http://schemas.microsoft.com/office/drawing/2014/main" id="{A15845AA-46E6-4C75-9F16-D17A740A5EF8}"/>
              </a:ext>
            </a:extLst>
          </p:cNvPr>
          <p:cNvSpPr/>
          <p:nvPr/>
        </p:nvSpPr>
        <p:spPr>
          <a:xfrm>
            <a:off x="4476257" y="5165851"/>
            <a:ext cx="191483" cy="357709"/>
          </a:xfrm>
          <a:prstGeom prst="downArrow">
            <a:avLst/>
          </a:prstGeom>
          <a:solidFill>
            <a:srgbClr val="73A9DB"/>
          </a:solidFill>
          <a:ln w="9525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>
              <a:solidFill>
                <a:srgbClr val="FF0000"/>
              </a:solidFill>
            </a:endParaRPr>
          </a:p>
        </p:txBody>
      </p:sp>
      <p:pic>
        <p:nvPicPr>
          <p:cNvPr id="3" name="Imagen 2" descr="Forma, Flecha&#10;&#10;Descripción generada automáticamente">
            <a:extLst>
              <a:ext uri="{FF2B5EF4-FFF2-40B4-BE49-F238E27FC236}">
                <a16:creationId xmlns:a16="http://schemas.microsoft.com/office/drawing/2014/main" id="{673EDAE0-27C5-43A0-A420-216BA4CCA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641" y="2533592"/>
            <a:ext cx="798422" cy="711321"/>
          </a:xfrm>
          <a:prstGeom prst="rect">
            <a:avLst/>
          </a:prstGeom>
        </p:spPr>
      </p:pic>
      <p:pic>
        <p:nvPicPr>
          <p:cNvPr id="5" name="Imagen 4" descr="Forma, Flecha&#10;&#10;Descripción generada automáticamente">
            <a:extLst>
              <a:ext uri="{FF2B5EF4-FFF2-40B4-BE49-F238E27FC236}">
                <a16:creationId xmlns:a16="http://schemas.microsoft.com/office/drawing/2014/main" id="{0DFDD381-3488-4AEB-8967-5DA92C9B4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9394" y="2533593"/>
            <a:ext cx="798420" cy="711320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B32EC638-7B1F-4343-B2BF-9BCCAA5757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8526" y="1485130"/>
            <a:ext cx="566944" cy="7113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s-UY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678B885-CB84-4B5D-9FDF-67107E9EF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64" y="1068918"/>
            <a:ext cx="4260915" cy="374657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E0D5FD3-2F67-4667-A0C3-2A98C8AE3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64" y="4919824"/>
            <a:ext cx="4068893" cy="128275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4CA382D-F2D0-4752-8BD5-DEA08C09F4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7145" y="1197203"/>
            <a:ext cx="3836873" cy="4006981"/>
          </a:xfrm>
          <a:prstGeom prst="rect">
            <a:avLst/>
          </a:prstGeom>
        </p:spPr>
      </p:pic>
      <p:sp>
        <p:nvSpPr>
          <p:cNvPr id="8" name="Google Shape;65;p14">
            <a:extLst>
              <a:ext uri="{FF2B5EF4-FFF2-40B4-BE49-F238E27FC236}">
                <a16:creationId xmlns:a16="http://schemas.microsoft.com/office/drawing/2014/main" id="{EB2BA77E-BB70-4B6E-81CC-5358540E87C2}"/>
              </a:ext>
            </a:extLst>
          </p:cNvPr>
          <p:cNvSpPr txBox="1"/>
          <p:nvPr/>
        </p:nvSpPr>
        <p:spPr>
          <a:xfrm>
            <a:off x="2447778" y="357055"/>
            <a:ext cx="5198491" cy="607800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chemeClr val="tx1">
                <a:alpha val="12000"/>
              </a:scheme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UY" sz="2600" b="1" spc="300" dirty="0">
                <a:solidFill>
                  <a:srgbClr val="76A7F6"/>
                </a:solidFill>
              </a:rPr>
              <a:t>GroupBy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s-UY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0DF67D8-0EFD-43D2-8D2A-6EA177107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0793" y="1422545"/>
            <a:ext cx="3604778" cy="147100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B47D69F-10D7-4611-8C70-960854DD76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588" y="1969689"/>
            <a:ext cx="3697585" cy="243480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1F1971E-AD80-4AAA-98D3-61473ACBF3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0793" y="3429824"/>
            <a:ext cx="3393648" cy="2025376"/>
          </a:xfrm>
          <a:prstGeom prst="rect">
            <a:avLst/>
          </a:prstGeom>
        </p:spPr>
      </p:pic>
      <p:sp>
        <p:nvSpPr>
          <p:cNvPr id="9" name="Google Shape;65;p14">
            <a:extLst>
              <a:ext uri="{FF2B5EF4-FFF2-40B4-BE49-F238E27FC236}">
                <a16:creationId xmlns:a16="http://schemas.microsoft.com/office/drawing/2014/main" id="{F7DFE93B-CC85-4159-9597-E68C74605F34}"/>
              </a:ext>
            </a:extLst>
          </p:cNvPr>
          <p:cNvSpPr txBox="1"/>
          <p:nvPr/>
        </p:nvSpPr>
        <p:spPr>
          <a:xfrm>
            <a:off x="2447778" y="357055"/>
            <a:ext cx="5198491" cy="607800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chemeClr val="tx1">
                <a:alpha val="12000"/>
              </a:scheme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UY" sz="2600" b="1" spc="300" dirty="0">
                <a:solidFill>
                  <a:srgbClr val="76A7F6"/>
                </a:solidFill>
              </a:rPr>
              <a:t>GroupBy</a:t>
            </a:r>
          </a:p>
        </p:txBody>
      </p:sp>
    </p:spTree>
    <p:extLst>
      <p:ext uri="{BB962C8B-B14F-4D97-AF65-F5344CB8AC3E}">
        <p14:creationId xmlns:p14="http://schemas.microsoft.com/office/powerpoint/2010/main" val="601922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7A4D194-D495-474F-9B77-426DF277C52A}"/>
              </a:ext>
            </a:extLst>
          </p:cNvPr>
          <p:cNvSpPr/>
          <p:nvPr/>
        </p:nvSpPr>
        <p:spPr>
          <a:xfrm>
            <a:off x="980605" y="1141499"/>
            <a:ext cx="7182789" cy="111238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25400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s-UY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2"/>
          <p:cNvPicPr preferRelativeResize="0"/>
          <p:nvPr/>
        </p:nvPicPr>
        <p:blipFill rotWithShape="1">
          <a:blip r:embed="rId4">
            <a:alphaModFix/>
          </a:blip>
          <a:srcRect l="1681" t="3223" r="1728" b="2872"/>
          <a:stretch/>
        </p:blipFill>
        <p:spPr>
          <a:xfrm>
            <a:off x="166255" y="2751595"/>
            <a:ext cx="6368828" cy="3422204"/>
          </a:xfrm>
          <a:prstGeom prst="rect">
            <a:avLst/>
          </a:prstGeom>
          <a:noFill/>
          <a:ln w="22225">
            <a:solidFill>
              <a:srgbClr val="368FDC"/>
            </a:solidFill>
          </a:ln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C775647-7689-4E8A-AD34-A61A5F0F0CA8}"/>
              </a:ext>
            </a:extLst>
          </p:cNvPr>
          <p:cNvSpPr/>
          <p:nvPr/>
        </p:nvSpPr>
        <p:spPr>
          <a:xfrm>
            <a:off x="1385740" y="1425075"/>
            <a:ext cx="1131216" cy="556181"/>
          </a:xfrm>
          <a:prstGeom prst="roundRect">
            <a:avLst/>
          </a:prstGeom>
          <a:solidFill>
            <a:srgbClr val="368FDC"/>
          </a:solidFill>
          <a:ln w="28575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b="1" dirty="0"/>
              <a:t>Agrupa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39186919-A5D7-424E-9AEF-DD645EC992E9}"/>
              </a:ext>
            </a:extLst>
          </p:cNvPr>
          <p:cNvSpPr/>
          <p:nvPr/>
        </p:nvSpPr>
        <p:spPr>
          <a:xfrm>
            <a:off x="4064524" y="1445499"/>
            <a:ext cx="1131216" cy="55618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Y" b="1" dirty="0">
                <a:solidFill>
                  <a:schemeClr val="bg1"/>
                </a:solidFill>
              </a:rPr>
              <a:t>Opera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9C775F9F-A8FD-4FB5-BC8B-D59DF5249551}"/>
              </a:ext>
            </a:extLst>
          </p:cNvPr>
          <p:cNvSpPr/>
          <p:nvPr/>
        </p:nvSpPr>
        <p:spPr>
          <a:xfrm>
            <a:off x="6649039" y="1425074"/>
            <a:ext cx="1131216" cy="556181"/>
          </a:xfrm>
          <a:prstGeom prst="roundRect">
            <a:avLst/>
          </a:prstGeom>
          <a:solidFill>
            <a:srgbClr val="368FDC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b="1" dirty="0"/>
              <a:t>Despliega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C4D5B7B-F937-4B56-9CB4-4F840B131C14}"/>
              </a:ext>
            </a:extLst>
          </p:cNvPr>
          <p:cNvSpPr/>
          <p:nvPr/>
        </p:nvSpPr>
        <p:spPr>
          <a:xfrm>
            <a:off x="6966407" y="2751594"/>
            <a:ext cx="1627695" cy="19452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Y" dirty="0"/>
              <a:t>.</a:t>
            </a:r>
            <a:r>
              <a:rPr lang="es-UY" dirty="0" err="1"/>
              <a:t>count</a:t>
            </a:r>
            <a:r>
              <a:rPr lang="es-UY" dirty="0"/>
              <a:t>()</a:t>
            </a:r>
          </a:p>
          <a:p>
            <a:pPr algn="ctr"/>
            <a:r>
              <a:rPr lang="es-UY" dirty="0"/>
              <a:t>.sum()</a:t>
            </a:r>
          </a:p>
          <a:p>
            <a:pPr algn="ctr"/>
            <a:r>
              <a:rPr lang="es-UY" dirty="0"/>
              <a:t>.min()</a:t>
            </a:r>
          </a:p>
          <a:p>
            <a:pPr algn="ctr"/>
            <a:r>
              <a:rPr lang="es-UY" dirty="0"/>
              <a:t>.</a:t>
            </a:r>
            <a:r>
              <a:rPr lang="es-UY" dirty="0" err="1"/>
              <a:t>max</a:t>
            </a:r>
            <a:r>
              <a:rPr lang="es-UY" dirty="0"/>
              <a:t>()</a:t>
            </a:r>
          </a:p>
          <a:p>
            <a:pPr algn="ctr"/>
            <a:r>
              <a:rPr lang="es-UY" dirty="0"/>
              <a:t>.mean()</a:t>
            </a:r>
          </a:p>
          <a:p>
            <a:pPr algn="ctr"/>
            <a:r>
              <a:rPr lang="es-UY" dirty="0"/>
              <a:t>.median()</a:t>
            </a:r>
          </a:p>
          <a:p>
            <a:pPr algn="ctr"/>
            <a:endParaRPr lang="es-UY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196BC25-B5A1-43A9-8246-E07FA34C6869}"/>
              </a:ext>
            </a:extLst>
          </p:cNvPr>
          <p:cNvCxnSpPr>
            <a:cxnSpLocks/>
          </p:cNvCxnSpPr>
          <p:nvPr/>
        </p:nvCxnSpPr>
        <p:spPr>
          <a:xfrm>
            <a:off x="1962200" y="2043651"/>
            <a:ext cx="430785" cy="593694"/>
          </a:xfrm>
          <a:prstGeom prst="straightConnector1">
            <a:avLst/>
          </a:prstGeom>
          <a:ln>
            <a:solidFill>
              <a:srgbClr val="368F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D2CC7323-0366-4121-A91C-FF58ADA98625}"/>
              </a:ext>
            </a:extLst>
          </p:cNvPr>
          <p:cNvCxnSpPr>
            <a:cxnSpLocks/>
          </p:cNvCxnSpPr>
          <p:nvPr/>
        </p:nvCxnSpPr>
        <p:spPr>
          <a:xfrm>
            <a:off x="5318214" y="2043651"/>
            <a:ext cx="1648193" cy="66108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65;p14">
            <a:extLst>
              <a:ext uri="{FF2B5EF4-FFF2-40B4-BE49-F238E27FC236}">
                <a16:creationId xmlns:a16="http://schemas.microsoft.com/office/drawing/2014/main" id="{179DB416-82E1-4F20-8862-702D5CC3A69D}"/>
              </a:ext>
            </a:extLst>
          </p:cNvPr>
          <p:cNvSpPr txBox="1"/>
          <p:nvPr/>
        </p:nvSpPr>
        <p:spPr>
          <a:xfrm>
            <a:off x="2447778" y="357055"/>
            <a:ext cx="5198491" cy="607800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chemeClr val="tx1">
                <a:alpha val="12000"/>
              </a:scheme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UY" sz="2600" b="1" spc="300" dirty="0">
                <a:solidFill>
                  <a:srgbClr val="76A7F6"/>
                </a:solidFill>
              </a:rPr>
              <a:t>GroupBy</a:t>
            </a:r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9ECDA610-0A73-4097-A4CD-D88A011185A5}"/>
              </a:ext>
            </a:extLst>
          </p:cNvPr>
          <p:cNvSpPr/>
          <p:nvPr/>
        </p:nvSpPr>
        <p:spPr>
          <a:xfrm rot="16200000">
            <a:off x="3192128" y="1468982"/>
            <a:ext cx="219982" cy="468368"/>
          </a:xfrm>
          <a:prstGeom prst="downArrow">
            <a:avLst/>
          </a:prstGeom>
          <a:solidFill>
            <a:srgbClr val="73A9DB"/>
          </a:solidFill>
          <a:ln w="25400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>
              <a:solidFill>
                <a:srgbClr val="FF0000"/>
              </a:solidFill>
            </a:endParaRPr>
          </a:p>
        </p:txBody>
      </p:sp>
      <p:sp>
        <p:nvSpPr>
          <p:cNvPr id="18" name="Flecha: hacia abajo 17">
            <a:extLst>
              <a:ext uri="{FF2B5EF4-FFF2-40B4-BE49-F238E27FC236}">
                <a16:creationId xmlns:a16="http://schemas.microsoft.com/office/drawing/2014/main" id="{6CB1AB11-3278-42D2-B8D2-76036D659485}"/>
              </a:ext>
            </a:extLst>
          </p:cNvPr>
          <p:cNvSpPr/>
          <p:nvPr/>
        </p:nvSpPr>
        <p:spPr>
          <a:xfrm rot="16200000">
            <a:off x="5861018" y="1468982"/>
            <a:ext cx="219982" cy="468368"/>
          </a:xfrm>
          <a:prstGeom prst="downArrow">
            <a:avLst/>
          </a:prstGeom>
          <a:solidFill>
            <a:srgbClr val="73A9DB"/>
          </a:solidFill>
          <a:ln w="25400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44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gdba10baf81_1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306911"/>
            <a:ext cx="9143999" cy="55108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dba10baf81_1_7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s-UY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gdba10baf81_1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99" y="2146384"/>
            <a:ext cx="8839200" cy="40881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03BF420E-0A48-4618-B526-F200D4EFA274}"/>
              </a:ext>
            </a:extLst>
          </p:cNvPr>
          <p:cNvCxnSpPr>
            <a:cxnSpLocks/>
          </p:cNvCxnSpPr>
          <p:nvPr/>
        </p:nvCxnSpPr>
        <p:spPr>
          <a:xfrm flipV="1">
            <a:off x="2355419" y="1453503"/>
            <a:ext cx="490941" cy="187240"/>
          </a:xfrm>
          <a:prstGeom prst="bent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Conector: angular 4">
            <a:extLst>
              <a:ext uri="{FF2B5EF4-FFF2-40B4-BE49-F238E27FC236}">
                <a16:creationId xmlns:a16="http://schemas.microsoft.com/office/drawing/2014/main" id="{7588300B-0E69-4052-9AC8-494D10FA432E}"/>
              </a:ext>
            </a:extLst>
          </p:cNvPr>
          <p:cNvCxnSpPr>
            <a:cxnSpLocks/>
          </p:cNvCxnSpPr>
          <p:nvPr/>
        </p:nvCxnSpPr>
        <p:spPr>
          <a:xfrm>
            <a:off x="2358685" y="1638604"/>
            <a:ext cx="487675" cy="268798"/>
          </a:xfrm>
          <a:prstGeom prst="bent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0D6485C4-6F9D-4B19-AAD5-78EC49D7F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7932" y="1769625"/>
            <a:ext cx="3381375" cy="266700"/>
          </a:xfrm>
          <a:prstGeom prst="rect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442F1EE-E375-4582-A092-E00BAEEA8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7932" y="1308117"/>
            <a:ext cx="3076575" cy="305639"/>
          </a:xfrm>
          <a:prstGeom prst="rect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798D434-F1D7-4BE4-80BB-3D937D718A34}"/>
              </a:ext>
            </a:extLst>
          </p:cNvPr>
          <p:cNvSpPr/>
          <p:nvPr/>
        </p:nvSpPr>
        <p:spPr>
          <a:xfrm>
            <a:off x="1122722" y="1381903"/>
            <a:ext cx="1131216" cy="55618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Y" b="1" dirty="0">
                <a:solidFill>
                  <a:schemeClr val="bg1"/>
                </a:solidFill>
              </a:rPr>
              <a:t>Opera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0CA77113-404A-48E3-8151-9F7060630B5B}"/>
              </a:ext>
            </a:extLst>
          </p:cNvPr>
          <p:cNvSpPr/>
          <p:nvPr/>
        </p:nvSpPr>
        <p:spPr>
          <a:xfrm>
            <a:off x="2958876" y="1316371"/>
            <a:ext cx="2464024" cy="30563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bg1"/>
                </a:solidFill>
              </a:rPr>
              <a:t>Operaciones directas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BF1DEFCB-F3C3-4A94-970A-53D5F93123FE}"/>
              </a:ext>
            </a:extLst>
          </p:cNvPr>
          <p:cNvSpPr/>
          <p:nvPr/>
        </p:nvSpPr>
        <p:spPr>
          <a:xfrm>
            <a:off x="2958876" y="1722963"/>
            <a:ext cx="2464024" cy="30563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bg1"/>
                </a:solidFill>
              </a:rPr>
              <a:t>Operaciones agg</a:t>
            </a:r>
          </a:p>
        </p:txBody>
      </p:sp>
      <p:sp>
        <p:nvSpPr>
          <p:cNvPr id="19" name="Google Shape;65;p14">
            <a:extLst>
              <a:ext uri="{FF2B5EF4-FFF2-40B4-BE49-F238E27FC236}">
                <a16:creationId xmlns:a16="http://schemas.microsoft.com/office/drawing/2014/main" id="{9A2DB8A2-194E-41FD-AD9B-3F0BC9D4764B}"/>
              </a:ext>
            </a:extLst>
          </p:cNvPr>
          <p:cNvSpPr txBox="1"/>
          <p:nvPr/>
        </p:nvSpPr>
        <p:spPr>
          <a:xfrm>
            <a:off x="1203572" y="389853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chemeClr val="tx1">
                <a:alpha val="12000"/>
              </a:scheme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UY" sz="2600" b="1" spc="300" dirty="0">
                <a:solidFill>
                  <a:srgbClr val="00B0F0"/>
                </a:solidFill>
              </a:rPr>
              <a:t>Aggregate o agg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gdba10baf81_1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306911"/>
            <a:ext cx="9143999" cy="55108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dba10baf81_1_7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s-UY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FAC69F9-F3A4-4DA2-996B-D241DE344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49" y="1949123"/>
            <a:ext cx="7302486" cy="2772806"/>
          </a:xfrm>
          <a:prstGeom prst="rect">
            <a:avLst/>
          </a:prstGeom>
        </p:spPr>
      </p:pic>
      <p:sp>
        <p:nvSpPr>
          <p:cNvPr id="8" name="Google Shape;65;p14">
            <a:extLst>
              <a:ext uri="{FF2B5EF4-FFF2-40B4-BE49-F238E27FC236}">
                <a16:creationId xmlns:a16="http://schemas.microsoft.com/office/drawing/2014/main" id="{33E9E7B5-82DD-441D-8944-5058DA1F113D}"/>
              </a:ext>
            </a:extLst>
          </p:cNvPr>
          <p:cNvSpPr txBox="1"/>
          <p:nvPr/>
        </p:nvSpPr>
        <p:spPr>
          <a:xfrm>
            <a:off x="1203572" y="389853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chemeClr val="tx1">
                <a:alpha val="12000"/>
              </a:scheme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UY" sz="2600" b="1" spc="300" dirty="0">
                <a:solidFill>
                  <a:srgbClr val="00B0F0"/>
                </a:solidFill>
              </a:rPr>
              <a:t>Aggregate o agg</a:t>
            </a:r>
          </a:p>
        </p:txBody>
      </p:sp>
    </p:spTree>
    <p:extLst>
      <p:ext uri="{BB962C8B-B14F-4D97-AF65-F5344CB8AC3E}">
        <p14:creationId xmlns:p14="http://schemas.microsoft.com/office/powerpoint/2010/main" val="33860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dba10baf81_1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306911"/>
            <a:ext cx="9143999" cy="55108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dba10baf81_1_33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s-UY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gdba10baf81_1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761" y="1742835"/>
            <a:ext cx="8402475" cy="3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dba10baf81_1_33"/>
          <p:cNvSpPr txBox="1"/>
          <p:nvPr/>
        </p:nvSpPr>
        <p:spPr>
          <a:xfrm>
            <a:off x="65988" y="5948297"/>
            <a:ext cx="88125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Y" sz="1050" dirty="0"/>
              <a:t>Fuente: https://www.shanelynn.ie/summarising-aggregation-and-grouping-data-in-python-pandas/</a:t>
            </a:r>
            <a:endParaRPr sz="1050" dirty="0"/>
          </a:p>
        </p:txBody>
      </p:sp>
      <p:sp>
        <p:nvSpPr>
          <p:cNvPr id="8" name="Google Shape;65;p14">
            <a:extLst>
              <a:ext uri="{FF2B5EF4-FFF2-40B4-BE49-F238E27FC236}">
                <a16:creationId xmlns:a16="http://schemas.microsoft.com/office/drawing/2014/main" id="{DDC6B221-F8C5-4E48-9C85-427E844DB91A}"/>
              </a:ext>
            </a:extLst>
          </p:cNvPr>
          <p:cNvSpPr txBox="1"/>
          <p:nvPr/>
        </p:nvSpPr>
        <p:spPr>
          <a:xfrm>
            <a:off x="1203572" y="389853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chemeClr val="tx1">
                <a:alpha val="12000"/>
              </a:scheme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UY" sz="2600" b="1" spc="300" dirty="0">
                <a:solidFill>
                  <a:srgbClr val="00B0F0"/>
                </a:solidFill>
              </a:rPr>
              <a:t>Aggregate o agg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dba10baf81_1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306911"/>
            <a:ext cx="9143999" cy="55108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dba10baf81_1_24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s-UY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gdba10baf81_1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3049" y="1487012"/>
            <a:ext cx="6057900" cy="39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23;gdba10baf81_1_33">
            <a:extLst>
              <a:ext uri="{FF2B5EF4-FFF2-40B4-BE49-F238E27FC236}">
                <a16:creationId xmlns:a16="http://schemas.microsoft.com/office/drawing/2014/main" id="{FD5648AA-52F3-4E2E-AAAD-8D900169C016}"/>
              </a:ext>
            </a:extLst>
          </p:cNvPr>
          <p:cNvSpPr txBox="1"/>
          <p:nvPr/>
        </p:nvSpPr>
        <p:spPr>
          <a:xfrm>
            <a:off x="65988" y="5948297"/>
            <a:ext cx="88125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Y" sz="1050" dirty="0">
                <a:solidFill>
                  <a:srgbClr val="368FDC"/>
                </a:solidFill>
              </a:rPr>
              <a:t>Fuente: https://www.shanelynn.ie/summarising-aggregation-and-grouping-data-in-python-pandas/</a:t>
            </a:r>
            <a:endParaRPr sz="1050" dirty="0">
              <a:solidFill>
                <a:srgbClr val="368FDC"/>
              </a:solidFill>
            </a:endParaRPr>
          </a:p>
        </p:txBody>
      </p:sp>
      <p:sp>
        <p:nvSpPr>
          <p:cNvPr id="9" name="Google Shape;65;p14">
            <a:extLst>
              <a:ext uri="{FF2B5EF4-FFF2-40B4-BE49-F238E27FC236}">
                <a16:creationId xmlns:a16="http://schemas.microsoft.com/office/drawing/2014/main" id="{79A566C5-FCB2-47E6-B910-3A407091C4D3}"/>
              </a:ext>
            </a:extLst>
          </p:cNvPr>
          <p:cNvSpPr txBox="1"/>
          <p:nvPr/>
        </p:nvSpPr>
        <p:spPr>
          <a:xfrm>
            <a:off x="1203572" y="389853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chemeClr val="tx1">
                <a:alpha val="12000"/>
              </a:scheme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UY" sz="2600" b="1" spc="300" dirty="0">
                <a:solidFill>
                  <a:srgbClr val="00B0F0"/>
                </a:solidFill>
              </a:rPr>
              <a:t>Aggregate o agg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238</Words>
  <Application>Microsoft Office PowerPoint</Application>
  <PresentationFormat>Presentación en pantalla (4:3)</PresentationFormat>
  <Paragraphs>51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Open Sans</vt:lpstr>
      <vt:lpstr>Calibri</vt:lpstr>
      <vt:lpstr>Arial</vt:lpstr>
      <vt:lpstr>Tema de Office</vt:lpstr>
      <vt:lpstr>Para agregar diapositivas nuevas, siempre duplicar la segunda diapo.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 agregar diapositivas nuevas, siempre duplicar la segunda diapo.</dc:title>
  <dc:creator>Jazmin Guerra - Instituto CPE</dc:creator>
  <cp:lastModifiedBy>Martin</cp:lastModifiedBy>
  <cp:revision>5</cp:revision>
  <dcterms:created xsi:type="dcterms:W3CDTF">2019-08-09T21:46:40Z</dcterms:created>
  <dcterms:modified xsi:type="dcterms:W3CDTF">2021-07-05T04:51:35Z</dcterms:modified>
</cp:coreProperties>
</file>