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79" r:id="rId4"/>
    <p:sldId id="258" r:id="rId5"/>
    <p:sldId id="274" r:id="rId6"/>
    <p:sldId id="275" r:id="rId7"/>
    <p:sldId id="276" r:id="rId8"/>
    <p:sldId id="277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30/07/2023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30/07/2023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Introducción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C649FE-BB86-45F2-BEAE-6E95AFFB910F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</a:rPr>
              <a:t>Visualización de datos con Python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E5C2E25-573A-4E31-A299-69E6B8C49DCD}"/>
              </a:ext>
            </a:extLst>
          </p:cNvPr>
          <p:cNvSpPr/>
          <p:nvPr/>
        </p:nvSpPr>
        <p:spPr>
          <a:xfrm>
            <a:off x="0" y="1003177"/>
            <a:ext cx="9143999" cy="63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>
                <a:solidFill>
                  <a:schemeClr val="bg1"/>
                </a:solidFill>
                <a:latin typeface="+mj-lt"/>
              </a:rPr>
              <a:t>Información importante</a:t>
            </a:r>
            <a:endParaRPr lang="es-UY" sz="4000" b="1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168963" y="1725667"/>
            <a:ext cx="861134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sz="3200" b="1" dirty="0">
                <a:latin typeface="+mj-lt"/>
              </a:rPr>
              <a:t>8 Clases de 2 horas 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16 horas</a:t>
            </a:r>
            <a:r>
              <a:rPr lang="es-UY" sz="2400" dirty="0">
                <a:latin typeface="+mj-lt"/>
              </a:rPr>
              <a:t> totales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UY" sz="2400" dirty="0">
                <a:latin typeface="+mj-lt"/>
              </a:rPr>
              <a:t>10 horas del total son prácticas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s-UY" sz="3200" b="1" dirty="0">
                <a:latin typeface="+mj-lt"/>
              </a:rPr>
              <a:t>Ejercicios de práctica – recomendados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s-UY" sz="3200" b="1" dirty="0">
                <a:latin typeface="+mj-lt"/>
              </a:rPr>
              <a:t>Proyecto final obligatorio: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UY" sz="2400" dirty="0">
                <a:latin typeface="+mj-lt"/>
              </a:rPr>
              <a:t>Grupos de 3 personas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UY" sz="2400" dirty="0">
                <a:latin typeface="+mj-lt"/>
              </a:rPr>
              <a:t>20 minutos para defensa del trabajo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MX" sz="2400" dirty="0">
                <a:latin typeface="+mj-lt"/>
              </a:rPr>
              <a:t>Mínimo un 70% de puntaje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MX" sz="2400" dirty="0">
                <a:latin typeface="+mj-lt"/>
              </a:rPr>
              <a:t>30 días calendario para realizar la prueba y subirla a Moodle</a:t>
            </a:r>
            <a:r>
              <a:rPr lang="es-MX" sz="2000" dirty="0">
                <a:latin typeface="+mj-lt"/>
              </a:rPr>
              <a:t>: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s-MX" sz="2000" dirty="0">
                <a:latin typeface="+mj-lt"/>
              </a:rPr>
              <a:t>15 días calendario previo a la finalización del curso hasta 15 días calendario después de la finalización real del mismo.</a:t>
            </a:r>
            <a:endParaRPr lang="es-UY" sz="2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4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Sobre el curso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 los efectos de esto curso, visualización implica representar datos en un gráfico.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Aunque el foco no es teoría de visualización, vamos a cubrir algunos conceptos a medida que avanzamos.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idea tampoco es dedicar demasiado tiempo a aspectos estrictamente estéticos (colores, fuentes, animaciones)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Todo eso es importante pero como herramienta de comunicación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Vamos a rever gráficos con pandas, </a:t>
            </a:r>
            <a:r>
              <a:rPr lang="es-ES" sz="2500" dirty="0" err="1">
                <a:latin typeface="+mj-lt"/>
              </a:rPr>
              <a:t>Matplotlib</a:t>
            </a:r>
            <a:r>
              <a:rPr lang="es-ES" sz="2500" dirty="0">
                <a:latin typeface="+mj-lt"/>
              </a:rPr>
              <a:t>, </a:t>
            </a:r>
            <a:r>
              <a:rPr lang="es-ES" sz="2500" dirty="0" err="1">
                <a:latin typeface="+mj-lt"/>
              </a:rPr>
              <a:t>Seaborn</a:t>
            </a:r>
            <a:r>
              <a:rPr lang="es-ES" sz="2500" dirty="0">
                <a:latin typeface="+mj-lt"/>
              </a:rPr>
              <a:t>, </a:t>
            </a:r>
            <a:r>
              <a:rPr lang="es-ES" sz="2500" dirty="0" err="1">
                <a:latin typeface="+mj-lt"/>
              </a:rPr>
              <a:t>Plotly</a:t>
            </a:r>
            <a:r>
              <a:rPr lang="es-ES" sz="2500" dirty="0">
                <a:latin typeface="+mj-lt"/>
              </a:rPr>
              <a:t> Express y cerrar con </a:t>
            </a:r>
            <a:r>
              <a:rPr lang="es-ES" sz="2500" dirty="0" err="1">
                <a:latin typeface="+mj-lt"/>
              </a:rPr>
              <a:t>dashboards</a:t>
            </a:r>
            <a:r>
              <a:rPr lang="es-ES" sz="2500" dirty="0">
                <a:latin typeface="+mj-lt"/>
              </a:rPr>
              <a:t> interactivos de </a:t>
            </a:r>
            <a:r>
              <a:rPr lang="es-ES" sz="2500" dirty="0" err="1">
                <a:latin typeface="+mj-lt"/>
              </a:rPr>
              <a:t>Dash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40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Paquetes de visualización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 diferencia de otros lenguajes, Python no tiene un paquete de visualización estrella.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más cercano es </a:t>
            </a:r>
            <a:r>
              <a:rPr lang="es-ES" sz="2500" dirty="0" err="1">
                <a:latin typeface="+mj-lt"/>
              </a:rPr>
              <a:t>Matplotlib</a:t>
            </a:r>
            <a:r>
              <a:rPr lang="es-ES" sz="2500" dirty="0">
                <a:latin typeface="+mj-lt"/>
              </a:rPr>
              <a:t>, pero el “time </a:t>
            </a:r>
            <a:r>
              <a:rPr lang="es-ES" sz="2500" dirty="0" err="1">
                <a:latin typeface="+mj-lt"/>
              </a:rPr>
              <a:t>to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+mj-lt"/>
              </a:rPr>
              <a:t>first</a:t>
            </a:r>
            <a:r>
              <a:rPr lang="es-ES" sz="2500" dirty="0">
                <a:latin typeface="+mj-lt"/>
              </a:rPr>
              <a:t> chart” es algo largo, y su API tiende a ser confusa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Seaborn</a:t>
            </a:r>
            <a:r>
              <a:rPr lang="es-ES" sz="2500" dirty="0">
                <a:latin typeface="+mj-lt"/>
              </a:rPr>
              <a:t> surge como una abstracción útil, pero a veces se queda corto y hay que incorporar </a:t>
            </a:r>
            <a:r>
              <a:rPr lang="es-ES" sz="2500" dirty="0" err="1">
                <a:latin typeface="+mj-lt"/>
              </a:rPr>
              <a:t>Matplotlib</a:t>
            </a:r>
            <a:r>
              <a:rPr lang="es-ES" sz="25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Plotly</a:t>
            </a:r>
            <a:r>
              <a:rPr lang="es-ES" sz="2500" dirty="0">
                <a:latin typeface="+mj-lt"/>
              </a:rPr>
              <a:t> (Express) está pensado para la representación en web, pero puede ser usado offline también.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Hay otras: Altair, </a:t>
            </a:r>
            <a:r>
              <a:rPr lang="es-ES" sz="2500" dirty="0" err="1">
                <a:latin typeface="+mj-lt"/>
              </a:rPr>
              <a:t>Bokeh</a:t>
            </a:r>
            <a:r>
              <a:rPr lang="es-ES" sz="2500" dirty="0">
                <a:latin typeface="+mj-lt"/>
              </a:rPr>
              <a:t>, </a:t>
            </a:r>
            <a:r>
              <a:rPr lang="es-ES" sz="2500" dirty="0" err="1">
                <a:latin typeface="+mj-lt"/>
              </a:rPr>
              <a:t>Plotnine</a:t>
            </a:r>
            <a:r>
              <a:rPr lang="es-ES" sz="2500" dirty="0">
                <a:latin typeface="+mj-lt"/>
              </a:rPr>
              <a:t> (</a:t>
            </a:r>
            <a:r>
              <a:rPr lang="es-ES" sz="2500" dirty="0" err="1">
                <a:latin typeface="+mj-lt"/>
              </a:rPr>
              <a:t>port</a:t>
            </a:r>
            <a:r>
              <a:rPr lang="es-ES" sz="2500" dirty="0">
                <a:latin typeface="+mj-lt"/>
              </a:rPr>
              <a:t> de </a:t>
            </a:r>
            <a:r>
              <a:rPr lang="es-ES" sz="2500" dirty="0" err="1">
                <a:latin typeface="+mj-lt"/>
              </a:rPr>
              <a:t>ggplot</a:t>
            </a:r>
            <a:r>
              <a:rPr lang="es-ES" sz="2500" dirty="0">
                <a:latin typeface="+mj-lt"/>
              </a:rPr>
              <a:t> de R), etc.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4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Paquetes de visualización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No hay uno mejor que otro en general, sino paquetes más adecuados a situaciones.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Elegir es cuestión de necesidades, gustos, y restricciones impuestas por las posibilidades del paquete y el medio dónde se van a mostrar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formato de los datos también importa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ejemplo, datos geográficos requieren un paquete que tenga esa funcionalidad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También algunas librerías funcionan mejor con datos “</a:t>
            </a:r>
            <a:r>
              <a:rPr lang="es-ES" sz="2500" dirty="0" err="1">
                <a:latin typeface="+mj-lt"/>
              </a:rPr>
              <a:t>long</a:t>
            </a:r>
            <a:r>
              <a:rPr lang="es-ES" sz="2500" dirty="0">
                <a:latin typeface="+mj-lt"/>
              </a:rPr>
              <a:t>” que “</a:t>
            </a:r>
            <a:r>
              <a:rPr lang="es-ES" sz="2500" dirty="0" err="1">
                <a:latin typeface="+mj-lt"/>
              </a:rPr>
              <a:t>wide</a:t>
            </a:r>
            <a:r>
              <a:rPr lang="es-ES" sz="2500" dirty="0">
                <a:latin typeface="+mj-lt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2563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Visualización estática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Refiere a gráficos tipo “imagen”, que no ofrecen interactividad alguna.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Las librerías de Python de este tipo generalmente están montadas encima de </a:t>
            </a:r>
            <a:r>
              <a:rPr lang="es-ES" sz="2500" dirty="0" err="1">
                <a:latin typeface="+mj-lt"/>
              </a:rPr>
              <a:t>Matplotlib</a:t>
            </a:r>
            <a:r>
              <a:rPr lang="es-ES" sz="2500" dirty="0">
                <a:latin typeface="+mj-lt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Eso implica que cuando se empiezan a quedar cortas, MPL puede ser usado para “extenderlas”</a:t>
            </a:r>
          </a:p>
        </p:txBody>
      </p:sp>
    </p:spTree>
    <p:extLst>
      <p:ext uri="{BB962C8B-B14F-4D97-AF65-F5344CB8AC3E}">
        <p14:creationId xmlns:p14="http://schemas.microsoft.com/office/powerpoint/2010/main" val="34802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pandas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Como ya vieron, pandas puede graficar </a:t>
            </a:r>
            <a:r>
              <a:rPr lang="es-ES" sz="2500" dirty="0" err="1">
                <a:latin typeface="+mj-lt"/>
              </a:rPr>
              <a:t>DataFrames</a:t>
            </a:r>
            <a:r>
              <a:rPr lang="es-ES" sz="2500" dirty="0">
                <a:latin typeface="+mj-lt"/>
              </a:rPr>
              <a:t> en la medida que haya algún </a:t>
            </a:r>
            <a:r>
              <a:rPr lang="es-ES" sz="2500" dirty="0" err="1">
                <a:latin typeface="+mj-lt"/>
              </a:rPr>
              <a:t>plotting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+mj-lt"/>
              </a:rPr>
              <a:t>backend</a:t>
            </a:r>
            <a:r>
              <a:rPr lang="es-ES" sz="2500" dirty="0">
                <a:latin typeface="+mj-lt"/>
              </a:rPr>
              <a:t> instalado.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defecto usa MPL pero no es el único </a:t>
            </a:r>
            <a:r>
              <a:rPr lang="es-ES" sz="2500" dirty="0" err="1">
                <a:latin typeface="+mj-lt"/>
              </a:rPr>
              <a:t>backend</a:t>
            </a:r>
            <a:r>
              <a:rPr lang="es-ES" sz="25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No hay demasiadas posibilidades pero a veces es suficiente.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Aspecto clave: no </a:t>
            </a:r>
            <a:r>
              <a:rPr lang="es-ES" sz="2500" dirty="0" err="1">
                <a:latin typeface="+mj-lt"/>
              </a:rPr>
              <a:t>nay</a:t>
            </a:r>
            <a:r>
              <a:rPr lang="es-ES" sz="2500" dirty="0">
                <a:latin typeface="+mj-lt"/>
              </a:rPr>
              <a:t> necesidad de pasar trabajo para hacer un chequeo visual de los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Los parámetros del método </a:t>
            </a:r>
            <a:r>
              <a:rPr lang="es-ES" sz="2500" dirty="0" err="1">
                <a:latin typeface="Consolas" panose="020B0609020204030204" pitchFamily="49" charset="0"/>
              </a:rPr>
              <a:t>plot</a:t>
            </a:r>
            <a:r>
              <a:rPr lang="es-ES" sz="2500" dirty="0">
                <a:latin typeface="Consolas" panose="020B0609020204030204" pitchFamily="49" charset="0"/>
              </a:rPr>
              <a:t>()</a:t>
            </a:r>
            <a:r>
              <a:rPr lang="es-ES" sz="2500" dirty="0">
                <a:latin typeface="+mj-lt"/>
              </a:rPr>
              <a:t> están alineados con la API de MPL.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E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650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pandas | </a:t>
            </a:r>
            <a:r>
              <a:rPr lang="es-ES" sz="4000" dirty="0" err="1">
                <a:latin typeface="+mj-lt"/>
              </a:rPr>
              <a:t>plotting</a:t>
            </a:r>
            <a:r>
              <a:rPr lang="es-ES" sz="4000" dirty="0">
                <a:latin typeface="+mj-lt"/>
              </a:rPr>
              <a:t> </a:t>
            </a:r>
            <a:r>
              <a:rPr lang="es-ES" sz="4000" dirty="0" err="1">
                <a:latin typeface="+mj-lt"/>
              </a:rPr>
              <a:t>backends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</a:t>
            </a:r>
            <a:r>
              <a:rPr lang="es-ES" sz="2500" dirty="0" err="1">
                <a:latin typeface="+mj-lt"/>
              </a:rPr>
              <a:t>plotting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+mj-lt"/>
              </a:rPr>
              <a:t>backend</a:t>
            </a:r>
            <a:r>
              <a:rPr lang="es-ES" sz="2500" dirty="0">
                <a:latin typeface="+mj-lt"/>
              </a:rPr>
              <a:t> es el “motor” que produce los gráficos.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Además de MPL, Pandas acepta, </a:t>
            </a:r>
            <a:r>
              <a:rPr lang="es-ES" sz="2500" dirty="0" err="1">
                <a:latin typeface="+mj-lt"/>
              </a:rPr>
              <a:t>Plotly</a:t>
            </a:r>
            <a:r>
              <a:rPr lang="es-ES" sz="2500" dirty="0">
                <a:latin typeface="+mj-lt"/>
              </a:rPr>
              <a:t> Express, </a:t>
            </a:r>
            <a:r>
              <a:rPr lang="es-ES" sz="2500" dirty="0" err="1">
                <a:latin typeface="+mj-lt"/>
              </a:rPr>
              <a:t>Bokeh</a:t>
            </a:r>
            <a:r>
              <a:rPr lang="es-ES" sz="2500" dirty="0">
                <a:latin typeface="+mj-lt"/>
              </a:rPr>
              <a:t>, </a:t>
            </a:r>
            <a:r>
              <a:rPr lang="es-ES" sz="2500" dirty="0" err="1">
                <a:latin typeface="+mj-lt"/>
              </a:rPr>
              <a:t>hvplot</a:t>
            </a:r>
            <a:r>
              <a:rPr lang="es-ES" sz="2500" dirty="0">
                <a:latin typeface="+mj-lt"/>
              </a:rPr>
              <a:t>, </a:t>
            </a:r>
            <a:r>
              <a:rPr lang="es-ES" sz="2500" dirty="0" err="1">
                <a:latin typeface="+mj-lt"/>
              </a:rPr>
              <a:t>holoviews</a:t>
            </a:r>
            <a:r>
              <a:rPr lang="es-ES" sz="2500" dirty="0">
                <a:latin typeface="+mj-lt"/>
              </a:rPr>
              <a:t> y Altair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Cambiar el </a:t>
            </a:r>
            <a:r>
              <a:rPr lang="es-ES" sz="2500" dirty="0" err="1">
                <a:latin typeface="+mj-lt"/>
              </a:rPr>
              <a:t>plotting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+mj-lt"/>
              </a:rPr>
              <a:t>backend</a:t>
            </a:r>
            <a:r>
              <a:rPr lang="es-ES" sz="2500" dirty="0">
                <a:latin typeface="+mj-lt"/>
              </a:rPr>
              <a:t> permite seguir trabajando el gráfico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Estos </a:t>
            </a:r>
            <a:r>
              <a:rPr lang="es-ES" sz="2500" dirty="0" err="1">
                <a:latin typeface="+mj-lt"/>
              </a:rPr>
              <a:t>backends</a:t>
            </a:r>
            <a:r>
              <a:rPr lang="es-ES" sz="2500" dirty="0">
                <a:latin typeface="+mj-lt"/>
              </a:rPr>
              <a:t> no implementan todos los parámetros de </a:t>
            </a:r>
            <a:r>
              <a:rPr lang="es-ES" sz="2500" dirty="0" err="1">
                <a:latin typeface="Consolas" panose="020B0609020204030204" pitchFamily="49" charset="0"/>
              </a:rPr>
              <a:t>plot</a:t>
            </a:r>
            <a:r>
              <a:rPr lang="es-ES" sz="2500" dirty="0">
                <a:latin typeface="Consolas" panose="020B0609020204030204" pitchFamily="49" charset="0"/>
              </a:rPr>
              <a:t>()</a:t>
            </a:r>
            <a:r>
              <a:rPr lang="es-ES" sz="2500" dirty="0">
                <a:latin typeface="+mj-lt"/>
              </a:rPr>
              <a:t>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Para algo más que lo básico va a ser mejor importar los paquetes directamente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E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572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9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Introducción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C649FE-BB86-45F2-BEAE-6E95AFFB910F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</a:rPr>
              <a:t>Visualización de datos con Python</a:t>
            </a:r>
          </a:p>
        </p:txBody>
      </p:sp>
    </p:spTree>
    <p:extLst>
      <p:ext uri="{BB962C8B-B14F-4D97-AF65-F5344CB8AC3E}">
        <p14:creationId xmlns:p14="http://schemas.microsoft.com/office/powerpoint/2010/main" val="3538221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561</Words>
  <Application>Microsoft Office PowerPoint</Application>
  <PresentationFormat>Presentación en pantalla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Consolas</vt:lpstr>
      <vt:lpstr>Wingdings</vt:lpstr>
      <vt:lpstr>Tema de Office</vt:lpstr>
      <vt:lpstr>Para agregar diapositivas nuevas, siempre duplicar la segunda diapo.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Para agregar diapositivas nuevas, siempre duplicar la segunda diapo.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Diploma Data Science</cp:lastModifiedBy>
  <cp:revision>34</cp:revision>
  <dcterms:created xsi:type="dcterms:W3CDTF">2019-08-09T21:46:40Z</dcterms:created>
  <dcterms:modified xsi:type="dcterms:W3CDTF">2023-07-31T02:38:04Z</dcterms:modified>
</cp:coreProperties>
</file>