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jmbarriola.github.io/ATR-2019/Clase%203/Clase3_graficos_estadistica_descriptiva.nb.html" TargetMode="External"/><Relationship Id="rId3" Type="http://schemas.openxmlformats.org/officeDocument/2006/relationships/hyperlink" Target="https://realpython.com/python-statistics/"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d4d9578f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d4d9578f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u="sng">
                <a:solidFill>
                  <a:schemeClr val="hlink"/>
                </a:solidFill>
                <a:hlinkClick r:id="rId2"/>
              </a:rPr>
              <a:t>https://jmbarriola.github.io/ATR-2019/Clase%203/Clase3_graficos_estadistica_descriptiva.nb.html</a:t>
            </a:r>
            <a:endParaRPr/>
          </a:p>
          <a:p>
            <a:pPr indent="0" lvl="0" marL="0" rtl="0" algn="l">
              <a:spcBef>
                <a:spcPts val="0"/>
              </a:spcBef>
              <a:spcAft>
                <a:spcPts val="0"/>
              </a:spcAft>
              <a:buNone/>
            </a:pPr>
            <a:r>
              <a:rPr lang="es" u="sng">
                <a:solidFill>
                  <a:schemeClr val="hlink"/>
                </a:solidFill>
                <a:hlinkClick r:id="rId3"/>
              </a:rPr>
              <a:t>https://realpython.com/python-statistics/</a:t>
            </a:r>
            <a:r>
              <a:rPr lang="es"/>
              <a: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c91fd8c5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c91fd8c5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c91fd8c5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c91fd8c5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c417d02a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c417d02a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c91fd8c5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c91fd8c5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c91fd8c5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c91fd8c5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c91fd8c5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c91fd8c5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dc417d02a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dc417d02a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c417d02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c417d02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c417d02a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c417d02a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4d9578f5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4d9578f5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c91fd8c5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c91fd8c5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c417d02a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c417d02a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c91fd8c5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dc91fd8c5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c417d02a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c417d02a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143000" y="2533650"/>
            <a:ext cx="6858000" cy="1790700"/>
          </a:xfrm>
          <a:prstGeom prst="rect">
            <a:avLst/>
          </a:prstGeom>
          <a:noFill/>
          <a:ln>
            <a:noFill/>
          </a:ln>
        </p:spPr>
        <p:txBody>
          <a:bodyPr anchorCtr="0" anchor="b" bIns="45700" lIns="91425" spcFirstLastPara="1" rIns="91425" wrap="square" tIns="45700">
            <a:normAutofit fontScale="85000" lnSpcReduction="20000"/>
          </a:bodyPr>
          <a:lstStyle/>
          <a:p>
            <a:pPr indent="0" lvl="0" marL="0" rtl="0" algn="ctr">
              <a:lnSpc>
                <a:spcPct val="90000"/>
              </a:lnSpc>
              <a:spcBef>
                <a:spcPts val="0"/>
              </a:spcBef>
              <a:spcAft>
                <a:spcPts val="0"/>
              </a:spcAft>
              <a:buNone/>
            </a:pPr>
            <a:r>
              <a:rPr lang="es" sz="6000">
                <a:solidFill>
                  <a:srgbClr val="000000"/>
                </a:solidFill>
                <a:latin typeface="Calibri"/>
                <a:ea typeface="Calibri"/>
                <a:cs typeface="Calibri"/>
                <a:sym typeface="Calibri"/>
              </a:rPr>
              <a:t>Para agregar diapositivas nuevas, siempre duplicar la segunda diapo.</a:t>
            </a:r>
            <a:endParaRPr sz="6000">
              <a:solidFill>
                <a:srgbClr val="000000"/>
              </a:solidFill>
              <a:latin typeface="Calibri"/>
              <a:ea typeface="Calibri"/>
              <a:cs typeface="Calibri"/>
              <a:sym typeface="Calibri"/>
            </a:endParaRPr>
          </a:p>
        </p:txBody>
      </p:sp>
      <p:pic>
        <p:nvPicPr>
          <p:cNvPr id="55" name="Google Shape;55;p13"/>
          <p:cNvPicPr preferRelativeResize="0"/>
          <p:nvPr/>
        </p:nvPicPr>
        <p:blipFill rotWithShape="1">
          <a:blip r:embed="rId3">
            <a:alphaModFix/>
          </a:blip>
          <a:srcRect b="0" l="0" r="0" t="0"/>
          <a:stretch/>
        </p:blipFill>
        <p:spPr>
          <a:xfrm>
            <a:off x="0" y="1120054"/>
            <a:ext cx="9144000" cy="5737947"/>
          </a:xfrm>
          <a:prstGeom prst="rect">
            <a:avLst/>
          </a:prstGeom>
          <a:noFill/>
          <a:ln>
            <a:noFill/>
          </a:ln>
        </p:spPr>
      </p:pic>
      <p:pic>
        <p:nvPicPr>
          <p:cNvPr id="56" name="Google Shape;56;p13"/>
          <p:cNvPicPr preferRelativeResize="0"/>
          <p:nvPr/>
        </p:nvPicPr>
        <p:blipFill rotWithShape="1">
          <a:blip r:embed="rId4">
            <a:alphaModFix/>
          </a:blip>
          <a:srcRect b="0" l="0" r="0" t="0"/>
          <a:stretch/>
        </p:blipFill>
        <p:spPr>
          <a:xfrm>
            <a:off x="679303" y="0"/>
            <a:ext cx="1786269" cy="1120054"/>
          </a:xfrm>
          <a:prstGeom prst="rect">
            <a:avLst/>
          </a:prstGeom>
          <a:noFill/>
          <a:ln>
            <a:noFill/>
          </a:ln>
        </p:spPr>
      </p:pic>
      <p:sp>
        <p:nvSpPr>
          <p:cNvPr id="57" name="Google Shape;57;p13"/>
          <p:cNvSpPr txBox="1"/>
          <p:nvPr/>
        </p:nvSpPr>
        <p:spPr>
          <a:xfrm>
            <a:off x="-75" y="2115606"/>
            <a:ext cx="9144000" cy="912300"/>
          </a:xfrm>
          <a:prstGeom prst="rect">
            <a:avLst/>
          </a:prstGeom>
          <a:noFill/>
          <a:ln>
            <a:noFill/>
          </a:ln>
        </p:spPr>
        <p:txBody>
          <a:bodyPr anchorCtr="0" anchor="b" bIns="45700" lIns="91425" spcFirstLastPara="1" rIns="91425" wrap="square" tIns="45700">
            <a:normAutofit lnSpcReduction="20000"/>
          </a:bodyPr>
          <a:lstStyle/>
          <a:p>
            <a:pPr indent="0" lvl="0" marL="0" rtl="0" algn="ctr">
              <a:spcBef>
                <a:spcPts val="0"/>
              </a:spcBef>
              <a:spcAft>
                <a:spcPts val="0"/>
              </a:spcAft>
              <a:buClr>
                <a:schemeClr val="dk1"/>
              </a:buClr>
              <a:buSzPts val="1100"/>
              <a:buFont typeface="Arial"/>
              <a:buNone/>
            </a:pPr>
            <a:r>
              <a:rPr lang="es" sz="5200">
                <a:solidFill>
                  <a:schemeClr val="dk1"/>
                </a:solidFill>
              </a:rPr>
              <a:t>Análisis Gráfico</a:t>
            </a:r>
            <a:endParaRPr sz="6000">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nvSpPr>
        <p:spPr>
          <a:xfrm>
            <a:off x="461800" y="1656600"/>
            <a:ext cx="7769700" cy="2935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s" sz="1800">
                <a:solidFill>
                  <a:schemeClr val="dk2"/>
                </a:solidFill>
              </a:rPr>
              <a:t>Características</a:t>
            </a:r>
            <a:r>
              <a:rPr lang="es" sz="1800">
                <a:solidFill>
                  <a:schemeClr val="dk2"/>
                </a:solidFill>
              </a:rPr>
              <a:t> de los box plots:</a:t>
            </a:r>
            <a:endParaRPr sz="1800">
              <a:solidFill>
                <a:schemeClr val="dk2"/>
              </a:solidFill>
            </a:endParaRPr>
          </a:p>
          <a:p>
            <a:pPr indent="-298450" lvl="0" marL="457200" rtl="0" algn="l">
              <a:lnSpc>
                <a:spcPct val="115000"/>
              </a:lnSpc>
              <a:spcBef>
                <a:spcPts val="1800"/>
              </a:spcBef>
              <a:spcAft>
                <a:spcPts val="0"/>
              </a:spcAft>
              <a:buClr>
                <a:schemeClr val="dk1"/>
              </a:buClr>
              <a:buSzPts val="1100"/>
              <a:buChar char="●"/>
            </a:pPr>
            <a:r>
              <a:rPr lang="es" sz="1800">
                <a:solidFill>
                  <a:schemeClr val="dk2"/>
                </a:solidFill>
              </a:rPr>
              <a:t>Los gráficos Boxplot representan una única variable (univariados).</a:t>
            </a:r>
            <a:endParaRPr sz="1800">
              <a:solidFill>
                <a:schemeClr val="dk2"/>
              </a:solidFill>
            </a:endParaRPr>
          </a:p>
          <a:p>
            <a:pPr indent="-298450" lvl="0" marL="457200" rtl="0" algn="l">
              <a:lnSpc>
                <a:spcPct val="115000"/>
              </a:lnSpc>
              <a:spcBef>
                <a:spcPts val="0"/>
              </a:spcBef>
              <a:spcAft>
                <a:spcPts val="0"/>
              </a:spcAft>
              <a:buClr>
                <a:schemeClr val="dk1"/>
              </a:buClr>
              <a:buSzPts val="1100"/>
              <a:buChar char="●"/>
            </a:pPr>
            <a:r>
              <a:rPr lang="es" sz="1800">
                <a:solidFill>
                  <a:schemeClr val="dk2"/>
                </a:solidFill>
              </a:rPr>
              <a:t>Están compuestos por una caja, cuyo límite inferior es el valor donde se alcanza el 25% de la distribución y cuyo límite superior es el valor donde se alcanza el 75% de la misma.</a:t>
            </a:r>
            <a:endParaRPr sz="1800">
              <a:solidFill>
                <a:schemeClr val="dk2"/>
              </a:solidFill>
            </a:endParaRPr>
          </a:p>
          <a:p>
            <a:pPr indent="-298450" lvl="0" marL="457200" rtl="0" algn="l">
              <a:lnSpc>
                <a:spcPct val="115000"/>
              </a:lnSpc>
              <a:spcBef>
                <a:spcPts val="0"/>
              </a:spcBef>
              <a:spcAft>
                <a:spcPts val="0"/>
              </a:spcAft>
              <a:buClr>
                <a:schemeClr val="dk1"/>
              </a:buClr>
              <a:buSzPts val="1100"/>
              <a:buChar char="●"/>
            </a:pPr>
            <a:r>
              <a:rPr lang="es" sz="1800">
                <a:solidFill>
                  <a:schemeClr val="dk2"/>
                </a:solidFill>
              </a:rPr>
              <a:t>A su vez, también el gráfico marca los valores “outliers” (datos que se encuentran a una distancia de al menos 1,5 veces el tamaño de la caja del límite inferior o superior de la caja, según corresponda)</a:t>
            </a:r>
            <a:endParaRPr sz="1800">
              <a:solidFill>
                <a:schemeClr val="dk2"/>
              </a:solidFill>
            </a:endParaRPr>
          </a:p>
          <a:p>
            <a:pPr indent="0" lvl="0" marL="0" rtl="0" algn="l">
              <a:lnSpc>
                <a:spcPct val="115000"/>
              </a:lnSpc>
              <a:spcBef>
                <a:spcPts val="1800"/>
              </a:spcBef>
              <a:spcAft>
                <a:spcPts val="1200"/>
              </a:spcAft>
              <a:buClr>
                <a:schemeClr val="dk1"/>
              </a:buClr>
              <a:buSzPts val="1100"/>
              <a:buFont typeface="Arial"/>
              <a:buNone/>
            </a:pPr>
            <a:r>
              <a:t/>
            </a:r>
            <a:endParaRPr sz="1800">
              <a:solidFill>
                <a:schemeClr val="dk2"/>
              </a:solidFill>
            </a:endParaRPr>
          </a:p>
        </p:txBody>
      </p:sp>
      <p:pic>
        <p:nvPicPr>
          <p:cNvPr id="130" name="Google Shape;130;p22"/>
          <p:cNvPicPr preferRelativeResize="0"/>
          <p:nvPr/>
        </p:nvPicPr>
        <p:blipFill rotWithShape="1">
          <a:blip r:embed="rId3">
            <a:alphaModFix/>
          </a:blip>
          <a:srcRect b="0" l="0" r="0" t="0"/>
          <a:stretch/>
        </p:blipFill>
        <p:spPr>
          <a:xfrm>
            <a:off x="0" y="4592411"/>
            <a:ext cx="9143999" cy="551089"/>
          </a:xfrm>
          <a:prstGeom prst="rect">
            <a:avLst/>
          </a:prstGeom>
          <a:noFill/>
          <a:ln>
            <a:noFill/>
          </a:ln>
        </p:spPr>
      </p:pic>
      <p:pic>
        <p:nvPicPr>
          <p:cNvPr id="131" name="Google Shape;131;p22"/>
          <p:cNvPicPr preferRelativeResize="0"/>
          <p:nvPr/>
        </p:nvPicPr>
        <p:blipFill rotWithShape="1">
          <a:blip r:embed="rId4">
            <a:alphaModFix/>
          </a:blip>
          <a:srcRect b="0" l="0" r="0" t="0"/>
          <a:stretch/>
        </p:blipFill>
        <p:spPr>
          <a:xfrm>
            <a:off x="685800" y="2309"/>
            <a:ext cx="1786269" cy="1120054"/>
          </a:xfrm>
          <a:prstGeom prst="rect">
            <a:avLst/>
          </a:prstGeom>
          <a:noFill/>
          <a:ln>
            <a:noFill/>
          </a:ln>
        </p:spPr>
      </p:pic>
      <p:sp>
        <p:nvSpPr>
          <p:cNvPr id="132" name="Google Shape;132;p22"/>
          <p:cNvSpPr txBox="1"/>
          <p:nvPr/>
        </p:nvSpPr>
        <p:spPr>
          <a:xfrm>
            <a:off x="461800" y="1048800"/>
            <a:ext cx="8520600" cy="6078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sz="2800">
                <a:solidFill>
                  <a:srgbClr val="595959"/>
                </a:solidFill>
              </a:rPr>
              <a:t>Box plots</a:t>
            </a:r>
            <a:endParaRPr sz="2800">
              <a:solidFill>
                <a:srgbClr val="59595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3"/>
          <p:cNvPicPr preferRelativeResize="0"/>
          <p:nvPr/>
        </p:nvPicPr>
        <p:blipFill rotWithShape="1">
          <a:blip r:embed="rId3">
            <a:alphaModFix/>
          </a:blip>
          <a:srcRect b="0" l="0" r="0" t="0"/>
          <a:stretch/>
        </p:blipFill>
        <p:spPr>
          <a:xfrm>
            <a:off x="0" y="4592411"/>
            <a:ext cx="9143999" cy="551089"/>
          </a:xfrm>
          <a:prstGeom prst="rect">
            <a:avLst/>
          </a:prstGeom>
          <a:noFill/>
          <a:ln>
            <a:noFill/>
          </a:ln>
        </p:spPr>
      </p:pic>
      <p:pic>
        <p:nvPicPr>
          <p:cNvPr id="138" name="Google Shape;138;p23"/>
          <p:cNvPicPr preferRelativeResize="0"/>
          <p:nvPr/>
        </p:nvPicPr>
        <p:blipFill rotWithShape="1">
          <a:blip r:embed="rId4">
            <a:alphaModFix/>
          </a:blip>
          <a:srcRect b="0" l="0" r="0" t="0"/>
          <a:stretch/>
        </p:blipFill>
        <p:spPr>
          <a:xfrm>
            <a:off x="685800" y="2309"/>
            <a:ext cx="1786269" cy="1120054"/>
          </a:xfrm>
          <a:prstGeom prst="rect">
            <a:avLst/>
          </a:prstGeom>
          <a:noFill/>
          <a:ln>
            <a:noFill/>
          </a:ln>
        </p:spPr>
      </p:pic>
      <p:sp>
        <p:nvSpPr>
          <p:cNvPr id="139" name="Google Shape;139;p23"/>
          <p:cNvSpPr txBox="1"/>
          <p:nvPr/>
        </p:nvSpPr>
        <p:spPr>
          <a:xfrm>
            <a:off x="461800" y="1048800"/>
            <a:ext cx="8520600" cy="6078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sz="2800">
                <a:solidFill>
                  <a:srgbClr val="595959"/>
                </a:solidFill>
              </a:rPr>
              <a:t>Box plots</a:t>
            </a:r>
            <a:endParaRPr sz="2800">
              <a:solidFill>
                <a:srgbClr val="595959"/>
              </a:solidFill>
            </a:endParaRPr>
          </a:p>
        </p:txBody>
      </p:sp>
      <p:pic>
        <p:nvPicPr>
          <p:cNvPr id="140" name="Google Shape;140;p23"/>
          <p:cNvPicPr preferRelativeResize="0"/>
          <p:nvPr/>
        </p:nvPicPr>
        <p:blipFill rotWithShape="1">
          <a:blip r:embed="rId5">
            <a:alphaModFix/>
          </a:blip>
          <a:srcRect b="0" l="13867" r="0" t="0"/>
          <a:stretch/>
        </p:blipFill>
        <p:spPr>
          <a:xfrm>
            <a:off x="2508226" y="1656600"/>
            <a:ext cx="4427749" cy="2935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nvSpPr>
        <p:spPr>
          <a:xfrm>
            <a:off x="461800" y="1656600"/>
            <a:ext cx="7769700" cy="2935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s" sz="1800">
                <a:solidFill>
                  <a:schemeClr val="dk2"/>
                </a:solidFill>
              </a:rPr>
              <a:t>Los mapas de calor o heat maps son una herramienta de visualización que nos permite ilustrar la magnitud de un fenómeno como resultado de la interacción entre dos dimensiones.</a:t>
            </a:r>
            <a:endParaRPr sz="18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s" sz="1800">
                <a:solidFill>
                  <a:schemeClr val="dk2"/>
                </a:solidFill>
              </a:rPr>
              <a:t>Se utilizan escalas cromáticas para </a:t>
            </a:r>
            <a:r>
              <a:rPr lang="es" sz="1800">
                <a:solidFill>
                  <a:schemeClr val="dk2"/>
                </a:solidFill>
              </a:rPr>
              <a:t>ilustrar</a:t>
            </a:r>
            <a:r>
              <a:rPr lang="es" sz="1800">
                <a:solidFill>
                  <a:schemeClr val="dk2"/>
                </a:solidFill>
              </a:rPr>
              <a:t> la intensidad de la variable analizada.</a:t>
            </a:r>
            <a:endParaRPr sz="1800">
              <a:solidFill>
                <a:schemeClr val="dk2"/>
              </a:solidFill>
            </a:endParaRPr>
          </a:p>
          <a:p>
            <a:pPr indent="0" lvl="0" marL="0" rtl="0" algn="l">
              <a:lnSpc>
                <a:spcPct val="115000"/>
              </a:lnSpc>
              <a:spcBef>
                <a:spcPts val="1200"/>
              </a:spcBef>
              <a:spcAft>
                <a:spcPts val="1200"/>
              </a:spcAft>
              <a:buClr>
                <a:schemeClr val="dk1"/>
              </a:buClr>
              <a:buSzPts val="1100"/>
              <a:buFont typeface="Arial"/>
              <a:buNone/>
            </a:pPr>
            <a:r>
              <a:rPr lang="es" sz="1800">
                <a:solidFill>
                  <a:schemeClr val="dk2"/>
                </a:solidFill>
              </a:rPr>
              <a:t>Es una herramienta particularmente útil para graficar matrices de covarianza y de correlación.</a:t>
            </a:r>
            <a:endParaRPr sz="1800">
              <a:solidFill>
                <a:schemeClr val="dk2"/>
              </a:solidFill>
            </a:endParaRPr>
          </a:p>
        </p:txBody>
      </p:sp>
      <p:pic>
        <p:nvPicPr>
          <p:cNvPr id="146" name="Google Shape;146;p24"/>
          <p:cNvPicPr preferRelativeResize="0"/>
          <p:nvPr/>
        </p:nvPicPr>
        <p:blipFill rotWithShape="1">
          <a:blip r:embed="rId3">
            <a:alphaModFix/>
          </a:blip>
          <a:srcRect b="0" l="0" r="0" t="0"/>
          <a:stretch/>
        </p:blipFill>
        <p:spPr>
          <a:xfrm>
            <a:off x="0" y="4592411"/>
            <a:ext cx="9143999" cy="551089"/>
          </a:xfrm>
          <a:prstGeom prst="rect">
            <a:avLst/>
          </a:prstGeom>
          <a:noFill/>
          <a:ln>
            <a:noFill/>
          </a:ln>
        </p:spPr>
      </p:pic>
      <p:pic>
        <p:nvPicPr>
          <p:cNvPr id="147" name="Google Shape;147;p24"/>
          <p:cNvPicPr preferRelativeResize="0"/>
          <p:nvPr/>
        </p:nvPicPr>
        <p:blipFill rotWithShape="1">
          <a:blip r:embed="rId4">
            <a:alphaModFix/>
          </a:blip>
          <a:srcRect b="0" l="0" r="0" t="0"/>
          <a:stretch/>
        </p:blipFill>
        <p:spPr>
          <a:xfrm>
            <a:off x="685800" y="2309"/>
            <a:ext cx="1786269" cy="1120054"/>
          </a:xfrm>
          <a:prstGeom prst="rect">
            <a:avLst/>
          </a:prstGeom>
          <a:noFill/>
          <a:ln>
            <a:noFill/>
          </a:ln>
        </p:spPr>
      </p:pic>
      <p:sp>
        <p:nvSpPr>
          <p:cNvPr id="148" name="Google Shape;148;p24"/>
          <p:cNvSpPr txBox="1"/>
          <p:nvPr/>
        </p:nvSpPr>
        <p:spPr>
          <a:xfrm>
            <a:off x="461800" y="1048800"/>
            <a:ext cx="8520600" cy="6078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sz="2800">
                <a:solidFill>
                  <a:srgbClr val="595959"/>
                </a:solidFill>
              </a:rPr>
              <a:t>Mapas de calor </a:t>
            </a:r>
            <a:endParaRPr sz="2800">
              <a:solidFill>
                <a:srgbClr val="59595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5"/>
          <p:cNvPicPr preferRelativeResize="0"/>
          <p:nvPr/>
        </p:nvPicPr>
        <p:blipFill rotWithShape="1">
          <a:blip r:embed="rId3">
            <a:alphaModFix/>
          </a:blip>
          <a:srcRect b="0" l="0" r="0" t="0"/>
          <a:stretch/>
        </p:blipFill>
        <p:spPr>
          <a:xfrm>
            <a:off x="0" y="4592411"/>
            <a:ext cx="9143999" cy="551089"/>
          </a:xfrm>
          <a:prstGeom prst="rect">
            <a:avLst/>
          </a:prstGeom>
          <a:noFill/>
          <a:ln>
            <a:noFill/>
          </a:ln>
        </p:spPr>
      </p:pic>
      <p:pic>
        <p:nvPicPr>
          <p:cNvPr id="154" name="Google Shape;154;p25"/>
          <p:cNvPicPr preferRelativeResize="0"/>
          <p:nvPr/>
        </p:nvPicPr>
        <p:blipFill rotWithShape="1">
          <a:blip r:embed="rId4">
            <a:alphaModFix/>
          </a:blip>
          <a:srcRect b="0" l="0" r="0" t="0"/>
          <a:stretch/>
        </p:blipFill>
        <p:spPr>
          <a:xfrm>
            <a:off x="685800" y="2309"/>
            <a:ext cx="1786269" cy="1120054"/>
          </a:xfrm>
          <a:prstGeom prst="rect">
            <a:avLst/>
          </a:prstGeom>
          <a:noFill/>
          <a:ln>
            <a:noFill/>
          </a:ln>
        </p:spPr>
      </p:pic>
      <p:sp>
        <p:nvSpPr>
          <p:cNvPr id="155" name="Google Shape;155;p25"/>
          <p:cNvSpPr txBox="1"/>
          <p:nvPr/>
        </p:nvSpPr>
        <p:spPr>
          <a:xfrm>
            <a:off x="461800" y="1048800"/>
            <a:ext cx="8520600" cy="6078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sz="2800">
                <a:solidFill>
                  <a:srgbClr val="595959"/>
                </a:solidFill>
              </a:rPr>
              <a:t>Mapas de calor </a:t>
            </a:r>
            <a:endParaRPr sz="2800">
              <a:solidFill>
                <a:srgbClr val="595959"/>
              </a:solidFill>
            </a:endParaRPr>
          </a:p>
        </p:txBody>
      </p:sp>
      <p:pic>
        <p:nvPicPr>
          <p:cNvPr id="156" name="Google Shape;156;p25"/>
          <p:cNvPicPr preferRelativeResize="0"/>
          <p:nvPr/>
        </p:nvPicPr>
        <p:blipFill>
          <a:blip r:embed="rId5">
            <a:alphaModFix/>
          </a:blip>
          <a:stretch>
            <a:fillRect/>
          </a:stretch>
        </p:blipFill>
        <p:spPr>
          <a:xfrm>
            <a:off x="3640159" y="2292"/>
            <a:ext cx="3948472" cy="45901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nvSpPr>
        <p:spPr>
          <a:xfrm>
            <a:off x="461800" y="1656600"/>
            <a:ext cx="7769700" cy="2935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s" sz="1800">
                <a:solidFill>
                  <a:schemeClr val="dk2"/>
                </a:solidFill>
              </a:rPr>
              <a:t>Si queremos graficar la evolución de un fenómeno con el  paso del tiempo, se suelen utilizar los gráficos de línea.</a:t>
            </a:r>
            <a:endParaRPr sz="18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s" sz="1800">
                <a:solidFill>
                  <a:schemeClr val="dk2"/>
                </a:solidFill>
              </a:rPr>
              <a:t>En el eje de las x siempre va a ir el tiempo mientras que en el eje y irá el fenómeno que queremos analizar. Luego se unirán los puntos para generar una </a:t>
            </a:r>
            <a:r>
              <a:rPr lang="es" sz="1800">
                <a:solidFill>
                  <a:schemeClr val="dk2"/>
                </a:solidFill>
              </a:rPr>
              <a:t>línea</a:t>
            </a:r>
            <a:r>
              <a:rPr lang="es" sz="1800">
                <a:solidFill>
                  <a:schemeClr val="dk2"/>
                </a:solidFill>
              </a:rPr>
              <a:t> que ilustre la evolución del fenómeno.</a:t>
            </a:r>
            <a:endParaRPr sz="1800">
              <a:solidFill>
                <a:schemeClr val="dk2"/>
              </a:solidFill>
            </a:endParaRPr>
          </a:p>
          <a:p>
            <a:pPr indent="0" lvl="0" marL="0" rtl="0" algn="l">
              <a:lnSpc>
                <a:spcPct val="115000"/>
              </a:lnSpc>
              <a:spcBef>
                <a:spcPts val="1200"/>
              </a:spcBef>
              <a:spcAft>
                <a:spcPts val="1200"/>
              </a:spcAft>
              <a:buClr>
                <a:schemeClr val="dk1"/>
              </a:buClr>
              <a:buSzPts val="1100"/>
              <a:buFont typeface="Arial"/>
              <a:buNone/>
            </a:pPr>
            <a:r>
              <a:rPr lang="es" sz="1800">
                <a:solidFill>
                  <a:schemeClr val="dk2"/>
                </a:solidFill>
              </a:rPr>
              <a:t>Es posible que se encuentren patrones recurrentes en el gráfico. Los mismos corresponden a tendencias o ciclos del fenómeno temporal.</a:t>
            </a:r>
            <a:endParaRPr sz="1800">
              <a:solidFill>
                <a:schemeClr val="dk2"/>
              </a:solidFill>
            </a:endParaRPr>
          </a:p>
        </p:txBody>
      </p:sp>
      <p:pic>
        <p:nvPicPr>
          <p:cNvPr id="162" name="Google Shape;162;p26"/>
          <p:cNvPicPr preferRelativeResize="0"/>
          <p:nvPr/>
        </p:nvPicPr>
        <p:blipFill rotWithShape="1">
          <a:blip r:embed="rId3">
            <a:alphaModFix/>
          </a:blip>
          <a:srcRect b="0" l="0" r="0" t="0"/>
          <a:stretch/>
        </p:blipFill>
        <p:spPr>
          <a:xfrm>
            <a:off x="0" y="4592411"/>
            <a:ext cx="9143999" cy="551089"/>
          </a:xfrm>
          <a:prstGeom prst="rect">
            <a:avLst/>
          </a:prstGeom>
          <a:noFill/>
          <a:ln>
            <a:noFill/>
          </a:ln>
        </p:spPr>
      </p:pic>
      <p:pic>
        <p:nvPicPr>
          <p:cNvPr id="163" name="Google Shape;163;p26"/>
          <p:cNvPicPr preferRelativeResize="0"/>
          <p:nvPr/>
        </p:nvPicPr>
        <p:blipFill rotWithShape="1">
          <a:blip r:embed="rId4">
            <a:alphaModFix/>
          </a:blip>
          <a:srcRect b="0" l="0" r="0" t="0"/>
          <a:stretch/>
        </p:blipFill>
        <p:spPr>
          <a:xfrm>
            <a:off x="685800" y="2309"/>
            <a:ext cx="1786269" cy="1120054"/>
          </a:xfrm>
          <a:prstGeom prst="rect">
            <a:avLst/>
          </a:prstGeom>
          <a:noFill/>
          <a:ln>
            <a:noFill/>
          </a:ln>
        </p:spPr>
      </p:pic>
      <p:sp>
        <p:nvSpPr>
          <p:cNvPr id="164" name="Google Shape;164;p26"/>
          <p:cNvSpPr txBox="1"/>
          <p:nvPr/>
        </p:nvSpPr>
        <p:spPr>
          <a:xfrm>
            <a:off x="461800" y="1048800"/>
            <a:ext cx="8520600" cy="6078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sz="2800">
                <a:solidFill>
                  <a:srgbClr val="595959"/>
                </a:solidFill>
              </a:rPr>
              <a:t>Gráficos de línea (series de tiempo)</a:t>
            </a:r>
            <a:endParaRPr sz="2800">
              <a:solidFill>
                <a:srgbClr val="59595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7"/>
          <p:cNvPicPr preferRelativeResize="0"/>
          <p:nvPr/>
        </p:nvPicPr>
        <p:blipFill rotWithShape="1">
          <a:blip r:embed="rId3">
            <a:alphaModFix/>
          </a:blip>
          <a:srcRect b="0" l="0" r="0" t="0"/>
          <a:stretch/>
        </p:blipFill>
        <p:spPr>
          <a:xfrm>
            <a:off x="0" y="4592411"/>
            <a:ext cx="9143999" cy="551089"/>
          </a:xfrm>
          <a:prstGeom prst="rect">
            <a:avLst/>
          </a:prstGeom>
          <a:noFill/>
          <a:ln>
            <a:noFill/>
          </a:ln>
        </p:spPr>
      </p:pic>
      <p:pic>
        <p:nvPicPr>
          <p:cNvPr id="170" name="Google Shape;170;p27"/>
          <p:cNvPicPr preferRelativeResize="0"/>
          <p:nvPr/>
        </p:nvPicPr>
        <p:blipFill rotWithShape="1">
          <a:blip r:embed="rId4">
            <a:alphaModFix/>
          </a:blip>
          <a:srcRect b="0" l="0" r="0" t="0"/>
          <a:stretch/>
        </p:blipFill>
        <p:spPr>
          <a:xfrm>
            <a:off x="685800" y="2309"/>
            <a:ext cx="1786269" cy="1120054"/>
          </a:xfrm>
          <a:prstGeom prst="rect">
            <a:avLst/>
          </a:prstGeom>
          <a:noFill/>
          <a:ln>
            <a:noFill/>
          </a:ln>
        </p:spPr>
      </p:pic>
      <p:sp>
        <p:nvSpPr>
          <p:cNvPr id="171" name="Google Shape;171;p27"/>
          <p:cNvSpPr txBox="1"/>
          <p:nvPr/>
        </p:nvSpPr>
        <p:spPr>
          <a:xfrm>
            <a:off x="461800" y="1048800"/>
            <a:ext cx="8520600" cy="6078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sz="2800">
                <a:solidFill>
                  <a:srgbClr val="595959"/>
                </a:solidFill>
              </a:rPr>
              <a:t>Gráficos de línea (series de tiempo)</a:t>
            </a:r>
            <a:endParaRPr sz="2800">
              <a:solidFill>
                <a:srgbClr val="595959"/>
              </a:solidFill>
            </a:endParaRPr>
          </a:p>
        </p:txBody>
      </p:sp>
      <p:pic>
        <p:nvPicPr>
          <p:cNvPr id="172" name="Google Shape;172;p27"/>
          <p:cNvPicPr preferRelativeResize="0"/>
          <p:nvPr/>
        </p:nvPicPr>
        <p:blipFill>
          <a:blip r:embed="rId5">
            <a:alphaModFix/>
          </a:blip>
          <a:stretch>
            <a:fillRect/>
          </a:stretch>
        </p:blipFill>
        <p:spPr>
          <a:xfrm>
            <a:off x="3181763" y="1656599"/>
            <a:ext cx="3080665" cy="2935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4"/>
          <p:cNvPicPr preferRelativeResize="0"/>
          <p:nvPr/>
        </p:nvPicPr>
        <p:blipFill rotWithShape="1">
          <a:blip r:embed="rId3">
            <a:alphaModFix/>
          </a:blip>
          <a:srcRect b="0" l="0" r="0" t="0"/>
          <a:stretch/>
        </p:blipFill>
        <p:spPr>
          <a:xfrm>
            <a:off x="0" y="4592411"/>
            <a:ext cx="9143999" cy="551089"/>
          </a:xfrm>
          <a:prstGeom prst="rect">
            <a:avLst/>
          </a:prstGeom>
          <a:noFill/>
          <a:ln>
            <a:noFill/>
          </a:ln>
        </p:spPr>
      </p:pic>
      <p:pic>
        <p:nvPicPr>
          <p:cNvPr id="63" name="Google Shape;63;p14"/>
          <p:cNvPicPr preferRelativeResize="0"/>
          <p:nvPr/>
        </p:nvPicPr>
        <p:blipFill rotWithShape="1">
          <a:blip r:embed="rId4">
            <a:alphaModFix/>
          </a:blip>
          <a:srcRect b="0" l="0" r="0" t="0"/>
          <a:stretch/>
        </p:blipFill>
        <p:spPr>
          <a:xfrm>
            <a:off x="685800" y="2309"/>
            <a:ext cx="1786269" cy="1120054"/>
          </a:xfrm>
          <a:prstGeom prst="rect">
            <a:avLst/>
          </a:prstGeom>
          <a:noFill/>
          <a:ln>
            <a:noFill/>
          </a:ln>
        </p:spPr>
      </p:pic>
      <p:sp>
        <p:nvSpPr>
          <p:cNvPr id="64" name="Google Shape;64;p14"/>
          <p:cNvSpPr txBox="1"/>
          <p:nvPr/>
        </p:nvSpPr>
        <p:spPr>
          <a:xfrm>
            <a:off x="461800" y="1048800"/>
            <a:ext cx="8520600" cy="4611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90000"/>
              </a:lnSpc>
              <a:spcBef>
                <a:spcPts val="0"/>
              </a:spcBef>
              <a:spcAft>
                <a:spcPts val="0"/>
              </a:spcAft>
              <a:buNone/>
            </a:pPr>
            <a:r>
              <a:rPr lang="es" sz="2400">
                <a:solidFill>
                  <a:srgbClr val="595959"/>
                </a:solidFill>
              </a:rPr>
              <a:t>Histograma</a:t>
            </a:r>
            <a:endParaRPr sz="2400">
              <a:solidFill>
                <a:srgbClr val="595959"/>
              </a:solidFill>
            </a:endParaRPr>
          </a:p>
        </p:txBody>
      </p:sp>
      <p:sp>
        <p:nvSpPr>
          <p:cNvPr id="65" name="Google Shape;65;p14"/>
          <p:cNvSpPr txBox="1"/>
          <p:nvPr/>
        </p:nvSpPr>
        <p:spPr>
          <a:xfrm>
            <a:off x="422150" y="1574250"/>
            <a:ext cx="57309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600">
                <a:solidFill>
                  <a:schemeClr val="dk2"/>
                </a:solidFill>
              </a:rPr>
              <a:t>Es una </a:t>
            </a:r>
            <a:r>
              <a:rPr b="1" lang="es" sz="1600">
                <a:solidFill>
                  <a:schemeClr val="dk2"/>
                </a:solidFill>
              </a:rPr>
              <a:t>representación</a:t>
            </a:r>
            <a:r>
              <a:rPr lang="es" sz="1600">
                <a:solidFill>
                  <a:schemeClr val="dk2"/>
                </a:solidFill>
              </a:rPr>
              <a:t> aproximada de la </a:t>
            </a:r>
            <a:r>
              <a:rPr b="1" lang="es" sz="1600">
                <a:solidFill>
                  <a:schemeClr val="dk2"/>
                </a:solidFill>
              </a:rPr>
              <a:t>distribución</a:t>
            </a:r>
            <a:r>
              <a:rPr lang="es" sz="1600">
                <a:solidFill>
                  <a:schemeClr val="dk2"/>
                </a:solidFill>
              </a:rPr>
              <a:t> de una variable numérica. Normalmente nos interesa observar la representación </a:t>
            </a:r>
            <a:r>
              <a:rPr b="1" lang="es" sz="1600">
                <a:solidFill>
                  <a:schemeClr val="dk2"/>
                </a:solidFill>
              </a:rPr>
              <a:t>gráfica</a:t>
            </a:r>
            <a:r>
              <a:rPr lang="es" sz="1600">
                <a:solidFill>
                  <a:schemeClr val="dk2"/>
                </a:solidFill>
              </a:rPr>
              <a:t> del histograma</a:t>
            </a:r>
            <a:endParaRPr sz="1600">
              <a:solidFill>
                <a:schemeClr val="dk2"/>
              </a:solidFill>
            </a:endParaRPr>
          </a:p>
        </p:txBody>
      </p:sp>
      <p:pic>
        <p:nvPicPr>
          <p:cNvPr id="66" name="Google Shape;66;p14"/>
          <p:cNvPicPr preferRelativeResize="0"/>
          <p:nvPr/>
        </p:nvPicPr>
        <p:blipFill>
          <a:blip r:embed="rId5">
            <a:alphaModFix/>
          </a:blip>
          <a:stretch>
            <a:fillRect/>
          </a:stretch>
        </p:blipFill>
        <p:spPr>
          <a:xfrm>
            <a:off x="6192700" y="1695400"/>
            <a:ext cx="2752075" cy="2752100"/>
          </a:xfrm>
          <a:prstGeom prst="rect">
            <a:avLst/>
          </a:prstGeom>
          <a:noFill/>
          <a:ln>
            <a:noFill/>
          </a:ln>
        </p:spPr>
      </p:pic>
      <p:sp>
        <p:nvSpPr>
          <p:cNvPr id="67" name="Google Shape;67;p14"/>
          <p:cNvSpPr txBox="1"/>
          <p:nvPr/>
        </p:nvSpPr>
        <p:spPr>
          <a:xfrm>
            <a:off x="422150" y="2767250"/>
            <a:ext cx="5730900" cy="143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600">
                <a:solidFill>
                  <a:schemeClr val="dk2"/>
                </a:solidFill>
              </a:rPr>
              <a:t>Para su </a:t>
            </a:r>
            <a:r>
              <a:rPr b="1" lang="es" sz="1600">
                <a:solidFill>
                  <a:schemeClr val="dk2"/>
                </a:solidFill>
              </a:rPr>
              <a:t>construcción:</a:t>
            </a:r>
            <a:endParaRPr b="1" sz="1600">
              <a:solidFill>
                <a:schemeClr val="dk2"/>
              </a:solidFill>
            </a:endParaRPr>
          </a:p>
          <a:p>
            <a:pPr indent="-330200" lvl="0" marL="457200" rtl="0" algn="l">
              <a:lnSpc>
                <a:spcPct val="115000"/>
              </a:lnSpc>
              <a:spcBef>
                <a:spcPts val="1200"/>
              </a:spcBef>
              <a:spcAft>
                <a:spcPts val="0"/>
              </a:spcAft>
              <a:buClr>
                <a:schemeClr val="dk2"/>
              </a:buClr>
              <a:buSzPts val="1600"/>
              <a:buAutoNum type="arabicPeriod"/>
            </a:pPr>
            <a:r>
              <a:rPr lang="es" sz="1600">
                <a:solidFill>
                  <a:schemeClr val="dk2"/>
                </a:solidFill>
              </a:rPr>
              <a:t>Se definen los intervalos/bins</a:t>
            </a:r>
            <a:endParaRPr sz="1600">
              <a:solidFill>
                <a:schemeClr val="dk2"/>
              </a:solidFill>
            </a:endParaRPr>
          </a:p>
          <a:p>
            <a:pPr indent="-330200" lvl="0" marL="457200" rtl="0" algn="l">
              <a:lnSpc>
                <a:spcPct val="115000"/>
              </a:lnSpc>
              <a:spcBef>
                <a:spcPts val="0"/>
              </a:spcBef>
              <a:spcAft>
                <a:spcPts val="0"/>
              </a:spcAft>
              <a:buClr>
                <a:schemeClr val="dk2"/>
              </a:buClr>
              <a:buSzPts val="1600"/>
              <a:buAutoNum type="arabicPeriod"/>
            </a:pPr>
            <a:r>
              <a:rPr lang="es" sz="1600">
                <a:solidFill>
                  <a:schemeClr val="dk2"/>
                </a:solidFill>
              </a:rPr>
              <a:t>Se cuenta la cantidad de observaciones que están dentro de cada intervalo </a:t>
            </a:r>
            <a:endParaRPr sz="16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nvSpPr>
        <p:spPr>
          <a:xfrm>
            <a:off x="461800" y="1656600"/>
            <a:ext cx="7769700" cy="2935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s" sz="1800">
                <a:solidFill>
                  <a:schemeClr val="dk2"/>
                </a:solidFill>
              </a:rPr>
              <a:t>Los histogramas son particularmente útiles cuando hay una gran cantidad de valores únicos en un conjunto de datos. El histograma divide los valores de un conjunto de datos ordenado en intervalos, también llamados </a:t>
            </a:r>
            <a:r>
              <a:rPr i="1" lang="es" sz="1800">
                <a:solidFill>
                  <a:schemeClr val="dk2"/>
                </a:solidFill>
              </a:rPr>
              <a:t>bins</a:t>
            </a:r>
            <a:r>
              <a:rPr lang="es" sz="1800">
                <a:solidFill>
                  <a:schemeClr val="dk2"/>
                </a:solidFill>
              </a:rPr>
              <a:t>, y contabiliza cuantos elementos caen dentro del intervalo. </a:t>
            </a:r>
            <a:endParaRPr sz="18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s" sz="1800">
                <a:solidFill>
                  <a:schemeClr val="dk2"/>
                </a:solidFill>
              </a:rPr>
              <a:t>Puede suceder (y a veces es deseado) que los bins tengan el mismo ancho, aunque no tiene por qué ser así. Los valores de los límites superior e inferior de un intervalo se denominan bordes del bin.</a:t>
            </a:r>
            <a:endParaRPr sz="1800">
              <a:solidFill>
                <a:schemeClr val="dk2"/>
              </a:solidFill>
            </a:endParaRPr>
          </a:p>
          <a:p>
            <a:pPr indent="0" lvl="0" marL="0" rtl="0" algn="l">
              <a:lnSpc>
                <a:spcPct val="115000"/>
              </a:lnSpc>
              <a:spcBef>
                <a:spcPts val="1200"/>
              </a:spcBef>
              <a:spcAft>
                <a:spcPts val="1200"/>
              </a:spcAft>
              <a:buClr>
                <a:schemeClr val="dk1"/>
              </a:buClr>
              <a:buSzPts val="1100"/>
              <a:buFont typeface="Arial"/>
              <a:buNone/>
            </a:pPr>
            <a:r>
              <a:t/>
            </a:r>
            <a:endParaRPr sz="1800">
              <a:solidFill>
                <a:schemeClr val="dk2"/>
              </a:solidFill>
            </a:endParaRPr>
          </a:p>
        </p:txBody>
      </p:sp>
      <p:pic>
        <p:nvPicPr>
          <p:cNvPr id="73" name="Google Shape;73;p15"/>
          <p:cNvPicPr preferRelativeResize="0"/>
          <p:nvPr/>
        </p:nvPicPr>
        <p:blipFill rotWithShape="1">
          <a:blip r:embed="rId3">
            <a:alphaModFix/>
          </a:blip>
          <a:srcRect b="0" l="0" r="0" t="0"/>
          <a:stretch/>
        </p:blipFill>
        <p:spPr>
          <a:xfrm>
            <a:off x="0" y="4592411"/>
            <a:ext cx="9143999" cy="551089"/>
          </a:xfrm>
          <a:prstGeom prst="rect">
            <a:avLst/>
          </a:prstGeom>
          <a:noFill/>
          <a:ln>
            <a:noFill/>
          </a:ln>
        </p:spPr>
      </p:pic>
      <p:pic>
        <p:nvPicPr>
          <p:cNvPr id="74" name="Google Shape;74;p15"/>
          <p:cNvPicPr preferRelativeResize="0"/>
          <p:nvPr/>
        </p:nvPicPr>
        <p:blipFill rotWithShape="1">
          <a:blip r:embed="rId4">
            <a:alphaModFix/>
          </a:blip>
          <a:srcRect b="0" l="0" r="0" t="0"/>
          <a:stretch/>
        </p:blipFill>
        <p:spPr>
          <a:xfrm>
            <a:off x="685800" y="2309"/>
            <a:ext cx="1786269" cy="1120054"/>
          </a:xfrm>
          <a:prstGeom prst="rect">
            <a:avLst/>
          </a:prstGeom>
          <a:noFill/>
          <a:ln>
            <a:noFill/>
          </a:ln>
        </p:spPr>
      </p:pic>
      <p:sp>
        <p:nvSpPr>
          <p:cNvPr id="75" name="Google Shape;75;p15"/>
          <p:cNvSpPr txBox="1"/>
          <p:nvPr/>
        </p:nvSpPr>
        <p:spPr>
          <a:xfrm>
            <a:off x="461800" y="1048800"/>
            <a:ext cx="8520600" cy="6078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sz="2800">
                <a:solidFill>
                  <a:srgbClr val="595959"/>
                </a:solidFill>
              </a:rPr>
              <a:t>Histograma</a:t>
            </a:r>
            <a:endParaRPr sz="2800">
              <a:solidFill>
                <a:srgbClr val="59595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nvSpPr>
        <p:spPr>
          <a:xfrm>
            <a:off x="461800" y="1656600"/>
            <a:ext cx="7769700" cy="2935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s" sz="1800">
                <a:solidFill>
                  <a:schemeClr val="dk2"/>
                </a:solidFill>
              </a:rPr>
              <a:t>La frecuencia en este caso será la cantidad de elementos del conjunto de datos con los valores entre los bordes del intervalo. </a:t>
            </a:r>
            <a:endParaRPr sz="1800">
              <a:solidFill>
                <a:schemeClr val="dk2"/>
              </a:solidFill>
            </a:endParaRPr>
          </a:p>
          <a:p>
            <a:pPr indent="0" lvl="0" marL="0" rtl="0" algn="l">
              <a:lnSpc>
                <a:spcPct val="115000"/>
              </a:lnSpc>
              <a:spcBef>
                <a:spcPts val="1200"/>
              </a:spcBef>
              <a:spcAft>
                <a:spcPts val="1200"/>
              </a:spcAft>
              <a:buClr>
                <a:schemeClr val="dk1"/>
              </a:buClr>
              <a:buSzPts val="1100"/>
              <a:buFont typeface="Arial"/>
              <a:buNone/>
            </a:pPr>
            <a:r>
              <a:rPr lang="es" sz="1800">
                <a:solidFill>
                  <a:schemeClr val="dk2"/>
                </a:solidFill>
              </a:rPr>
              <a:t>Por convención, todos los bins, excepto el de la derecha, están semi-abiertos: [). En otros </a:t>
            </a:r>
            <a:r>
              <a:rPr lang="es" sz="1800">
                <a:solidFill>
                  <a:schemeClr val="dk2"/>
                </a:solidFill>
              </a:rPr>
              <a:t>términos</a:t>
            </a:r>
            <a:r>
              <a:rPr lang="es" sz="1800">
                <a:solidFill>
                  <a:schemeClr val="dk2"/>
                </a:solidFill>
              </a:rPr>
              <a:t>, incluyen los valores iguales al límite inferior del bin, pero excluyen los valores iguales al límite superior. El bin situado más a la derecha está cerrado porque incluye ambos límites. </a:t>
            </a:r>
            <a:endParaRPr sz="1800">
              <a:solidFill>
                <a:schemeClr val="dk2"/>
              </a:solidFill>
            </a:endParaRPr>
          </a:p>
        </p:txBody>
      </p:sp>
      <p:pic>
        <p:nvPicPr>
          <p:cNvPr id="81" name="Google Shape;81;p16"/>
          <p:cNvPicPr preferRelativeResize="0"/>
          <p:nvPr/>
        </p:nvPicPr>
        <p:blipFill rotWithShape="1">
          <a:blip r:embed="rId3">
            <a:alphaModFix/>
          </a:blip>
          <a:srcRect b="0" l="0" r="0" t="0"/>
          <a:stretch/>
        </p:blipFill>
        <p:spPr>
          <a:xfrm>
            <a:off x="0" y="4592411"/>
            <a:ext cx="9143999" cy="551089"/>
          </a:xfrm>
          <a:prstGeom prst="rect">
            <a:avLst/>
          </a:prstGeom>
          <a:noFill/>
          <a:ln>
            <a:noFill/>
          </a:ln>
        </p:spPr>
      </p:pic>
      <p:pic>
        <p:nvPicPr>
          <p:cNvPr id="82" name="Google Shape;82;p16"/>
          <p:cNvPicPr preferRelativeResize="0"/>
          <p:nvPr/>
        </p:nvPicPr>
        <p:blipFill rotWithShape="1">
          <a:blip r:embed="rId4">
            <a:alphaModFix/>
          </a:blip>
          <a:srcRect b="0" l="0" r="0" t="0"/>
          <a:stretch/>
        </p:blipFill>
        <p:spPr>
          <a:xfrm>
            <a:off x="685800" y="2309"/>
            <a:ext cx="1786269" cy="1120054"/>
          </a:xfrm>
          <a:prstGeom prst="rect">
            <a:avLst/>
          </a:prstGeom>
          <a:noFill/>
          <a:ln>
            <a:noFill/>
          </a:ln>
        </p:spPr>
      </p:pic>
      <p:sp>
        <p:nvSpPr>
          <p:cNvPr id="83" name="Google Shape;83;p16"/>
          <p:cNvSpPr txBox="1"/>
          <p:nvPr/>
        </p:nvSpPr>
        <p:spPr>
          <a:xfrm>
            <a:off x="461800" y="1048800"/>
            <a:ext cx="8520600" cy="6078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sz="2800">
                <a:solidFill>
                  <a:srgbClr val="595959"/>
                </a:solidFill>
              </a:rPr>
              <a:t>Histograma</a:t>
            </a:r>
            <a:endParaRPr sz="2800">
              <a:solidFill>
                <a:srgbClr val="59595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nvSpPr>
        <p:spPr>
          <a:xfrm>
            <a:off x="461800" y="1656600"/>
            <a:ext cx="7769700" cy="2935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s" sz="1800">
                <a:solidFill>
                  <a:schemeClr val="dk2"/>
                </a:solidFill>
              </a:rPr>
              <a:t>Los gráficos de barras se utilizan para graficar datos que corresponden a etiquetas dadas o valores numéricos discretos. </a:t>
            </a:r>
            <a:endParaRPr sz="18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s" sz="1800">
                <a:solidFill>
                  <a:schemeClr val="dk2"/>
                </a:solidFill>
              </a:rPr>
              <a:t>Se usan para mostrar los pares de datos de dos conjuntos de datos. Los elementos de un conjunto son las etiquetas, mientras que los elementos correspondientes del otro son sus frecuencias (o el valor que se quiera graficar). </a:t>
            </a:r>
            <a:endParaRPr sz="1800">
              <a:solidFill>
                <a:schemeClr val="dk2"/>
              </a:solidFill>
            </a:endParaRPr>
          </a:p>
          <a:p>
            <a:pPr indent="0" lvl="0" marL="0" rtl="0" algn="l">
              <a:lnSpc>
                <a:spcPct val="115000"/>
              </a:lnSpc>
              <a:spcBef>
                <a:spcPts val="1200"/>
              </a:spcBef>
              <a:spcAft>
                <a:spcPts val="1200"/>
              </a:spcAft>
              <a:buClr>
                <a:schemeClr val="dk1"/>
              </a:buClr>
              <a:buSzPts val="1100"/>
              <a:buFont typeface="Arial"/>
              <a:buNone/>
            </a:pPr>
            <a:r>
              <a:rPr lang="es" sz="1800">
                <a:solidFill>
                  <a:schemeClr val="dk2"/>
                </a:solidFill>
              </a:rPr>
              <a:t>Pueden usarse también para comparar resultados, eligiendo apilar o no las barras.</a:t>
            </a:r>
            <a:endParaRPr sz="1800">
              <a:solidFill>
                <a:schemeClr val="dk2"/>
              </a:solidFill>
            </a:endParaRPr>
          </a:p>
        </p:txBody>
      </p:sp>
      <p:pic>
        <p:nvPicPr>
          <p:cNvPr id="89" name="Google Shape;89;p17"/>
          <p:cNvPicPr preferRelativeResize="0"/>
          <p:nvPr/>
        </p:nvPicPr>
        <p:blipFill rotWithShape="1">
          <a:blip r:embed="rId3">
            <a:alphaModFix/>
          </a:blip>
          <a:srcRect b="0" l="0" r="0" t="0"/>
          <a:stretch/>
        </p:blipFill>
        <p:spPr>
          <a:xfrm>
            <a:off x="0" y="4592411"/>
            <a:ext cx="9143999" cy="551089"/>
          </a:xfrm>
          <a:prstGeom prst="rect">
            <a:avLst/>
          </a:prstGeom>
          <a:noFill/>
          <a:ln>
            <a:noFill/>
          </a:ln>
        </p:spPr>
      </p:pic>
      <p:pic>
        <p:nvPicPr>
          <p:cNvPr id="90" name="Google Shape;90;p17"/>
          <p:cNvPicPr preferRelativeResize="0"/>
          <p:nvPr/>
        </p:nvPicPr>
        <p:blipFill rotWithShape="1">
          <a:blip r:embed="rId4">
            <a:alphaModFix/>
          </a:blip>
          <a:srcRect b="0" l="0" r="0" t="0"/>
          <a:stretch/>
        </p:blipFill>
        <p:spPr>
          <a:xfrm>
            <a:off x="685800" y="2309"/>
            <a:ext cx="1786269" cy="1120054"/>
          </a:xfrm>
          <a:prstGeom prst="rect">
            <a:avLst/>
          </a:prstGeom>
          <a:noFill/>
          <a:ln>
            <a:noFill/>
          </a:ln>
        </p:spPr>
      </p:pic>
      <p:sp>
        <p:nvSpPr>
          <p:cNvPr id="91" name="Google Shape;91;p17"/>
          <p:cNvSpPr txBox="1"/>
          <p:nvPr/>
        </p:nvSpPr>
        <p:spPr>
          <a:xfrm>
            <a:off x="461800" y="1048800"/>
            <a:ext cx="8520600" cy="6078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sz="2800">
                <a:solidFill>
                  <a:srgbClr val="595959"/>
                </a:solidFill>
              </a:rPr>
              <a:t>Gráfico de barras</a:t>
            </a:r>
            <a:endParaRPr sz="2800">
              <a:solidFill>
                <a:srgbClr val="59595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8"/>
          <p:cNvPicPr preferRelativeResize="0"/>
          <p:nvPr/>
        </p:nvPicPr>
        <p:blipFill rotWithShape="1">
          <a:blip r:embed="rId3">
            <a:alphaModFix/>
          </a:blip>
          <a:srcRect b="0" l="0" r="0" t="0"/>
          <a:stretch/>
        </p:blipFill>
        <p:spPr>
          <a:xfrm>
            <a:off x="0" y="4592411"/>
            <a:ext cx="9143999" cy="551089"/>
          </a:xfrm>
          <a:prstGeom prst="rect">
            <a:avLst/>
          </a:prstGeom>
          <a:noFill/>
          <a:ln>
            <a:noFill/>
          </a:ln>
        </p:spPr>
      </p:pic>
      <p:pic>
        <p:nvPicPr>
          <p:cNvPr id="97" name="Google Shape;97;p18"/>
          <p:cNvPicPr preferRelativeResize="0"/>
          <p:nvPr/>
        </p:nvPicPr>
        <p:blipFill rotWithShape="1">
          <a:blip r:embed="rId4">
            <a:alphaModFix/>
          </a:blip>
          <a:srcRect b="0" l="0" r="0" t="0"/>
          <a:stretch/>
        </p:blipFill>
        <p:spPr>
          <a:xfrm>
            <a:off x="685800" y="2309"/>
            <a:ext cx="1786269" cy="1120054"/>
          </a:xfrm>
          <a:prstGeom prst="rect">
            <a:avLst/>
          </a:prstGeom>
          <a:noFill/>
          <a:ln>
            <a:noFill/>
          </a:ln>
        </p:spPr>
      </p:pic>
      <p:sp>
        <p:nvSpPr>
          <p:cNvPr id="98" name="Google Shape;98;p18"/>
          <p:cNvSpPr txBox="1"/>
          <p:nvPr/>
        </p:nvSpPr>
        <p:spPr>
          <a:xfrm>
            <a:off x="461800" y="1048800"/>
            <a:ext cx="8520600" cy="6078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sz="2800">
                <a:solidFill>
                  <a:srgbClr val="595959"/>
                </a:solidFill>
              </a:rPr>
              <a:t>Gráfico de barras</a:t>
            </a:r>
            <a:endParaRPr sz="2800">
              <a:solidFill>
                <a:srgbClr val="595959"/>
              </a:solidFill>
            </a:endParaRPr>
          </a:p>
        </p:txBody>
      </p:sp>
      <p:pic>
        <p:nvPicPr>
          <p:cNvPr id="99" name="Google Shape;99;p18"/>
          <p:cNvPicPr preferRelativeResize="0"/>
          <p:nvPr/>
        </p:nvPicPr>
        <p:blipFill>
          <a:blip r:embed="rId5">
            <a:alphaModFix/>
          </a:blip>
          <a:stretch>
            <a:fillRect/>
          </a:stretch>
        </p:blipFill>
        <p:spPr>
          <a:xfrm>
            <a:off x="461800" y="1809000"/>
            <a:ext cx="3810000" cy="2286000"/>
          </a:xfrm>
          <a:prstGeom prst="rect">
            <a:avLst/>
          </a:prstGeom>
          <a:noFill/>
          <a:ln>
            <a:noFill/>
          </a:ln>
        </p:spPr>
      </p:pic>
      <p:pic>
        <p:nvPicPr>
          <p:cNvPr id="100" name="Google Shape;100;p18"/>
          <p:cNvPicPr preferRelativeResize="0"/>
          <p:nvPr/>
        </p:nvPicPr>
        <p:blipFill>
          <a:blip r:embed="rId6">
            <a:alphaModFix/>
          </a:blip>
          <a:stretch>
            <a:fillRect/>
          </a:stretch>
        </p:blipFill>
        <p:spPr>
          <a:xfrm>
            <a:off x="4410400" y="1809000"/>
            <a:ext cx="4572000" cy="2286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nvSpPr>
        <p:spPr>
          <a:xfrm>
            <a:off x="461800" y="1656600"/>
            <a:ext cx="7769700" cy="2935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s" sz="1800">
                <a:solidFill>
                  <a:schemeClr val="dk2"/>
                </a:solidFill>
              </a:rPr>
              <a:t>Los scatter plots o gráficos de dispersión representan los pares (x, y) de datos de un conjunto de datos. El eje x horizontal muestra los valores del conjunto x, mientras que el eje y vertical muestra los valores correspondientes del conjunto y. </a:t>
            </a:r>
            <a:endParaRPr sz="1800">
              <a:solidFill>
                <a:schemeClr val="dk2"/>
              </a:solidFill>
            </a:endParaRPr>
          </a:p>
          <a:p>
            <a:pPr indent="0" lvl="0" marL="0" rtl="0" algn="l">
              <a:lnSpc>
                <a:spcPct val="115000"/>
              </a:lnSpc>
              <a:spcBef>
                <a:spcPts val="1200"/>
              </a:spcBef>
              <a:spcAft>
                <a:spcPts val="1200"/>
              </a:spcAft>
              <a:buClr>
                <a:schemeClr val="dk1"/>
              </a:buClr>
              <a:buSzPts val="1100"/>
              <a:buFont typeface="Arial"/>
              <a:buNone/>
            </a:pPr>
            <a:r>
              <a:rPr lang="es" sz="1800">
                <a:solidFill>
                  <a:schemeClr val="dk2"/>
                </a:solidFill>
              </a:rPr>
              <a:t>Opcionalmente, puede incluir la línea de regresión y el coeficiente de correlación. </a:t>
            </a:r>
            <a:endParaRPr sz="2800">
              <a:solidFill>
                <a:srgbClr val="000000"/>
              </a:solidFill>
              <a:latin typeface="Calibri"/>
              <a:ea typeface="Calibri"/>
              <a:cs typeface="Calibri"/>
              <a:sym typeface="Calibri"/>
            </a:endParaRPr>
          </a:p>
        </p:txBody>
      </p:sp>
      <p:pic>
        <p:nvPicPr>
          <p:cNvPr id="106" name="Google Shape;106;p19"/>
          <p:cNvPicPr preferRelativeResize="0"/>
          <p:nvPr/>
        </p:nvPicPr>
        <p:blipFill rotWithShape="1">
          <a:blip r:embed="rId3">
            <a:alphaModFix/>
          </a:blip>
          <a:srcRect b="0" l="0" r="0" t="0"/>
          <a:stretch/>
        </p:blipFill>
        <p:spPr>
          <a:xfrm>
            <a:off x="0" y="4592411"/>
            <a:ext cx="9143999" cy="551089"/>
          </a:xfrm>
          <a:prstGeom prst="rect">
            <a:avLst/>
          </a:prstGeom>
          <a:noFill/>
          <a:ln>
            <a:noFill/>
          </a:ln>
        </p:spPr>
      </p:pic>
      <p:pic>
        <p:nvPicPr>
          <p:cNvPr id="107" name="Google Shape;107;p19"/>
          <p:cNvPicPr preferRelativeResize="0"/>
          <p:nvPr/>
        </p:nvPicPr>
        <p:blipFill rotWithShape="1">
          <a:blip r:embed="rId4">
            <a:alphaModFix/>
          </a:blip>
          <a:srcRect b="0" l="0" r="0" t="0"/>
          <a:stretch/>
        </p:blipFill>
        <p:spPr>
          <a:xfrm>
            <a:off x="685800" y="2309"/>
            <a:ext cx="1786269" cy="1120054"/>
          </a:xfrm>
          <a:prstGeom prst="rect">
            <a:avLst/>
          </a:prstGeom>
          <a:noFill/>
          <a:ln>
            <a:noFill/>
          </a:ln>
        </p:spPr>
      </p:pic>
      <p:sp>
        <p:nvSpPr>
          <p:cNvPr id="108" name="Google Shape;108;p19"/>
          <p:cNvSpPr txBox="1"/>
          <p:nvPr/>
        </p:nvSpPr>
        <p:spPr>
          <a:xfrm>
            <a:off x="461800" y="1048800"/>
            <a:ext cx="8520600" cy="6078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sz="2800">
                <a:solidFill>
                  <a:srgbClr val="595959"/>
                </a:solidFill>
              </a:rPr>
              <a:t>Scatter plots</a:t>
            </a:r>
            <a:endParaRPr sz="2800">
              <a:solidFill>
                <a:srgbClr val="59595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0"/>
          <p:cNvPicPr preferRelativeResize="0"/>
          <p:nvPr/>
        </p:nvPicPr>
        <p:blipFill rotWithShape="1">
          <a:blip r:embed="rId3">
            <a:alphaModFix/>
          </a:blip>
          <a:srcRect b="0" l="0" r="0" t="0"/>
          <a:stretch/>
        </p:blipFill>
        <p:spPr>
          <a:xfrm>
            <a:off x="0" y="4592411"/>
            <a:ext cx="9143999" cy="551089"/>
          </a:xfrm>
          <a:prstGeom prst="rect">
            <a:avLst/>
          </a:prstGeom>
          <a:noFill/>
          <a:ln>
            <a:noFill/>
          </a:ln>
        </p:spPr>
      </p:pic>
      <p:pic>
        <p:nvPicPr>
          <p:cNvPr id="114" name="Google Shape;114;p20"/>
          <p:cNvPicPr preferRelativeResize="0"/>
          <p:nvPr/>
        </p:nvPicPr>
        <p:blipFill rotWithShape="1">
          <a:blip r:embed="rId4">
            <a:alphaModFix/>
          </a:blip>
          <a:srcRect b="0" l="0" r="0" t="0"/>
          <a:stretch/>
        </p:blipFill>
        <p:spPr>
          <a:xfrm>
            <a:off x="685800" y="2309"/>
            <a:ext cx="1786269" cy="1120054"/>
          </a:xfrm>
          <a:prstGeom prst="rect">
            <a:avLst/>
          </a:prstGeom>
          <a:noFill/>
          <a:ln>
            <a:noFill/>
          </a:ln>
        </p:spPr>
      </p:pic>
      <p:sp>
        <p:nvSpPr>
          <p:cNvPr id="115" name="Google Shape;115;p20"/>
          <p:cNvSpPr txBox="1"/>
          <p:nvPr/>
        </p:nvSpPr>
        <p:spPr>
          <a:xfrm>
            <a:off x="461800" y="1048800"/>
            <a:ext cx="8520600" cy="6078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sz="2800">
                <a:solidFill>
                  <a:srgbClr val="595959"/>
                </a:solidFill>
              </a:rPr>
              <a:t>Scatter plots</a:t>
            </a:r>
            <a:endParaRPr sz="2800">
              <a:solidFill>
                <a:srgbClr val="595959"/>
              </a:solidFill>
            </a:endParaRPr>
          </a:p>
        </p:txBody>
      </p:sp>
      <p:pic>
        <p:nvPicPr>
          <p:cNvPr id="116" name="Google Shape;116;p20"/>
          <p:cNvPicPr preferRelativeResize="0"/>
          <p:nvPr/>
        </p:nvPicPr>
        <p:blipFill>
          <a:blip r:embed="rId5">
            <a:alphaModFix/>
          </a:blip>
          <a:stretch>
            <a:fillRect/>
          </a:stretch>
        </p:blipFill>
        <p:spPr>
          <a:xfrm>
            <a:off x="3251902" y="1656599"/>
            <a:ext cx="2940403" cy="29357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nvSpPr>
        <p:spPr>
          <a:xfrm>
            <a:off x="461800" y="1656600"/>
            <a:ext cx="7769700" cy="2935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s" sz="1800">
                <a:solidFill>
                  <a:schemeClr val="dk2"/>
                </a:solidFill>
              </a:rPr>
              <a:t>Los box plots son gráficos univariados que nos sirven para analizar la distribución de la variable de interés. Se basa en muchas de las medidas que vimos en la clase anterior.</a:t>
            </a:r>
            <a:endParaRPr sz="1800">
              <a:solidFill>
                <a:schemeClr val="dk2"/>
              </a:solidFill>
            </a:endParaRPr>
          </a:p>
          <a:p>
            <a:pPr indent="0" lvl="0" marL="0" rtl="0" algn="l">
              <a:lnSpc>
                <a:spcPct val="115000"/>
              </a:lnSpc>
              <a:spcBef>
                <a:spcPts val="1200"/>
              </a:spcBef>
              <a:spcAft>
                <a:spcPts val="1200"/>
              </a:spcAft>
              <a:buClr>
                <a:schemeClr val="dk1"/>
              </a:buClr>
              <a:buSzPts val="1100"/>
              <a:buFont typeface="Arial"/>
              <a:buNone/>
            </a:pPr>
            <a:r>
              <a:t/>
            </a:r>
            <a:endParaRPr sz="1800">
              <a:solidFill>
                <a:schemeClr val="dk2"/>
              </a:solidFill>
            </a:endParaRPr>
          </a:p>
        </p:txBody>
      </p:sp>
      <p:pic>
        <p:nvPicPr>
          <p:cNvPr id="122" name="Google Shape;122;p21"/>
          <p:cNvPicPr preferRelativeResize="0"/>
          <p:nvPr/>
        </p:nvPicPr>
        <p:blipFill rotWithShape="1">
          <a:blip r:embed="rId3">
            <a:alphaModFix/>
          </a:blip>
          <a:srcRect b="0" l="0" r="0" t="0"/>
          <a:stretch/>
        </p:blipFill>
        <p:spPr>
          <a:xfrm>
            <a:off x="0" y="4592411"/>
            <a:ext cx="9143999" cy="551089"/>
          </a:xfrm>
          <a:prstGeom prst="rect">
            <a:avLst/>
          </a:prstGeom>
          <a:noFill/>
          <a:ln>
            <a:noFill/>
          </a:ln>
        </p:spPr>
      </p:pic>
      <p:pic>
        <p:nvPicPr>
          <p:cNvPr id="123" name="Google Shape;123;p21"/>
          <p:cNvPicPr preferRelativeResize="0"/>
          <p:nvPr/>
        </p:nvPicPr>
        <p:blipFill rotWithShape="1">
          <a:blip r:embed="rId4">
            <a:alphaModFix/>
          </a:blip>
          <a:srcRect b="0" l="0" r="0" t="0"/>
          <a:stretch/>
        </p:blipFill>
        <p:spPr>
          <a:xfrm>
            <a:off x="685800" y="2309"/>
            <a:ext cx="1786269" cy="1120054"/>
          </a:xfrm>
          <a:prstGeom prst="rect">
            <a:avLst/>
          </a:prstGeom>
          <a:noFill/>
          <a:ln>
            <a:noFill/>
          </a:ln>
        </p:spPr>
      </p:pic>
      <p:sp>
        <p:nvSpPr>
          <p:cNvPr id="124" name="Google Shape;124;p21"/>
          <p:cNvSpPr txBox="1"/>
          <p:nvPr/>
        </p:nvSpPr>
        <p:spPr>
          <a:xfrm>
            <a:off x="461800" y="1048800"/>
            <a:ext cx="8520600" cy="6078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sz="2800">
                <a:solidFill>
                  <a:srgbClr val="595959"/>
                </a:solidFill>
              </a:rPr>
              <a:t>Box plots</a:t>
            </a:r>
            <a:endParaRPr sz="2800">
              <a:solidFill>
                <a:srgbClr val="59595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